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08" r:id="rId1"/>
  </p:sldMasterIdLst>
  <p:notesMasterIdLst>
    <p:notesMasterId r:id="rId30"/>
  </p:notesMasterIdLst>
  <p:sldIdLst>
    <p:sldId id="256" r:id="rId2"/>
    <p:sldId id="342" r:id="rId3"/>
    <p:sldId id="309" r:id="rId4"/>
    <p:sldId id="312" r:id="rId5"/>
    <p:sldId id="310" r:id="rId6"/>
    <p:sldId id="261" r:id="rId7"/>
    <p:sldId id="262" r:id="rId8"/>
    <p:sldId id="263" r:id="rId9"/>
    <p:sldId id="264" r:id="rId10"/>
    <p:sldId id="265" r:id="rId11"/>
    <p:sldId id="320" r:id="rId12"/>
    <p:sldId id="266" r:id="rId13"/>
    <p:sldId id="323" r:id="rId14"/>
    <p:sldId id="331" r:id="rId15"/>
    <p:sldId id="326" r:id="rId16"/>
    <p:sldId id="328" r:id="rId17"/>
    <p:sldId id="329" r:id="rId18"/>
    <p:sldId id="330" r:id="rId19"/>
    <p:sldId id="334" r:id="rId20"/>
    <p:sldId id="341" r:id="rId21"/>
    <p:sldId id="337" r:id="rId22"/>
    <p:sldId id="338" r:id="rId23"/>
    <p:sldId id="340" r:id="rId24"/>
    <p:sldId id="335" r:id="rId25"/>
    <p:sldId id="332" r:id="rId26"/>
    <p:sldId id="333" r:id="rId27"/>
    <p:sldId id="319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 snapToGrid="0" snapToObjects="1">
      <p:cViewPr>
        <p:scale>
          <a:sx n="76" d="100"/>
          <a:sy n="76" d="100"/>
        </p:scale>
        <p:origin x="-11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7169EC-2A72-4D6D-A980-174A3F8E6EA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84BA26-B7B3-4E54-AA05-B0B4AE1D5AE5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Curriculum Development for achieving International Standards 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3DD1763C-6C2C-4EFC-8D3C-0AA5401009DF}" type="parTrans" cxnId="{4D353425-1BD8-43D1-9F18-E07B0BC7FA1A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D79C0FBF-A665-4797-A3BA-345556A1B9A5}" type="sibTrans" cxnId="{4D353425-1BD8-43D1-9F18-E07B0BC7FA1A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C9AF6340-26FF-4B55-80BF-937E1BC766C7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Collection of revised course outlines as per Bloom’s Taxonomy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81A3BBF8-666F-4D0C-AEE0-978F2BF19753}" type="parTrans" cxnId="{1CD09D69-A8BC-4BEC-BF1C-29F0981B2451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FD673F9C-D9B9-4BC3-94D5-ADB387A1AA8B}" type="sibTrans" cxnId="{1CD09D69-A8BC-4BEC-BF1C-29F0981B2451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D76FBD07-64E4-4085-A063-90700D1688D5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Alignment of Curriculum as per  Bloom’s Taxonomy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DDEF3A0B-8ADC-4CDA-B73B-91954A8213BF}" type="parTrans" cxnId="{21C8AFB5-980E-462B-8218-49228498EE24}">
      <dgm:prSet/>
      <dgm:spPr/>
      <dgm:t>
        <a:bodyPr/>
        <a:lstStyle/>
        <a:p>
          <a:endParaRPr lang="en-US"/>
        </a:p>
      </dgm:t>
    </dgm:pt>
    <dgm:pt modelId="{D19261E2-9B01-4ADE-A48F-419A4E2B2DA5}" type="sibTrans" cxnId="{21C8AFB5-980E-462B-8218-49228498EE24}">
      <dgm:prSet/>
      <dgm:spPr/>
      <dgm:t>
        <a:bodyPr/>
        <a:lstStyle/>
        <a:p>
          <a:endParaRPr lang="en-US"/>
        </a:p>
      </dgm:t>
    </dgm:pt>
    <dgm:pt modelId="{864E3F42-53C0-49F5-A1DF-FF37B5C5CDBE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Bloom’s Taxonomy Workshop was conducted among the faculty  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19CE5BF6-C585-47EB-8E50-EF1CAF70A087}" type="parTrans" cxnId="{887EE5C6-F910-470E-89E1-C4450C697224}">
      <dgm:prSet/>
      <dgm:spPr/>
      <dgm:t>
        <a:bodyPr/>
        <a:lstStyle/>
        <a:p>
          <a:endParaRPr lang="en-US"/>
        </a:p>
      </dgm:t>
    </dgm:pt>
    <dgm:pt modelId="{C131F3A6-54E4-4AEA-AD75-27FC90FF60C3}" type="sibTrans" cxnId="{887EE5C6-F910-470E-89E1-C4450C697224}">
      <dgm:prSet/>
      <dgm:spPr/>
      <dgm:t>
        <a:bodyPr/>
        <a:lstStyle/>
        <a:p>
          <a:endParaRPr lang="en-US"/>
        </a:p>
      </dgm:t>
    </dgm:pt>
    <dgm:pt modelId="{92D908B7-E75D-43CE-92FD-19342840B3C5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Approval of competent authority and finalizing Course Curriculum for implementation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54DFE40B-7FFE-4330-9DE9-7DF0899DE796}" type="parTrans" cxnId="{A3F2BF6F-6100-4C6B-91B3-9873FCA370F2}">
      <dgm:prSet/>
      <dgm:spPr/>
      <dgm:t>
        <a:bodyPr/>
        <a:lstStyle/>
        <a:p>
          <a:endParaRPr lang="en-US"/>
        </a:p>
      </dgm:t>
    </dgm:pt>
    <dgm:pt modelId="{C2C45123-EBA3-46AB-AE88-9448E125B35D}" type="sibTrans" cxnId="{A3F2BF6F-6100-4C6B-91B3-9873FCA370F2}">
      <dgm:prSet/>
      <dgm:spPr/>
      <dgm:t>
        <a:bodyPr/>
        <a:lstStyle/>
        <a:p>
          <a:endParaRPr lang="en-US"/>
        </a:p>
      </dgm:t>
    </dgm:pt>
    <dgm:pt modelId="{368150F3-2363-44B6-B669-9CDABFF4F0D9}" type="pres">
      <dgm:prSet presAssocID="{AA7169EC-2A72-4D6D-A980-174A3F8E6E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B01912-43C7-4AA9-B129-EC154E87064C}" type="pres">
      <dgm:prSet presAssocID="{1A84BA26-B7B3-4E54-AA05-B0B4AE1D5AE5}" presName="linNode" presStyleCnt="0"/>
      <dgm:spPr/>
    </dgm:pt>
    <dgm:pt modelId="{018F5CCC-E209-43DB-8950-0FD25E4A959A}" type="pres">
      <dgm:prSet presAssocID="{1A84BA26-B7B3-4E54-AA05-B0B4AE1D5AE5}" presName="parentText" presStyleLbl="node1" presStyleIdx="0" presStyleCnt="5" custScaleX="200569" custScaleY="2163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1C5B7A-A72B-4572-BE29-E2400A31DCCC}" type="pres">
      <dgm:prSet presAssocID="{D79C0FBF-A665-4797-A3BA-345556A1B9A5}" presName="sp" presStyleCnt="0"/>
      <dgm:spPr/>
    </dgm:pt>
    <dgm:pt modelId="{9AE57D19-5DBB-440C-A7FB-B525FBC214D9}" type="pres">
      <dgm:prSet presAssocID="{864E3F42-53C0-49F5-A1DF-FF37B5C5CDBE}" presName="linNode" presStyleCnt="0"/>
      <dgm:spPr/>
    </dgm:pt>
    <dgm:pt modelId="{6B82E421-F90E-4848-8BEE-12034CCF4AF8}" type="pres">
      <dgm:prSet presAssocID="{864E3F42-53C0-49F5-A1DF-FF37B5C5CDBE}" presName="parentText" presStyleLbl="node1" presStyleIdx="1" presStyleCnt="5" custScaleX="204471" custScaleY="217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E99054-77D3-4CD6-9FAB-30AD4BEF65DF}" type="pres">
      <dgm:prSet presAssocID="{C131F3A6-54E4-4AEA-AD75-27FC90FF60C3}" presName="sp" presStyleCnt="0"/>
      <dgm:spPr/>
    </dgm:pt>
    <dgm:pt modelId="{02C5F1BB-6404-4981-8C6D-E208800DF480}" type="pres">
      <dgm:prSet presAssocID="{D76FBD07-64E4-4085-A063-90700D1688D5}" presName="linNode" presStyleCnt="0"/>
      <dgm:spPr/>
    </dgm:pt>
    <dgm:pt modelId="{CAE97508-04EA-489A-891C-A4A95B6871A7}" type="pres">
      <dgm:prSet presAssocID="{D76FBD07-64E4-4085-A063-90700D1688D5}" presName="parentText" presStyleLbl="node1" presStyleIdx="2" presStyleCnt="5" custScaleX="203690" custScaleY="1724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D30883-CF54-4380-9648-D2A127E373FA}" type="pres">
      <dgm:prSet presAssocID="{D19261E2-9B01-4ADE-A48F-419A4E2B2DA5}" presName="sp" presStyleCnt="0"/>
      <dgm:spPr/>
    </dgm:pt>
    <dgm:pt modelId="{1C7F75DB-351A-450E-8321-0FF8C5270F6F}" type="pres">
      <dgm:prSet presAssocID="{C9AF6340-26FF-4B55-80BF-937E1BC766C7}" presName="linNode" presStyleCnt="0"/>
      <dgm:spPr/>
    </dgm:pt>
    <dgm:pt modelId="{DAC27A57-B01C-45C8-9234-DA450C077877}" type="pres">
      <dgm:prSet presAssocID="{C9AF6340-26FF-4B55-80BF-937E1BC766C7}" presName="parentText" presStyleLbl="node1" presStyleIdx="3" presStyleCnt="5" custScaleX="208374" custScaleY="1770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DF2827-076E-4B3D-8DA5-05178C434E44}" type="pres">
      <dgm:prSet presAssocID="{FD673F9C-D9B9-4BC3-94D5-ADB387A1AA8B}" presName="sp" presStyleCnt="0"/>
      <dgm:spPr/>
    </dgm:pt>
    <dgm:pt modelId="{04338433-F931-4609-BF0D-E06DF2A25524}" type="pres">
      <dgm:prSet presAssocID="{92D908B7-E75D-43CE-92FD-19342840B3C5}" presName="linNode" presStyleCnt="0"/>
      <dgm:spPr/>
    </dgm:pt>
    <dgm:pt modelId="{E91A4307-48E8-4765-88A6-C533DF6A2073}" type="pres">
      <dgm:prSet presAssocID="{92D908B7-E75D-43CE-92FD-19342840B3C5}" presName="parentText" presStyleLbl="node1" presStyleIdx="4" presStyleCnt="5" custScaleX="209935" custScaleY="1938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55A59C-A02E-450B-B13E-B6C60BC50F7B}" type="presOf" srcId="{AA7169EC-2A72-4D6D-A980-174A3F8E6EA2}" destId="{368150F3-2363-44B6-B669-9CDABFF4F0D9}" srcOrd="0" destOrd="0" presId="urn:microsoft.com/office/officeart/2005/8/layout/vList5"/>
    <dgm:cxn modelId="{4D353425-1BD8-43D1-9F18-E07B0BC7FA1A}" srcId="{AA7169EC-2A72-4D6D-A980-174A3F8E6EA2}" destId="{1A84BA26-B7B3-4E54-AA05-B0B4AE1D5AE5}" srcOrd="0" destOrd="0" parTransId="{3DD1763C-6C2C-4EFC-8D3C-0AA5401009DF}" sibTransId="{D79C0FBF-A665-4797-A3BA-345556A1B9A5}"/>
    <dgm:cxn modelId="{0052BA03-8CD0-40FF-9844-980929DBBD07}" type="presOf" srcId="{C9AF6340-26FF-4B55-80BF-937E1BC766C7}" destId="{DAC27A57-B01C-45C8-9234-DA450C077877}" srcOrd="0" destOrd="0" presId="urn:microsoft.com/office/officeart/2005/8/layout/vList5"/>
    <dgm:cxn modelId="{1AD4794E-B5C8-4F97-97C6-909FBDEB86C8}" type="presOf" srcId="{D76FBD07-64E4-4085-A063-90700D1688D5}" destId="{CAE97508-04EA-489A-891C-A4A95B6871A7}" srcOrd="0" destOrd="0" presId="urn:microsoft.com/office/officeart/2005/8/layout/vList5"/>
    <dgm:cxn modelId="{1CD09D69-A8BC-4BEC-BF1C-29F0981B2451}" srcId="{AA7169EC-2A72-4D6D-A980-174A3F8E6EA2}" destId="{C9AF6340-26FF-4B55-80BF-937E1BC766C7}" srcOrd="3" destOrd="0" parTransId="{81A3BBF8-666F-4D0C-AEE0-978F2BF19753}" sibTransId="{FD673F9C-D9B9-4BC3-94D5-ADB387A1AA8B}"/>
    <dgm:cxn modelId="{887EE5C6-F910-470E-89E1-C4450C697224}" srcId="{AA7169EC-2A72-4D6D-A980-174A3F8E6EA2}" destId="{864E3F42-53C0-49F5-A1DF-FF37B5C5CDBE}" srcOrd="1" destOrd="0" parTransId="{19CE5BF6-C585-47EB-8E50-EF1CAF70A087}" sibTransId="{C131F3A6-54E4-4AEA-AD75-27FC90FF60C3}"/>
    <dgm:cxn modelId="{F3E0358C-BB97-450B-BE23-03D8CBAB209F}" type="presOf" srcId="{1A84BA26-B7B3-4E54-AA05-B0B4AE1D5AE5}" destId="{018F5CCC-E209-43DB-8950-0FD25E4A959A}" srcOrd="0" destOrd="0" presId="urn:microsoft.com/office/officeart/2005/8/layout/vList5"/>
    <dgm:cxn modelId="{21C8AFB5-980E-462B-8218-49228498EE24}" srcId="{AA7169EC-2A72-4D6D-A980-174A3F8E6EA2}" destId="{D76FBD07-64E4-4085-A063-90700D1688D5}" srcOrd="2" destOrd="0" parTransId="{DDEF3A0B-8ADC-4CDA-B73B-91954A8213BF}" sibTransId="{D19261E2-9B01-4ADE-A48F-419A4E2B2DA5}"/>
    <dgm:cxn modelId="{78978BBE-0237-402A-976D-3AEB3781775F}" type="presOf" srcId="{92D908B7-E75D-43CE-92FD-19342840B3C5}" destId="{E91A4307-48E8-4765-88A6-C533DF6A2073}" srcOrd="0" destOrd="0" presId="urn:microsoft.com/office/officeart/2005/8/layout/vList5"/>
    <dgm:cxn modelId="{A6D12AE3-F09C-41D3-9840-BD3909D926A8}" type="presOf" srcId="{864E3F42-53C0-49F5-A1DF-FF37B5C5CDBE}" destId="{6B82E421-F90E-4848-8BEE-12034CCF4AF8}" srcOrd="0" destOrd="0" presId="urn:microsoft.com/office/officeart/2005/8/layout/vList5"/>
    <dgm:cxn modelId="{A3F2BF6F-6100-4C6B-91B3-9873FCA370F2}" srcId="{AA7169EC-2A72-4D6D-A980-174A3F8E6EA2}" destId="{92D908B7-E75D-43CE-92FD-19342840B3C5}" srcOrd="4" destOrd="0" parTransId="{54DFE40B-7FFE-4330-9DE9-7DF0899DE796}" sibTransId="{C2C45123-EBA3-46AB-AE88-9448E125B35D}"/>
    <dgm:cxn modelId="{902254D9-D155-409F-8992-FA9C6F195FF0}" type="presParOf" srcId="{368150F3-2363-44B6-B669-9CDABFF4F0D9}" destId="{7FB01912-43C7-4AA9-B129-EC154E87064C}" srcOrd="0" destOrd="0" presId="urn:microsoft.com/office/officeart/2005/8/layout/vList5"/>
    <dgm:cxn modelId="{83733DB9-F03E-4CD8-BFD4-7B8FB3B6E483}" type="presParOf" srcId="{7FB01912-43C7-4AA9-B129-EC154E87064C}" destId="{018F5CCC-E209-43DB-8950-0FD25E4A959A}" srcOrd="0" destOrd="0" presId="urn:microsoft.com/office/officeart/2005/8/layout/vList5"/>
    <dgm:cxn modelId="{6AA712B0-EA1C-4D20-B5A8-3614B01A8444}" type="presParOf" srcId="{368150F3-2363-44B6-B669-9CDABFF4F0D9}" destId="{E91C5B7A-A72B-4572-BE29-E2400A31DCCC}" srcOrd="1" destOrd="0" presId="urn:microsoft.com/office/officeart/2005/8/layout/vList5"/>
    <dgm:cxn modelId="{83E83B85-6815-4350-9C92-2E0A8277A34F}" type="presParOf" srcId="{368150F3-2363-44B6-B669-9CDABFF4F0D9}" destId="{9AE57D19-5DBB-440C-A7FB-B525FBC214D9}" srcOrd="2" destOrd="0" presId="urn:microsoft.com/office/officeart/2005/8/layout/vList5"/>
    <dgm:cxn modelId="{0861532E-D5D1-4558-BA15-6BCBDBD846DA}" type="presParOf" srcId="{9AE57D19-5DBB-440C-A7FB-B525FBC214D9}" destId="{6B82E421-F90E-4848-8BEE-12034CCF4AF8}" srcOrd="0" destOrd="0" presId="urn:microsoft.com/office/officeart/2005/8/layout/vList5"/>
    <dgm:cxn modelId="{9EC407D0-F5F2-4980-AD5F-2B917F3098C5}" type="presParOf" srcId="{368150F3-2363-44B6-B669-9CDABFF4F0D9}" destId="{44E99054-77D3-4CD6-9FAB-30AD4BEF65DF}" srcOrd="3" destOrd="0" presId="urn:microsoft.com/office/officeart/2005/8/layout/vList5"/>
    <dgm:cxn modelId="{0BA2F5E5-5DB3-422A-9958-BFD9C5767D60}" type="presParOf" srcId="{368150F3-2363-44B6-B669-9CDABFF4F0D9}" destId="{02C5F1BB-6404-4981-8C6D-E208800DF480}" srcOrd="4" destOrd="0" presId="urn:microsoft.com/office/officeart/2005/8/layout/vList5"/>
    <dgm:cxn modelId="{F20559B6-EE4E-4EC4-8C7F-15DEEAA7AE42}" type="presParOf" srcId="{02C5F1BB-6404-4981-8C6D-E208800DF480}" destId="{CAE97508-04EA-489A-891C-A4A95B6871A7}" srcOrd="0" destOrd="0" presId="urn:microsoft.com/office/officeart/2005/8/layout/vList5"/>
    <dgm:cxn modelId="{AA336516-873F-4DB3-BB91-0699363904BA}" type="presParOf" srcId="{368150F3-2363-44B6-B669-9CDABFF4F0D9}" destId="{D3D30883-CF54-4380-9648-D2A127E373FA}" srcOrd="5" destOrd="0" presId="urn:microsoft.com/office/officeart/2005/8/layout/vList5"/>
    <dgm:cxn modelId="{1298FF31-EC78-49A2-93BE-0D765AB8E4C4}" type="presParOf" srcId="{368150F3-2363-44B6-B669-9CDABFF4F0D9}" destId="{1C7F75DB-351A-450E-8321-0FF8C5270F6F}" srcOrd="6" destOrd="0" presId="urn:microsoft.com/office/officeart/2005/8/layout/vList5"/>
    <dgm:cxn modelId="{AF202FBA-B5FC-4D14-9F59-26EAFE7E4F95}" type="presParOf" srcId="{1C7F75DB-351A-450E-8321-0FF8C5270F6F}" destId="{DAC27A57-B01C-45C8-9234-DA450C077877}" srcOrd="0" destOrd="0" presId="urn:microsoft.com/office/officeart/2005/8/layout/vList5"/>
    <dgm:cxn modelId="{2E6A9C10-1130-4676-A1B6-A966DB53BC41}" type="presParOf" srcId="{368150F3-2363-44B6-B669-9CDABFF4F0D9}" destId="{84DF2827-076E-4B3D-8DA5-05178C434E44}" srcOrd="7" destOrd="0" presId="urn:microsoft.com/office/officeart/2005/8/layout/vList5"/>
    <dgm:cxn modelId="{18600AEA-DA7A-4BCD-89A6-AD220A991024}" type="presParOf" srcId="{368150F3-2363-44B6-B669-9CDABFF4F0D9}" destId="{04338433-F931-4609-BF0D-E06DF2A25524}" srcOrd="8" destOrd="0" presId="urn:microsoft.com/office/officeart/2005/8/layout/vList5"/>
    <dgm:cxn modelId="{E57E8126-E33D-491E-A469-50745D1E3264}" type="presParOf" srcId="{04338433-F931-4609-BF0D-E06DF2A25524}" destId="{E91A4307-48E8-4765-88A6-C533DF6A207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CF306E-6BE8-414F-A43E-04DD92120D5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3A0A42-FFDF-4A4F-97CB-79B24CE0874F}">
      <dgm:prSet phldrT="[Text]" custT="1"/>
      <dgm:spPr/>
      <dgm:t>
        <a:bodyPr/>
        <a:lstStyle/>
        <a:p>
          <a:pPr algn="ctr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Development of  a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performa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for continuous student assessment (Professional Skill Development)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5FCF5195-3DFD-4119-8494-B7D664765AF6}" type="parTrans" cxnId="{3193E04A-0F9A-4304-9DB5-50080D766A5C}">
      <dgm:prSet/>
      <dgm:spPr/>
      <dgm:t>
        <a:bodyPr/>
        <a:lstStyle/>
        <a:p>
          <a:endParaRPr lang="en-US"/>
        </a:p>
      </dgm:t>
    </dgm:pt>
    <dgm:pt modelId="{B90FEA43-B57C-45F7-8904-75F54D9D21D7}" type="sibTrans" cxnId="{3193E04A-0F9A-4304-9DB5-50080D766A5C}">
      <dgm:prSet/>
      <dgm:spPr/>
      <dgm:t>
        <a:bodyPr/>
        <a:lstStyle/>
        <a:p>
          <a:endParaRPr lang="en-US"/>
        </a:p>
      </dgm:t>
    </dgm:pt>
    <dgm:pt modelId="{D0E84A35-A80C-4021-BE15-83F6D85806DB}">
      <dgm:prSet phldrT="[Text]" custT="1"/>
      <dgm:spPr/>
      <dgm:t>
        <a:bodyPr/>
        <a:lstStyle/>
        <a:p>
          <a:pPr algn="ctr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Analysis of students’ results 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6B32B67B-214E-43EA-A320-565341C92326}" type="parTrans" cxnId="{2A1D4CA8-37C2-4825-92E1-28C5F806F1DF}">
      <dgm:prSet/>
      <dgm:spPr/>
      <dgm:t>
        <a:bodyPr/>
        <a:lstStyle/>
        <a:p>
          <a:endParaRPr lang="en-US"/>
        </a:p>
      </dgm:t>
    </dgm:pt>
    <dgm:pt modelId="{B47EB616-B786-4C54-9BF9-4343F0093973}" type="sibTrans" cxnId="{2A1D4CA8-37C2-4825-92E1-28C5F806F1DF}">
      <dgm:prSet/>
      <dgm:spPr/>
      <dgm:t>
        <a:bodyPr/>
        <a:lstStyle/>
        <a:p>
          <a:endParaRPr lang="en-US"/>
        </a:p>
      </dgm:t>
    </dgm:pt>
    <dgm:pt modelId="{BC0C65E1-FBBB-47D3-8C0B-3B21D90B9984}">
      <dgm:prSet phldrT="[Text]" custT="1"/>
      <dgm:spPr/>
      <dgm:t>
        <a:bodyPr/>
        <a:lstStyle/>
        <a:p>
          <a:pPr algn="ctr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Discussion of student performance with respective area heads for closing the loop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A3ECF7B4-DE84-4F3A-A96B-449D9F174138}" type="parTrans" cxnId="{D949A62A-868E-4E0D-952E-2D65C02463A5}">
      <dgm:prSet/>
      <dgm:spPr/>
      <dgm:t>
        <a:bodyPr/>
        <a:lstStyle/>
        <a:p>
          <a:endParaRPr lang="en-US"/>
        </a:p>
      </dgm:t>
    </dgm:pt>
    <dgm:pt modelId="{91AF3A3B-1D36-401C-A937-00EBE144078F}" type="sibTrans" cxnId="{D949A62A-868E-4E0D-952E-2D65C02463A5}">
      <dgm:prSet/>
      <dgm:spPr/>
      <dgm:t>
        <a:bodyPr/>
        <a:lstStyle/>
        <a:p>
          <a:endParaRPr lang="en-US"/>
        </a:p>
      </dgm:t>
    </dgm:pt>
    <dgm:pt modelId="{B492C28C-C41F-40B9-AC5E-F35244E49430}">
      <dgm:prSet phldrT="[Text]" custT="1"/>
      <dgm:spPr/>
      <dgm:t>
        <a:bodyPr/>
        <a:lstStyle/>
        <a:p>
          <a:pPr algn="ctr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Compilation and discussion of strategies advised by Area Heads for student improvement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3647582B-8F7D-42E8-B16A-720DBF38F95B}" type="parTrans" cxnId="{0B905BCE-1DD7-4577-8D08-1246CB8A548D}">
      <dgm:prSet/>
      <dgm:spPr/>
      <dgm:t>
        <a:bodyPr/>
        <a:lstStyle/>
        <a:p>
          <a:endParaRPr lang="en-US"/>
        </a:p>
      </dgm:t>
    </dgm:pt>
    <dgm:pt modelId="{5EBB72C0-DC85-42A7-8F1D-E6CBC2D45182}" type="sibTrans" cxnId="{0B905BCE-1DD7-4577-8D08-1246CB8A548D}">
      <dgm:prSet/>
      <dgm:spPr/>
      <dgm:t>
        <a:bodyPr/>
        <a:lstStyle/>
        <a:p>
          <a:endParaRPr lang="en-US"/>
        </a:p>
      </dgm:t>
    </dgm:pt>
    <dgm:pt modelId="{01D31EA7-1BDA-4188-98E8-481C44BD8BCC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Sending to Area Heads and respective faculty for final implementation and execution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FFD64EB0-9B30-4F0B-9266-60C701DAED3F}" type="parTrans" cxnId="{953C4238-E6E5-4EDF-8F0A-EB614279F964}">
      <dgm:prSet/>
      <dgm:spPr/>
      <dgm:t>
        <a:bodyPr/>
        <a:lstStyle/>
        <a:p>
          <a:endParaRPr lang="en-IN"/>
        </a:p>
      </dgm:t>
    </dgm:pt>
    <dgm:pt modelId="{11672423-3F4F-416B-8FAD-B5DAA7D57645}" type="sibTrans" cxnId="{953C4238-E6E5-4EDF-8F0A-EB614279F964}">
      <dgm:prSet/>
      <dgm:spPr/>
      <dgm:t>
        <a:bodyPr/>
        <a:lstStyle/>
        <a:p>
          <a:endParaRPr lang="en-IN"/>
        </a:p>
      </dgm:t>
    </dgm:pt>
    <dgm:pt modelId="{629C0E08-3937-40FF-973D-7EC89B74E008}" type="pres">
      <dgm:prSet presAssocID="{06CF306E-6BE8-414F-A43E-04DD92120D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39937D-0A13-4CEA-BE42-4BDF6A607EE3}" type="pres">
      <dgm:prSet presAssocID="{7B3A0A42-FFDF-4A4F-97CB-79B24CE0874F}" presName="linNode" presStyleCnt="0"/>
      <dgm:spPr/>
    </dgm:pt>
    <dgm:pt modelId="{C48E9B63-D9AB-4B4B-9D03-A4152E9FDFA0}" type="pres">
      <dgm:prSet presAssocID="{7B3A0A42-FFDF-4A4F-97CB-79B24CE0874F}" presName="parentText" presStyleLbl="node1" presStyleIdx="0" presStyleCnt="5" custScaleX="204789" custScaleY="1604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0F2CC7-884E-4CE6-BC67-4C4544068940}" type="pres">
      <dgm:prSet presAssocID="{B90FEA43-B57C-45F7-8904-75F54D9D21D7}" presName="sp" presStyleCnt="0"/>
      <dgm:spPr/>
    </dgm:pt>
    <dgm:pt modelId="{9254525F-2CF7-414B-90D5-D1090746E13B}" type="pres">
      <dgm:prSet presAssocID="{D0E84A35-A80C-4021-BE15-83F6D85806DB}" presName="linNode" presStyleCnt="0"/>
      <dgm:spPr/>
    </dgm:pt>
    <dgm:pt modelId="{F2D92BE1-9090-4A5A-AB62-E18FEF17EFEA}" type="pres">
      <dgm:prSet presAssocID="{D0E84A35-A80C-4021-BE15-83F6D85806DB}" presName="parentText" presStyleLbl="node1" presStyleIdx="1" presStyleCnt="5" custScaleX="205570" custScaleY="794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9F1F0B-A8DF-4431-A049-21CD303C2240}" type="pres">
      <dgm:prSet presAssocID="{B47EB616-B786-4C54-9BF9-4343F0093973}" presName="sp" presStyleCnt="0"/>
      <dgm:spPr/>
    </dgm:pt>
    <dgm:pt modelId="{411AF2A5-DB65-4C2F-B247-01AFC6EA0025}" type="pres">
      <dgm:prSet presAssocID="{BC0C65E1-FBBB-47D3-8C0B-3B21D90B9984}" presName="linNode" presStyleCnt="0"/>
      <dgm:spPr/>
    </dgm:pt>
    <dgm:pt modelId="{E667EEB3-FBB7-4C43-9215-A2E70F823C46}" type="pres">
      <dgm:prSet presAssocID="{BC0C65E1-FBBB-47D3-8C0B-3B21D90B9984}" presName="parentText" presStyleLbl="node1" presStyleIdx="2" presStyleCnt="5" custScaleX="206032" custScaleY="1262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CA88E8-7422-4D48-9035-BD217A843CA0}" type="pres">
      <dgm:prSet presAssocID="{91AF3A3B-1D36-401C-A937-00EBE144078F}" presName="sp" presStyleCnt="0"/>
      <dgm:spPr/>
    </dgm:pt>
    <dgm:pt modelId="{44605DFC-EA2D-4659-A794-5D7CC5E7E304}" type="pres">
      <dgm:prSet presAssocID="{B492C28C-C41F-40B9-AC5E-F35244E49430}" presName="linNode" presStyleCnt="0"/>
      <dgm:spPr/>
    </dgm:pt>
    <dgm:pt modelId="{424B54E6-9529-497A-BD04-4775B56F06F3}" type="pres">
      <dgm:prSet presAssocID="{B492C28C-C41F-40B9-AC5E-F35244E49430}" presName="parentText" presStyleLbl="node1" presStyleIdx="3" presStyleCnt="5" custScaleX="204474" custScaleY="14542" custLinFactNeighborX="-1172" custLinFactNeighborY="60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51A3AC-F170-423D-94AC-08A20971D59C}" type="pres">
      <dgm:prSet presAssocID="{5EBB72C0-DC85-42A7-8F1D-E6CBC2D45182}" presName="sp" presStyleCnt="0"/>
      <dgm:spPr/>
    </dgm:pt>
    <dgm:pt modelId="{48D60B3D-06C6-4D3D-AED3-ECD9E066923D}" type="pres">
      <dgm:prSet presAssocID="{01D31EA7-1BDA-4188-98E8-481C44BD8BCC}" presName="linNode" presStyleCnt="0"/>
      <dgm:spPr/>
    </dgm:pt>
    <dgm:pt modelId="{CAE0B369-37FB-4739-AA0C-C788E2F9934A}" type="pres">
      <dgm:prSet presAssocID="{01D31EA7-1BDA-4188-98E8-481C44BD8BCC}" presName="parentText" presStyleLbl="node1" presStyleIdx="4" presStyleCnt="5" custScaleX="209935" custScaleY="13768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E0A9A9B-D3E5-4485-986E-ED6F4CA01A52}" type="presOf" srcId="{BC0C65E1-FBBB-47D3-8C0B-3B21D90B9984}" destId="{E667EEB3-FBB7-4C43-9215-A2E70F823C46}" srcOrd="0" destOrd="0" presId="urn:microsoft.com/office/officeart/2005/8/layout/vList5"/>
    <dgm:cxn modelId="{953C4238-E6E5-4EDF-8F0A-EB614279F964}" srcId="{06CF306E-6BE8-414F-A43E-04DD92120D57}" destId="{01D31EA7-1BDA-4188-98E8-481C44BD8BCC}" srcOrd="4" destOrd="0" parTransId="{FFD64EB0-9B30-4F0B-9266-60C701DAED3F}" sibTransId="{11672423-3F4F-416B-8FAD-B5DAA7D57645}"/>
    <dgm:cxn modelId="{76547345-9497-4AF8-9C11-6A4604A08B29}" type="presOf" srcId="{01D31EA7-1BDA-4188-98E8-481C44BD8BCC}" destId="{CAE0B369-37FB-4739-AA0C-C788E2F9934A}" srcOrd="0" destOrd="0" presId="urn:microsoft.com/office/officeart/2005/8/layout/vList5"/>
    <dgm:cxn modelId="{BC32DDCB-4C1F-45AA-8B0C-462CCC021A7F}" type="presOf" srcId="{D0E84A35-A80C-4021-BE15-83F6D85806DB}" destId="{F2D92BE1-9090-4A5A-AB62-E18FEF17EFEA}" srcOrd="0" destOrd="0" presId="urn:microsoft.com/office/officeart/2005/8/layout/vList5"/>
    <dgm:cxn modelId="{26E9991E-46E8-4CC8-B856-6A62263B4380}" type="presOf" srcId="{7B3A0A42-FFDF-4A4F-97CB-79B24CE0874F}" destId="{C48E9B63-D9AB-4B4B-9D03-A4152E9FDFA0}" srcOrd="0" destOrd="0" presId="urn:microsoft.com/office/officeart/2005/8/layout/vList5"/>
    <dgm:cxn modelId="{2A1D4CA8-37C2-4825-92E1-28C5F806F1DF}" srcId="{06CF306E-6BE8-414F-A43E-04DD92120D57}" destId="{D0E84A35-A80C-4021-BE15-83F6D85806DB}" srcOrd="1" destOrd="0" parTransId="{6B32B67B-214E-43EA-A320-565341C92326}" sibTransId="{B47EB616-B786-4C54-9BF9-4343F0093973}"/>
    <dgm:cxn modelId="{4E4AFECC-39DE-4DD4-95A8-BBEDB2AB9932}" type="presOf" srcId="{06CF306E-6BE8-414F-A43E-04DD92120D57}" destId="{629C0E08-3937-40FF-973D-7EC89B74E008}" srcOrd="0" destOrd="0" presId="urn:microsoft.com/office/officeart/2005/8/layout/vList5"/>
    <dgm:cxn modelId="{D949A62A-868E-4E0D-952E-2D65C02463A5}" srcId="{06CF306E-6BE8-414F-A43E-04DD92120D57}" destId="{BC0C65E1-FBBB-47D3-8C0B-3B21D90B9984}" srcOrd="2" destOrd="0" parTransId="{A3ECF7B4-DE84-4F3A-A96B-449D9F174138}" sibTransId="{91AF3A3B-1D36-401C-A937-00EBE144078F}"/>
    <dgm:cxn modelId="{7CDC5132-F612-449C-A6CD-2DDDCEBF9D9D}" type="presOf" srcId="{B492C28C-C41F-40B9-AC5E-F35244E49430}" destId="{424B54E6-9529-497A-BD04-4775B56F06F3}" srcOrd="0" destOrd="0" presId="urn:microsoft.com/office/officeart/2005/8/layout/vList5"/>
    <dgm:cxn modelId="{3193E04A-0F9A-4304-9DB5-50080D766A5C}" srcId="{06CF306E-6BE8-414F-A43E-04DD92120D57}" destId="{7B3A0A42-FFDF-4A4F-97CB-79B24CE0874F}" srcOrd="0" destOrd="0" parTransId="{5FCF5195-3DFD-4119-8494-B7D664765AF6}" sibTransId="{B90FEA43-B57C-45F7-8904-75F54D9D21D7}"/>
    <dgm:cxn modelId="{0B905BCE-1DD7-4577-8D08-1246CB8A548D}" srcId="{06CF306E-6BE8-414F-A43E-04DD92120D57}" destId="{B492C28C-C41F-40B9-AC5E-F35244E49430}" srcOrd="3" destOrd="0" parTransId="{3647582B-8F7D-42E8-B16A-720DBF38F95B}" sibTransId="{5EBB72C0-DC85-42A7-8F1D-E6CBC2D45182}"/>
    <dgm:cxn modelId="{78031528-22A0-42DF-994C-4B333316C1A6}" type="presParOf" srcId="{629C0E08-3937-40FF-973D-7EC89B74E008}" destId="{4A39937D-0A13-4CEA-BE42-4BDF6A607EE3}" srcOrd="0" destOrd="0" presId="urn:microsoft.com/office/officeart/2005/8/layout/vList5"/>
    <dgm:cxn modelId="{004C794A-2DD4-4E96-872B-1666D882916A}" type="presParOf" srcId="{4A39937D-0A13-4CEA-BE42-4BDF6A607EE3}" destId="{C48E9B63-D9AB-4B4B-9D03-A4152E9FDFA0}" srcOrd="0" destOrd="0" presId="urn:microsoft.com/office/officeart/2005/8/layout/vList5"/>
    <dgm:cxn modelId="{52C20947-A28D-4EFC-98AF-AF74121A0622}" type="presParOf" srcId="{629C0E08-3937-40FF-973D-7EC89B74E008}" destId="{E50F2CC7-884E-4CE6-BC67-4C4544068940}" srcOrd="1" destOrd="0" presId="urn:microsoft.com/office/officeart/2005/8/layout/vList5"/>
    <dgm:cxn modelId="{0B60CB5C-ED06-4CD9-AFD2-4943222F7087}" type="presParOf" srcId="{629C0E08-3937-40FF-973D-7EC89B74E008}" destId="{9254525F-2CF7-414B-90D5-D1090746E13B}" srcOrd="2" destOrd="0" presId="urn:microsoft.com/office/officeart/2005/8/layout/vList5"/>
    <dgm:cxn modelId="{9CE75C93-C221-4252-91D7-886BEDAAEA73}" type="presParOf" srcId="{9254525F-2CF7-414B-90D5-D1090746E13B}" destId="{F2D92BE1-9090-4A5A-AB62-E18FEF17EFEA}" srcOrd="0" destOrd="0" presId="urn:microsoft.com/office/officeart/2005/8/layout/vList5"/>
    <dgm:cxn modelId="{B950132E-6FEA-4955-A7C9-2C66C121E90C}" type="presParOf" srcId="{629C0E08-3937-40FF-973D-7EC89B74E008}" destId="{B99F1F0B-A8DF-4431-A049-21CD303C2240}" srcOrd="3" destOrd="0" presId="urn:microsoft.com/office/officeart/2005/8/layout/vList5"/>
    <dgm:cxn modelId="{2E700170-8E66-4E05-B57A-1D1ED6B0EC11}" type="presParOf" srcId="{629C0E08-3937-40FF-973D-7EC89B74E008}" destId="{411AF2A5-DB65-4C2F-B247-01AFC6EA0025}" srcOrd="4" destOrd="0" presId="urn:microsoft.com/office/officeart/2005/8/layout/vList5"/>
    <dgm:cxn modelId="{B66801C2-11FC-427C-B8CD-31E3E96AF27B}" type="presParOf" srcId="{411AF2A5-DB65-4C2F-B247-01AFC6EA0025}" destId="{E667EEB3-FBB7-4C43-9215-A2E70F823C46}" srcOrd="0" destOrd="0" presId="urn:microsoft.com/office/officeart/2005/8/layout/vList5"/>
    <dgm:cxn modelId="{DC3FE5C7-4D95-4DEE-9474-6ECD5D4752ED}" type="presParOf" srcId="{629C0E08-3937-40FF-973D-7EC89B74E008}" destId="{1ECA88E8-7422-4D48-9035-BD217A843CA0}" srcOrd="5" destOrd="0" presId="urn:microsoft.com/office/officeart/2005/8/layout/vList5"/>
    <dgm:cxn modelId="{487C81A1-F0E4-4026-96DD-2F3246AABB31}" type="presParOf" srcId="{629C0E08-3937-40FF-973D-7EC89B74E008}" destId="{44605DFC-EA2D-4659-A794-5D7CC5E7E304}" srcOrd="6" destOrd="0" presId="urn:microsoft.com/office/officeart/2005/8/layout/vList5"/>
    <dgm:cxn modelId="{7DE759A1-1937-42A4-B682-AC6C4B3C55F9}" type="presParOf" srcId="{44605DFC-EA2D-4659-A794-5D7CC5E7E304}" destId="{424B54E6-9529-497A-BD04-4775B56F06F3}" srcOrd="0" destOrd="0" presId="urn:microsoft.com/office/officeart/2005/8/layout/vList5"/>
    <dgm:cxn modelId="{05F31C0B-C2A6-4ACE-880F-381BE4376E27}" type="presParOf" srcId="{629C0E08-3937-40FF-973D-7EC89B74E008}" destId="{FC51A3AC-F170-423D-94AC-08A20971D59C}" srcOrd="7" destOrd="0" presId="urn:microsoft.com/office/officeart/2005/8/layout/vList5"/>
    <dgm:cxn modelId="{C7A34B52-3B27-407B-AD13-EA1216E12930}" type="presParOf" srcId="{629C0E08-3937-40FF-973D-7EC89B74E008}" destId="{48D60B3D-06C6-4D3D-AED3-ECD9E066923D}" srcOrd="8" destOrd="0" presId="urn:microsoft.com/office/officeart/2005/8/layout/vList5"/>
    <dgm:cxn modelId="{F287CCD1-4242-4F46-8759-604A681067CA}" type="presParOf" srcId="{48D60B3D-06C6-4D3D-AED3-ECD9E066923D}" destId="{CAE0B369-37FB-4739-AA0C-C788E2F9934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67CAA5-0E86-438C-9DF6-86E686C7DA4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770ACD-26CC-4774-8586-AB5AC239273B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Identification of stakeholders and designing/ revision of all feedback forms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D1E7CB71-4019-4B8D-B50D-9948C180F019}" type="parTrans" cxnId="{00A4DBDA-3E8C-4BF2-A236-A7796F1C00AB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B77A164A-1D09-4E2C-9B8E-AC8497DD5D3F}" type="sibTrans" cxnId="{00A4DBDA-3E8C-4BF2-A236-A7796F1C00AB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9FD8F6BB-69A5-4DD3-B76B-04A58F9DD6A4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Validation of Feedback Forms and finalization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E186B4EA-BAC2-47BD-B91E-F2FB031BCF1A}" type="parTrans" cxnId="{36DFD9E4-854A-4745-B325-093CB7E1F9D6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E872EE1E-EEC3-41C8-BE5E-0D8245A90377}" type="sibTrans" cxnId="{36DFD9E4-854A-4745-B325-093CB7E1F9D6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4509C703-42D1-4DD5-BBE4-2DA8623C3448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Analysis of data collected from different feedback forms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4C5F453E-4E28-469E-9CC0-04DE1134DCD6}" type="parTrans" cxnId="{46622EC5-85CC-42E7-AABC-E4E58305BFDB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DB9429B2-E38C-4B1E-80E5-240FD9E76FA1}" type="sibTrans" cxnId="{46622EC5-85CC-42E7-AABC-E4E58305BFDB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FE34E81F-CB11-43CE-936C-942404310613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Implementation of feedback mechanism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2AABCB52-DAA5-48C6-922D-2474949F00F5}" type="parTrans" cxnId="{02E009BF-E734-4473-B15D-31C540256281}">
      <dgm:prSet/>
      <dgm:spPr/>
      <dgm:t>
        <a:bodyPr/>
        <a:lstStyle/>
        <a:p>
          <a:endParaRPr lang="en-US"/>
        </a:p>
      </dgm:t>
    </dgm:pt>
    <dgm:pt modelId="{DA6BC540-0EF5-49CA-8E8E-2BE72EA43C02}" type="sibTrans" cxnId="{02E009BF-E734-4473-B15D-31C540256281}">
      <dgm:prSet/>
      <dgm:spPr/>
      <dgm:t>
        <a:bodyPr/>
        <a:lstStyle/>
        <a:p>
          <a:endParaRPr lang="en-US"/>
        </a:p>
      </dgm:t>
    </dgm:pt>
    <dgm:pt modelId="{6B456220-CB22-4845-8071-9B8E09F14719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Closing the Loop- Taking corrective measures after feedback data analysis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73D57EFE-264E-4739-B3A8-1EB945D9734F}" type="parTrans" cxnId="{68C6C7F3-586E-464F-9A46-F3A6D6EE7B31}">
      <dgm:prSet/>
      <dgm:spPr/>
      <dgm:t>
        <a:bodyPr/>
        <a:lstStyle/>
        <a:p>
          <a:endParaRPr lang="en-US"/>
        </a:p>
      </dgm:t>
    </dgm:pt>
    <dgm:pt modelId="{8775E8C0-91F9-4512-8513-6D9FDC72A4EF}" type="sibTrans" cxnId="{68C6C7F3-586E-464F-9A46-F3A6D6EE7B31}">
      <dgm:prSet/>
      <dgm:spPr/>
      <dgm:t>
        <a:bodyPr/>
        <a:lstStyle/>
        <a:p>
          <a:endParaRPr lang="en-US"/>
        </a:p>
      </dgm:t>
    </dgm:pt>
    <dgm:pt modelId="{5EA51D40-2160-4AF1-ADFB-B6A5B62AC89D}" type="pres">
      <dgm:prSet presAssocID="{A367CAA5-0E86-438C-9DF6-86E686C7DA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8686F4-11F5-4CEC-BD24-5B4C2506E94C}" type="pres">
      <dgm:prSet presAssocID="{16770ACD-26CC-4774-8586-AB5AC239273B}" presName="linNode" presStyleCnt="0"/>
      <dgm:spPr/>
    </dgm:pt>
    <dgm:pt modelId="{63E00A5A-7194-4DF4-A778-3F56A16D839E}" type="pres">
      <dgm:prSet presAssocID="{16770ACD-26CC-4774-8586-AB5AC239273B}" presName="parentText" presStyleLbl="node1" presStyleIdx="0" presStyleCnt="5" custScaleX="20244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32B3FE-6877-43A0-8EC3-D48C2E3E04CA}" type="pres">
      <dgm:prSet presAssocID="{B77A164A-1D09-4E2C-9B8E-AC8497DD5D3F}" presName="sp" presStyleCnt="0"/>
      <dgm:spPr/>
    </dgm:pt>
    <dgm:pt modelId="{FB6F5EDE-51C4-4235-85E5-6EFB4B326F0E}" type="pres">
      <dgm:prSet presAssocID="{9FD8F6BB-69A5-4DD3-B76B-04A58F9DD6A4}" presName="linNode" presStyleCnt="0"/>
      <dgm:spPr/>
    </dgm:pt>
    <dgm:pt modelId="{65FC9381-1B1B-4588-A550-5C25895E3802}" type="pres">
      <dgm:prSet presAssocID="{9FD8F6BB-69A5-4DD3-B76B-04A58F9DD6A4}" presName="parentText" presStyleLbl="node1" presStyleIdx="1" presStyleCnt="5" custScaleX="202448" custLinFactNeighborY="-17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7ADF90-89BE-4742-AFB3-6446B98D1063}" type="pres">
      <dgm:prSet presAssocID="{E872EE1E-EEC3-41C8-BE5E-0D8245A90377}" presName="sp" presStyleCnt="0"/>
      <dgm:spPr/>
    </dgm:pt>
    <dgm:pt modelId="{60E30CAE-C609-4B63-B162-B3184B9AE4BB}" type="pres">
      <dgm:prSet presAssocID="{FE34E81F-CB11-43CE-936C-942404310613}" presName="linNode" presStyleCnt="0"/>
      <dgm:spPr/>
    </dgm:pt>
    <dgm:pt modelId="{894A7BA0-BD88-43C9-880E-FE7A5D0A355F}" type="pres">
      <dgm:prSet presAssocID="{FE34E81F-CB11-43CE-936C-942404310613}" presName="parentText" presStyleLbl="node1" presStyleIdx="2" presStyleCnt="5" custScaleX="202448" custLinFactNeighborY="-17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3C0C9F-F31B-4FBA-BA13-95A0643E1228}" type="pres">
      <dgm:prSet presAssocID="{DA6BC540-0EF5-49CA-8E8E-2BE72EA43C02}" presName="sp" presStyleCnt="0"/>
      <dgm:spPr/>
    </dgm:pt>
    <dgm:pt modelId="{6215691F-CA0F-4CFC-B4DD-F3E55D0FDE32}" type="pres">
      <dgm:prSet presAssocID="{4509C703-42D1-4DD5-BBE4-2DA8623C3448}" presName="linNode" presStyleCnt="0"/>
      <dgm:spPr/>
    </dgm:pt>
    <dgm:pt modelId="{E9E09C1D-EA12-469F-8EED-CC75EE5DE273}" type="pres">
      <dgm:prSet presAssocID="{4509C703-42D1-4DD5-BBE4-2DA8623C3448}" presName="parentText" presStyleLbl="node1" presStyleIdx="3" presStyleCnt="5" custScaleX="20244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FE232C-BD95-4363-B919-5914F83804D6}" type="pres">
      <dgm:prSet presAssocID="{DB9429B2-E38C-4B1E-80E5-240FD9E76FA1}" presName="sp" presStyleCnt="0"/>
      <dgm:spPr/>
    </dgm:pt>
    <dgm:pt modelId="{6D3E27E4-2F4E-4463-9BE9-68A4A5DE45A2}" type="pres">
      <dgm:prSet presAssocID="{6B456220-CB22-4845-8071-9B8E09F14719}" presName="linNode" presStyleCnt="0"/>
      <dgm:spPr/>
    </dgm:pt>
    <dgm:pt modelId="{98D03B90-4139-4E80-9C19-123BA6E1218C}" type="pres">
      <dgm:prSet presAssocID="{6B456220-CB22-4845-8071-9B8E09F14719}" presName="parentText" presStyleLbl="node1" presStyleIdx="4" presStyleCnt="5" custScaleX="20244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9F5FA0-B6B2-423C-B8C3-F623FE466CBB}" type="presOf" srcId="{4509C703-42D1-4DD5-BBE4-2DA8623C3448}" destId="{E9E09C1D-EA12-469F-8EED-CC75EE5DE273}" srcOrd="0" destOrd="0" presId="urn:microsoft.com/office/officeart/2005/8/layout/vList5"/>
    <dgm:cxn modelId="{4557B25C-1BEF-4B72-9EDA-A2ED7DB9522A}" type="presOf" srcId="{FE34E81F-CB11-43CE-936C-942404310613}" destId="{894A7BA0-BD88-43C9-880E-FE7A5D0A355F}" srcOrd="0" destOrd="0" presId="urn:microsoft.com/office/officeart/2005/8/layout/vList5"/>
    <dgm:cxn modelId="{00A4DBDA-3E8C-4BF2-A236-A7796F1C00AB}" srcId="{A367CAA5-0E86-438C-9DF6-86E686C7DA44}" destId="{16770ACD-26CC-4774-8586-AB5AC239273B}" srcOrd="0" destOrd="0" parTransId="{D1E7CB71-4019-4B8D-B50D-9948C180F019}" sibTransId="{B77A164A-1D09-4E2C-9B8E-AC8497DD5D3F}"/>
    <dgm:cxn modelId="{01B06720-8A7B-4CAF-AB8D-99A2CA94C82C}" type="presOf" srcId="{6B456220-CB22-4845-8071-9B8E09F14719}" destId="{98D03B90-4139-4E80-9C19-123BA6E1218C}" srcOrd="0" destOrd="0" presId="urn:microsoft.com/office/officeart/2005/8/layout/vList5"/>
    <dgm:cxn modelId="{AC4A34FE-90E8-4959-BBDA-DFA5AE18EE70}" type="presOf" srcId="{9FD8F6BB-69A5-4DD3-B76B-04A58F9DD6A4}" destId="{65FC9381-1B1B-4588-A550-5C25895E3802}" srcOrd="0" destOrd="0" presId="urn:microsoft.com/office/officeart/2005/8/layout/vList5"/>
    <dgm:cxn modelId="{68C6C7F3-586E-464F-9A46-F3A6D6EE7B31}" srcId="{A367CAA5-0E86-438C-9DF6-86E686C7DA44}" destId="{6B456220-CB22-4845-8071-9B8E09F14719}" srcOrd="4" destOrd="0" parTransId="{73D57EFE-264E-4739-B3A8-1EB945D9734F}" sibTransId="{8775E8C0-91F9-4512-8513-6D9FDC72A4EF}"/>
    <dgm:cxn modelId="{02E009BF-E734-4473-B15D-31C540256281}" srcId="{A367CAA5-0E86-438C-9DF6-86E686C7DA44}" destId="{FE34E81F-CB11-43CE-936C-942404310613}" srcOrd="2" destOrd="0" parTransId="{2AABCB52-DAA5-48C6-922D-2474949F00F5}" sibTransId="{DA6BC540-0EF5-49CA-8E8E-2BE72EA43C02}"/>
    <dgm:cxn modelId="{46622EC5-85CC-42E7-AABC-E4E58305BFDB}" srcId="{A367CAA5-0E86-438C-9DF6-86E686C7DA44}" destId="{4509C703-42D1-4DD5-BBE4-2DA8623C3448}" srcOrd="3" destOrd="0" parTransId="{4C5F453E-4E28-469E-9CC0-04DE1134DCD6}" sibTransId="{DB9429B2-E38C-4B1E-80E5-240FD9E76FA1}"/>
    <dgm:cxn modelId="{DC857CD6-76FA-4030-AFE0-E97DA1ABACC7}" type="presOf" srcId="{A367CAA5-0E86-438C-9DF6-86E686C7DA44}" destId="{5EA51D40-2160-4AF1-ADFB-B6A5B62AC89D}" srcOrd="0" destOrd="0" presId="urn:microsoft.com/office/officeart/2005/8/layout/vList5"/>
    <dgm:cxn modelId="{36DFD9E4-854A-4745-B325-093CB7E1F9D6}" srcId="{A367CAA5-0E86-438C-9DF6-86E686C7DA44}" destId="{9FD8F6BB-69A5-4DD3-B76B-04A58F9DD6A4}" srcOrd="1" destOrd="0" parTransId="{E186B4EA-BAC2-47BD-B91E-F2FB031BCF1A}" sibTransId="{E872EE1E-EEC3-41C8-BE5E-0D8245A90377}"/>
    <dgm:cxn modelId="{7CAA0E24-656A-4A2F-97DF-5D0F1DF4BE2A}" type="presOf" srcId="{16770ACD-26CC-4774-8586-AB5AC239273B}" destId="{63E00A5A-7194-4DF4-A778-3F56A16D839E}" srcOrd="0" destOrd="0" presId="urn:microsoft.com/office/officeart/2005/8/layout/vList5"/>
    <dgm:cxn modelId="{D456F874-FC7F-4448-AC25-06B8391A3BF3}" type="presParOf" srcId="{5EA51D40-2160-4AF1-ADFB-B6A5B62AC89D}" destId="{3F8686F4-11F5-4CEC-BD24-5B4C2506E94C}" srcOrd="0" destOrd="0" presId="urn:microsoft.com/office/officeart/2005/8/layout/vList5"/>
    <dgm:cxn modelId="{AC0AA711-C7DB-4453-8F15-FA84D53CA18A}" type="presParOf" srcId="{3F8686F4-11F5-4CEC-BD24-5B4C2506E94C}" destId="{63E00A5A-7194-4DF4-A778-3F56A16D839E}" srcOrd="0" destOrd="0" presId="urn:microsoft.com/office/officeart/2005/8/layout/vList5"/>
    <dgm:cxn modelId="{FC893DCD-064B-47B2-8F43-499B52E6D793}" type="presParOf" srcId="{5EA51D40-2160-4AF1-ADFB-B6A5B62AC89D}" destId="{BE32B3FE-6877-43A0-8EC3-D48C2E3E04CA}" srcOrd="1" destOrd="0" presId="urn:microsoft.com/office/officeart/2005/8/layout/vList5"/>
    <dgm:cxn modelId="{FE67E81C-E2DC-4715-AC11-2AFC993FE341}" type="presParOf" srcId="{5EA51D40-2160-4AF1-ADFB-B6A5B62AC89D}" destId="{FB6F5EDE-51C4-4235-85E5-6EFB4B326F0E}" srcOrd="2" destOrd="0" presId="urn:microsoft.com/office/officeart/2005/8/layout/vList5"/>
    <dgm:cxn modelId="{02FC9B57-E5CB-4ABA-959A-05845351F405}" type="presParOf" srcId="{FB6F5EDE-51C4-4235-85E5-6EFB4B326F0E}" destId="{65FC9381-1B1B-4588-A550-5C25895E3802}" srcOrd="0" destOrd="0" presId="urn:microsoft.com/office/officeart/2005/8/layout/vList5"/>
    <dgm:cxn modelId="{53EA0D1A-74E7-4762-A30E-914E6907C9DB}" type="presParOf" srcId="{5EA51D40-2160-4AF1-ADFB-B6A5B62AC89D}" destId="{F57ADF90-89BE-4742-AFB3-6446B98D1063}" srcOrd="3" destOrd="0" presId="urn:microsoft.com/office/officeart/2005/8/layout/vList5"/>
    <dgm:cxn modelId="{3590C8DD-FBCD-460C-8190-7E6D4F0D67BA}" type="presParOf" srcId="{5EA51D40-2160-4AF1-ADFB-B6A5B62AC89D}" destId="{60E30CAE-C609-4B63-B162-B3184B9AE4BB}" srcOrd="4" destOrd="0" presId="urn:microsoft.com/office/officeart/2005/8/layout/vList5"/>
    <dgm:cxn modelId="{31ACADA9-03D4-4685-B375-0E38BB6FE24A}" type="presParOf" srcId="{60E30CAE-C609-4B63-B162-B3184B9AE4BB}" destId="{894A7BA0-BD88-43C9-880E-FE7A5D0A355F}" srcOrd="0" destOrd="0" presId="urn:microsoft.com/office/officeart/2005/8/layout/vList5"/>
    <dgm:cxn modelId="{8F98A85A-EDA7-4152-ADBD-A8E4C36250EE}" type="presParOf" srcId="{5EA51D40-2160-4AF1-ADFB-B6A5B62AC89D}" destId="{C33C0C9F-F31B-4FBA-BA13-95A0643E1228}" srcOrd="5" destOrd="0" presId="urn:microsoft.com/office/officeart/2005/8/layout/vList5"/>
    <dgm:cxn modelId="{152B298E-4B7A-41F2-A7C4-18A911A0F808}" type="presParOf" srcId="{5EA51D40-2160-4AF1-ADFB-B6A5B62AC89D}" destId="{6215691F-CA0F-4CFC-B4DD-F3E55D0FDE32}" srcOrd="6" destOrd="0" presId="urn:microsoft.com/office/officeart/2005/8/layout/vList5"/>
    <dgm:cxn modelId="{F7BAD123-B93F-4AE0-A6BE-94E613D62FA3}" type="presParOf" srcId="{6215691F-CA0F-4CFC-B4DD-F3E55D0FDE32}" destId="{E9E09C1D-EA12-469F-8EED-CC75EE5DE273}" srcOrd="0" destOrd="0" presId="urn:microsoft.com/office/officeart/2005/8/layout/vList5"/>
    <dgm:cxn modelId="{994BE838-F824-4B46-A7F3-2230ED304CB7}" type="presParOf" srcId="{5EA51D40-2160-4AF1-ADFB-B6A5B62AC89D}" destId="{F8FE232C-BD95-4363-B919-5914F83804D6}" srcOrd="7" destOrd="0" presId="urn:microsoft.com/office/officeart/2005/8/layout/vList5"/>
    <dgm:cxn modelId="{43CD020D-B262-4829-8BDD-DADEFBCA7BB8}" type="presParOf" srcId="{5EA51D40-2160-4AF1-ADFB-B6A5B62AC89D}" destId="{6D3E27E4-2F4E-4463-9BE9-68A4A5DE45A2}" srcOrd="8" destOrd="0" presId="urn:microsoft.com/office/officeart/2005/8/layout/vList5"/>
    <dgm:cxn modelId="{2AFC637F-9FD2-40C5-8B3A-9853FB7188A7}" type="presParOf" srcId="{6D3E27E4-2F4E-4463-9BE9-68A4A5DE45A2}" destId="{98D03B90-4139-4E80-9C19-123BA6E1218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8F5CCC-E209-43DB-8950-0FD25E4A959A}">
      <dsp:nvSpPr>
        <dsp:cNvPr id="0" name=""/>
        <dsp:cNvSpPr/>
      </dsp:nvSpPr>
      <dsp:spPr>
        <a:xfrm>
          <a:off x="1088721" y="397"/>
          <a:ext cx="6437350" cy="10646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Curriculum Development for achieving International Standards 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40693" y="52369"/>
        <a:ext cx="6333406" cy="960701"/>
      </dsp:txXfrm>
    </dsp:sp>
    <dsp:sp modelId="{6B82E421-F90E-4848-8BEE-12034CCF4AF8}">
      <dsp:nvSpPr>
        <dsp:cNvPr id="0" name=""/>
        <dsp:cNvSpPr/>
      </dsp:nvSpPr>
      <dsp:spPr>
        <a:xfrm>
          <a:off x="1088721" y="1311055"/>
          <a:ext cx="6562586" cy="10683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Bloom’s Taxonomy Workshop was conducted among the faculty  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40873" y="1363207"/>
        <a:ext cx="6458282" cy="964031"/>
      </dsp:txXfrm>
    </dsp:sp>
    <dsp:sp modelId="{CAE97508-04EA-489A-891C-A4A95B6871A7}">
      <dsp:nvSpPr>
        <dsp:cNvPr id="0" name=""/>
        <dsp:cNvSpPr/>
      </dsp:nvSpPr>
      <dsp:spPr>
        <a:xfrm>
          <a:off x="1088721" y="2625404"/>
          <a:ext cx="6537520" cy="8482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Alignment of Curriculum as per  Bloom’s Taxonomy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30129" y="2666812"/>
        <a:ext cx="6454704" cy="765436"/>
      </dsp:txXfrm>
    </dsp:sp>
    <dsp:sp modelId="{DAC27A57-B01C-45C8-9234-DA450C077877}">
      <dsp:nvSpPr>
        <dsp:cNvPr id="0" name=""/>
        <dsp:cNvSpPr/>
      </dsp:nvSpPr>
      <dsp:spPr>
        <a:xfrm>
          <a:off x="1088721" y="3719669"/>
          <a:ext cx="6687855" cy="8711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Collection of revised course outlines as per Bloom’s Taxonomy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31246" y="3762194"/>
        <a:ext cx="6602805" cy="786081"/>
      </dsp:txXfrm>
    </dsp:sp>
    <dsp:sp modelId="{E91A4307-48E8-4765-88A6-C533DF6A2073}">
      <dsp:nvSpPr>
        <dsp:cNvPr id="0" name=""/>
        <dsp:cNvSpPr/>
      </dsp:nvSpPr>
      <dsp:spPr>
        <a:xfrm>
          <a:off x="1088721" y="4836813"/>
          <a:ext cx="6737956" cy="9539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Approval of competent authority and finalizing Course Curriculum for implementation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35291" y="4883383"/>
        <a:ext cx="6644816" cy="8608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E9B63-D9AB-4B4B-9D03-A4152E9FDFA0}">
      <dsp:nvSpPr>
        <dsp:cNvPr id="0" name=""/>
        <dsp:cNvSpPr/>
      </dsp:nvSpPr>
      <dsp:spPr>
        <a:xfrm>
          <a:off x="1088721" y="419614"/>
          <a:ext cx="6572793" cy="8922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Development of  a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performa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for continuous student assessment (Professional Skill Development)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32277" y="463170"/>
        <a:ext cx="6485681" cy="805129"/>
      </dsp:txXfrm>
    </dsp:sp>
    <dsp:sp modelId="{F2D92BE1-9090-4A5A-AB62-E18FEF17EFEA}">
      <dsp:nvSpPr>
        <dsp:cNvPr id="0" name=""/>
        <dsp:cNvSpPr/>
      </dsp:nvSpPr>
      <dsp:spPr>
        <a:xfrm>
          <a:off x="1088721" y="1589985"/>
          <a:ext cx="6597859" cy="4417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Analysis of students’ results 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10287" y="1611551"/>
        <a:ext cx="6554727" cy="398649"/>
      </dsp:txXfrm>
    </dsp:sp>
    <dsp:sp modelId="{E667EEB3-FBB7-4C43-9215-A2E70F823C46}">
      <dsp:nvSpPr>
        <dsp:cNvPr id="0" name=""/>
        <dsp:cNvSpPr/>
      </dsp:nvSpPr>
      <dsp:spPr>
        <a:xfrm>
          <a:off x="1088721" y="2309897"/>
          <a:ext cx="6612687" cy="7020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Discussion of student performance with respective area heads for closing the loop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22993" y="2344169"/>
        <a:ext cx="6544143" cy="633511"/>
      </dsp:txXfrm>
    </dsp:sp>
    <dsp:sp modelId="{424B54E6-9529-497A-BD04-4775B56F06F3}">
      <dsp:nvSpPr>
        <dsp:cNvPr id="0" name=""/>
        <dsp:cNvSpPr/>
      </dsp:nvSpPr>
      <dsp:spPr>
        <a:xfrm>
          <a:off x="1051106" y="3323570"/>
          <a:ext cx="6562682" cy="8089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Compilation and discussion of strategies advised by Area Heads for student improvement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90594" y="3363058"/>
        <a:ext cx="6483706" cy="729937"/>
      </dsp:txXfrm>
    </dsp:sp>
    <dsp:sp modelId="{CAE0B369-37FB-4739-AA0C-C788E2F9934A}">
      <dsp:nvSpPr>
        <dsp:cNvPr id="0" name=""/>
        <dsp:cNvSpPr/>
      </dsp:nvSpPr>
      <dsp:spPr>
        <a:xfrm>
          <a:off x="1088721" y="4377126"/>
          <a:ext cx="6737956" cy="7658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Sending to Area Heads and respective faculty for final implementation and execution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26107" y="4414512"/>
        <a:ext cx="6663184" cy="6910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E00A5A-7194-4DF4-A778-3F56A16D839E}">
      <dsp:nvSpPr>
        <dsp:cNvPr id="0" name=""/>
        <dsp:cNvSpPr/>
      </dsp:nvSpPr>
      <dsp:spPr>
        <a:xfrm>
          <a:off x="1219203" y="2310"/>
          <a:ext cx="6553193" cy="10102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itchFamily="18" charset="0"/>
              <a:cs typeface="Times New Roman" pitchFamily="18" charset="0"/>
            </a:rPr>
            <a:t>Identification of stakeholders and designing/ revision of all feedback forms</a:t>
          </a:r>
          <a:endParaRPr lang="en-US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68518" y="51625"/>
        <a:ext cx="6454563" cy="911596"/>
      </dsp:txXfrm>
    </dsp:sp>
    <dsp:sp modelId="{65FC9381-1B1B-4588-A550-5C25895E3802}">
      <dsp:nvSpPr>
        <dsp:cNvPr id="0" name=""/>
        <dsp:cNvSpPr/>
      </dsp:nvSpPr>
      <dsp:spPr>
        <a:xfrm>
          <a:off x="1219203" y="1045703"/>
          <a:ext cx="6553193" cy="10102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Validation of Feedback Forms and finalization</a:t>
          </a:r>
          <a:endParaRPr lang="en-US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68518" y="1095018"/>
        <a:ext cx="6454563" cy="911596"/>
      </dsp:txXfrm>
    </dsp:sp>
    <dsp:sp modelId="{894A7BA0-BD88-43C9-880E-FE7A5D0A355F}">
      <dsp:nvSpPr>
        <dsp:cNvPr id="0" name=""/>
        <dsp:cNvSpPr/>
      </dsp:nvSpPr>
      <dsp:spPr>
        <a:xfrm>
          <a:off x="1219203" y="2106441"/>
          <a:ext cx="6553193" cy="10102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Implementation of feedback mechanism</a:t>
          </a:r>
          <a:endParaRPr lang="en-US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68518" y="2155756"/>
        <a:ext cx="6454563" cy="911596"/>
      </dsp:txXfrm>
    </dsp:sp>
    <dsp:sp modelId="{E9E09C1D-EA12-469F-8EED-CC75EE5DE273}">
      <dsp:nvSpPr>
        <dsp:cNvPr id="0" name=""/>
        <dsp:cNvSpPr/>
      </dsp:nvSpPr>
      <dsp:spPr>
        <a:xfrm>
          <a:off x="1219203" y="3184524"/>
          <a:ext cx="6553193" cy="10102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Analysis of data collected from different feedback forms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68518" y="3233839"/>
        <a:ext cx="6454563" cy="911596"/>
      </dsp:txXfrm>
    </dsp:sp>
    <dsp:sp modelId="{98D03B90-4139-4E80-9C19-123BA6E1218C}">
      <dsp:nvSpPr>
        <dsp:cNvPr id="0" name=""/>
        <dsp:cNvSpPr/>
      </dsp:nvSpPr>
      <dsp:spPr>
        <a:xfrm>
          <a:off x="1219203" y="4245262"/>
          <a:ext cx="6553193" cy="10102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Closing the Loop- Taking corrective measures after feedback data analysis 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68518" y="4294577"/>
        <a:ext cx="6454563" cy="9115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E53AF-5EC7-42ED-8892-86AC07063F81}" type="datetimeFigureOut">
              <a:rPr lang="en-IN" smtClean="0"/>
              <a:pPr/>
              <a:t>03-11-2017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441DF-E326-46E2-8320-477815E9163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7622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441DF-E326-46E2-8320-477815E91638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441DF-E326-46E2-8320-477815E91638}" type="slidenum">
              <a:rPr lang="en-IN" smtClean="0"/>
              <a:pPr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0069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161F1B-A979-4F15-BD79-28C8356B4292}" type="slidenum">
              <a:rPr lang="en-IN" smtClean="0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IN" smtClean="0">
              <a:latin typeface="Times New Roman" pitchFamily="18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92929" y="268288"/>
            <a:ext cx="6508904" cy="31571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134260" y="75848"/>
            <a:ext cx="182880" cy="66456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296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2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4144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C5BE05F-8BE1-45FF-8EA7-D2D3FE53915C}" type="datetime1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3664" y="6356350"/>
            <a:ext cx="6781616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IN" smtClean="0"/>
              <a:t>APEEJAY SCHOOL OF MANAGEMENT, NEW DELHI</a:t>
            </a:r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949B4F6-09FF-EE42-81F9-EE1CCB2850E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7356" y="5987"/>
            <a:ext cx="1395293" cy="14277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04166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041662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AE566B8B-B656-4345-BCF8-44402E2DB99B}" type="datetime1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6356350"/>
            <a:ext cx="7041662" cy="365125"/>
          </a:xfrm>
        </p:spPr>
        <p:txBody>
          <a:bodyPr/>
          <a:lstStyle/>
          <a:p>
            <a:r>
              <a:rPr lang="en-IN" smtClean="0"/>
              <a:t>APEEJAY SCHOOL OF MANAGEMENT, NEW DELHI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B4F6-09FF-EE42-81F9-EE1CCB2850E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98861" y="99610"/>
            <a:ext cx="1608513" cy="164592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65985" y="75848"/>
            <a:ext cx="182880" cy="66456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66FF9670-B2F1-4EA6-A3D4-53CA9BF7C149}" type="datetime1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r>
              <a:rPr lang="en-IN" smtClean="0"/>
              <a:t>APEEJAY SCHOOL OF MANAGEMENT, NEW DELHI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34260" y="75848"/>
            <a:ext cx="182880" cy="66456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7356" y="5987"/>
            <a:ext cx="1395293" cy="14277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83B7-25D6-431C-987F-4B9FC4A8A667}" type="datetime1">
              <a:rPr lang="en-US" smtClean="0"/>
              <a:pPr/>
              <a:t>11/3/2017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APEEJAY SCHOOL OF MANAGEMENT, NEW DELHI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B4F6-09FF-EE42-81F9-EE1CCB2850E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7356" y="5987"/>
            <a:ext cx="1395293" cy="1427742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65985" y="75848"/>
            <a:ext cx="182880" cy="66456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808F-CDF2-46B1-9404-2124A0204DC2}" type="datetime1">
              <a:rPr lang="en-US" smtClean="0"/>
              <a:pPr/>
              <a:t>11/3/2017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APEEJAY SCHOOL OF MANAGEMENT, NEW DELHI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B4F6-09FF-EE42-81F9-EE1CCB2850E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3602" y="5986"/>
            <a:ext cx="1515392" cy="155063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134260" y="75848"/>
            <a:ext cx="182880" cy="66456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433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0414-A0C3-4009-B671-6201D0527C6B}" type="datetime1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APEEJAY SCHOOL OF MANAGEMENT, NEW DELHI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65513" y="0"/>
            <a:ext cx="1278486" cy="130821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93295" y="75848"/>
            <a:ext cx="182880" cy="66456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519E-1A52-4577-B99C-DCDF9D70D888}" type="datetime1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APEEJAY SCHOOL OF MANAGEMENT, NEW DELHI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65094" y="24776"/>
            <a:ext cx="1631954" cy="166990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38675" y="75848"/>
            <a:ext cx="182880" cy="66456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AFBA248-CAD0-4B21-934D-192348FE323F}" type="datetime1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1559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IN" smtClean="0"/>
              <a:t>APEEJAY SCHOOL OF MANAGEMENT, NEW DELHI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949B4F6-09FF-EE42-81F9-EE1CCB285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3" r:id="rId3"/>
    <p:sldLayoutId id="2147483816" r:id="rId4"/>
    <p:sldLayoutId id="2147483821" r:id="rId5"/>
    <p:sldLayoutId id="2147483822" r:id="rId6"/>
    <p:sldLayoutId id="2147483826" r:id="rId7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4062" y="4487593"/>
            <a:ext cx="8018583" cy="95660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Apeejay</a:t>
            </a:r>
            <a:r>
              <a:rPr lang="en-US" dirty="0" smtClean="0"/>
              <a:t> School of Management, New Delhi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85570" y="1336431"/>
            <a:ext cx="62963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ACBSP: Our Journey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2692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81354" y="274638"/>
            <a:ext cx="8405446" cy="850900"/>
          </a:xfrm>
        </p:spPr>
        <p:txBody>
          <a:bodyPr/>
          <a:lstStyle/>
          <a:p>
            <a:r>
              <a:rPr lang="en-US" dirty="0" smtClean="0"/>
              <a:t>Preparing for Site Visit</a:t>
            </a:r>
            <a:endParaRPr lang="en-IN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31851"/>
            <a:ext cx="8229600" cy="4712677"/>
          </a:xfrm>
        </p:spPr>
        <p:txBody>
          <a:bodyPr>
            <a:normAutofit/>
          </a:bodyPr>
          <a:lstStyle/>
          <a:p>
            <a:r>
              <a:rPr lang="en-US" sz="3700" dirty="0" smtClean="0">
                <a:solidFill>
                  <a:schemeClr val="tx1"/>
                </a:solidFill>
              </a:rPr>
              <a:t>Preparation of documents</a:t>
            </a:r>
          </a:p>
          <a:p>
            <a:r>
              <a:rPr lang="en-US" sz="3700" dirty="0" smtClean="0">
                <a:solidFill>
                  <a:schemeClr val="tx1"/>
                </a:solidFill>
              </a:rPr>
              <a:t>Schedule of site visit</a:t>
            </a:r>
          </a:p>
          <a:p>
            <a:r>
              <a:rPr lang="en-US" sz="3700" dirty="0" smtClean="0">
                <a:solidFill>
                  <a:schemeClr val="tx1"/>
                </a:solidFill>
              </a:rPr>
              <a:t>Site Visit Report</a:t>
            </a:r>
          </a:p>
          <a:p>
            <a:r>
              <a:rPr lang="en-US" sz="3700" dirty="0" smtClean="0">
                <a:solidFill>
                  <a:schemeClr val="tx1"/>
                </a:solidFill>
              </a:rPr>
              <a:t>Response to Site Visit Report</a:t>
            </a:r>
          </a:p>
          <a:p>
            <a:pPr>
              <a:buFont typeface="Arial" charset="0"/>
              <a:buNone/>
            </a:pPr>
            <a:r>
              <a:rPr lang="en-US" sz="3700" dirty="0" smtClean="0">
                <a:solidFill>
                  <a:schemeClr val="tx1"/>
                </a:solidFill>
              </a:rPr>
              <a:t>		</a:t>
            </a:r>
            <a:endParaRPr lang="en-IN" sz="37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6351" y="6344528"/>
            <a:ext cx="7041662" cy="365125"/>
          </a:xfrm>
        </p:spPr>
        <p:txBody>
          <a:bodyPr/>
          <a:lstStyle/>
          <a:p>
            <a:pPr algn="ctr"/>
            <a:r>
              <a:rPr lang="en-IN" sz="1400" dirty="0" smtClean="0">
                <a:solidFill>
                  <a:schemeClr val="tx1"/>
                </a:solidFill>
              </a:rPr>
              <a:t>APEEJAY SCHOOL OF MANAGEMENT, NEW DELHI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CBSP team at AS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31546"/>
            <a:ext cx="8503920" cy="622480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8" y="6356350"/>
            <a:ext cx="8503921" cy="365125"/>
          </a:xfrm>
        </p:spPr>
        <p:txBody>
          <a:bodyPr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APEEJAY SCHOOL OF MANAGEMENT, NEW DELHI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US" dirty="0" smtClean="0"/>
              <a:t>Continuous Improvement</a:t>
            </a:r>
            <a:endParaRPr lang="en-IN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23850" y="1491175"/>
            <a:ext cx="8640763" cy="463498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 Curriculum development as per Bloom’s Taxonomy</a:t>
            </a:r>
          </a:p>
          <a:p>
            <a:pPr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 Professional Skills development</a:t>
            </a:r>
          </a:p>
          <a:p>
            <a:pPr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 Assessment </a:t>
            </a:r>
            <a:r>
              <a:rPr lang="en-US" sz="3600" dirty="0" smtClean="0">
                <a:solidFill>
                  <a:schemeClr val="tx1"/>
                </a:solidFill>
              </a:rPr>
              <a:t>based on Learning Outcomes</a:t>
            </a:r>
          </a:p>
          <a:p>
            <a:pPr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 Result Analysis and Action Plan</a:t>
            </a:r>
          </a:p>
          <a:p>
            <a:pPr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 Policy </a:t>
            </a:r>
            <a:r>
              <a:rPr lang="en-US" sz="3600" dirty="0" smtClean="0">
                <a:solidFill>
                  <a:schemeClr val="tx1"/>
                </a:solidFill>
              </a:rPr>
              <a:t>Manual</a:t>
            </a:r>
          </a:p>
          <a:p>
            <a:pPr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 Stakeholder </a:t>
            </a:r>
            <a:r>
              <a:rPr lang="en-US" sz="3600" dirty="0" smtClean="0">
                <a:solidFill>
                  <a:schemeClr val="tx1"/>
                </a:solidFill>
              </a:rPr>
              <a:t>Feedback and Action Plan  </a:t>
            </a:r>
            <a:endParaRPr lang="en-IN" sz="36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4148" y="6356350"/>
            <a:ext cx="7041662" cy="365125"/>
          </a:xfrm>
        </p:spPr>
        <p:txBody>
          <a:bodyPr/>
          <a:lstStyle/>
          <a:p>
            <a:pPr algn="ctr"/>
            <a:r>
              <a:rPr lang="en-IN" sz="1400" dirty="0" smtClean="0">
                <a:solidFill>
                  <a:schemeClr val="tx1"/>
                </a:solidFill>
              </a:rPr>
              <a:t>APEEJAY SCHOOL OF MANAGEMENT, NEW DELHI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64" y="513794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Matching Mission &amp; Program Objectives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9665"/>
            <a:ext cx="8229600" cy="4487594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From the Mission to the Program to Courses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Courses 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Common Professional Component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Professional Skill Development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Core Values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Course(s) Objectives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Bloom’s Taxonomy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 Learning Outcomes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08892" y="6356350"/>
            <a:ext cx="7041662" cy="365125"/>
          </a:xfrm>
        </p:spPr>
        <p:txBody>
          <a:bodyPr/>
          <a:lstStyle/>
          <a:p>
            <a:pPr algn="ctr"/>
            <a:r>
              <a:rPr lang="en-IN" sz="1400" dirty="0" smtClean="0">
                <a:solidFill>
                  <a:schemeClr val="tx1"/>
                </a:solidFill>
              </a:rPr>
              <a:t>APEEJAY SCHOOL OF MANAGEMENT, NEW DELHI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3"/>
          <p:cNvGrpSpPr>
            <a:grpSpLocks/>
          </p:cNvGrpSpPr>
          <p:nvPr/>
        </p:nvGrpSpPr>
        <p:grpSpPr bwMode="auto">
          <a:xfrm>
            <a:off x="533401" y="1352895"/>
            <a:ext cx="3105150" cy="1722092"/>
            <a:chOff x="0" y="2272307"/>
            <a:chExt cx="3209544" cy="2160984"/>
          </a:xfrm>
        </p:grpSpPr>
        <p:sp>
          <p:nvSpPr>
            <p:cNvPr id="5" name="Rounded Rectangle 4"/>
            <p:cNvSpPr/>
            <p:nvPr/>
          </p:nvSpPr>
          <p:spPr>
            <a:xfrm>
              <a:off x="0" y="2272307"/>
              <a:ext cx="3209544" cy="216098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104763" y="2377101"/>
              <a:ext cx="3000019" cy="19513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Mission of ASM</a:t>
              </a:r>
            </a:p>
          </p:txBody>
        </p:sp>
      </p:grpSp>
      <p:grpSp>
        <p:nvGrpSpPr>
          <p:cNvPr id="10243" name="Group 6"/>
          <p:cNvGrpSpPr>
            <a:grpSpLocks/>
          </p:cNvGrpSpPr>
          <p:nvPr/>
        </p:nvGrpSpPr>
        <p:grpSpPr bwMode="auto">
          <a:xfrm>
            <a:off x="5476876" y="1352894"/>
            <a:ext cx="3516812" cy="1885605"/>
            <a:chOff x="0" y="2272307"/>
            <a:chExt cx="3209544" cy="2160984"/>
          </a:xfrm>
        </p:grpSpPr>
        <p:sp>
          <p:nvSpPr>
            <p:cNvPr id="8" name="Rounded Rectangle 7"/>
            <p:cNvSpPr/>
            <p:nvPr/>
          </p:nvSpPr>
          <p:spPr>
            <a:xfrm>
              <a:off x="0" y="2272307"/>
              <a:ext cx="3209544" cy="216098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104763" y="2377101"/>
              <a:ext cx="3000019" cy="19513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Program 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Objective and Program Outcomes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244" name="Group 9"/>
          <p:cNvGrpSpPr>
            <a:grpSpLocks/>
          </p:cNvGrpSpPr>
          <p:nvPr/>
        </p:nvGrpSpPr>
        <p:grpSpPr bwMode="auto">
          <a:xfrm>
            <a:off x="5553076" y="4684734"/>
            <a:ext cx="3105150" cy="1944666"/>
            <a:chOff x="0" y="2272307"/>
            <a:chExt cx="3209544" cy="2160984"/>
          </a:xfrm>
        </p:grpSpPr>
        <p:sp>
          <p:nvSpPr>
            <p:cNvPr id="11" name="Rounded Rectangle 10"/>
            <p:cNvSpPr/>
            <p:nvPr/>
          </p:nvSpPr>
          <p:spPr>
            <a:xfrm>
              <a:off x="0" y="2272307"/>
              <a:ext cx="3209544" cy="216098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104763" y="2377101"/>
              <a:ext cx="3000019" cy="19513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Profession Skill Development</a:t>
              </a:r>
            </a:p>
          </p:txBody>
        </p:sp>
      </p:grpSp>
      <p:cxnSp>
        <p:nvCxnSpPr>
          <p:cNvPr id="14" name="Straight Arrow Connector 13"/>
          <p:cNvCxnSpPr>
            <a:stCxn id="5" idx="3"/>
          </p:cNvCxnSpPr>
          <p:nvPr/>
        </p:nvCxnSpPr>
        <p:spPr>
          <a:xfrm>
            <a:off x="3638551" y="2213941"/>
            <a:ext cx="183832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235282" y="3238499"/>
            <a:ext cx="1" cy="154053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57200" y="3238500"/>
            <a:ext cx="4419600" cy="3390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09600" y="3352800"/>
            <a:ext cx="4114800" cy="3200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List of Professional Skills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Clarity of Concepts (CC)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Application Skills (APS)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Analytical Skills (ANS)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Creativity (CRT)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Problem Solving Skills (PSS)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Initiative (INT)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Communication Skills  (CMS)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Team Work (TEW)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52399" y="239038"/>
            <a:ext cx="7588685" cy="6096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>
                <a:latin typeface="Times New Roman" pitchFamily="18" charset="0"/>
                <a:ea typeface="+mj-ea"/>
                <a:cs typeface="Times New Roman" pitchFamily="18" charset="0"/>
              </a:rPr>
              <a:t>Professional Skill Development</a:t>
            </a:r>
          </a:p>
        </p:txBody>
      </p:sp>
    </p:spTree>
    <p:extLst>
      <p:ext uri="{BB962C8B-B14F-4D97-AF65-F5344CB8AC3E}">
        <p14:creationId xmlns:p14="http://schemas.microsoft.com/office/powerpoint/2010/main" val="337442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APEEJAY SCHOOL OF MANAGEMENT, NEW DELHI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937084"/>
              </p:ext>
            </p:extLst>
          </p:nvPr>
        </p:nvGraphicFramePr>
        <p:xfrm>
          <a:off x="576198" y="1640912"/>
          <a:ext cx="8354859" cy="416991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558788"/>
                <a:gridCol w="1614461"/>
                <a:gridCol w="3181610"/>
              </a:tblGrid>
              <a:tr h="969514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Program Outcomes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Outcome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Professional Skill Development</a:t>
                      </a:r>
                      <a:endParaRPr lang="en-IN" sz="2400" dirty="0"/>
                    </a:p>
                  </a:txBody>
                  <a:tcPr/>
                </a:tc>
              </a:tr>
              <a:tr h="96951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Demonstrate an in-depth understanding of the body of knowledge in core and functional areas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of business management.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Knowledge 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Clarity of Concept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This is measured by how well a student has understood the fundamental content, core concepts, basic principles of the courses taught and is able to recall the same</a:t>
                      </a:r>
                    </a:p>
                    <a:p>
                      <a:endParaRPr lang="en-IN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71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APEEJAY SCHOOL OF MANAGEMENT, NEW DELHI</a:t>
            </a:r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418437"/>
              </p:ext>
            </p:extLst>
          </p:nvPr>
        </p:nvGraphicFramePr>
        <p:xfrm>
          <a:off x="400834" y="1415444"/>
          <a:ext cx="8530224" cy="516203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33485"/>
                <a:gridCol w="1546036"/>
                <a:gridCol w="3350703"/>
              </a:tblGrid>
              <a:tr h="969514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Program Outcomes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Outcome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Professional Skill Development</a:t>
                      </a:r>
                      <a:endParaRPr lang="en-IN" sz="2400" dirty="0"/>
                    </a:p>
                  </a:txBody>
                  <a:tcPr/>
                </a:tc>
              </a:tr>
              <a:tr h="969514">
                <a:tc>
                  <a:txBody>
                    <a:bodyPr/>
                    <a:lstStyle/>
                    <a:p>
                      <a:pPr marL="342900" marR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Interpret management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problems in both domestic as well as global contexts</a:t>
                      </a:r>
                    </a:p>
                    <a:p>
                      <a:pPr marL="342900" marR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Analyze complex business problems in changing global scenario and take critical decisions, keeping the larger good, as well as, societal interests in mind.</a:t>
                      </a:r>
                    </a:p>
                    <a:p>
                      <a:pPr marL="342900" marR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Successfully apply creative and analytical thinking with a systems perspective to determine solutions.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Skill 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Application Skills, Analytical Skills, Problem Solving Skills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This is measured by the ability of students to apply the knowledge learnt in class in various situations given and critically analyze problems and develop solutions</a:t>
                      </a:r>
                    </a:p>
                    <a:p>
                      <a:endParaRPr lang="en-IN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8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APEEJAY SCHOOL OF MANAGEMENT, NEW DELHI</a:t>
            </a:r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459246"/>
              </p:ext>
            </p:extLst>
          </p:nvPr>
        </p:nvGraphicFramePr>
        <p:xfrm>
          <a:off x="576198" y="1427970"/>
          <a:ext cx="8354859" cy="386511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558788"/>
                <a:gridCol w="1915085"/>
                <a:gridCol w="2880986"/>
              </a:tblGrid>
              <a:tr h="969514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Program Outcomes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Outcome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Professional Skill Development</a:t>
                      </a:r>
                      <a:endParaRPr lang="en-IN" sz="2400" dirty="0"/>
                    </a:p>
                  </a:txBody>
                  <a:tcPr/>
                </a:tc>
              </a:tr>
              <a:tr h="969514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Demonstrate continuous learning Orientation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Contribute towards well-being of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the society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Choose ethically appropriate options while making decisions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Attitude and Value 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Ethical Intent, Societal Concerns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en-IN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41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APEEJAY SCHOOL OF MANAGEMENT, NEW DELHI</a:t>
            </a:r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79556"/>
              </p:ext>
            </p:extLst>
          </p:nvPr>
        </p:nvGraphicFramePr>
        <p:xfrm>
          <a:off x="576198" y="1427970"/>
          <a:ext cx="8354859" cy="447471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31714"/>
                <a:gridCol w="1390389"/>
                <a:gridCol w="3732756"/>
              </a:tblGrid>
              <a:tr h="969514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Program Outcomes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Outcome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Professional Skill Development</a:t>
                      </a:r>
                      <a:endParaRPr lang="en-IN" sz="2400" dirty="0"/>
                    </a:p>
                  </a:txBody>
                  <a:tcPr/>
                </a:tc>
              </a:tr>
              <a:tr h="969514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Take initiative and work in teams to achieve organizational goals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Interact effectively with various stakeholders</a:t>
                      </a:r>
                      <a:r>
                        <a:rPr lang="en-US" sz="2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of business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Behavioral 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Team work, Initiative,</a:t>
                      </a:r>
                      <a:r>
                        <a:rPr lang="en-US" sz="20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Communication Skills</a:t>
                      </a:r>
                      <a:endParaRPr lang="en-US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This is measured by Teamwork, Initiative and Communications Skills displayed by students in different activities, assignments, projects completed during continuous assessment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en-IN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21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71806" y="1562622"/>
            <a:ext cx="4966446" cy="1398494"/>
          </a:xfrm>
        </p:spPr>
        <p:txBody>
          <a:bodyPr/>
          <a:lstStyle/>
          <a:p>
            <a:r>
              <a:rPr lang="en-IN" dirty="0" smtClean="0"/>
              <a:t>Quality Assurance</a:t>
            </a:r>
            <a:endParaRPr lang="en-IN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APEEJAY SCHOOL OF MANAGEMENT, NEW DELHI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22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88932"/>
            <a:ext cx="7041662" cy="1143000"/>
          </a:xfrm>
        </p:spPr>
        <p:txBody>
          <a:bodyPr/>
          <a:lstStyle/>
          <a:p>
            <a:r>
              <a:rPr lang="en-IN" dirty="0" err="1"/>
              <a:t>Apeejay’s</a:t>
            </a:r>
            <a:r>
              <a:rPr lang="en-IN" dirty="0"/>
              <a:t> Journey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arenR"/>
              <a:defRPr/>
            </a:pPr>
            <a:r>
              <a:rPr lang="en-IN" sz="2800" dirty="0">
                <a:solidFill>
                  <a:schemeClr val="tx1"/>
                </a:solidFill>
              </a:rPr>
              <a:t>Working towards accreditation</a:t>
            </a:r>
          </a:p>
          <a:p>
            <a:pPr marL="514350" indent="-514350">
              <a:buFont typeface="Arial" pitchFamily="34" charset="0"/>
              <a:buAutoNum type="arabicParenR"/>
              <a:defRPr/>
            </a:pPr>
            <a:r>
              <a:rPr lang="en-IN" sz="2800" dirty="0">
                <a:solidFill>
                  <a:schemeClr val="tx1"/>
                </a:solidFill>
              </a:rPr>
              <a:t>Receiving accreditation</a:t>
            </a:r>
          </a:p>
          <a:p>
            <a:pPr marL="514350" indent="-514350">
              <a:buFont typeface="Arial" pitchFamily="34" charset="0"/>
              <a:buAutoNum type="arabicParenR"/>
              <a:defRPr/>
            </a:pPr>
            <a:r>
              <a:rPr lang="en-IN" sz="2800" dirty="0">
                <a:solidFill>
                  <a:schemeClr val="tx1"/>
                </a:solidFill>
              </a:rPr>
              <a:t>Working on areas of improvement</a:t>
            </a:r>
          </a:p>
          <a:p>
            <a:pPr marL="514350" indent="-514350">
              <a:buFont typeface="Arial" pitchFamily="34" charset="0"/>
              <a:buAutoNum type="arabicParenR"/>
              <a:defRPr/>
            </a:pPr>
            <a:r>
              <a:rPr lang="en-IN" sz="2800" dirty="0">
                <a:solidFill>
                  <a:schemeClr val="tx1"/>
                </a:solidFill>
              </a:rPr>
              <a:t>Continuous improvement</a:t>
            </a:r>
            <a:endParaRPr lang="en-IN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APEEJAY SCHOOL OF MANAGEMENT, NEW DELHI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00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199" y="1227551"/>
            <a:ext cx="7722296" cy="489861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Quality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olicy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of the institute focuses on:</a:t>
            </a:r>
            <a:endParaRPr lang="en-IN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Continuous improvement in strategic planning and leadership that promotes performance excellence;</a:t>
            </a:r>
            <a:endParaRPr lang="en-IN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Curriculum  development in line with industry requirements;</a:t>
            </a:r>
            <a:endParaRPr lang="en-IN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Accomplishment of learning outcomes through pedagogical innovations and continuous improvement in assessment processes;</a:t>
            </a:r>
            <a:endParaRPr lang="en-IN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Human Resource effectiveness through appropriate planning, deployment and performance management of faculty and staff;</a:t>
            </a:r>
            <a:endParaRPr lang="en-IN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/>
            <a:r>
              <a:rPr lang="en-IN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Stakeholder satisfaction through regular feedback and proactive interventions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APEEJAY SCHOOL OF MANAGEMENT, NEW DELHI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7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300229"/>
              </p:ext>
            </p:extLst>
          </p:nvPr>
        </p:nvGraphicFramePr>
        <p:xfrm>
          <a:off x="152400" y="1066800"/>
          <a:ext cx="8915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0" y="0"/>
            <a:ext cx="9067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ACTIVITIES OF QA CELL- CURRICULUM DEVELOPMENT</a:t>
            </a:r>
          </a:p>
        </p:txBody>
      </p:sp>
    </p:spTree>
    <p:extLst>
      <p:ext uri="{BB962C8B-B14F-4D97-AF65-F5344CB8AC3E}">
        <p14:creationId xmlns:p14="http://schemas.microsoft.com/office/powerpoint/2010/main" val="138983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645633"/>
              </p:ext>
            </p:extLst>
          </p:nvPr>
        </p:nvGraphicFramePr>
        <p:xfrm>
          <a:off x="152400" y="1295400"/>
          <a:ext cx="89154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533400" y="76200"/>
            <a:ext cx="7772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4000" b="1">
                <a:latin typeface="Times New Roman" pitchFamily="18" charset="0"/>
                <a:cs typeface="Times New Roman" pitchFamily="18" charset="0"/>
              </a:rPr>
              <a:t>ACTIVITIES OF QA CELL- RESULT ANALYSIS</a:t>
            </a:r>
          </a:p>
        </p:txBody>
      </p:sp>
    </p:spTree>
    <p:extLst>
      <p:ext uri="{BB962C8B-B14F-4D97-AF65-F5344CB8AC3E}">
        <p14:creationId xmlns:p14="http://schemas.microsoft.com/office/powerpoint/2010/main" val="303934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1524000"/>
          <a:ext cx="8991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381000" y="228600"/>
            <a:ext cx="8458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4000" b="1">
                <a:latin typeface="Times New Roman" pitchFamily="18" charset="0"/>
                <a:cs typeface="Times New Roman" pitchFamily="18" charset="0"/>
              </a:rPr>
              <a:t>ACTIVITIES OF QA CELL- FEEDBACK MECHANISM </a:t>
            </a:r>
          </a:p>
        </p:txBody>
      </p:sp>
    </p:spTree>
    <p:extLst>
      <p:ext uri="{BB962C8B-B14F-4D97-AF65-F5344CB8AC3E}">
        <p14:creationId xmlns:p14="http://schemas.microsoft.com/office/powerpoint/2010/main" val="81266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4588"/>
          </a:xfrm>
        </p:spPr>
        <p:txBody>
          <a:bodyPr tIns="35268"/>
          <a:lstStyle/>
          <a:p>
            <a:pPr eaLnBrk="1" hangingPunct="1"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  <a:tab pos="8150225" algn="l"/>
              </a:tabLst>
            </a:pPr>
            <a:r>
              <a:rPr lang="en-IN" altLang="en-US" b="1" smtClean="0">
                <a:latin typeface="Times New Roman" pitchFamily="18" charset="0"/>
                <a:cs typeface="Times New Roman" pitchFamily="18" charset="0"/>
              </a:rPr>
              <a:t>Our Stakeholders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410200"/>
          </a:xfrm>
        </p:spPr>
        <p:txBody>
          <a:bodyPr rtlCol="0">
            <a:noAutofit/>
          </a:bodyPr>
          <a:lstStyle/>
          <a:p>
            <a:pPr marL="390246" indent="-293764" eaLnBrk="1" fontAlgn="auto" hangingPunct="1">
              <a:spcBef>
                <a:spcPts val="600"/>
              </a:spcBef>
              <a:spcAft>
                <a:spcPts val="600"/>
              </a:spcAft>
              <a:buSzPct val="45000"/>
              <a:buFont typeface="StarSymbol" charset="0"/>
              <a:buChar char="●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  <a:defRPr/>
            </a:pP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Current Students</a:t>
            </a:r>
          </a:p>
          <a:p>
            <a:pPr marL="390246" indent="-293764" eaLnBrk="1" fontAlgn="auto" hangingPunct="1">
              <a:spcBef>
                <a:spcPts val="600"/>
              </a:spcBef>
              <a:spcAft>
                <a:spcPts val="600"/>
              </a:spcAft>
              <a:buSzPct val="45000"/>
              <a:buFont typeface="StarSymbol" charset="0"/>
              <a:buChar char="●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  <a:defRPr/>
            </a:pP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Alumni</a:t>
            </a:r>
          </a:p>
          <a:p>
            <a:pPr marL="390246" indent="-293764" eaLnBrk="1" fontAlgn="auto" hangingPunct="1">
              <a:spcBef>
                <a:spcPts val="600"/>
              </a:spcBef>
              <a:spcAft>
                <a:spcPts val="600"/>
              </a:spcAft>
              <a:buSzPct val="45000"/>
              <a:buFont typeface="StarSymbol" charset="0"/>
              <a:buChar char="●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  <a:defRPr/>
            </a:pP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Prospective students</a:t>
            </a:r>
          </a:p>
          <a:p>
            <a:pPr marL="390246" indent="-293764" eaLnBrk="1" fontAlgn="auto" hangingPunct="1">
              <a:spcBef>
                <a:spcPts val="600"/>
              </a:spcBef>
              <a:spcAft>
                <a:spcPts val="600"/>
              </a:spcAft>
              <a:buSzPct val="45000"/>
              <a:buFont typeface="StarSymbol" charset="0"/>
              <a:buChar char="●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  <a:defRPr/>
            </a:pP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Faculty</a:t>
            </a:r>
          </a:p>
          <a:p>
            <a:pPr marL="390246" indent="-293764" eaLnBrk="1" fontAlgn="auto" hangingPunct="1">
              <a:spcBef>
                <a:spcPts val="600"/>
              </a:spcBef>
              <a:spcAft>
                <a:spcPts val="600"/>
              </a:spcAft>
              <a:buSzPct val="45000"/>
              <a:buFont typeface="StarSymbol" charset="0"/>
              <a:buChar char="●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  <a:defRPr/>
            </a:pP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Staff</a:t>
            </a:r>
          </a:p>
          <a:p>
            <a:pPr marL="390246" indent="-293764" eaLnBrk="1" fontAlgn="auto" hangingPunct="1">
              <a:spcBef>
                <a:spcPts val="600"/>
              </a:spcBef>
              <a:spcAft>
                <a:spcPts val="600"/>
              </a:spcAft>
              <a:buSzPct val="45000"/>
              <a:buFont typeface="StarSymbol" charset="0"/>
              <a:buChar char="●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  <a:defRPr/>
            </a:pP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Recruiters/ Corporate</a:t>
            </a:r>
          </a:p>
          <a:p>
            <a:pPr marL="390246" indent="-293764" eaLnBrk="1" fontAlgn="auto" hangingPunct="1">
              <a:spcBef>
                <a:spcPts val="600"/>
              </a:spcBef>
              <a:spcAft>
                <a:spcPts val="600"/>
              </a:spcAft>
              <a:buSzPct val="45000"/>
              <a:buFont typeface="StarSymbol" charset="0"/>
              <a:buChar char="●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  <a:defRPr/>
            </a:pP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Parents</a:t>
            </a:r>
          </a:p>
        </p:txBody>
      </p:sp>
    </p:spTree>
    <p:extLst>
      <p:ext uri="{BB962C8B-B14F-4D97-AF65-F5344CB8AC3E}">
        <p14:creationId xmlns:p14="http://schemas.microsoft.com/office/powerpoint/2010/main" val="36961612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360898"/>
              </p:ext>
            </p:extLst>
          </p:nvPr>
        </p:nvGraphicFramePr>
        <p:xfrm>
          <a:off x="526092" y="1605419"/>
          <a:ext cx="8104341" cy="397915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541137"/>
                <a:gridCol w="1623410"/>
                <a:gridCol w="1468799"/>
                <a:gridCol w="1803967"/>
                <a:gridCol w="2667028"/>
              </a:tblGrid>
              <a:tr h="8476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S.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NO.</a:t>
                      </a:r>
                      <a:endParaRPr lang="en-US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 smtClean="0"/>
                        <a:t>STAKE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 smtClean="0"/>
                        <a:t>HOLDERS</a:t>
                      </a:r>
                      <a:endParaRPr lang="en-US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GATHERED AT THE TIME OF </a:t>
                      </a:r>
                      <a:endParaRPr lang="en-US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FREQUENCY</a:t>
                      </a:r>
                      <a:endParaRPr lang="en-US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SUBMISSION TO </a:t>
                      </a:r>
                      <a:r>
                        <a:rPr lang="en-US" sz="1600" b="1" dirty="0" smtClean="0"/>
                        <a:t>QA </a:t>
                      </a:r>
                      <a:r>
                        <a:rPr lang="en-US" sz="1600" b="1" dirty="0"/>
                        <a:t>TEAM</a:t>
                      </a:r>
                      <a:endParaRPr lang="en-US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</a:tr>
              <a:tr h="425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/>
                        <a:t>Alumni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/>
                        <a:t>Alumni Meet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/>
                        <a:t>Twice in a year</a:t>
                      </a: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/>
                        <a:t>Within a week of Alumni Meet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</a:tr>
              <a:tr h="613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/>
                        <a:t>Corporate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/>
                        <a:t>Summer Internship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/>
                        <a:t>Every Year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/>
                        <a:t>Last week of July every year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</a:tr>
              <a:tr h="551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/>
                        <a:t>Students</a:t>
                      </a: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/>
                        <a:t>Industrial Visit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/>
                        <a:t>After every visit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/>
                        <a:t>Within two days of the visit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</a:tr>
              <a:tr h="65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/>
                        <a:t>Students</a:t>
                      </a: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/>
                        <a:t>Guest Lecture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/>
                        <a:t>After every Guest Lecture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/>
                        <a:t>Within two days of the Lecture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</a:tr>
              <a:tr h="8893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/>
                        <a:t>Participants (Academia and Corporate)</a:t>
                      </a: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/>
                        <a:t>FDP/ MDP/ Workshop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/>
                        <a:t>During the FDP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/>
                        <a:t>Within two days of the workshop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32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444506"/>
              </p:ext>
            </p:extLst>
          </p:nvPr>
        </p:nvGraphicFramePr>
        <p:xfrm>
          <a:off x="366386" y="1530263"/>
          <a:ext cx="8639826" cy="474140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635696"/>
                <a:gridCol w="1878904"/>
                <a:gridCol w="2805831"/>
                <a:gridCol w="1778695"/>
                <a:gridCol w="1540700"/>
              </a:tblGrid>
              <a:tr h="6743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S.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NO.</a:t>
                      </a:r>
                      <a:endParaRPr lang="en-US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 smtClean="0"/>
                        <a:t>STAKE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 smtClean="0"/>
                        <a:t>HOLDERS</a:t>
                      </a:r>
                      <a:endParaRPr lang="en-US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GATHERED AT THE TIME OF </a:t>
                      </a:r>
                      <a:endParaRPr lang="en-US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FREQUENCY</a:t>
                      </a:r>
                      <a:endParaRPr lang="en-US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SUBMISSION TO </a:t>
                      </a:r>
                      <a:r>
                        <a:rPr lang="en-US" sz="1600" b="1" dirty="0" smtClean="0"/>
                        <a:t>QA </a:t>
                      </a:r>
                      <a:r>
                        <a:rPr lang="en-US" sz="1600" b="1" dirty="0"/>
                        <a:t>TEAM</a:t>
                      </a:r>
                      <a:endParaRPr lang="en-US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</a:tr>
              <a:tr h="96450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 smtClean="0"/>
                        <a:t>6.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/>
                        <a:t>Students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/>
                        <a:t>Mid- term exams (about teaching pedagogy of respective faculty members)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/>
                        <a:t>After every mid- trimester exam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/>
                        <a:t>Within a week 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</a:tr>
              <a:tr h="60199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/>
                        <a:t>Parents</a:t>
                      </a:r>
                      <a:endParaRPr lang="en-US" sz="1600" kern="12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/>
                        <a:t>Beginning of 2nd Trimester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/>
                        <a:t>Every year</a:t>
                      </a:r>
                      <a:endParaRPr lang="en-US" sz="1600" kern="12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/>
                        <a:t>Within a week</a:t>
                      </a:r>
                      <a:endParaRPr lang="en-US" sz="1600" kern="12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</a:tr>
              <a:tr h="61377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/>
                        <a:t>Prospective Students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/>
                        <a:t>Beginning of 1st trimester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/>
                        <a:t>Every year (June/ July)</a:t>
                      </a:r>
                      <a:endParaRPr lang="en-US" sz="1600" kern="12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/>
                        <a:t>Within a week</a:t>
                      </a:r>
                      <a:endParaRPr lang="en-US" sz="1600" kern="12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</a:tr>
              <a:tr h="62556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/>
                        <a:t>Recruiters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/>
                        <a:t>Company Visit at the campus or off campus</a:t>
                      </a:r>
                      <a:endParaRPr lang="en-US" sz="1600" kern="12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/>
                        <a:t>After every company visit 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/>
                        <a:t>Within two days</a:t>
                      </a:r>
                      <a:endParaRPr lang="en-US" sz="1600" kern="12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</a:tr>
              <a:tr h="638827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/>
                        <a:t>Faculty &amp; Staff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/>
                        <a:t>Every Year About Infrastructure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/>
                        <a:t>Every year (Mid- December)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/>
                        <a:t>Within a week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</a:tr>
              <a:tr h="60891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/>
                        <a:t>Students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/>
                        <a:t>Every Year About Infrastructure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/>
                        <a:t>Every year (Mid- December)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/>
                        <a:t>Within a week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14" marR="4451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72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81354" y="274638"/>
            <a:ext cx="8405446" cy="850900"/>
          </a:xfrm>
        </p:spPr>
        <p:txBody>
          <a:bodyPr/>
          <a:lstStyle/>
          <a:p>
            <a:r>
              <a:rPr lang="en-US" dirty="0" smtClean="0"/>
              <a:t>A Journey of Continuous Improvement</a:t>
            </a:r>
            <a:endParaRPr lang="en-IN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31851"/>
            <a:ext cx="8405446" cy="4712677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 smtClean="0">
                <a:solidFill>
                  <a:schemeClr val="tx1"/>
                </a:solidFill>
              </a:rPr>
              <a:t>Focus on systematic record keeping</a:t>
            </a:r>
          </a:p>
          <a:p>
            <a:r>
              <a:rPr lang="en-US" sz="12800" dirty="0" smtClean="0">
                <a:solidFill>
                  <a:schemeClr val="tx1"/>
                </a:solidFill>
              </a:rPr>
              <a:t>Data based decision making</a:t>
            </a:r>
          </a:p>
          <a:p>
            <a:r>
              <a:rPr lang="en-US" sz="12800" dirty="0" smtClean="0">
                <a:solidFill>
                  <a:schemeClr val="tx1"/>
                </a:solidFill>
              </a:rPr>
              <a:t>Cloud based data aggregation</a:t>
            </a:r>
          </a:p>
          <a:p>
            <a:r>
              <a:rPr lang="en-US" sz="12800" dirty="0" smtClean="0">
                <a:solidFill>
                  <a:schemeClr val="tx1"/>
                </a:solidFill>
              </a:rPr>
              <a:t>Alignment of policies and processes</a:t>
            </a:r>
          </a:p>
          <a:p>
            <a:r>
              <a:rPr lang="en-US" sz="12800" dirty="0" smtClean="0">
                <a:solidFill>
                  <a:schemeClr val="tx1"/>
                </a:solidFill>
              </a:rPr>
              <a:t>Facilitated other accreditations</a:t>
            </a:r>
          </a:p>
          <a:p>
            <a:r>
              <a:rPr lang="en-US" sz="12800" dirty="0" smtClean="0">
                <a:solidFill>
                  <a:schemeClr val="tx1"/>
                </a:solidFill>
              </a:rPr>
              <a:t>Focus on continuous quality improvement</a:t>
            </a:r>
          </a:p>
          <a:p>
            <a:pPr>
              <a:buNone/>
            </a:pPr>
            <a:r>
              <a:rPr lang="en-US" sz="3700" dirty="0" smtClean="0">
                <a:solidFill>
                  <a:schemeClr val="tx1"/>
                </a:solidFill>
              </a:rPr>
              <a:t> </a:t>
            </a:r>
          </a:p>
          <a:p>
            <a:endParaRPr lang="en-US" sz="3700" dirty="0" smtClean="0">
              <a:solidFill>
                <a:schemeClr val="tx1"/>
              </a:solidFill>
            </a:endParaRPr>
          </a:p>
          <a:p>
            <a:endParaRPr lang="en-US" sz="3700" dirty="0" smtClean="0">
              <a:solidFill>
                <a:schemeClr val="tx1"/>
              </a:solidFill>
            </a:endParaRPr>
          </a:p>
          <a:p>
            <a:pPr>
              <a:buFont typeface="Arial" charset="0"/>
              <a:buNone/>
            </a:pPr>
            <a:r>
              <a:rPr lang="en-US" sz="3700" dirty="0" smtClean="0">
                <a:solidFill>
                  <a:schemeClr val="tx1"/>
                </a:solidFill>
              </a:rPr>
              <a:t>		</a:t>
            </a:r>
            <a:endParaRPr lang="en-IN" sz="37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6351" y="6344528"/>
            <a:ext cx="7041662" cy="365125"/>
          </a:xfrm>
        </p:spPr>
        <p:txBody>
          <a:bodyPr/>
          <a:lstStyle/>
          <a:p>
            <a:pPr algn="ctr"/>
            <a:r>
              <a:rPr lang="en-IN" sz="1400" dirty="0" smtClean="0">
                <a:solidFill>
                  <a:schemeClr val="tx1"/>
                </a:solidFill>
              </a:rPr>
              <a:t>APEEJAY SCHOOL OF MANAGEMENT, NEW DELHI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2560319" y="1786598"/>
            <a:ext cx="4938541" cy="3573194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	</a:t>
            </a:r>
            <a:r>
              <a:rPr lang="en-US" sz="6000" dirty="0" smtClean="0">
                <a:solidFill>
                  <a:schemeClr val="tx1"/>
                </a:solidFill>
              </a:rPr>
              <a:t>Thank You</a:t>
            </a:r>
            <a:endParaRPr lang="en-IN" sz="6000" dirty="0" smtClean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APEEJAY SCHOOL OF MANAGEMENT, NEW DELHI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4572"/>
            <a:ext cx="7041662" cy="998806"/>
          </a:xfrm>
        </p:spPr>
        <p:txBody>
          <a:bodyPr/>
          <a:lstStyle/>
          <a:p>
            <a:r>
              <a:rPr lang="en-US" dirty="0" smtClean="0"/>
              <a:t>Working Towards Accreditation: The </a:t>
            </a:r>
            <a:r>
              <a:rPr lang="en-US" dirty="0" smtClean="0"/>
              <a:t>Beginning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30326"/>
            <a:ext cx="7041662" cy="4395837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arenR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Collective Agreement </a:t>
            </a:r>
          </a:p>
          <a:p>
            <a:pPr marL="514350" indent="-514350">
              <a:buFont typeface="Arial" pitchFamily="34" charset="0"/>
              <a:buAutoNum type="arabicParenR"/>
              <a:defRPr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514350" indent="-514350">
              <a:buFont typeface="Arial" pitchFamily="34" charset="0"/>
              <a:buAutoNum type="arabicParenR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Collective Ownership</a:t>
            </a:r>
          </a:p>
          <a:p>
            <a:pPr marL="514350" indent="-514350">
              <a:buFont typeface="Arial" pitchFamily="34" charset="0"/>
              <a:buAutoNum type="arabicParenR"/>
              <a:defRPr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514350" indent="-514350">
              <a:buFont typeface="Arial" pitchFamily="34" charset="0"/>
              <a:buAutoNum type="arabicParenR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Timelines and Budget</a:t>
            </a:r>
            <a:endParaRPr lang="en-IN" sz="2800" dirty="0" smtClean="0">
              <a:solidFill>
                <a:schemeClr val="tx1"/>
              </a:solidFill>
            </a:endParaRP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8719" y="6356350"/>
            <a:ext cx="7041662" cy="365125"/>
          </a:xfrm>
        </p:spPr>
        <p:txBody>
          <a:bodyPr/>
          <a:lstStyle/>
          <a:p>
            <a:pPr algn="ctr"/>
            <a:r>
              <a:rPr lang="en-IN" sz="1400" dirty="0" smtClean="0">
                <a:solidFill>
                  <a:schemeClr val="tx1"/>
                </a:solidFill>
              </a:rPr>
              <a:t>APEEJAY SCHOOL OF MANAGEMENT, NEW DELHI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04912"/>
            <a:ext cx="7041662" cy="984738"/>
          </a:xfrm>
        </p:spPr>
        <p:txBody>
          <a:bodyPr/>
          <a:lstStyle/>
          <a:p>
            <a:r>
              <a:rPr lang="en-US" dirty="0" smtClean="0"/>
              <a:t>Progress Towards Prelim Report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885072"/>
            <a:ext cx="7575453" cy="424109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Formation of Core Team – Champion and Co-Champions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Standard Owner – Lead and team members for each standard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Extensive review process with Director and Dean</a:t>
            </a:r>
          </a:p>
          <a:p>
            <a:pPr>
              <a:defRPr/>
            </a:pP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09822" y="6356350"/>
            <a:ext cx="7041662" cy="365125"/>
          </a:xfrm>
        </p:spPr>
        <p:txBody>
          <a:bodyPr/>
          <a:lstStyle/>
          <a:p>
            <a:pPr algn="ctr"/>
            <a:r>
              <a:rPr lang="en-IN" sz="1400" dirty="0" smtClean="0">
                <a:solidFill>
                  <a:schemeClr val="tx1"/>
                </a:solidFill>
              </a:rPr>
              <a:t>APEEJAY SCHOOL OF MANAGEMENT, NEW DELHI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04912"/>
            <a:ext cx="7041662" cy="984738"/>
          </a:xfrm>
        </p:spPr>
        <p:txBody>
          <a:bodyPr/>
          <a:lstStyle/>
          <a:p>
            <a:r>
              <a:rPr lang="en-US" dirty="0" smtClean="0"/>
              <a:t>Progress Towards Prelim Report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885072"/>
            <a:ext cx="7575453" cy="424109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Understanding Standards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Regular Interaction with Mentor </a:t>
            </a:r>
          </a:p>
          <a:p>
            <a:pPr marL="228600" lvl="8">
              <a:lnSpc>
                <a:spcPct val="80000"/>
              </a:lnSpc>
              <a:spcBef>
                <a:spcPts val="1800"/>
              </a:spcBef>
              <a:buSzPct val="100000"/>
              <a:buFont typeface="Wingdings 2" pitchFamily="18" charset="2"/>
              <a:buChar char="¡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Extensive Vision and Mission Development Process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Minutes and documentation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Evidences for everything we do</a:t>
            </a:r>
          </a:p>
          <a:p>
            <a:pPr marL="228600" lvl="8">
              <a:lnSpc>
                <a:spcPct val="80000"/>
              </a:lnSpc>
              <a:spcBef>
                <a:spcPts val="1800"/>
              </a:spcBef>
              <a:buSzPct val="100000"/>
              <a:buFont typeface="Wingdings 2" pitchFamily="18" charset="2"/>
              <a:buChar char="¡"/>
              <a:defRPr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30922" y="6356350"/>
            <a:ext cx="7041662" cy="365125"/>
          </a:xfrm>
        </p:spPr>
        <p:txBody>
          <a:bodyPr/>
          <a:lstStyle/>
          <a:p>
            <a:pPr algn="ctr"/>
            <a:r>
              <a:rPr lang="en-IN" sz="1400" dirty="0" smtClean="0">
                <a:solidFill>
                  <a:schemeClr val="tx1"/>
                </a:solidFill>
              </a:rPr>
              <a:t>APEEJAY SCHOOL OF MANAGEMENT, NEW DELHI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199" y="393896"/>
            <a:ext cx="7041662" cy="1097280"/>
          </a:xfrm>
        </p:spPr>
        <p:txBody>
          <a:bodyPr/>
          <a:lstStyle/>
          <a:p>
            <a:r>
              <a:rPr lang="en-US" dirty="0" smtClean="0"/>
              <a:t>Vision</a:t>
            </a:r>
            <a:endParaRPr lang="en-IN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491176"/>
            <a:ext cx="8229600" cy="4634987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 algn="just">
              <a:buNone/>
            </a:pP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IN" sz="2800" dirty="0" smtClean="0">
                <a:solidFill>
                  <a:schemeClr val="tx1"/>
                </a:solidFill>
              </a:rPr>
              <a:t>To be the most preferred management school known for creation of valuable business leaders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49568" y="6356350"/>
            <a:ext cx="7041662" cy="365125"/>
          </a:xfrm>
        </p:spPr>
        <p:txBody>
          <a:bodyPr/>
          <a:lstStyle/>
          <a:p>
            <a:pPr algn="ctr"/>
            <a:r>
              <a:rPr lang="en-IN" sz="1400" dirty="0" smtClean="0">
                <a:solidFill>
                  <a:schemeClr val="tx1"/>
                </a:solidFill>
              </a:rPr>
              <a:t>APEEJAY SCHOOL OF MANAGEMENT, NEW DELHI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199" y="267287"/>
            <a:ext cx="7041662" cy="928468"/>
          </a:xfrm>
        </p:spPr>
        <p:txBody>
          <a:bodyPr/>
          <a:lstStyle/>
          <a:p>
            <a:r>
              <a:rPr lang="en-US" dirty="0" smtClean="0"/>
              <a:t>Mission</a:t>
            </a:r>
            <a:endParaRPr lang="en-IN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392702"/>
            <a:ext cx="8229600" cy="5328773"/>
          </a:xfrm>
        </p:spPr>
        <p:txBody>
          <a:bodyPr>
            <a:noAutofit/>
          </a:bodyPr>
          <a:lstStyle/>
          <a:p>
            <a:pPr algn="just" fontAlgn="auto">
              <a:spcBef>
                <a:spcPts val="900"/>
              </a:spcBef>
              <a:spcAft>
                <a:spcPts val="1800"/>
              </a:spcAft>
              <a:defRPr/>
            </a:pPr>
            <a:r>
              <a:rPr lang="en-IN" sz="2800" dirty="0" smtClean="0">
                <a:solidFill>
                  <a:schemeClr val="tx1"/>
                </a:solidFill>
              </a:rPr>
              <a:t>We nurture globally competent, socially sensitive and ethically sound managerial talent to lead businesses and organisations.</a:t>
            </a:r>
          </a:p>
          <a:p>
            <a:pPr algn="just" fontAlgn="auto">
              <a:spcBef>
                <a:spcPts val="900"/>
              </a:spcBef>
              <a:spcAft>
                <a:spcPts val="1800"/>
              </a:spcAft>
              <a:defRPr/>
            </a:pPr>
            <a:r>
              <a:rPr lang="en-IN" sz="2800" dirty="0" smtClean="0">
                <a:solidFill>
                  <a:schemeClr val="tx1"/>
                </a:solidFill>
              </a:rPr>
              <a:t>We inculcate creative thinking and problem solving skills through a dynamic curriculum in an interactive learning environment.</a:t>
            </a:r>
          </a:p>
          <a:p>
            <a:pPr algn="just" fontAlgn="auto">
              <a:spcBef>
                <a:spcPts val="900"/>
              </a:spcBef>
              <a:spcAft>
                <a:spcPts val="1800"/>
              </a:spcAft>
              <a:defRPr/>
            </a:pPr>
            <a:r>
              <a:rPr lang="en-IN" sz="2800" dirty="0" smtClean="0">
                <a:solidFill>
                  <a:schemeClr val="tx1"/>
                </a:solidFill>
              </a:rPr>
              <a:t>We do this with a set of committed faculty, deeply engaged in both creation and dissemination of knowledge strengthened by a rich academic and industry interface.</a:t>
            </a:r>
          </a:p>
          <a:p>
            <a:pPr>
              <a:defRPr/>
            </a:pPr>
            <a:endParaRPr lang="en-IN" sz="32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94824" y="6356350"/>
            <a:ext cx="7041662" cy="365125"/>
          </a:xfrm>
        </p:spPr>
        <p:txBody>
          <a:bodyPr/>
          <a:lstStyle/>
          <a:p>
            <a:pPr algn="ctr"/>
            <a:r>
              <a:rPr lang="en-IN" sz="1400" dirty="0" smtClean="0">
                <a:solidFill>
                  <a:schemeClr val="tx1"/>
                </a:solidFill>
              </a:rPr>
              <a:t>APEEJAY SCHOOL OF MANAGEMENT, NEW DELHI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199" y="365760"/>
            <a:ext cx="7041662" cy="998806"/>
          </a:xfrm>
        </p:spPr>
        <p:txBody>
          <a:bodyPr/>
          <a:lstStyle/>
          <a:p>
            <a:r>
              <a:rPr lang="en-US" dirty="0" smtClean="0"/>
              <a:t>Responsibility </a:t>
            </a:r>
            <a:r>
              <a:rPr lang="en-US" dirty="0" err="1" smtClean="0"/>
              <a:t>Centres</a:t>
            </a:r>
            <a:endParaRPr lang="en-IN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786598"/>
            <a:ext cx="8229600" cy="433956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Responsibility Centers for  Standards and Criteria with timelines</a:t>
            </a:r>
            <a:endParaRPr lang="en-IN" sz="28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8553" y="6356350"/>
            <a:ext cx="7041662" cy="365125"/>
          </a:xfrm>
        </p:spPr>
        <p:txBody>
          <a:bodyPr/>
          <a:lstStyle/>
          <a:p>
            <a:pPr algn="ctr"/>
            <a:r>
              <a:rPr lang="en-IN" sz="1400" dirty="0" smtClean="0">
                <a:solidFill>
                  <a:schemeClr val="tx1"/>
                </a:solidFill>
              </a:rPr>
              <a:t>APEEJAY SCHOOL OF MANAGEMENT, NEW DELHI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25083" y="274638"/>
            <a:ext cx="7891975" cy="777875"/>
          </a:xfrm>
        </p:spPr>
        <p:txBody>
          <a:bodyPr/>
          <a:lstStyle/>
          <a:p>
            <a:r>
              <a:rPr lang="en-US" dirty="0" smtClean="0"/>
              <a:t>Preparing the Self Study Report</a:t>
            </a:r>
            <a:endParaRPr lang="en-IN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3717"/>
            <a:ext cx="8229600" cy="4783014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dirty="0" smtClean="0"/>
              <a:t>	</a:t>
            </a:r>
            <a:endParaRPr lang="en-US" sz="3700" dirty="0" smtClean="0">
              <a:solidFill>
                <a:schemeClr val="tx1"/>
              </a:solidFill>
            </a:endParaRPr>
          </a:p>
          <a:p>
            <a:r>
              <a:rPr lang="en-US" sz="3700" dirty="0" smtClean="0">
                <a:solidFill>
                  <a:schemeClr val="tx1"/>
                </a:solidFill>
              </a:rPr>
              <a:t> Regular Review and Feedback</a:t>
            </a:r>
          </a:p>
          <a:p>
            <a:r>
              <a:rPr lang="en-US" sz="3700" dirty="0" smtClean="0">
                <a:solidFill>
                  <a:schemeClr val="tx1"/>
                </a:solidFill>
              </a:rPr>
              <a:t> Collection </a:t>
            </a:r>
            <a:r>
              <a:rPr lang="en-US" sz="3700" dirty="0" smtClean="0">
                <a:solidFill>
                  <a:schemeClr val="tx1"/>
                </a:solidFill>
              </a:rPr>
              <a:t>of Evidence for each Criteria</a:t>
            </a:r>
          </a:p>
          <a:p>
            <a:r>
              <a:rPr lang="en-US" sz="3700" dirty="0" smtClean="0">
                <a:solidFill>
                  <a:schemeClr val="tx1"/>
                </a:solidFill>
              </a:rPr>
              <a:t> Cross </a:t>
            </a:r>
            <a:r>
              <a:rPr lang="en-US" sz="3700" dirty="0" smtClean="0">
                <a:solidFill>
                  <a:schemeClr val="tx1"/>
                </a:solidFill>
              </a:rPr>
              <a:t>Referencing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2621" y="6356350"/>
            <a:ext cx="7041662" cy="365125"/>
          </a:xfrm>
        </p:spPr>
        <p:txBody>
          <a:bodyPr/>
          <a:lstStyle/>
          <a:p>
            <a:pPr algn="ctr"/>
            <a:r>
              <a:rPr lang="en-IN" sz="1400" dirty="0" smtClean="0">
                <a:solidFill>
                  <a:schemeClr val="tx1"/>
                </a:solidFill>
              </a:rPr>
              <a:t>APEEJAY SCHOOL OF MANAGEMENT, NEW DELHI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10779</TotalTime>
  <Words>1194</Words>
  <Application>Microsoft Office PowerPoint</Application>
  <PresentationFormat>On-screen Show (4:3)</PresentationFormat>
  <Paragraphs>244</Paragraphs>
  <Slides>28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Plaza</vt:lpstr>
      <vt:lpstr>Apeejay School of Management, New Delhi</vt:lpstr>
      <vt:lpstr>Apeejay’s Journey</vt:lpstr>
      <vt:lpstr>Working Towards Accreditation: The Beginning</vt:lpstr>
      <vt:lpstr>Progress Towards Prelim Report</vt:lpstr>
      <vt:lpstr>Progress Towards Prelim Report</vt:lpstr>
      <vt:lpstr>Vision</vt:lpstr>
      <vt:lpstr>Mission</vt:lpstr>
      <vt:lpstr>Responsibility Centres</vt:lpstr>
      <vt:lpstr>Preparing the Self Study Report</vt:lpstr>
      <vt:lpstr>Preparing for Site Visit</vt:lpstr>
      <vt:lpstr>PowerPoint Presentation</vt:lpstr>
      <vt:lpstr>Continuous Improvement</vt:lpstr>
      <vt:lpstr>Matching Mission &amp; Program Objectives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Quality Assurance</vt:lpstr>
      <vt:lpstr>PowerPoint Presentation</vt:lpstr>
      <vt:lpstr>PowerPoint Presentation</vt:lpstr>
      <vt:lpstr>PowerPoint Presentation</vt:lpstr>
      <vt:lpstr>PowerPoint Presentation</vt:lpstr>
      <vt:lpstr>Our Stakeholders</vt:lpstr>
      <vt:lpstr>PowerPoint Presentation</vt:lpstr>
      <vt:lpstr>PowerPoint Presentation</vt:lpstr>
      <vt:lpstr>A Journey of Continuous Improvement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Jyoti</dc:creator>
  <cp:lastModifiedBy>shwetajha</cp:lastModifiedBy>
  <cp:revision>108</cp:revision>
  <dcterms:created xsi:type="dcterms:W3CDTF">2014-08-19T05:32:15Z</dcterms:created>
  <dcterms:modified xsi:type="dcterms:W3CDTF">2017-11-07T02:48:48Z</dcterms:modified>
</cp:coreProperties>
</file>