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0"/>
  </p:notesMasterIdLst>
  <p:handoutMasterIdLst>
    <p:handoutMasterId r:id="rId41"/>
  </p:handoutMasterIdLst>
  <p:sldIdLst>
    <p:sldId id="256" r:id="rId2"/>
    <p:sldId id="265" r:id="rId3"/>
    <p:sldId id="267" r:id="rId4"/>
    <p:sldId id="442" r:id="rId5"/>
    <p:sldId id="347" r:id="rId6"/>
    <p:sldId id="554" r:id="rId7"/>
    <p:sldId id="574" r:id="rId8"/>
    <p:sldId id="539" r:id="rId9"/>
    <p:sldId id="444" r:id="rId10"/>
    <p:sldId id="445" r:id="rId11"/>
    <p:sldId id="447" r:id="rId12"/>
    <p:sldId id="448" r:id="rId13"/>
    <p:sldId id="449" r:id="rId14"/>
    <p:sldId id="432" r:id="rId15"/>
    <p:sldId id="500" r:id="rId16"/>
    <p:sldId id="349" r:id="rId17"/>
    <p:sldId id="436" r:id="rId18"/>
    <p:sldId id="437" r:id="rId19"/>
    <p:sldId id="589" r:id="rId20"/>
    <p:sldId id="524" r:id="rId21"/>
    <p:sldId id="575" r:id="rId22"/>
    <p:sldId id="577" r:id="rId23"/>
    <p:sldId id="591" r:id="rId24"/>
    <p:sldId id="579" r:id="rId25"/>
    <p:sldId id="580" r:id="rId26"/>
    <p:sldId id="581" r:id="rId27"/>
    <p:sldId id="582" r:id="rId28"/>
    <p:sldId id="583" r:id="rId29"/>
    <p:sldId id="584" r:id="rId30"/>
    <p:sldId id="585" r:id="rId31"/>
    <p:sldId id="586" r:id="rId32"/>
    <p:sldId id="587" r:id="rId33"/>
    <p:sldId id="588" r:id="rId34"/>
    <p:sldId id="398" r:id="rId35"/>
    <p:sldId id="546" r:id="rId36"/>
    <p:sldId id="450" r:id="rId37"/>
    <p:sldId id="451" r:id="rId38"/>
    <p:sldId id="426" r:id="rId39"/>
  </p:sldIdLst>
  <p:sldSz cx="9144000" cy="5143500" type="screen16x9"/>
  <p:notesSz cx="7053263" cy="93091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E8F0F4"/>
    <a:srgbClr val="A50021"/>
    <a:srgbClr val="000000"/>
    <a:srgbClr val="330033"/>
    <a:srgbClr val="002060"/>
    <a:srgbClr val="CDE0E8"/>
    <a:srgbClr val="99CCFF"/>
    <a:srgbClr val="EFF9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110" autoAdjust="0"/>
    <p:restoredTop sz="95000" autoAdjust="0"/>
  </p:normalViewPr>
  <p:slideViewPr>
    <p:cSldViewPr>
      <p:cViewPr>
        <p:scale>
          <a:sx n="80" d="100"/>
          <a:sy n="80" d="100"/>
        </p:scale>
        <p:origin x="-984" y="-306"/>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888"/>
    </p:cViewPr>
  </p:sorterViewPr>
  <p:notesViewPr>
    <p:cSldViewPr>
      <p:cViewPr varScale="1">
        <p:scale>
          <a:sx n="57" d="100"/>
          <a:sy n="57" d="100"/>
        </p:scale>
        <p:origin x="-2814" y="-84"/>
      </p:cViewPr>
      <p:guideLst>
        <p:guide orient="horz" pos="2932"/>
        <p:guide pos="222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4545435" y="8766069"/>
            <a:ext cx="2506195" cy="465455"/>
          </a:xfrm>
          <a:prstGeom prst="rect">
            <a:avLst/>
          </a:prstGeom>
        </p:spPr>
        <p:txBody>
          <a:bodyPr vert="horz" lIns="93485" tIns="46743" rIns="93485" bIns="46743" rtlCol="0" anchor="b"/>
          <a:lstStyle>
            <a:lvl1pPr algn="r">
              <a:defRPr sz="1200"/>
            </a:lvl1pPr>
          </a:lstStyle>
          <a:p>
            <a:fld id="{EE1715C0-9F40-43EB-9CF1-2C7FC3CAC6AA}" type="slidenum">
              <a:rPr lang="en-US" smtClean="0"/>
              <a:pPr/>
              <a:t>‹#›</a:t>
            </a:fld>
            <a:endParaRPr lang="en-US" dirty="0"/>
          </a:p>
        </p:txBody>
      </p:sp>
      <p:sp>
        <p:nvSpPr>
          <p:cNvPr id="7" name="Header Placeholder 6"/>
          <p:cNvSpPr>
            <a:spLocks noGrp="1" noChangeArrowheads="1"/>
          </p:cNvSpPr>
          <p:nvPr>
            <p:ph type="hdr" sz="quarter"/>
          </p:nvPr>
        </p:nvSpPr>
        <p:spPr bwMode="auto">
          <a:xfrm>
            <a:off x="235109" y="337573"/>
            <a:ext cx="6581013" cy="283035"/>
          </a:xfrm>
          <a:prstGeom prst="rect">
            <a:avLst/>
          </a:prstGeom>
          <a:noFill/>
          <a:ln w="38100" cmpd="thickThin">
            <a:noFill/>
            <a:miter lim="800000"/>
            <a:headEnd/>
            <a:tailEnd/>
          </a:ln>
          <a:effectLst/>
        </p:spPr>
        <p:txBody>
          <a:bodyPr vert="horz" wrap="square" lIns="94514" tIns="47257" rIns="94514" bIns="47257" numCol="1" anchor="t" anchorCtr="0" compatLnSpc="1">
            <a:prstTxWarp prst="textNoShape">
              <a:avLst/>
            </a:prstTxWarp>
            <a:spAutoFit/>
          </a:bodyPr>
          <a:lstStyle>
            <a:lvl1pPr algn="ctr">
              <a:defRPr sz="1200">
                <a:solidFill>
                  <a:schemeClr val="tx1"/>
                </a:solidFill>
                <a:latin typeface="Arial" charset="0"/>
                <a:cs typeface="Arial" charset="0"/>
              </a:defRPr>
            </a:lvl1pPr>
          </a:lstStyle>
          <a:p>
            <a:r>
              <a:rPr lang="en-US" dirty="0" smtClean="0"/>
              <a:t>The IACBE and its Process of Accreditation and Quality Assurance</a:t>
            </a:r>
            <a:endParaRPr lang="en-US" dirty="0"/>
          </a:p>
        </p:txBody>
      </p:sp>
      <p:sp>
        <p:nvSpPr>
          <p:cNvPr id="8" name="Rectangle 4"/>
          <p:cNvSpPr>
            <a:spLocks noGrp="1" noChangeArrowheads="1"/>
          </p:cNvSpPr>
          <p:nvPr>
            <p:ph type="ftr" sz="quarter" idx="2"/>
          </p:nvPr>
        </p:nvSpPr>
        <p:spPr bwMode="auto">
          <a:xfrm>
            <a:off x="1" y="8834919"/>
            <a:ext cx="3772045" cy="474183"/>
          </a:xfrm>
          <a:prstGeom prst="rect">
            <a:avLst/>
          </a:prstGeom>
          <a:noFill/>
          <a:ln w="9525">
            <a:noFill/>
            <a:miter lim="800000"/>
            <a:headEnd/>
            <a:tailEnd/>
          </a:ln>
          <a:effectLst/>
        </p:spPr>
        <p:txBody>
          <a:bodyPr vert="horz" wrap="square" lIns="94526" tIns="47263" rIns="94526" bIns="47263" numCol="1" anchor="b" anchorCtr="0" compatLnSpc="1">
            <a:prstTxWarp prst="textNoShape">
              <a:avLst/>
            </a:prstTxWarp>
          </a:bodyPr>
          <a:lstStyle>
            <a:lvl1pPr>
              <a:defRPr sz="1200">
                <a:solidFill>
                  <a:schemeClr val="tx1"/>
                </a:solidFill>
                <a:latin typeface="Arial" charset="0"/>
              </a:defRPr>
            </a:lvl1pPr>
          </a:lstStyle>
          <a:p>
            <a:r>
              <a:rPr lang="en-US" dirty="0" smtClean="0"/>
              <a:t>Prepared </a:t>
            </a:r>
            <a:r>
              <a:rPr lang="en-US" dirty="0"/>
              <a:t>by: Dennis Gash</a:t>
            </a:r>
          </a:p>
          <a:p>
            <a:r>
              <a:rPr lang="en-US" dirty="0" smtClean="0"/>
              <a:t>President, </a:t>
            </a:r>
            <a:r>
              <a:rPr lang="en-US" dirty="0"/>
              <a:t>IACBE</a:t>
            </a:r>
          </a:p>
        </p:txBody>
      </p:sp>
    </p:spTree>
    <p:extLst>
      <p:ext uri="{BB962C8B-B14F-4D97-AF65-F5344CB8AC3E}">
        <p14:creationId xmlns:p14="http://schemas.microsoft.com/office/powerpoint/2010/main" val="170705326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3485" tIns="46743" rIns="93485" bIns="46743" rtlCol="0"/>
          <a:lstStyle>
            <a:lvl1pPr algn="l">
              <a:defRPr sz="1200"/>
            </a:lvl1pPr>
            <a:extLst/>
          </a:lstStyle>
          <a:p>
            <a:endParaRPr lang="en-US" dirty="0"/>
          </a:p>
        </p:txBody>
      </p:sp>
      <p:sp>
        <p:nvSpPr>
          <p:cNvPr id="3" name="Date Placeholder 2"/>
          <p:cNvSpPr>
            <a:spLocks noGrp="1"/>
          </p:cNvSpPr>
          <p:nvPr>
            <p:ph type="dt" idx="1"/>
          </p:nvPr>
        </p:nvSpPr>
        <p:spPr>
          <a:xfrm>
            <a:off x="3995217" y="0"/>
            <a:ext cx="3056414" cy="465455"/>
          </a:xfrm>
          <a:prstGeom prst="rect">
            <a:avLst/>
          </a:prstGeom>
        </p:spPr>
        <p:txBody>
          <a:bodyPr vert="horz" lIns="93485" tIns="46743" rIns="93485" bIns="46743" rtlCol="0"/>
          <a:lstStyle>
            <a:lvl1pPr algn="r">
              <a:defRPr sz="1200"/>
            </a:lvl1pPr>
            <a:extLst/>
          </a:lstStyle>
          <a:p>
            <a:fld id="{A8ADFD5B-A66C-449C-B6E8-FB716D07777D}" type="datetimeFigureOut">
              <a:rPr lang="en-US" smtClean="0"/>
              <a:pPr/>
              <a:t>11/13/2016</a:t>
            </a:fld>
            <a:endParaRPr lang="en-US" dirty="0"/>
          </a:p>
        </p:txBody>
      </p:sp>
      <p:sp>
        <p:nvSpPr>
          <p:cNvPr id="4" name="Slide Image Placeholder 3"/>
          <p:cNvSpPr>
            <a:spLocks noGrp="1" noRot="1" noChangeAspect="1"/>
          </p:cNvSpPr>
          <p:nvPr>
            <p:ph type="sldImg" idx="2"/>
          </p:nvPr>
        </p:nvSpPr>
        <p:spPr>
          <a:xfrm>
            <a:off x="423863" y="698500"/>
            <a:ext cx="6205537" cy="3490913"/>
          </a:xfrm>
          <a:prstGeom prst="rect">
            <a:avLst/>
          </a:prstGeom>
          <a:noFill/>
          <a:ln w="12700">
            <a:solidFill>
              <a:prstClr val="black"/>
            </a:solidFill>
          </a:ln>
        </p:spPr>
        <p:txBody>
          <a:bodyPr vert="horz" lIns="93485" tIns="46743" rIns="93485" bIns="46743" rtlCol="0" anchor="ctr"/>
          <a:lstStyle>
            <a:extLst/>
          </a:lstStyle>
          <a:p>
            <a:endParaRPr lang="en-US" dirty="0"/>
          </a:p>
        </p:txBody>
      </p:sp>
      <p:sp>
        <p:nvSpPr>
          <p:cNvPr id="5" name="Notes Placeholder 4"/>
          <p:cNvSpPr>
            <a:spLocks noGrp="1"/>
          </p:cNvSpPr>
          <p:nvPr>
            <p:ph type="body" sz="quarter" idx="3"/>
          </p:nvPr>
        </p:nvSpPr>
        <p:spPr>
          <a:xfrm>
            <a:off x="705327" y="4421823"/>
            <a:ext cx="5642610" cy="4189095"/>
          </a:xfrm>
          <a:prstGeom prst="rect">
            <a:avLst/>
          </a:prstGeom>
        </p:spPr>
        <p:txBody>
          <a:bodyPr vert="horz" lIns="93485" tIns="46743" rIns="93485" bIns="46743"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5"/>
          </p:nvPr>
        </p:nvSpPr>
        <p:spPr>
          <a:xfrm>
            <a:off x="3995217" y="8842029"/>
            <a:ext cx="3056414" cy="465455"/>
          </a:xfrm>
          <a:prstGeom prst="rect">
            <a:avLst/>
          </a:prstGeom>
        </p:spPr>
        <p:txBody>
          <a:bodyPr vert="horz" lIns="93485" tIns="46743" rIns="93485" bIns="46743" rtlCol="0" anchor="b"/>
          <a:lstStyle>
            <a:lvl1pPr algn="r">
              <a:defRPr sz="1200"/>
            </a:lvl1pPr>
            <a:extLst/>
          </a:lstStyle>
          <a:p>
            <a:fld id="{CA5D3BF3-D352-46FC-8343-31F56E6730EA}" type="slidenum">
              <a:rPr lang="en-US" smtClean="0"/>
              <a:pPr/>
              <a:t>‹#›</a:t>
            </a:fld>
            <a:endParaRPr lang="en-US" dirty="0"/>
          </a:p>
        </p:txBody>
      </p:sp>
      <p:sp>
        <p:nvSpPr>
          <p:cNvPr id="8" name="Footer Placeholder 7"/>
          <p:cNvSpPr>
            <a:spLocks noGrp="1"/>
          </p:cNvSpPr>
          <p:nvPr>
            <p:ph type="ftr" sz="quarter" idx="4"/>
          </p:nvPr>
        </p:nvSpPr>
        <p:spPr>
          <a:xfrm>
            <a:off x="0" y="8842029"/>
            <a:ext cx="3056414" cy="465455"/>
          </a:xfrm>
          <a:prstGeom prst="rect">
            <a:avLst/>
          </a:prstGeom>
        </p:spPr>
        <p:txBody>
          <a:bodyPr vert="horz" lIns="93485" tIns="46743" rIns="93485" bIns="46743" rtlCol="0" anchor="b"/>
          <a:lstStyle>
            <a:lvl1pPr algn="l">
              <a:defRPr sz="1200"/>
            </a:lvl1pPr>
          </a:lstStyle>
          <a:p>
            <a:endParaRPr lang="en-US" dirty="0"/>
          </a:p>
        </p:txBody>
      </p:sp>
    </p:spTree>
    <p:extLst>
      <p:ext uri="{BB962C8B-B14F-4D97-AF65-F5344CB8AC3E}">
        <p14:creationId xmlns:p14="http://schemas.microsoft.com/office/powerpoint/2010/main" val="862868371"/>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dirty="0"/>
          </a:p>
        </p:txBody>
      </p:sp>
      <p:sp>
        <p:nvSpPr>
          <p:cNvPr id="4" name="Rectangle 3"/>
          <p:cNvSpPr>
            <a:spLocks noGrp="1"/>
          </p:cNvSpPr>
          <p:nvPr>
            <p:ph type="sldNum" sz="quarter" idx="10"/>
          </p:nvPr>
        </p:nvSpPr>
        <p:spPr/>
        <p:txBody>
          <a:bodyPr/>
          <a:lstStyle>
            <a:extLst/>
          </a:lstStyle>
          <a:p>
            <a:fld id="{CA5D3BF3-D352-46FC-8343-31F56E6730EA}" type="slidenum">
              <a:rPr lang="en-US" smtClean="0"/>
              <a:pPr/>
              <a:t>1</a:t>
            </a:fld>
            <a:endParaRPr lang="en-US" dirty="0"/>
          </a:p>
        </p:txBody>
      </p:sp>
    </p:spTree>
    <p:extLst>
      <p:ext uri="{BB962C8B-B14F-4D97-AF65-F5344CB8AC3E}">
        <p14:creationId xmlns:p14="http://schemas.microsoft.com/office/powerpoint/2010/main" val="2025433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10</a:t>
            </a:fld>
            <a:endParaRPr lang="en-US" dirty="0"/>
          </a:p>
        </p:txBody>
      </p:sp>
    </p:spTree>
    <p:extLst>
      <p:ext uri="{BB962C8B-B14F-4D97-AF65-F5344CB8AC3E}">
        <p14:creationId xmlns:p14="http://schemas.microsoft.com/office/powerpoint/2010/main" val="30357930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11</a:t>
            </a:fld>
            <a:endParaRPr lang="en-US" dirty="0"/>
          </a:p>
        </p:txBody>
      </p:sp>
    </p:spTree>
    <p:extLst>
      <p:ext uri="{BB962C8B-B14F-4D97-AF65-F5344CB8AC3E}">
        <p14:creationId xmlns:p14="http://schemas.microsoft.com/office/powerpoint/2010/main" val="1916290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12</a:t>
            </a:fld>
            <a:endParaRPr lang="en-US" dirty="0"/>
          </a:p>
        </p:txBody>
      </p:sp>
    </p:spTree>
    <p:extLst>
      <p:ext uri="{BB962C8B-B14F-4D97-AF65-F5344CB8AC3E}">
        <p14:creationId xmlns:p14="http://schemas.microsoft.com/office/powerpoint/2010/main" val="797671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13</a:t>
            </a:fld>
            <a:endParaRPr lang="en-US" dirty="0"/>
          </a:p>
        </p:txBody>
      </p:sp>
    </p:spTree>
    <p:extLst>
      <p:ext uri="{BB962C8B-B14F-4D97-AF65-F5344CB8AC3E}">
        <p14:creationId xmlns:p14="http://schemas.microsoft.com/office/powerpoint/2010/main" val="197340571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14</a:t>
            </a:fld>
            <a:endParaRPr lang="en-US" dirty="0"/>
          </a:p>
        </p:txBody>
      </p:sp>
    </p:spTree>
    <p:extLst>
      <p:ext uri="{BB962C8B-B14F-4D97-AF65-F5344CB8AC3E}">
        <p14:creationId xmlns:p14="http://schemas.microsoft.com/office/powerpoint/2010/main" val="2758212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15</a:t>
            </a:fld>
            <a:endParaRPr lang="en-US" dirty="0"/>
          </a:p>
        </p:txBody>
      </p:sp>
    </p:spTree>
    <p:extLst>
      <p:ext uri="{BB962C8B-B14F-4D97-AF65-F5344CB8AC3E}">
        <p14:creationId xmlns:p14="http://schemas.microsoft.com/office/powerpoint/2010/main" val="2715847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16</a:t>
            </a:fld>
            <a:endParaRPr lang="en-US" dirty="0"/>
          </a:p>
        </p:txBody>
      </p:sp>
    </p:spTree>
    <p:extLst>
      <p:ext uri="{BB962C8B-B14F-4D97-AF65-F5344CB8AC3E}">
        <p14:creationId xmlns:p14="http://schemas.microsoft.com/office/powerpoint/2010/main" val="42309299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17</a:t>
            </a:fld>
            <a:endParaRPr lang="en-US" dirty="0"/>
          </a:p>
        </p:txBody>
      </p:sp>
    </p:spTree>
    <p:extLst>
      <p:ext uri="{BB962C8B-B14F-4D97-AF65-F5344CB8AC3E}">
        <p14:creationId xmlns:p14="http://schemas.microsoft.com/office/powerpoint/2010/main" val="15208124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18</a:t>
            </a:fld>
            <a:endParaRPr lang="en-US" dirty="0"/>
          </a:p>
        </p:txBody>
      </p:sp>
    </p:spTree>
    <p:extLst>
      <p:ext uri="{BB962C8B-B14F-4D97-AF65-F5344CB8AC3E}">
        <p14:creationId xmlns:p14="http://schemas.microsoft.com/office/powerpoint/2010/main" val="16487673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19</a:t>
            </a:fld>
            <a:endParaRPr lang="en-US" dirty="0"/>
          </a:p>
        </p:txBody>
      </p:sp>
    </p:spTree>
    <p:extLst>
      <p:ext uri="{BB962C8B-B14F-4D97-AF65-F5344CB8AC3E}">
        <p14:creationId xmlns:p14="http://schemas.microsoft.com/office/powerpoint/2010/main" val="2634633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2</a:t>
            </a:fld>
            <a:endParaRPr lang="en-US" dirty="0"/>
          </a:p>
        </p:txBody>
      </p:sp>
    </p:spTree>
    <p:extLst>
      <p:ext uri="{BB962C8B-B14F-4D97-AF65-F5344CB8AC3E}">
        <p14:creationId xmlns:p14="http://schemas.microsoft.com/office/powerpoint/2010/main" val="21411951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20</a:t>
            </a:fld>
            <a:endParaRPr lang="en-US" dirty="0"/>
          </a:p>
        </p:txBody>
      </p:sp>
    </p:spTree>
    <p:extLst>
      <p:ext uri="{BB962C8B-B14F-4D97-AF65-F5344CB8AC3E}">
        <p14:creationId xmlns:p14="http://schemas.microsoft.com/office/powerpoint/2010/main" val="3748245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21</a:t>
            </a:fld>
            <a:endParaRPr lang="en-US" dirty="0"/>
          </a:p>
        </p:txBody>
      </p:sp>
    </p:spTree>
    <p:extLst>
      <p:ext uri="{BB962C8B-B14F-4D97-AF65-F5344CB8AC3E}">
        <p14:creationId xmlns:p14="http://schemas.microsoft.com/office/powerpoint/2010/main" val="25279089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22</a:t>
            </a:fld>
            <a:endParaRPr lang="en-US" dirty="0"/>
          </a:p>
        </p:txBody>
      </p:sp>
    </p:spTree>
    <p:extLst>
      <p:ext uri="{BB962C8B-B14F-4D97-AF65-F5344CB8AC3E}">
        <p14:creationId xmlns:p14="http://schemas.microsoft.com/office/powerpoint/2010/main" val="42193667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23</a:t>
            </a:fld>
            <a:endParaRPr lang="en-US" dirty="0"/>
          </a:p>
        </p:txBody>
      </p:sp>
    </p:spTree>
    <p:extLst>
      <p:ext uri="{BB962C8B-B14F-4D97-AF65-F5344CB8AC3E}">
        <p14:creationId xmlns:p14="http://schemas.microsoft.com/office/powerpoint/2010/main" val="320362780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24</a:t>
            </a:fld>
            <a:endParaRPr lang="en-US" dirty="0"/>
          </a:p>
        </p:txBody>
      </p:sp>
    </p:spTree>
    <p:extLst>
      <p:ext uri="{BB962C8B-B14F-4D97-AF65-F5344CB8AC3E}">
        <p14:creationId xmlns:p14="http://schemas.microsoft.com/office/powerpoint/2010/main" val="20390282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25</a:t>
            </a:fld>
            <a:endParaRPr lang="en-US" dirty="0"/>
          </a:p>
        </p:txBody>
      </p:sp>
    </p:spTree>
    <p:extLst>
      <p:ext uri="{BB962C8B-B14F-4D97-AF65-F5344CB8AC3E}">
        <p14:creationId xmlns:p14="http://schemas.microsoft.com/office/powerpoint/2010/main" val="143708531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26</a:t>
            </a:fld>
            <a:endParaRPr lang="en-US" dirty="0"/>
          </a:p>
        </p:txBody>
      </p:sp>
    </p:spTree>
    <p:extLst>
      <p:ext uri="{BB962C8B-B14F-4D97-AF65-F5344CB8AC3E}">
        <p14:creationId xmlns:p14="http://schemas.microsoft.com/office/powerpoint/2010/main" val="14397665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27</a:t>
            </a:fld>
            <a:endParaRPr lang="en-US" dirty="0"/>
          </a:p>
        </p:txBody>
      </p:sp>
    </p:spTree>
    <p:extLst>
      <p:ext uri="{BB962C8B-B14F-4D97-AF65-F5344CB8AC3E}">
        <p14:creationId xmlns:p14="http://schemas.microsoft.com/office/powerpoint/2010/main" val="14265219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28</a:t>
            </a:fld>
            <a:endParaRPr lang="en-US" dirty="0"/>
          </a:p>
        </p:txBody>
      </p:sp>
    </p:spTree>
    <p:extLst>
      <p:ext uri="{BB962C8B-B14F-4D97-AF65-F5344CB8AC3E}">
        <p14:creationId xmlns:p14="http://schemas.microsoft.com/office/powerpoint/2010/main" val="19016653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29</a:t>
            </a:fld>
            <a:endParaRPr lang="en-US" dirty="0"/>
          </a:p>
        </p:txBody>
      </p:sp>
    </p:spTree>
    <p:extLst>
      <p:ext uri="{BB962C8B-B14F-4D97-AF65-F5344CB8AC3E}">
        <p14:creationId xmlns:p14="http://schemas.microsoft.com/office/powerpoint/2010/main" val="22604245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3</a:t>
            </a:fld>
            <a:endParaRPr lang="en-US" dirty="0"/>
          </a:p>
        </p:txBody>
      </p:sp>
    </p:spTree>
    <p:extLst>
      <p:ext uri="{BB962C8B-B14F-4D97-AF65-F5344CB8AC3E}">
        <p14:creationId xmlns:p14="http://schemas.microsoft.com/office/powerpoint/2010/main" val="92784317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30</a:t>
            </a:fld>
            <a:endParaRPr lang="en-US" dirty="0"/>
          </a:p>
        </p:txBody>
      </p:sp>
    </p:spTree>
    <p:extLst>
      <p:ext uri="{BB962C8B-B14F-4D97-AF65-F5344CB8AC3E}">
        <p14:creationId xmlns:p14="http://schemas.microsoft.com/office/powerpoint/2010/main" val="40295570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31</a:t>
            </a:fld>
            <a:endParaRPr lang="en-US" dirty="0"/>
          </a:p>
        </p:txBody>
      </p:sp>
    </p:spTree>
    <p:extLst>
      <p:ext uri="{BB962C8B-B14F-4D97-AF65-F5344CB8AC3E}">
        <p14:creationId xmlns:p14="http://schemas.microsoft.com/office/powerpoint/2010/main" val="1917211044"/>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32</a:t>
            </a:fld>
            <a:endParaRPr lang="en-US" dirty="0"/>
          </a:p>
        </p:txBody>
      </p:sp>
    </p:spTree>
    <p:extLst>
      <p:ext uri="{BB962C8B-B14F-4D97-AF65-F5344CB8AC3E}">
        <p14:creationId xmlns:p14="http://schemas.microsoft.com/office/powerpoint/2010/main" val="366159412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33</a:t>
            </a:fld>
            <a:endParaRPr lang="en-US" dirty="0"/>
          </a:p>
        </p:txBody>
      </p:sp>
    </p:spTree>
    <p:extLst>
      <p:ext uri="{BB962C8B-B14F-4D97-AF65-F5344CB8AC3E}">
        <p14:creationId xmlns:p14="http://schemas.microsoft.com/office/powerpoint/2010/main" val="109014680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34</a:t>
            </a:fld>
            <a:endParaRPr lang="en-US" dirty="0"/>
          </a:p>
        </p:txBody>
      </p:sp>
    </p:spTree>
    <p:extLst>
      <p:ext uri="{BB962C8B-B14F-4D97-AF65-F5344CB8AC3E}">
        <p14:creationId xmlns:p14="http://schemas.microsoft.com/office/powerpoint/2010/main" val="31779480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35</a:t>
            </a:fld>
            <a:endParaRPr lang="en-US" dirty="0"/>
          </a:p>
        </p:txBody>
      </p:sp>
    </p:spTree>
    <p:extLst>
      <p:ext uri="{BB962C8B-B14F-4D97-AF65-F5344CB8AC3E}">
        <p14:creationId xmlns:p14="http://schemas.microsoft.com/office/powerpoint/2010/main" val="1409349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36</a:t>
            </a:fld>
            <a:endParaRPr lang="en-US" dirty="0"/>
          </a:p>
        </p:txBody>
      </p:sp>
    </p:spTree>
    <p:extLst>
      <p:ext uri="{BB962C8B-B14F-4D97-AF65-F5344CB8AC3E}">
        <p14:creationId xmlns:p14="http://schemas.microsoft.com/office/powerpoint/2010/main" val="191139122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37</a:t>
            </a:fld>
            <a:endParaRPr lang="en-US" dirty="0"/>
          </a:p>
        </p:txBody>
      </p:sp>
    </p:spTree>
    <p:extLst>
      <p:ext uri="{BB962C8B-B14F-4D97-AF65-F5344CB8AC3E}">
        <p14:creationId xmlns:p14="http://schemas.microsoft.com/office/powerpoint/2010/main" val="309994169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38</a:t>
            </a:fld>
            <a:endParaRPr lang="en-US" dirty="0"/>
          </a:p>
        </p:txBody>
      </p:sp>
    </p:spTree>
    <p:extLst>
      <p:ext uri="{BB962C8B-B14F-4D97-AF65-F5344CB8AC3E}">
        <p14:creationId xmlns:p14="http://schemas.microsoft.com/office/powerpoint/2010/main" val="1206375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4</a:t>
            </a:fld>
            <a:endParaRPr lang="en-US" dirty="0"/>
          </a:p>
        </p:txBody>
      </p:sp>
    </p:spTree>
    <p:extLst>
      <p:ext uri="{BB962C8B-B14F-4D97-AF65-F5344CB8AC3E}">
        <p14:creationId xmlns:p14="http://schemas.microsoft.com/office/powerpoint/2010/main" val="30853636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5</a:t>
            </a:fld>
            <a:endParaRPr lang="en-US" dirty="0"/>
          </a:p>
        </p:txBody>
      </p:sp>
    </p:spTree>
    <p:extLst>
      <p:ext uri="{BB962C8B-B14F-4D97-AF65-F5344CB8AC3E}">
        <p14:creationId xmlns:p14="http://schemas.microsoft.com/office/powerpoint/2010/main" val="1629324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6</a:t>
            </a:fld>
            <a:endParaRPr lang="en-US" dirty="0"/>
          </a:p>
        </p:txBody>
      </p:sp>
    </p:spTree>
    <p:extLst>
      <p:ext uri="{BB962C8B-B14F-4D97-AF65-F5344CB8AC3E}">
        <p14:creationId xmlns:p14="http://schemas.microsoft.com/office/powerpoint/2010/main" val="31341014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A5D3BF3-D352-46FC-8343-31F56E6730EA}" type="slidenum">
              <a:rPr lang="en-US" smtClean="0"/>
              <a:pPr/>
              <a:t>7</a:t>
            </a:fld>
            <a:endParaRPr lang="en-US" dirty="0"/>
          </a:p>
        </p:txBody>
      </p:sp>
    </p:spTree>
    <p:extLst>
      <p:ext uri="{BB962C8B-B14F-4D97-AF65-F5344CB8AC3E}">
        <p14:creationId xmlns:p14="http://schemas.microsoft.com/office/powerpoint/2010/main" val="1179877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8</a:t>
            </a:fld>
            <a:endParaRPr lang="en-US" dirty="0"/>
          </a:p>
        </p:txBody>
      </p:sp>
    </p:spTree>
    <p:extLst>
      <p:ext uri="{BB962C8B-B14F-4D97-AF65-F5344CB8AC3E}">
        <p14:creationId xmlns:p14="http://schemas.microsoft.com/office/powerpoint/2010/main" val="21307957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A5D3BF3-D352-46FC-8343-31F56E6730EA}" type="slidenum">
              <a:rPr lang="en-US" smtClean="0"/>
              <a:pPr/>
              <a:t>9</a:t>
            </a:fld>
            <a:endParaRPr lang="en-US" dirty="0"/>
          </a:p>
        </p:txBody>
      </p:sp>
    </p:spTree>
    <p:extLst>
      <p:ext uri="{BB962C8B-B14F-4D97-AF65-F5344CB8AC3E}">
        <p14:creationId xmlns:p14="http://schemas.microsoft.com/office/powerpoint/2010/main" val="4039046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0" y="4251960"/>
            <a:ext cx="9144000" cy="91440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24" name="Rectangle 23"/>
          <p:cNvSpPr/>
          <p:nvPr userDrawn="1"/>
        </p:nvSpPr>
        <p:spPr>
          <a:xfrm>
            <a:off x="0" y="1124712"/>
            <a:ext cx="9144000" cy="18288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b="0" dirty="0"/>
          </a:p>
        </p:txBody>
      </p:sp>
      <p:sp>
        <p:nvSpPr>
          <p:cNvPr id="14" name="Rectangle 13"/>
          <p:cNvSpPr/>
          <p:nvPr userDrawn="1"/>
        </p:nvSpPr>
        <p:spPr>
          <a:xfrm>
            <a:off x="457200" y="3790950"/>
            <a:ext cx="8229600" cy="762000"/>
          </a:xfrm>
          <a:prstGeom prst="rect">
            <a:avLst/>
          </a:prstGeom>
          <a:solidFill>
            <a:srgbClr val="002060"/>
          </a:solidFill>
          <a:ln w="28575" cap="rnd" cmpd="sng" algn="ctr">
            <a:solidFill>
              <a:srgbClr val="A50021"/>
            </a:solidFill>
            <a:prstDash val="solid"/>
          </a:ln>
          <a:effectLst/>
        </p:spPr>
        <p:style>
          <a:lnRef idx="3">
            <a:schemeClr val="lt1"/>
          </a:lnRef>
          <a:fillRef idx="1">
            <a:schemeClr val="accent1"/>
          </a:fillRef>
          <a:effectRef idx="1">
            <a:schemeClr val="accent1"/>
          </a:effectRef>
          <a:fontRef idx="minor">
            <a:schemeClr val="lt1"/>
          </a:fontRef>
        </p:style>
        <p:txBody>
          <a:bodyPr bIns="91440" anchor="ctr"/>
          <a:lstStyle>
            <a:extLst/>
          </a:lstStyle>
          <a:p>
            <a:pPr algn="ctr"/>
            <a:r>
              <a:rPr lang="en-US" sz="1800" b="1" dirty="0" smtClean="0">
                <a:solidFill>
                  <a:schemeClr val="bg1"/>
                </a:solidFill>
                <a:latin typeface="Calibri" panose="020F0502020204030204" pitchFamily="34" charset="0"/>
                <a:cs typeface="Times New Roman" pitchFamily="18" charset="0"/>
              </a:rPr>
              <a:t>The IACBE</a:t>
            </a:r>
          </a:p>
          <a:p>
            <a:pPr algn="ctr"/>
            <a:r>
              <a:rPr lang="en-US" sz="1800" b="1" dirty="0" smtClean="0">
                <a:solidFill>
                  <a:schemeClr val="bg1"/>
                </a:solidFill>
                <a:latin typeface="Calibri" panose="020F0502020204030204" pitchFamily="34" charset="0"/>
                <a:cs typeface="Times New Roman" pitchFamily="18" charset="0"/>
              </a:rPr>
              <a:t>and its Process of Accreditation and Quality Assurance</a:t>
            </a:r>
            <a:endParaRPr lang="en-US" sz="1800" b="1" dirty="0">
              <a:solidFill>
                <a:schemeClr val="bg1"/>
              </a:solidFill>
              <a:latin typeface="Calibri" panose="020F0502020204030204" pitchFamily="34" charset="0"/>
              <a:cs typeface="Times New Roman" pitchFamily="18" charset="0"/>
            </a:endParaRPr>
          </a:p>
        </p:txBody>
      </p:sp>
      <p:pic>
        <p:nvPicPr>
          <p:cNvPr id="16" name="Picture 15" descr="new logo-watermark.jpg"/>
          <p:cNvPicPr>
            <a:picLocks noChangeAspect="1"/>
          </p:cNvPicPr>
          <p:nvPr userDrawn="1"/>
        </p:nvPicPr>
        <p:blipFill>
          <a:blip r:embed="rId2" cstate="print"/>
          <a:stretch>
            <a:fillRect/>
          </a:stretch>
        </p:blipFill>
        <p:spPr>
          <a:xfrm>
            <a:off x="2524125" y="1552575"/>
            <a:ext cx="4029075" cy="2009775"/>
          </a:xfrm>
          <a:prstGeom prst="rect">
            <a:avLst/>
          </a:prstGeom>
        </p:spPr>
      </p:pic>
      <p:sp>
        <p:nvSpPr>
          <p:cNvPr id="8" name="Text Box 22"/>
          <p:cNvSpPr txBox="1">
            <a:spLocks noChangeArrowheads="1"/>
          </p:cNvSpPr>
          <p:nvPr userDrawn="1"/>
        </p:nvSpPr>
        <p:spPr bwMode="auto">
          <a:xfrm>
            <a:off x="0" y="0"/>
            <a:ext cx="9144000" cy="1124712"/>
          </a:xfrm>
          <a:prstGeom prst="rect">
            <a:avLst/>
          </a:prstGeom>
          <a:solidFill>
            <a:srgbClr val="FAD2D3">
              <a:alpha val="24706"/>
            </a:srgbClr>
          </a:solidFill>
          <a:ln w="9525" algn="ctr">
            <a:noFill/>
            <a:miter lim="800000"/>
            <a:headEnd/>
            <a:tailEnd/>
          </a:ln>
          <a:effectLst/>
        </p:spPr>
        <p:txBody>
          <a:bodyPr lIns="0" tIns="0" rIns="0" bIns="0" anchor="ctr"/>
          <a:lstStyle/>
          <a:p>
            <a:pPr algn="ctr">
              <a:lnSpc>
                <a:spcPct val="100000"/>
              </a:lnSpc>
            </a:pPr>
            <a:r>
              <a:rPr lang="en-US" sz="2400" b="1" dirty="0" smtClean="0">
                <a:solidFill>
                  <a:srgbClr val="A50021"/>
                </a:solidFill>
                <a:latin typeface="Calibri" panose="020F0502020204030204" pitchFamily="34" charset="0"/>
              </a:rPr>
              <a:t>International Assembly for Collegiate Business Education</a:t>
            </a:r>
            <a:endParaRPr lang="en-US" sz="2400" b="1" dirty="0">
              <a:solidFill>
                <a:srgbClr val="A50021"/>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Rectangle 11"/>
          <p:cNvSpPr/>
          <p:nvPr userDrawn="1"/>
        </p:nvSpPr>
        <p:spPr>
          <a:xfrm>
            <a:off x="0" y="1124712"/>
            <a:ext cx="9144000" cy="18288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8" name="Text Box 22"/>
          <p:cNvSpPr txBox="1">
            <a:spLocks noChangeArrowheads="1"/>
          </p:cNvSpPr>
          <p:nvPr userDrawn="1"/>
        </p:nvSpPr>
        <p:spPr bwMode="auto">
          <a:xfrm>
            <a:off x="0" y="0"/>
            <a:ext cx="9144000" cy="1124712"/>
          </a:xfrm>
          <a:prstGeom prst="rect">
            <a:avLst/>
          </a:prstGeom>
          <a:solidFill>
            <a:srgbClr val="FAD2D3">
              <a:alpha val="24706"/>
            </a:srgbClr>
          </a:solidFill>
          <a:ln w="9525" algn="ctr">
            <a:noFill/>
            <a:miter lim="800000"/>
            <a:headEnd/>
            <a:tailEnd/>
          </a:ln>
          <a:effectLst/>
        </p:spPr>
        <p:txBody>
          <a:bodyPr lIns="0" tIns="0" rIns="0" bIns="0" anchor="ctr"/>
          <a:lstStyle/>
          <a:p>
            <a:pPr algn="ctr">
              <a:lnSpc>
                <a:spcPct val="100000"/>
              </a:lnSpc>
            </a:pPr>
            <a:r>
              <a:rPr lang="en-US" sz="2400" b="1" dirty="0" smtClean="0">
                <a:solidFill>
                  <a:srgbClr val="A50021"/>
                </a:solidFill>
                <a:latin typeface="Calibri" panose="020F0502020204030204" pitchFamily="34" charset="0"/>
              </a:rPr>
              <a:t>International Assembly for Collegiate Business Education</a:t>
            </a:r>
            <a:endParaRPr lang="en-US" sz="2400" b="1" dirty="0">
              <a:solidFill>
                <a:srgbClr val="A50021"/>
              </a:solidFill>
              <a:latin typeface="Calibri" panose="020F0502020204030204" pitchFamily="34" charset="0"/>
            </a:endParaRPr>
          </a:p>
        </p:txBody>
      </p:sp>
      <p:sp>
        <p:nvSpPr>
          <p:cNvPr id="10" name="Rectangle 9"/>
          <p:cNvSpPr/>
          <p:nvPr userDrawn="1"/>
        </p:nvSpPr>
        <p:spPr>
          <a:xfrm>
            <a:off x="0" y="4251960"/>
            <a:ext cx="9144000" cy="91440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13" name="Rectangle 12"/>
          <p:cNvSpPr/>
          <p:nvPr userDrawn="1"/>
        </p:nvSpPr>
        <p:spPr>
          <a:xfrm>
            <a:off x="457200" y="3790950"/>
            <a:ext cx="8229600" cy="762000"/>
          </a:xfrm>
          <a:prstGeom prst="rect">
            <a:avLst/>
          </a:prstGeom>
          <a:solidFill>
            <a:srgbClr val="002060"/>
          </a:solidFill>
          <a:ln w="28575" cap="rnd" cmpd="sng" algn="ctr">
            <a:solidFill>
              <a:srgbClr val="A50021"/>
            </a:solidFill>
            <a:prstDash val="solid"/>
          </a:ln>
          <a:effectLst/>
        </p:spPr>
        <p:style>
          <a:lnRef idx="3">
            <a:schemeClr val="lt1"/>
          </a:lnRef>
          <a:fillRef idx="1">
            <a:schemeClr val="accent1"/>
          </a:fillRef>
          <a:effectRef idx="1">
            <a:schemeClr val="accent1"/>
          </a:effectRef>
          <a:fontRef idx="minor">
            <a:schemeClr val="lt1"/>
          </a:fontRef>
        </p:style>
        <p:txBody>
          <a:bodyPr bIns="91440" anchor="ctr"/>
          <a:lstStyle>
            <a:extLst/>
          </a:lstStyle>
          <a:p>
            <a:pPr algn="ctr"/>
            <a:r>
              <a:rPr lang="en-US" sz="2000" b="1" dirty="0" smtClean="0">
                <a:solidFill>
                  <a:schemeClr val="bg1"/>
                </a:solidFill>
                <a:latin typeface="Calibri" panose="020F0502020204030204" pitchFamily="34" charset="0"/>
                <a:cs typeface="Times New Roman" pitchFamily="18" charset="0"/>
              </a:rPr>
              <a:t>Thank You for Your Attention!</a:t>
            </a:r>
            <a:endParaRPr lang="en-US" sz="2000" b="1" dirty="0">
              <a:solidFill>
                <a:schemeClr val="bg1"/>
              </a:solidFill>
              <a:latin typeface="Calibri" panose="020F0502020204030204" pitchFamily="34" charset="0"/>
              <a:cs typeface="Times New Roman" pitchFamily="18" charset="0"/>
            </a:endParaRPr>
          </a:p>
        </p:txBody>
      </p:sp>
      <p:pic>
        <p:nvPicPr>
          <p:cNvPr id="14" name="Picture 13" descr="new logo-watermark.jpg"/>
          <p:cNvPicPr>
            <a:picLocks noChangeAspect="1"/>
          </p:cNvPicPr>
          <p:nvPr userDrawn="1"/>
        </p:nvPicPr>
        <p:blipFill>
          <a:blip r:embed="rId2" cstate="print"/>
          <a:stretch>
            <a:fillRect/>
          </a:stretch>
        </p:blipFill>
        <p:spPr>
          <a:xfrm>
            <a:off x="2524125" y="1552575"/>
            <a:ext cx="4029075" cy="2009775"/>
          </a:xfrm>
          <a:prstGeom prst="rect">
            <a:avLst/>
          </a:prstGeom>
        </p:spPr>
      </p:pic>
    </p:spTree>
    <p:extLst>
      <p:ext uri="{BB962C8B-B14F-4D97-AF65-F5344CB8AC3E}">
        <p14:creationId xmlns:p14="http://schemas.microsoft.com/office/powerpoint/2010/main" val="4285898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1000" fill="hold"/>
                                        <p:tgtEl>
                                          <p:spTgt spid="13"/>
                                        </p:tgtEl>
                                        <p:attrNameLst>
                                          <p:attrName>ppt_x</p:attrName>
                                        </p:attrNameLst>
                                      </p:cBhvr>
                                      <p:tavLst>
                                        <p:tav tm="0">
                                          <p:val>
                                            <p:strVal val="#ppt_x"/>
                                          </p:val>
                                        </p:tav>
                                        <p:tav tm="100000">
                                          <p:val>
                                            <p:strVal val="#ppt_x"/>
                                          </p:val>
                                        </p:tav>
                                      </p:tavLst>
                                    </p:anim>
                                    <p:anim calcmode="lin" valueType="num">
                                      <p:cBhvr additive="base">
                                        <p:cTn id="8" dur="10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p:cNvSpPr/>
          <p:nvPr userDrawn="1"/>
        </p:nvSpPr>
        <p:spPr>
          <a:xfrm>
            <a:off x="0" y="4983480"/>
            <a:ext cx="9144000" cy="18288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9" name="Rectangle 8"/>
          <p:cNvSpPr/>
          <p:nvPr userDrawn="1"/>
        </p:nvSpPr>
        <p:spPr>
          <a:xfrm>
            <a:off x="0" y="1124712"/>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latin typeface="Arial Rounded MT Bold" pitchFamily="34" charset="0"/>
            </a:endParaRPr>
          </a:p>
        </p:txBody>
      </p:sp>
      <p:grpSp>
        <p:nvGrpSpPr>
          <p:cNvPr id="5" name="Group 4"/>
          <p:cNvGrpSpPr/>
          <p:nvPr userDrawn="1"/>
        </p:nvGrpSpPr>
        <p:grpSpPr>
          <a:xfrm>
            <a:off x="2524125" y="2168664"/>
            <a:ext cx="4032504" cy="2612886"/>
            <a:chOff x="2524125" y="2190750"/>
            <a:chExt cx="4032504" cy="2612886"/>
          </a:xfrm>
        </p:grpSpPr>
        <p:pic>
          <p:nvPicPr>
            <p:cNvPr id="13" name="Picture 12" descr="new logo-watermark.jpg"/>
            <p:cNvPicPr>
              <a:picLocks noChangeAspect="1"/>
            </p:cNvPicPr>
            <p:nvPr userDrawn="1"/>
          </p:nvPicPr>
          <p:blipFill>
            <a:blip r:embed="rId2" cstate="print"/>
            <a:stretch>
              <a:fillRect/>
            </a:stretch>
          </p:blipFill>
          <p:spPr>
            <a:xfrm>
              <a:off x="2524125" y="2190750"/>
              <a:ext cx="4029075" cy="2009775"/>
            </a:xfrm>
            <a:prstGeom prst="rect">
              <a:avLst/>
            </a:prstGeom>
          </p:spPr>
        </p:pic>
        <p:sp>
          <p:nvSpPr>
            <p:cNvPr id="2" name="TextBox 1"/>
            <p:cNvSpPr txBox="1"/>
            <p:nvPr userDrawn="1"/>
          </p:nvSpPr>
          <p:spPr>
            <a:xfrm>
              <a:off x="2524125" y="4095750"/>
              <a:ext cx="4032504" cy="707886"/>
            </a:xfrm>
            <a:prstGeom prst="rect">
              <a:avLst/>
            </a:prstGeom>
            <a:noFill/>
            <a:ln>
              <a:noFill/>
            </a:ln>
          </p:spPr>
          <p:txBody>
            <a:bodyPr wrap="none" rtlCol="0">
              <a:spAutoFit/>
            </a:bodyPr>
            <a:lstStyle/>
            <a:p>
              <a:pPr algn="ctr"/>
              <a:r>
                <a:rPr lang="en-US" sz="2000" b="1" baseline="0" dirty="0" smtClean="0">
                  <a:solidFill>
                    <a:srgbClr val="002060"/>
                  </a:solidFill>
                  <a:latin typeface="Arial" pitchFamily="34" charset="0"/>
                  <a:cs typeface="Arial" pitchFamily="34" charset="0"/>
                </a:rPr>
                <a:t>Advancing Academic Quality in</a:t>
              </a:r>
            </a:p>
            <a:p>
              <a:pPr algn="ctr"/>
              <a:r>
                <a:rPr lang="en-US" sz="2000" b="1" baseline="0" dirty="0" smtClean="0">
                  <a:solidFill>
                    <a:srgbClr val="002060"/>
                  </a:solidFill>
                  <a:latin typeface="Arial" pitchFamily="34" charset="0"/>
                  <a:cs typeface="Arial" pitchFamily="34" charset="0"/>
                </a:rPr>
                <a:t>Business Education Worldwide</a:t>
              </a:r>
              <a:endParaRPr lang="en-US" sz="2000" b="1" baseline="0" dirty="0">
                <a:solidFill>
                  <a:srgbClr val="002060"/>
                </a:solidFill>
                <a:latin typeface="Arial" pitchFamily="34" charset="0"/>
                <a:cs typeface="Arial" pitchFamily="34" charset="0"/>
              </a:endParaRPr>
            </a:p>
          </p:txBody>
        </p:sp>
      </p:grpSp>
      <p:sp>
        <p:nvSpPr>
          <p:cNvPr id="8" name="Text Box 22"/>
          <p:cNvSpPr txBox="1">
            <a:spLocks noChangeArrowheads="1"/>
          </p:cNvSpPr>
          <p:nvPr userDrawn="1"/>
        </p:nvSpPr>
        <p:spPr bwMode="auto">
          <a:xfrm>
            <a:off x="0" y="0"/>
            <a:ext cx="9144000" cy="1124712"/>
          </a:xfrm>
          <a:prstGeom prst="rect">
            <a:avLst/>
          </a:prstGeom>
          <a:noFill/>
          <a:ln w="9525" algn="ctr">
            <a:noFill/>
            <a:miter lim="800000"/>
            <a:headEnd/>
            <a:tailEnd/>
          </a:ln>
          <a:effectLst/>
        </p:spPr>
        <p:txBody>
          <a:bodyPr lIns="0" tIns="0" rIns="0" bIns="0" anchor="ctr"/>
          <a:lstStyle/>
          <a:p>
            <a:pPr algn="ctr">
              <a:lnSpc>
                <a:spcPct val="100000"/>
              </a:lnSpc>
            </a:pPr>
            <a:r>
              <a:rPr lang="en-US" sz="2400" dirty="0">
                <a:solidFill>
                  <a:srgbClr val="A50021"/>
                </a:solidFill>
                <a:latin typeface="Calibri" panose="020F0502020204030204" pitchFamily="34" charset="0"/>
              </a:rPr>
              <a:t>The IACBE</a:t>
            </a:r>
          </a:p>
          <a:p>
            <a:pPr algn="ctr">
              <a:lnSpc>
                <a:spcPct val="100000"/>
              </a:lnSpc>
            </a:pPr>
            <a:r>
              <a:rPr lang="en-US" sz="2400" dirty="0">
                <a:solidFill>
                  <a:srgbClr val="A50021"/>
                </a:solidFill>
                <a:latin typeface="Calibri" panose="020F0502020204030204" pitchFamily="34" charset="0"/>
              </a:rPr>
              <a:t>and its Process of Accreditation and Quality Assurance</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11" name="Rectangle 10"/>
          <p:cNvSpPr/>
          <p:nvPr userDrawn="1"/>
        </p:nvSpPr>
        <p:spPr>
          <a:xfrm>
            <a:off x="0" y="1307592"/>
            <a:ext cx="533400" cy="384048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bIns="0" anchor="ctr"/>
          <a:lstStyle>
            <a:extLst/>
          </a:lstStyle>
          <a:p>
            <a:pPr algn="ctr"/>
            <a:endParaRPr lang="en-US" dirty="0"/>
          </a:p>
        </p:txBody>
      </p:sp>
      <p:sp>
        <p:nvSpPr>
          <p:cNvPr id="10" name="Rectangle 9"/>
          <p:cNvSpPr/>
          <p:nvPr userDrawn="1"/>
        </p:nvSpPr>
        <p:spPr>
          <a:xfrm>
            <a:off x="0" y="1124712"/>
            <a:ext cx="9144000" cy="18288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 name="Rectangle 3"/>
          <p:cNvSpPr/>
          <p:nvPr userDrawn="1"/>
        </p:nvSpPr>
        <p:spPr>
          <a:xfrm>
            <a:off x="0" y="0"/>
            <a:ext cx="533400" cy="1124712"/>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bIns="0" anchor="ctr"/>
          <a:lstStyle>
            <a:extLst/>
          </a:lstStyle>
          <a:p>
            <a:pPr algn="ctr"/>
            <a:endParaRPr lang="en-US" dirty="0"/>
          </a:p>
        </p:txBody>
      </p:sp>
      <p:sp>
        <p:nvSpPr>
          <p:cNvPr id="5" name="Text Box 22"/>
          <p:cNvSpPr txBox="1">
            <a:spLocks noChangeArrowheads="1"/>
          </p:cNvSpPr>
          <p:nvPr userDrawn="1"/>
        </p:nvSpPr>
        <p:spPr bwMode="auto">
          <a:xfrm>
            <a:off x="533400" y="0"/>
            <a:ext cx="8610600" cy="1124712"/>
          </a:xfrm>
          <a:prstGeom prst="rect">
            <a:avLst/>
          </a:prstGeom>
          <a:solidFill>
            <a:srgbClr val="FAD2D3">
              <a:alpha val="24706"/>
            </a:srgbClr>
          </a:solidFill>
          <a:ln w="9525" algn="ctr">
            <a:noFill/>
            <a:miter lim="800000"/>
            <a:headEnd/>
            <a:tailEnd/>
          </a:ln>
          <a:effectLst/>
        </p:spPr>
        <p:txBody>
          <a:bodyPr lIns="0" tIns="0" rIns="0" bIns="0" anchor="ctr"/>
          <a:lstStyle/>
          <a:p>
            <a:pPr algn="ctr">
              <a:lnSpc>
                <a:spcPct val="100000"/>
              </a:lnSpc>
            </a:pPr>
            <a:endParaRPr lang="en-US" sz="2400" b="1" dirty="0">
              <a:solidFill>
                <a:srgbClr val="A50021"/>
              </a:solidFill>
              <a:latin typeface="Calibri" panose="020F0502020204030204" pitchFamily="34" charset="0"/>
            </a:endParaRPr>
          </a:p>
        </p:txBody>
      </p:sp>
      <p:pic>
        <p:nvPicPr>
          <p:cNvPr id="7" name="Picture 6"/>
          <p:cNvPicPr>
            <a:picLocks noChangeAspect="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391400" y="151850"/>
            <a:ext cx="1645920" cy="82101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8" name="Slide Number Placeholder 11"/>
          <p:cNvSpPr>
            <a:spLocks noGrp="1"/>
          </p:cNvSpPr>
          <p:nvPr>
            <p:ph type="sldNum" sz="quarter" idx="16"/>
          </p:nvPr>
        </p:nvSpPr>
        <p:spPr>
          <a:xfrm>
            <a:off x="0" y="1123950"/>
            <a:ext cx="533400" cy="173736"/>
          </a:xfrm>
          <a:solidFill>
            <a:srgbClr val="A50021"/>
          </a:solidFill>
        </p:spPr>
        <p:txBody>
          <a:bodyPr rtlCol="0">
            <a:noAutofit/>
          </a:bodyPr>
          <a:lstStyle>
            <a:lvl1pPr>
              <a:defRPr sz="1000" b="0"/>
            </a:lvl1pPr>
            <a:extLst/>
          </a:lstStyle>
          <a:p>
            <a:fld id="{8F82E0A0-C266-4798-8C8F-B9F91E9DA37E}" type="slidenum">
              <a:rPr lang="en-US" smtClean="0"/>
              <a:pPr/>
              <a:t>‹#›</a:t>
            </a:fld>
            <a:endParaRPr lang="en-US" dirty="0"/>
          </a:p>
        </p:txBody>
      </p:sp>
      <p:sp>
        <p:nvSpPr>
          <p:cNvPr id="12" name="Rectangle 11"/>
          <p:cNvSpPr/>
          <p:nvPr userDrawn="1"/>
        </p:nvSpPr>
        <p:spPr>
          <a:xfrm>
            <a:off x="0" y="1124712"/>
            <a:ext cx="9144000" cy="18288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4" name="Text Box 22"/>
          <p:cNvSpPr txBox="1">
            <a:spLocks noChangeArrowheads="1"/>
          </p:cNvSpPr>
          <p:nvPr userDrawn="1"/>
        </p:nvSpPr>
        <p:spPr bwMode="auto">
          <a:xfrm>
            <a:off x="0" y="0"/>
            <a:ext cx="9144000" cy="1124712"/>
          </a:xfrm>
          <a:prstGeom prst="rect">
            <a:avLst/>
          </a:prstGeom>
          <a:solidFill>
            <a:srgbClr val="FAD2D3">
              <a:alpha val="24706"/>
            </a:srgbClr>
          </a:solidFill>
          <a:ln w="9525" algn="ctr">
            <a:noFill/>
            <a:miter lim="800000"/>
            <a:headEnd/>
            <a:tailEnd/>
          </a:ln>
          <a:effectLst/>
        </p:spPr>
        <p:txBody>
          <a:bodyPr lIns="0" tIns="0" rIns="0" bIns="0" anchor="ctr"/>
          <a:lstStyle/>
          <a:p>
            <a:pPr algn="ctr">
              <a:lnSpc>
                <a:spcPct val="100000"/>
              </a:lnSpc>
            </a:pPr>
            <a:endParaRPr lang="en-US" sz="2400" b="1" dirty="0">
              <a:solidFill>
                <a:srgbClr val="A50021"/>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a:xfrm>
            <a:off x="612648" y="1352550"/>
            <a:ext cx="8153400" cy="3242310"/>
          </a:xfrm>
          <a:prstGeom prst="rect">
            <a:avLst/>
          </a:prstGeom>
        </p:spPr>
        <p:txBody>
          <a:bodyPr vert="horz">
            <a:normAutofit/>
          </a:bodyPr>
          <a:lstStyle>
            <a:extLst/>
          </a:lstStyle>
          <a:p>
            <a:pPr lvl="0"/>
            <a:r>
              <a:rPr lang="en-US" dirty="0" smtClean="0"/>
              <a:t>Click to edit Master text styles</a:t>
            </a:r>
          </a:p>
          <a:p>
            <a:pPr lvl="1"/>
            <a:r>
              <a:rPr lang="en-US" dirty="0" smtClean="0"/>
              <a:t>Second level</a:t>
            </a:r>
          </a:p>
        </p:txBody>
      </p:sp>
      <p:sp>
        <p:nvSpPr>
          <p:cNvPr id="14" name="Date Placeholder 13"/>
          <p:cNvSpPr>
            <a:spLocks noGrp="1"/>
          </p:cNvSpPr>
          <p:nvPr>
            <p:ph type="dt" sz="half" idx="2"/>
          </p:nvPr>
        </p:nvSpPr>
        <p:spPr>
          <a:xfrm>
            <a:off x="6096000" y="4686300"/>
            <a:ext cx="2667000" cy="273844"/>
          </a:xfrm>
          <a:prstGeom prst="rect">
            <a:avLst/>
          </a:prstGeom>
        </p:spPr>
        <p:txBody>
          <a:bodyPr vert="horz" anchor="ctr" anchorCtr="0"/>
          <a:lstStyle>
            <a:lvl1pPr algn="l">
              <a:defRPr sz="1400">
                <a:solidFill>
                  <a:schemeClr val="tx2"/>
                </a:solidFill>
              </a:defRPr>
            </a:lvl1pPr>
            <a:extLst/>
          </a:lstStyle>
          <a:p>
            <a:endParaRPr lang="en-US" sz="1400" dirty="0">
              <a:solidFill>
                <a:schemeClr val="tx2"/>
              </a:solidFill>
            </a:endParaRPr>
          </a:p>
        </p:txBody>
      </p:sp>
      <p:sp>
        <p:nvSpPr>
          <p:cNvPr id="3" name="Footer Placeholder 2"/>
          <p:cNvSpPr>
            <a:spLocks noGrp="1"/>
          </p:cNvSpPr>
          <p:nvPr>
            <p:ph type="ftr" sz="quarter" idx="3"/>
          </p:nvPr>
        </p:nvSpPr>
        <p:spPr>
          <a:xfrm>
            <a:off x="609601" y="4686155"/>
            <a:ext cx="5421083" cy="273844"/>
          </a:xfrm>
          <a:prstGeom prst="rect">
            <a:avLst/>
          </a:prstGeom>
        </p:spPr>
        <p:txBody>
          <a:bodyPr vert="horz" anchor="ctr"/>
          <a:lstStyle>
            <a:lvl1pPr algn="r">
              <a:defRPr sz="1400">
                <a:solidFill>
                  <a:schemeClr val="tx2"/>
                </a:solidFill>
              </a:defRPr>
            </a:lvl1pPr>
            <a:extLst/>
          </a:lstStyle>
          <a:p>
            <a:pPr algn="r"/>
            <a:endParaRPr lang="en-US" sz="1400" dirty="0">
              <a:solidFill>
                <a:schemeClr val="tx2"/>
              </a:solidFill>
            </a:endParaRPr>
          </a:p>
        </p:txBody>
      </p:sp>
      <p:sp>
        <p:nvSpPr>
          <p:cNvPr id="7" name="Rectangle 6"/>
          <p:cNvSpPr/>
          <p:nvPr/>
        </p:nvSpPr>
        <p:spPr>
          <a:xfrm>
            <a:off x="0" y="1095170"/>
            <a:ext cx="9144000" cy="24003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dirty="0"/>
          </a:p>
        </p:txBody>
      </p:sp>
      <p:sp>
        <p:nvSpPr>
          <p:cNvPr id="23" name="Slide Number Placeholder 22"/>
          <p:cNvSpPr>
            <a:spLocks noGrp="1"/>
          </p:cNvSpPr>
          <p:nvPr>
            <p:ph type="sldNum" sz="quarter" idx="4"/>
          </p:nvPr>
        </p:nvSpPr>
        <p:spPr>
          <a:xfrm>
            <a:off x="0" y="0"/>
            <a:ext cx="533400" cy="173736"/>
          </a:xfrm>
          <a:prstGeom prst="rect">
            <a:avLst/>
          </a:prstGeom>
          <a:solidFill>
            <a:srgbClr val="A50021"/>
          </a:solidFill>
        </p:spPr>
        <p:txBody>
          <a:bodyPr vert="horz" anchor="ctr" anchorCtr="0">
            <a:normAutofit/>
          </a:bodyPr>
          <a:lstStyle>
            <a:lvl1pPr algn="ctr">
              <a:defRPr sz="1400" b="1">
                <a:solidFill>
                  <a:srgbClr val="FFFFFF"/>
                </a:solidFill>
              </a:defRPr>
            </a:lvl1pPr>
            <a:extLst/>
          </a:lstStyle>
          <a:p>
            <a:pPr algn="ctr"/>
            <a:fld id="{8F82E0A0-C266-4798-8C8F-B9F91E9DA37E}" type="slidenum">
              <a:rPr lang="en-US" sz="1400" b="1" smtClean="0">
                <a:solidFill>
                  <a:srgbClr val="FFFFFF"/>
                </a:solidFill>
              </a:rPr>
              <a:pPr algn="ctr"/>
              <a:t>‹#›</a:t>
            </a:fld>
            <a:endParaRPr lang="en-US" sz="1400" b="1" dirty="0">
              <a:solidFill>
                <a:srgbClr val="FFFFFF"/>
              </a:solidFill>
            </a:endParaRPr>
          </a:p>
        </p:txBody>
      </p:sp>
      <p:sp>
        <p:nvSpPr>
          <p:cNvPr id="22" name="Title Placeholder 21"/>
          <p:cNvSpPr>
            <a:spLocks noGrp="1"/>
          </p:cNvSpPr>
          <p:nvPr>
            <p:ph type="title"/>
          </p:nvPr>
        </p:nvSpPr>
        <p:spPr>
          <a:xfrm>
            <a:off x="609600" y="118110"/>
            <a:ext cx="8153400" cy="1005840"/>
          </a:xfrm>
          <a:prstGeom prst="rect">
            <a:avLst/>
          </a:prstGeom>
        </p:spPr>
        <p:txBody>
          <a:bodyPr vert="horz" anchor="b">
            <a:normAutofit/>
          </a:bodyPr>
          <a:lstStyle>
            <a:extLst/>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9" r:id="rId2"/>
    <p:sldLayoutId id="2147483651" r:id="rId3"/>
    <p:sldLayoutId id="2147483654" r:id="rId4"/>
    <p:sldLayoutId id="2147483658" r:id="rId5"/>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hf hdr="0" ftr="0" dt="0"/>
  <p:txStyles>
    <p:titleStyle>
      <a:lvl1pPr algn="l" rtl="0" eaLnBrk="1" latinLnBrk="0" hangingPunct="1">
        <a:spcBef>
          <a:spcPct val="0"/>
        </a:spcBef>
        <a:buNone/>
        <a:defRPr sz="4200" kern="1200">
          <a:solidFill>
            <a:schemeClr val="tx2"/>
          </a:solidFill>
          <a:latin typeface="+mj-lt"/>
          <a:ea typeface="+mj-ea"/>
          <a:cs typeface="+mj-cs"/>
        </a:defRPr>
      </a:lvl1pPr>
      <a:extLst/>
    </p:titleStyle>
    <p:bodyStyle>
      <a:lvl1pPr marL="320040" indent="-320040" algn="l" rtl="0" eaLnBrk="1" latinLnBrk="0" hangingPunct="1">
        <a:spcBef>
          <a:spcPts val="700"/>
        </a:spcBef>
        <a:buClr>
          <a:srgbClr val="A50021"/>
        </a:buClr>
        <a:buSzPct val="90000"/>
        <a:buFont typeface="Wingdings" pitchFamily="2" charset="2"/>
        <a:buChar char="§"/>
        <a:defRPr sz="2900" kern="1200">
          <a:solidFill>
            <a:schemeClr val="tx1"/>
          </a:solidFill>
          <a:latin typeface="+mn-lt"/>
          <a:ea typeface="+mn-ea"/>
          <a:cs typeface="+mn-cs"/>
        </a:defRPr>
      </a:lvl1pPr>
      <a:lvl2pPr marL="640080" indent="-274320" algn="l" rtl="0" eaLnBrk="1" latinLnBrk="0" hangingPunct="1">
        <a:spcBef>
          <a:spcPts val="550"/>
        </a:spcBef>
        <a:buClr>
          <a:srgbClr val="002060"/>
        </a:buClr>
        <a:buSzPct val="60000"/>
        <a:buFont typeface="Webdings" pitchFamily="18" charset="2"/>
        <a:buChar char="4"/>
        <a:defRPr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None/>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a:extLst/>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20.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4.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0.xml"/><Relationship Id="rId1" Type="http://schemas.openxmlformats.org/officeDocument/2006/relationships/slideLayout" Target="../slideLayouts/slideLayout4.xml"/><Relationship Id="rId5" Type="http://schemas.openxmlformats.org/officeDocument/2006/relationships/image" Target="../media/image10.png"/><Relationship Id="rId4" Type="http://schemas.openxmlformats.org/officeDocument/2006/relationships/image" Target="../media/image11.png"/></Relationships>
</file>

<file path=ppt/slides/_rels/slide3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1.xml"/><Relationship Id="rId1" Type="http://schemas.openxmlformats.org/officeDocument/2006/relationships/slideLayout" Target="../slideLayouts/slideLayout4.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1.png"/></Relationships>
</file>

<file path=ppt/slides/_rels/slide3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2.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1.png"/></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3.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5.png"/><Relationship Id="rId4" Type="http://schemas.openxmlformats.org/officeDocument/2006/relationships/image" Target="../media/image13.png"/></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7.xml"/><Relationship Id="rId1" Type="http://schemas.openxmlformats.org/officeDocument/2006/relationships/slideLayout" Target="../slideLayouts/slideLayout4.xml"/><Relationship Id="rId4" Type="http://schemas.microsoft.com/office/2007/relationships/hdphoto" Target="../media/hdphoto1.wdp"/></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Benefits of IACBE Accreditation</a:t>
            </a:r>
          </a:p>
        </p:txBody>
      </p:sp>
      <p:sp>
        <p:nvSpPr>
          <p:cNvPr id="4"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5"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endPar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Evidence </a:t>
            </a: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of Quality</a:t>
            </a: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9" name="Group 8"/>
          <p:cNvGrpSpPr/>
          <p:nvPr/>
        </p:nvGrpSpPr>
        <p:grpSpPr>
          <a:xfrm>
            <a:off x="0" y="2651760"/>
            <a:ext cx="9144000" cy="2815590"/>
            <a:chOff x="0" y="2346960"/>
            <a:chExt cx="9144000" cy="2815590"/>
          </a:xfrm>
        </p:grpSpPr>
        <p:sp>
          <p:nvSpPr>
            <p:cNvPr id="10" name="Rectangle 9"/>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marL="285750" indent="-285750" algn="ctr">
                <a:buFont typeface="Wingdings" panose="05000000000000000000" pitchFamily="2" charset="2"/>
                <a:buChar char="v"/>
              </a:pPr>
              <a:r>
                <a:rPr lang="en-US" sz="1800" b="0" dirty="0" smtClean="0">
                  <a:solidFill>
                    <a:schemeClr val="bg1"/>
                  </a:solidFill>
                  <a:latin typeface="Arial Rounded MT Bold" pitchFamily="34" charset="0"/>
                  <a:cs typeface="Times New Roman" pitchFamily="18" charset="0"/>
                </a:rPr>
                <a:t>To the institution for continual improvement</a:t>
              </a:r>
            </a:p>
            <a:p>
              <a:pPr marL="285750" indent="-285750" algn="ctr">
                <a:buFont typeface="Wingdings" panose="05000000000000000000" pitchFamily="2" charset="2"/>
                <a:buChar char="v"/>
              </a:pPr>
              <a:r>
                <a:rPr lang="en-US" dirty="0" smtClean="0">
                  <a:solidFill>
                    <a:schemeClr val="bg1"/>
                  </a:solidFill>
                  <a:latin typeface="Arial Rounded MT Bold" pitchFamily="34" charset="0"/>
                  <a:cs typeface="Times New Roman" pitchFamily="18" charset="0"/>
                </a:rPr>
                <a:t>And to the stakeholders that the institution is improving continually</a:t>
              </a:r>
              <a:endParaRPr lang="en-US" sz="1800" b="0" dirty="0">
                <a:solidFill>
                  <a:schemeClr val="bg1"/>
                </a:solidFill>
                <a:latin typeface="Arial Rounded MT Bold" pitchFamily="34" charset="0"/>
                <a:cs typeface="Times New Roman" pitchFamily="18" charset="0"/>
              </a:endParaRPr>
            </a:p>
          </p:txBody>
        </p:sp>
        <p:sp>
          <p:nvSpPr>
            <p:cNvPr id="11" name="Text Box 26"/>
            <p:cNvSpPr txBox="1">
              <a:spLocks noChangeArrowheads="1"/>
            </p:cNvSpPr>
            <p:nvPr/>
          </p:nvSpPr>
          <p:spPr bwMode="auto">
            <a:xfrm>
              <a:off x="1170432" y="2346960"/>
              <a:ext cx="6906768" cy="1824990"/>
            </a:xfrm>
            <a:prstGeom prst="rect">
              <a:avLst/>
            </a:prstGeom>
            <a:solidFill>
              <a:srgbClr val="002060"/>
            </a:solidFill>
            <a:ln w="38100" cmpd="sng" algn="ctr">
              <a:solidFill>
                <a:srgbClr val="A50021"/>
              </a:solidFill>
              <a:miter lim="800000"/>
              <a:headEnd/>
              <a:tailEnd/>
            </a:ln>
            <a:effectLst/>
          </p:spPr>
          <p:txBody>
            <a:bodyPr lIns="182880" tIns="45720" rIns="182880" bIns="91440" anchor="ctr" anchorCtr="0"/>
            <a:lstStyle/>
            <a:p>
              <a:pPr lvl="0" algn="ctr">
                <a:defRPr/>
              </a:pPr>
              <a:r>
                <a:rPr lang="en-US" sz="2800" kern="0" dirty="0">
                  <a:solidFill>
                    <a:schemeClr val="bg1"/>
                  </a:solidFill>
                  <a:latin typeface="Calibri" panose="020F0502020204030204" pitchFamily="34" charset="0"/>
                </a:rPr>
                <a:t>The </a:t>
              </a:r>
              <a:r>
                <a:rPr lang="en-US" sz="2800" kern="0" dirty="0" smtClean="0">
                  <a:solidFill>
                    <a:schemeClr val="bg1"/>
                  </a:solidFill>
                  <a:latin typeface="Calibri" panose="020F0502020204030204" pitchFamily="34" charset="0"/>
                </a:rPr>
                <a:t>IACBE’s accreditation framework provides </a:t>
              </a:r>
              <a:r>
                <a:rPr lang="en-US" sz="2800" kern="0" dirty="0" smtClean="0">
                  <a:solidFill>
                    <a:schemeClr val="bg1"/>
                  </a:solidFill>
                  <a:latin typeface="Calibri" panose="020F0502020204030204" pitchFamily="34" charset="0"/>
                </a:rPr>
                <a:t>external validation and confirmation </a:t>
              </a:r>
              <a:r>
                <a:rPr lang="en-US" sz="2800" kern="0" dirty="0">
                  <a:solidFill>
                    <a:schemeClr val="bg1"/>
                  </a:solidFill>
                  <a:latin typeface="Calibri" panose="020F0502020204030204" pitchFamily="34" charset="0"/>
                </a:rPr>
                <a:t>of quality </a:t>
              </a:r>
              <a:r>
                <a:rPr lang="en-US" sz="2800" kern="0" dirty="0" smtClean="0">
                  <a:solidFill>
                    <a:schemeClr val="bg1"/>
                  </a:solidFill>
                  <a:latin typeface="Calibri" panose="020F0502020204030204" pitchFamily="34" charset="0"/>
                </a:rPr>
                <a:t>of </a:t>
              </a:r>
              <a:r>
                <a:rPr lang="en-US" sz="2800" kern="0" dirty="0">
                  <a:solidFill>
                    <a:schemeClr val="bg1"/>
                  </a:solidFill>
                  <a:latin typeface="Calibri" panose="020F0502020204030204" pitchFamily="34" charset="0"/>
                </a:rPr>
                <a:t>an institution’s business programs.</a:t>
              </a:r>
            </a:p>
          </p:txBody>
        </p:sp>
      </p:grpSp>
    </p:spTree>
    <p:extLst>
      <p:ext uri="{BB962C8B-B14F-4D97-AF65-F5344CB8AC3E}">
        <p14:creationId xmlns:p14="http://schemas.microsoft.com/office/powerpoint/2010/main" val="1743533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1000"/>
                                        <p:tgtEl>
                                          <p:spTgt spid="9"/>
                                        </p:tgtEl>
                                        <p:attrNameLst>
                                          <p:attrName>ppt_y</p:attrName>
                                        </p:attrNameLst>
                                      </p:cBhvr>
                                      <p:tavLst>
                                        <p:tav tm="0">
                                          <p:val>
                                            <p:strVal val="#ppt_y+#ppt_h*1.125000"/>
                                          </p:val>
                                        </p:tav>
                                        <p:tav tm="100000">
                                          <p:val>
                                            <p:strVal val="#ppt_y"/>
                                          </p:val>
                                        </p:tav>
                                      </p:tavLst>
                                    </p:anim>
                                    <p:animEffect transition="in" filter="wipe(up)">
                                      <p:cBhvr>
                                        <p:cTn id="13"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Benefits of IACBE Accreditation</a:t>
            </a:r>
          </a:p>
        </p:txBody>
      </p:sp>
      <p:sp>
        <p:nvSpPr>
          <p:cNvPr id="6"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7"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baseline="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Sharing of Best Practices</a:t>
            </a: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9" name="Group 8"/>
          <p:cNvGrpSpPr/>
          <p:nvPr/>
        </p:nvGrpSpPr>
        <p:grpSpPr>
          <a:xfrm>
            <a:off x="0" y="2491740"/>
            <a:ext cx="9144000" cy="2670810"/>
            <a:chOff x="0" y="2491740"/>
            <a:chExt cx="9144000" cy="2670810"/>
          </a:xfrm>
        </p:grpSpPr>
        <p:sp>
          <p:nvSpPr>
            <p:cNvPr id="10" name="Rectangle 9"/>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t"/>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11" name="Text Box 26"/>
            <p:cNvSpPr txBox="1">
              <a:spLocks noChangeArrowheads="1"/>
            </p:cNvSpPr>
            <p:nvPr/>
          </p:nvSpPr>
          <p:spPr bwMode="auto">
            <a:xfrm>
              <a:off x="1170432" y="2491740"/>
              <a:ext cx="6803136" cy="1676400"/>
            </a:xfrm>
            <a:prstGeom prst="rect">
              <a:avLst/>
            </a:prstGeom>
            <a:solidFill>
              <a:srgbClr val="002060"/>
            </a:solidFill>
            <a:ln w="38100" cmpd="sng" algn="ctr">
              <a:solidFill>
                <a:srgbClr val="A50021"/>
              </a:solidFill>
              <a:miter lim="800000"/>
              <a:headEnd/>
              <a:tailEnd/>
            </a:ln>
            <a:effectLst/>
          </p:spPr>
          <p:txBody>
            <a:bodyPr lIns="182880" tIns="45720" rIns="182880" bIns="91440" anchor="ctr" anchorCtr="0"/>
            <a:lstStyle/>
            <a:p>
              <a:pPr lvl="0" algn="ctr">
                <a:defRPr/>
              </a:pPr>
              <a:r>
                <a:rPr lang="en-US" sz="2400" kern="0" dirty="0">
                  <a:solidFill>
                    <a:schemeClr val="bg1"/>
                  </a:solidFill>
                  <a:latin typeface="Calibri" panose="020F0502020204030204" pitchFamily="34" charset="0"/>
                </a:rPr>
                <a:t>The IACBE supports and </a:t>
              </a:r>
              <a:r>
                <a:rPr lang="en-US" sz="2400" kern="0" dirty="0" smtClean="0">
                  <a:solidFill>
                    <a:schemeClr val="bg1"/>
                  </a:solidFill>
                  <a:latin typeface="Calibri" panose="020F0502020204030204" pitchFamily="34" charset="0"/>
                </a:rPr>
                <a:t>promotes innovation </a:t>
              </a:r>
              <a:r>
                <a:rPr lang="en-US" sz="2400" kern="0" dirty="0">
                  <a:solidFill>
                    <a:schemeClr val="bg1"/>
                  </a:solidFill>
                  <a:latin typeface="Calibri" panose="020F0502020204030204" pitchFamily="34" charset="0"/>
                </a:rPr>
                <a:t>and creativity in teaching and learning through the </a:t>
              </a:r>
              <a:r>
                <a:rPr lang="en-US" sz="2400" kern="0" dirty="0" smtClean="0">
                  <a:solidFill>
                    <a:schemeClr val="bg1"/>
                  </a:solidFill>
                  <a:latin typeface="Calibri" panose="020F0502020204030204" pitchFamily="34" charset="0"/>
                </a:rPr>
                <a:t>Outcomes based accreditation process</a:t>
              </a:r>
              <a:endParaRPr lang="en-US" sz="2400" kern="0" dirty="0">
                <a:solidFill>
                  <a:schemeClr val="bg1"/>
                </a:solidFill>
                <a:latin typeface="Calibri" panose="020F0502020204030204" pitchFamily="34" charset="0"/>
              </a:endParaRPr>
            </a:p>
          </p:txBody>
        </p:sp>
      </p:grpSp>
      <p:sp>
        <p:nvSpPr>
          <p:cNvPr id="12" name="Rectangle 24"/>
          <p:cNvSpPr>
            <a:spLocks noChangeArrowheads="1"/>
          </p:cNvSpPr>
          <p:nvPr/>
        </p:nvSpPr>
        <p:spPr bwMode="auto">
          <a:xfrm>
            <a:off x="0" y="4168140"/>
            <a:ext cx="9144000" cy="975360"/>
          </a:xfrm>
          <a:prstGeom prst="rect">
            <a:avLst/>
          </a:prstGeom>
          <a:noFill/>
          <a:ln w="9525">
            <a:noFill/>
            <a:miter lim="800000"/>
            <a:headEnd/>
            <a:tailEnd/>
          </a:ln>
          <a:effectLst/>
        </p:spPr>
        <p:txBody>
          <a:bodyPr lIns="0" tIns="0" rIns="0" bIns="0" anchor="ctr"/>
          <a:lstStyle/>
          <a:p>
            <a:pPr marL="2011680" indent="-342900">
              <a:buFont typeface="Wingdings" pitchFamily="2" charset="2"/>
              <a:buChar char="v"/>
            </a:pPr>
            <a:r>
              <a:rPr lang="en-US" altLang="en-US" sz="2000" b="1" baseline="0" dirty="0" smtClean="0">
                <a:solidFill>
                  <a:schemeClr val="bg1"/>
                </a:solidFill>
                <a:latin typeface="Calibri" panose="020F0502020204030204" pitchFamily="34" charset="0"/>
                <a:cs typeface="Arial" charset="0"/>
              </a:rPr>
              <a:t>Annual and Regional Assembly Conferences</a:t>
            </a:r>
          </a:p>
          <a:p>
            <a:pPr marL="2011680" indent="-342900">
              <a:buFont typeface="Wingdings" pitchFamily="2" charset="2"/>
              <a:buChar char="v"/>
            </a:pPr>
            <a:r>
              <a:rPr lang="en-US" altLang="en-US" sz="2000" b="1" baseline="0" dirty="0" smtClean="0">
                <a:solidFill>
                  <a:schemeClr val="bg1"/>
                </a:solidFill>
                <a:latin typeface="Calibri" panose="020F0502020204030204" pitchFamily="34" charset="0"/>
                <a:cs typeface="Arial" charset="0"/>
              </a:rPr>
              <a:t>Journal for Excellence</a:t>
            </a:r>
            <a:r>
              <a:rPr lang="en-US" altLang="en-US" sz="2000" b="1" dirty="0" smtClean="0">
                <a:solidFill>
                  <a:schemeClr val="bg1"/>
                </a:solidFill>
                <a:latin typeface="Calibri" panose="020F0502020204030204" pitchFamily="34" charset="0"/>
                <a:cs typeface="Arial" charset="0"/>
              </a:rPr>
              <a:t> in Business Education (JEBE</a:t>
            </a:r>
            <a:r>
              <a:rPr lang="en-US" altLang="en-US" sz="2000" dirty="0" smtClean="0">
                <a:solidFill>
                  <a:schemeClr val="bg1"/>
                </a:solidFill>
                <a:latin typeface="Calibri" panose="020F0502020204030204" pitchFamily="34" charset="0"/>
                <a:cs typeface="Arial" charset="0"/>
              </a:rPr>
              <a:t>)</a:t>
            </a:r>
            <a:endParaRPr lang="en-US" altLang="en-US" sz="2000" baseline="0" dirty="0">
              <a:solidFill>
                <a:schemeClr val="bg1"/>
              </a:solidFill>
              <a:latin typeface="Calibri" panose="020F0502020204030204" pitchFamily="34" charset="0"/>
              <a:cs typeface="Arial" charset="0"/>
            </a:endParaRPr>
          </a:p>
        </p:txBody>
      </p:sp>
    </p:spTree>
    <p:extLst>
      <p:ext uri="{BB962C8B-B14F-4D97-AF65-F5344CB8AC3E}">
        <p14:creationId xmlns:p14="http://schemas.microsoft.com/office/powerpoint/2010/main" val="1200061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1000"/>
                                        <p:tgtEl>
                                          <p:spTgt spid="9"/>
                                        </p:tgtEl>
                                        <p:attrNameLst>
                                          <p:attrName>ppt_y</p:attrName>
                                        </p:attrNameLst>
                                      </p:cBhvr>
                                      <p:tavLst>
                                        <p:tav tm="0">
                                          <p:val>
                                            <p:strVal val="#ppt_y+#ppt_h*1.125000"/>
                                          </p:val>
                                        </p:tav>
                                        <p:tav tm="100000">
                                          <p:val>
                                            <p:strVal val="#ppt_y"/>
                                          </p:val>
                                        </p:tav>
                                      </p:tavLst>
                                    </p:anim>
                                    <p:animEffect transition="in" filter="wipe(up)">
                                      <p:cBhvr>
                                        <p:cTn id="13" dur="1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1"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750" fill="hold"/>
                                        <p:tgtEl>
                                          <p:spTgt spid="12"/>
                                        </p:tgtEl>
                                        <p:attrNameLst>
                                          <p:attrName>ppt_x</p:attrName>
                                        </p:attrNameLst>
                                      </p:cBhvr>
                                      <p:tavLst>
                                        <p:tav tm="0">
                                          <p:val>
                                            <p:strVal val="#ppt_x"/>
                                          </p:val>
                                        </p:tav>
                                        <p:tav tm="100000">
                                          <p:val>
                                            <p:strVal val="#ppt_x"/>
                                          </p:val>
                                        </p:tav>
                                      </p:tavLst>
                                    </p:anim>
                                    <p:anim calcmode="lin" valueType="num">
                                      <p:cBhvr additive="base">
                                        <p:cTn id="19" dur="75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9"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baseline="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Public Accountability</a:t>
            </a: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10" name="Group 9"/>
          <p:cNvGrpSpPr/>
          <p:nvPr/>
        </p:nvGrpSpPr>
        <p:grpSpPr>
          <a:xfrm>
            <a:off x="0" y="2491740"/>
            <a:ext cx="9144000" cy="2670810"/>
            <a:chOff x="0" y="2491740"/>
            <a:chExt cx="9144000" cy="2670810"/>
          </a:xfrm>
        </p:grpSpPr>
        <p:sp>
          <p:nvSpPr>
            <p:cNvPr id="11" name="Rectangle 10"/>
            <p:cNvSpPr/>
            <p:nvPr/>
          </p:nvSpPr>
          <p:spPr>
            <a:xfrm>
              <a:off x="0" y="4168140"/>
              <a:ext cx="9144000" cy="9944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t"/>
            <a:lstStyle>
              <a:extLst/>
            </a:lstStyle>
            <a:p>
              <a:pPr marL="285750" indent="-285750" algn="ctr">
                <a:buFont typeface="Wingdings" panose="05000000000000000000" pitchFamily="2" charset="2"/>
                <a:buChar char="v"/>
              </a:pPr>
              <a:r>
                <a:rPr lang="en-US" sz="1800" b="0" dirty="0" smtClean="0">
                  <a:solidFill>
                    <a:schemeClr val="bg1"/>
                  </a:solidFill>
                  <a:latin typeface="Arial Rounded MT Bold" pitchFamily="34" charset="0"/>
                  <a:cs typeface="Times New Roman" pitchFamily="18" charset="0"/>
                </a:rPr>
                <a:t>Through the publication of the OA </a:t>
              </a:r>
              <a:r>
                <a:rPr lang="en-US" sz="1800" b="0" dirty="0" smtClean="0">
                  <a:solidFill>
                    <a:schemeClr val="bg1"/>
                  </a:solidFill>
                  <a:latin typeface="Arial Rounded MT Bold" pitchFamily="34" charset="0"/>
                  <a:cs typeface="Times New Roman" pitchFamily="18" charset="0"/>
                </a:rPr>
                <a:t>results on the member school’s website </a:t>
              </a:r>
              <a:endParaRPr lang="en-US" sz="1800" b="0" dirty="0" smtClean="0">
                <a:solidFill>
                  <a:schemeClr val="bg1"/>
                </a:solidFill>
                <a:latin typeface="Arial Rounded MT Bold" pitchFamily="34" charset="0"/>
                <a:cs typeface="Times New Roman" pitchFamily="18" charset="0"/>
              </a:endParaRPr>
            </a:p>
            <a:p>
              <a:pPr algn="ctr"/>
              <a:endParaRPr lang="en-US" b="0" dirty="0" smtClean="0">
                <a:solidFill>
                  <a:schemeClr val="bg1"/>
                </a:solidFill>
                <a:latin typeface="Arial Rounded MT Bold" pitchFamily="34" charset="0"/>
                <a:cs typeface="Times New Roman" pitchFamily="18" charset="0"/>
              </a:endParaRPr>
            </a:p>
            <a:p>
              <a:pPr marL="285750" indent="-285750" algn="ctr">
                <a:buFont typeface="Wingdings" panose="05000000000000000000" pitchFamily="2" charset="2"/>
                <a:buChar char="v"/>
              </a:pPr>
              <a:endParaRPr lang="en-US" sz="1800" b="0" dirty="0">
                <a:solidFill>
                  <a:schemeClr val="bg1"/>
                </a:solidFill>
                <a:latin typeface="Arial Rounded MT Bold" pitchFamily="34" charset="0"/>
                <a:cs typeface="Times New Roman" pitchFamily="18" charset="0"/>
              </a:endParaRPr>
            </a:p>
          </p:txBody>
        </p:sp>
        <p:sp>
          <p:nvSpPr>
            <p:cNvPr id="12" name="Text Box 26"/>
            <p:cNvSpPr txBox="1">
              <a:spLocks noChangeArrowheads="1"/>
            </p:cNvSpPr>
            <p:nvPr/>
          </p:nvSpPr>
          <p:spPr bwMode="auto">
            <a:xfrm>
              <a:off x="1170432" y="2491740"/>
              <a:ext cx="6803136" cy="1676400"/>
            </a:xfrm>
            <a:prstGeom prst="rect">
              <a:avLst/>
            </a:prstGeom>
            <a:solidFill>
              <a:srgbClr val="002060"/>
            </a:solidFill>
            <a:ln w="38100" cmpd="sng" algn="ctr">
              <a:solidFill>
                <a:srgbClr val="A50021"/>
              </a:solidFill>
              <a:miter lim="800000"/>
              <a:headEnd/>
              <a:tailEnd/>
            </a:ln>
            <a:effectLst/>
          </p:spPr>
          <p:txBody>
            <a:bodyPr lIns="182880" tIns="0" rIns="182880" bIns="91440" anchor="ctr" anchorCtr="0"/>
            <a:lstStyle/>
            <a:p>
              <a:pPr lvl="0" algn="ctr">
                <a:defRPr/>
              </a:pPr>
              <a:r>
                <a:rPr lang="en-US" sz="2600" kern="0" dirty="0">
                  <a:solidFill>
                    <a:schemeClr val="bg1"/>
                  </a:solidFill>
                  <a:latin typeface="Calibri" panose="020F0502020204030204" pitchFamily="34" charset="0"/>
                </a:rPr>
                <a:t>Specialized accreditation by the </a:t>
              </a:r>
              <a:r>
                <a:rPr lang="en-US" sz="2600" kern="0" dirty="0" smtClean="0">
                  <a:solidFill>
                    <a:schemeClr val="bg1"/>
                  </a:solidFill>
                  <a:latin typeface="Calibri" panose="020F0502020204030204" pitchFamily="34" charset="0"/>
                </a:rPr>
                <a:t>IACBE provides </a:t>
              </a:r>
              <a:r>
                <a:rPr lang="en-US" sz="2600" kern="0" dirty="0">
                  <a:solidFill>
                    <a:schemeClr val="bg1"/>
                  </a:solidFill>
                  <a:latin typeface="Calibri" panose="020F0502020204030204" pitchFamily="34" charset="0"/>
                </a:rPr>
                <a:t>external accountability </a:t>
              </a:r>
              <a:r>
                <a:rPr lang="en-US" sz="2600" kern="0" dirty="0" smtClean="0">
                  <a:solidFill>
                    <a:schemeClr val="bg1"/>
                  </a:solidFill>
                  <a:latin typeface="Calibri" panose="020F0502020204030204" pitchFamily="34" charset="0"/>
                </a:rPr>
                <a:t>to the stakeholders of </a:t>
              </a:r>
              <a:r>
                <a:rPr lang="en-US" sz="2600" kern="0" dirty="0">
                  <a:solidFill>
                    <a:schemeClr val="bg1"/>
                  </a:solidFill>
                  <a:latin typeface="Calibri" panose="020F0502020204030204" pitchFamily="34" charset="0"/>
                </a:rPr>
                <a:t>an institution’s business programs.</a:t>
              </a:r>
            </a:p>
          </p:txBody>
        </p:sp>
      </p:grpSp>
      <p:sp>
        <p:nvSpPr>
          <p:cNvPr id="14"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Benefits of IACBE Accreditation</a:t>
            </a:r>
          </a:p>
        </p:txBody>
      </p:sp>
    </p:spTree>
    <p:extLst>
      <p:ext uri="{BB962C8B-B14F-4D97-AF65-F5344CB8AC3E}">
        <p14:creationId xmlns:p14="http://schemas.microsoft.com/office/powerpoint/2010/main" val="8220942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 calcmode="lin" valueType="num">
                                      <p:cBhvr>
                                        <p:cTn id="7"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9">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1000"/>
                                        <p:tgtEl>
                                          <p:spTgt spid="10"/>
                                        </p:tgtEl>
                                        <p:attrNameLst>
                                          <p:attrName>ppt_y</p:attrName>
                                        </p:attrNameLst>
                                      </p:cBhvr>
                                      <p:tavLst>
                                        <p:tav tm="0">
                                          <p:val>
                                            <p:strVal val="#ppt_y+#ppt_h*1.125000"/>
                                          </p:val>
                                        </p:tav>
                                        <p:tav tm="100000">
                                          <p:val>
                                            <p:strVal val="#ppt_y"/>
                                          </p:val>
                                        </p:tav>
                                      </p:tavLst>
                                    </p:anim>
                                    <p:animEffect transition="in" filter="wipe(up)">
                                      <p:cBhvr>
                                        <p:cTn id="13"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8"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lang="en-US" sz="2000" u="sng" kern="0" dirty="0" smtClean="0">
              <a:solidFill>
                <a:srgbClr val="A50021"/>
              </a:solidFill>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lang="en-US" sz="2000" b="1" u="sng" kern="0" dirty="0" smtClean="0">
                <a:solidFill>
                  <a:srgbClr val="A50021"/>
                </a:solidFill>
                <a:latin typeface="Calibri" panose="020F0502020204030204" pitchFamily="34" charset="0"/>
              </a:rPr>
              <a:t>Global Opportunities</a:t>
            </a:r>
            <a:endPar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endParaRP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9" name="Group 8"/>
          <p:cNvGrpSpPr/>
          <p:nvPr/>
        </p:nvGrpSpPr>
        <p:grpSpPr>
          <a:xfrm>
            <a:off x="0" y="2491740"/>
            <a:ext cx="9144000" cy="2670810"/>
            <a:chOff x="0" y="2491740"/>
            <a:chExt cx="9144000" cy="2670810"/>
          </a:xfrm>
        </p:grpSpPr>
        <p:sp>
          <p:nvSpPr>
            <p:cNvPr id="10" name="Rectangle 9"/>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t"/>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11" name="Text Box 26"/>
            <p:cNvSpPr txBox="1">
              <a:spLocks noChangeArrowheads="1"/>
            </p:cNvSpPr>
            <p:nvPr/>
          </p:nvSpPr>
          <p:spPr bwMode="auto">
            <a:xfrm>
              <a:off x="1170432" y="2491740"/>
              <a:ext cx="6803136" cy="1676400"/>
            </a:xfrm>
            <a:prstGeom prst="rect">
              <a:avLst/>
            </a:prstGeom>
            <a:solidFill>
              <a:srgbClr val="002060"/>
            </a:solidFill>
            <a:ln w="38100" cmpd="sng" algn="ctr">
              <a:solidFill>
                <a:srgbClr val="A50021"/>
              </a:solidFill>
              <a:miter lim="800000"/>
              <a:headEnd/>
              <a:tailEnd/>
            </a:ln>
            <a:effectLst/>
          </p:spPr>
          <p:txBody>
            <a:bodyPr lIns="182880" tIns="0" rIns="182880" bIns="91440" anchor="ctr" anchorCtr="0"/>
            <a:lstStyle/>
            <a:p>
              <a:pPr lvl="0" algn="ctr">
                <a:defRPr/>
              </a:pPr>
              <a:r>
                <a:rPr lang="en-US" sz="2600" kern="0" dirty="0">
                  <a:solidFill>
                    <a:schemeClr val="bg1"/>
                  </a:solidFill>
                  <a:latin typeface="Calibri" panose="020F0502020204030204" pitchFamily="34" charset="0"/>
                </a:rPr>
                <a:t>The IACBE provides </a:t>
              </a:r>
              <a:r>
                <a:rPr lang="en-US" sz="2600" kern="0" dirty="0" smtClean="0">
                  <a:solidFill>
                    <a:schemeClr val="bg1"/>
                  </a:solidFill>
                  <a:latin typeface="Calibri" panose="020F0502020204030204" pitchFamily="34" charset="0"/>
                </a:rPr>
                <a:t>significant opportunities </a:t>
              </a:r>
              <a:r>
                <a:rPr lang="en-US" sz="2600" kern="0" dirty="0">
                  <a:solidFill>
                    <a:schemeClr val="bg1"/>
                  </a:solidFill>
                  <a:latin typeface="Calibri" panose="020F0502020204030204" pitchFamily="34" charset="0"/>
                </a:rPr>
                <a:t>to partner with other IACBE schools around the world.</a:t>
              </a:r>
            </a:p>
          </p:txBody>
        </p:sp>
      </p:grpSp>
      <p:sp>
        <p:nvSpPr>
          <p:cNvPr id="13"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Benefits of IACBE Accreditation</a:t>
            </a:r>
          </a:p>
        </p:txBody>
      </p:sp>
      <p:sp>
        <p:nvSpPr>
          <p:cNvPr id="12" name="Rectangle 24"/>
          <p:cNvSpPr>
            <a:spLocks noChangeArrowheads="1"/>
          </p:cNvSpPr>
          <p:nvPr/>
        </p:nvSpPr>
        <p:spPr bwMode="auto">
          <a:xfrm>
            <a:off x="0" y="4154140"/>
            <a:ext cx="9144000" cy="975360"/>
          </a:xfrm>
          <a:prstGeom prst="rect">
            <a:avLst/>
          </a:prstGeom>
          <a:noFill/>
          <a:ln w="9525">
            <a:noFill/>
            <a:miter lim="800000"/>
            <a:headEnd/>
            <a:tailEnd/>
          </a:ln>
          <a:effectLst/>
        </p:spPr>
        <p:txBody>
          <a:bodyPr lIns="0" tIns="0" rIns="0" bIns="0" anchor="ctr"/>
          <a:lstStyle/>
          <a:p>
            <a:pPr indent="-342900" algn="ctr">
              <a:buFont typeface="Wingdings" pitchFamily="2" charset="2"/>
              <a:buChar char="v"/>
            </a:pPr>
            <a:r>
              <a:rPr lang="en-US" altLang="en-US" sz="2000" dirty="0" smtClean="0">
                <a:solidFill>
                  <a:schemeClr val="bg1"/>
                </a:solidFill>
                <a:latin typeface="Calibri" panose="020F0502020204030204" pitchFamily="34" charset="0"/>
                <a:cs typeface="Arial" charset="0"/>
              </a:rPr>
              <a:t>International Business Education Consortium (IBEC)</a:t>
            </a:r>
            <a:endParaRPr lang="en-US" altLang="en-US" sz="2000" baseline="0" dirty="0">
              <a:solidFill>
                <a:schemeClr val="bg1"/>
              </a:solidFill>
              <a:latin typeface="Calibri" panose="020F0502020204030204" pitchFamily="34" charset="0"/>
              <a:cs typeface="Arial" charset="0"/>
            </a:endParaRPr>
          </a:p>
        </p:txBody>
      </p:sp>
    </p:spTree>
    <p:extLst>
      <p:ext uri="{BB962C8B-B14F-4D97-AF65-F5344CB8AC3E}">
        <p14:creationId xmlns:p14="http://schemas.microsoft.com/office/powerpoint/2010/main" val="7332452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anim calcmode="lin" valueType="num">
                                      <p:cBhvr>
                                        <p:cTn id="7"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8">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1000"/>
                                        <p:tgtEl>
                                          <p:spTgt spid="9"/>
                                        </p:tgtEl>
                                        <p:attrNameLst>
                                          <p:attrName>ppt_y</p:attrName>
                                        </p:attrNameLst>
                                      </p:cBhvr>
                                      <p:tavLst>
                                        <p:tav tm="0">
                                          <p:val>
                                            <p:strVal val="#ppt_y+#ppt_h*1.125000"/>
                                          </p:val>
                                        </p:tav>
                                        <p:tav tm="100000">
                                          <p:val>
                                            <p:strVal val="#ppt_y"/>
                                          </p:val>
                                        </p:tav>
                                      </p:tavLst>
                                    </p:anim>
                                    <p:animEffect transition="in" filter="wipe(up)">
                                      <p:cBhvr>
                                        <p:cTn id="13" dur="10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750" fill="hold"/>
                                        <p:tgtEl>
                                          <p:spTgt spid="12"/>
                                        </p:tgtEl>
                                        <p:attrNameLst>
                                          <p:attrName>ppt_x</p:attrName>
                                        </p:attrNameLst>
                                      </p:cBhvr>
                                      <p:tavLst>
                                        <p:tav tm="0">
                                          <p:val>
                                            <p:strVal val="#ppt_x"/>
                                          </p:val>
                                        </p:tav>
                                        <p:tav tm="100000">
                                          <p:val>
                                            <p:strVal val="#ppt_x"/>
                                          </p:val>
                                        </p:tav>
                                      </p:tavLst>
                                    </p:anim>
                                    <p:anim calcmode="lin" valueType="num">
                                      <p:cBhvr additive="base">
                                        <p:cTn id="19" dur="75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3950"/>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r>
              <a:rPr lang="en-US" sz="2000" dirty="0">
                <a:latin typeface="Calibri" panose="020F0502020204030204" pitchFamily="34" charset="0"/>
              </a:rPr>
              <a:t>The IACBE’s Accreditation Philosophy and Outcomes-Based Quality Assurance</a:t>
            </a:r>
          </a:p>
        </p:txBody>
      </p:sp>
    </p:spTree>
    <p:extLst>
      <p:ext uri="{BB962C8B-B14F-4D97-AF65-F5344CB8AC3E}">
        <p14:creationId xmlns:p14="http://schemas.microsoft.com/office/powerpoint/2010/main" val="14342525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
        <p:nvSpPr>
          <p:cNvPr id="9"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400" b="0" i="0" strike="noStrike" kern="0" cap="none" spc="0" normalizeH="0" baseline="0" noProof="0" dirty="0" smtClean="0">
              <a:ln>
                <a:noFill/>
              </a:ln>
              <a:solidFill>
                <a:srgbClr val="330033"/>
              </a:solidFill>
              <a:effectLst/>
              <a:uLnTx/>
              <a:uFillTx/>
              <a:latin typeface="Calibri" panose="020F0502020204030204" pitchFamily="34" charset="0"/>
            </a:endParaRPr>
          </a:p>
          <a:p>
            <a:pPr marL="91440" marR="0" lvl="0" algn="l" defTabSz="914400" rtl="0" eaLnBrk="1" fontAlgn="base" latinLnBrk="0" hangingPunct="1">
              <a:spcBef>
                <a:spcPct val="0"/>
              </a:spcBef>
              <a:spcAft>
                <a:spcPct val="0"/>
              </a:spcAft>
              <a:buClr>
                <a:srgbClr val="A50021"/>
              </a:buClr>
              <a:buSzPct val="90000"/>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 </a:t>
            </a:r>
          </a:p>
          <a:p>
            <a:pPr marL="274320" indent="-274320" fontAlgn="base">
              <a:spcBef>
                <a:spcPts val="6600"/>
              </a:spcBef>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Before we can talk about measuring, assessing, and advancing academic quality in business and management education, we have to know…</a:t>
            </a:r>
            <a:endParaRPr lang="en-US" sz="2000" kern="0" dirty="0">
              <a:solidFill>
                <a:srgbClr val="330033"/>
              </a:solidFill>
              <a:latin typeface="Calibri" panose="020F0502020204030204" pitchFamily="34" charset="0"/>
            </a:endParaRPr>
          </a:p>
          <a:p>
            <a:pPr marL="274320" lvl="0" indent="-274320" fontAlgn="base">
              <a:spcBef>
                <a:spcPts val="6600"/>
              </a:spcBef>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What do we mean by ‘academic quality’?</a:t>
            </a:r>
            <a:endParaRPr lang="en-US" sz="2000" kern="0" dirty="0">
              <a:solidFill>
                <a:srgbClr val="330033"/>
              </a:solidFill>
              <a:latin typeface="Calibri" panose="020F0502020204030204" pitchFamily="34" charset="0"/>
            </a:endParaRPr>
          </a:p>
        </p:txBody>
      </p:sp>
      <p:sp>
        <p:nvSpPr>
          <p:cNvPr id="10" name="TextBox 9"/>
          <p:cNvSpPr txBox="1"/>
          <p:nvPr/>
        </p:nvSpPr>
        <p:spPr>
          <a:xfrm>
            <a:off x="7848600" y="2962656"/>
            <a:ext cx="1371600" cy="400110"/>
          </a:xfrm>
          <a:prstGeom prst="rect">
            <a:avLst/>
          </a:prstGeom>
          <a:noFill/>
        </p:spPr>
        <p:txBody>
          <a:bodyPr wrap="square" rtlCol="0">
            <a:spAutoFit/>
          </a:bodyPr>
          <a:lstStyle/>
          <a:p>
            <a:r>
              <a:rPr lang="en-US" sz="2000" b="1" dirty="0" smtClean="0">
                <a:solidFill>
                  <a:srgbClr val="A50021"/>
                </a:solidFill>
                <a:latin typeface="Calibri" panose="020F0502020204030204" pitchFamily="34" charset="0"/>
                <a:cs typeface="Times New Roman" pitchFamily="18" charset="0"/>
              </a:rPr>
              <a:t>What?</a:t>
            </a:r>
            <a:endParaRPr lang="en-US" sz="2000" b="1" dirty="0">
              <a:solidFill>
                <a:srgbClr val="A50021"/>
              </a:solidFill>
              <a:latin typeface="Calibri" panose="020F0502020204030204" pitchFamily="34" charset="0"/>
              <a:cs typeface="Times New Roman" pitchFamily="18" charset="0"/>
            </a:endParaRPr>
          </a:p>
        </p:txBody>
      </p:sp>
      <p:grpSp>
        <p:nvGrpSpPr>
          <p:cNvPr id="2" name="Group 1"/>
          <p:cNvGrpSpPr/>
          <p:nvPr/>
        </p:nvGrpSpPr>
        <p:grpSpPr>
          <a:xfrm>
            <a:off x="533400" y="1508760"/>
            <a:ext cx="8394357" cy="409254"/>
            <a:chOff x="533400" y="1508760"/>
            <a:chExt cx="8394357" cy="409254"/>
          </a:xfrm>
        </p:grpSpPr>
        <p:grpSp>
          <p:nvGrpSpPr>
            <p:cNvPr id="11" name="Group 10"/>
            <p:cNvGrpSpPr/>
            <p:nvPr/>
          </p:nvGrpSpPr>
          <p:grpSpPr>
            <a:xfrm>
              <a:off x="2743200" y="1517904"/>
              <a:ext cx="6184557" cy="400110"/>
              <a:chOff x="1828800" y="1536192"/>
              <a:chExt cx="5486400" cy="400110"/>
            </a:xfrm>
          </p:grpSpPr>
          <p:sp>
            <p:nvSpPr>
              <p:cNvPr id="12" name="Notched Right Arrow 11"/>
              <p:cNvSpPr>
                <a:spLocks noChangeAspect="1"/>
              </p:cNvSpPr>
              <p:nvPr/>
            </p:nvSpPr>
            <p:spPr>
              <a:xfrm>
                <a:off x="1828800" y="1645920"/>
                <a:ext cx="411480" cy="203816"/>
              </a:xfrm>
              <a:prstGeom prst="notched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p>
            </p:txBody>
          </p:sp>
          <p:sp>
            <p:nvSpPr>
              <p:cNvPr id="13" name="TextBox 12"/>
              <p:cNvSpPr txBox="1"/>
              <p:nvPr/>
            </p:nvSpPr>
            <p:spPr>
              <a:xfrm>
                <a:off x="2362200" y="1536192"/>
                <a:ext cx="4953000" cy="400110"/>
              </a:xfrm>
              <a:prstGeom prst="rect">
                <a:avLst/>
              </a:prstGeom>
              <a:noFill/>
            </p:spPr>
            <p:txBody>
              <a:bodyPr wrap="square" rtlCol="0">
                <a:spAutoFit/>
              </a:bodyPr>
              <a:lstStyle/>
              <a:p>
                <a:endParaRPr lang="en-US" sz="2000" dirty="0"/>
              </a:p>
            </p:txBody>
          </p:sp>
        </p:grpSp>
        <p:sp>
          <p:nvSpPr>
            <p:cNvPr id="3" name="TextBox 2"/>
            <p:cNvSpPr txBox="1"/>
            <p:nvPr/>
          </p:nvSpPr>
          <p:spPr>
            <a:xfrm>
              <a:off x="533400" y="1508760"/>
              <a:ext cx="2221232" cy="400110"/>
            </a:xfrm>
            <a:prstGeom prst="rect">
              <a:avLst/>
            </a:prstGeom>
            <a:noFill/>
          </p:spPr>
          <p:txBody>
            <a:bodyPr wrap="none" lIns="182880" rtlCol="0">
              <a:spAutoFit/>
            </a:bodyPr>
            <a:lstStyle/>
            <a:p>
              <a:pPr marL="274320" indent="-274320">
                <a:buClr>
                  <a:srgbClr val="A50021"/>
                </a:buClr>
                <a:buSzPct val="90000"/>
                <a:buFont typeface="Wingdings" pitchFamily="2" charset="2"/>
                <a:buChar char="§"/>
              </a:pPr>
              <a:r>
                <a:rPr lang="en-US" sz="2000" dirty="0" smtClean="0">
                  <a:latin typeface="Calibri" panose="020F0502020204030204" pitchFamily="34" charset="0"/>
                  <a:cs typeface="Times New Roman" pitchFamily="18" charset="0"/>
                </a:rPr>
                <a:t>First things first:</a:t>
              </a:r>
              <a:endParaRPr lang="en-US" sz="2000" dirty="0">
                <a:latin typeface="Calibri" panose="020F0502020204030204" pitchFamily="34" charset="0"/>
                <a:cs typeface="Times New Roman" pitchFamily="18" charset="0"/>
              </a:endParaRPr>
            </a:p>
          </p:txBody>
        </p:sp>
      </p:grpSp>
      <p:pic>
        <p:nvPicPr>
          <p:cNvPr id="18" name="Picture 17"/>
          <p:cNvPicPr>
            <a:picLocks/>
          </p:cNvPicPr>
          <p:nvPr/>
        </p:nvPicPr>
        <p:blipFill rotWithShape="1">
          <a:blip r:embed="rId3" cstate="print">
            <a:extLst>
              <a:ext uri="{28A0092B-C50C-407E-A947-70E740481C1C}">
                <a14:useLocalDpi xmlns:a14="http://schemas.microsoft.com/office/drawing/2010/main" val="0"/>
              </a:ext>
            </a:extLst>
          </a:blip>
          <a:srcRect t="11459" b="10417"/>
          <a:stretch/>
        </p:blipFill>
        <p:spPr>
          <a:xfrm>
            <a:off x="5641657" y="3714750"/>
            <a:ext cx="1828800" cy="11430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0274086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12" presetClass="entr" presetSubtype="8" fill="hold" nodeType="afterEffect">
                                  <p:stCondLst>
                                    <p:cond delay="75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2000"/>
                                        <p:tgtEl>
                                          <p:spTgt spid="2"/>
                                        </p:tgtEl>
                                        <p:attrNameLst>
                                          <p:attrName>ppt_x</p:attrName>
                                        </p:attrNameLst>
                                      </p:cBhvr>
                                      <p:tavLst>
                                        <p:tav tm="0">
                                          <p:val>
                                            <p:strVal val="#ppt_x-#ppt_w*1.125000"/>
                                          </p:val>
                                        </p:tav>
                                        <p:tav tm="100000">
                                          <p:val>
                                            <p:strVal val="#ppt_x"/>
                                          </p:val>
                                        </p:tav>
                                      </p:tavLst>
                                    </p:anim>
                                    <p:animEffect transition="in" filter="wipe(right)">
                                      <p:cBhvr>
                                        <p:cTn id="13" dur="20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9">
                                            <p:txEl>
                                              <p:pRg st="2" end="2"/>
                                            </p:txEl>
                                          </p:spTgt>
                                        </p:tgtEl>
                                        <p:attrNameLst>
                                          <p:attrName>style.visibility</p:attrName>
                                        </p:attrNameLst>
                                      </p:cBhvr>
                                      <p:to>
                                        <p:strVal val="visible"/>
                                      </p:to>
                                    </p:set>
                                    <p:anim calcmode="lin" valueType="num">
                                      <p:cBhvr>
                                        <p:cTn id="18"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19" dur="500" fill="hold"/>
                                        <p:tgtEl>
                                          <p:spTgt spid="9">
                                            <p:txEl>
                                              <p:pRg st="2" end="2"/>
                                            </p:txEl>
                                          </p:spTgt>
                                        </p:tgtEl>
                                        <p:attrNameLst>
                                          <p:attrName>ppt_h</p:attrName>
                                        </p:attrNameLst>
                                      </p:cBhvr>
                                      <p:tavLst>
                                        <p:tav tm="0">
                                          <p:val>
                                            <p:fltVal val="0"/>
                                          </p:val>
                                        </p:tav>
                                        <p:tav tm="100000">
                                          <p:val>
                                            <p:strVal val="#ppt_h"/>
                                          </p:val>
                                        </p:tav>
                                      </p:tavLst>
                                    </p:anim>
                                  </p:childTnLst>
                                </p:cTn>
                              </p:par>
                            </p:childTnLst>
                          </p:cTn>
                        </p:par>
                        <p:par>
                          <p:cTn id="20" fill="hold">
                            <p:stCondLst>
                              <p:cond delay="500"/>
                            </p:stCondLst>
                            <p:childTnLst>
                              <p:par>
                                <p:cTn id="21" presetID="12" presetClass="entr" presetSubtype="2" fill="hold" grpId="0" nodeType="afterEffect">
                                  <p:stCondLst>
                                    <p:cond delay="250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1000"/>
                                        <p:tgtEl>
                                          <p:spTgt spid="10"/>
                                        </p:tgtEl>
                                        <p:attrNameLst>
                                          <p:attrName>ppt_x</p:attrName>
                                        </p:attrNameLst>
                                      </p:cBhvr>
                                      <p:tavLst>
                                        <p:tav tm="0">
                                          <p:val>
                                            <p:strVal val="#ppt_x+#ppt_w*1.125000"/>
                                          </p:val>
                                        </p:tav>
                                        <p:tav tm="100000">
                                          <p:val>
                                            <p:strVal val="#ppt_x"/>
                                          </p:val>
                                        </p:tav>
                                      </p:tavLst>
                                    </p:anim>
                                    <p:animEffect transition="in" filter="wipe(left)">
                                      <p:cBhvr>
                                        <p:cTn id="24" dur="1000"/>
                                        <p:tgtEl>
                                          <p:spTgt spid="10"/>
                                        </p:tgtEl>
                                      </p:cBhvr>
                                    </p:animEffect>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9">
                                            <p:txEl>
                                              <p:pRg st="3" end="3"/>
                                            </p:txEl>
                                          </p:spTgt>
                                        </p:tgtEl>
                                        <p:attrNameLst>
                                          <p:attrName>style.visibility</p:attrName>
                                        </p:attrNameLst>
                                      </p:cBhvr>
                                      <p:to>
                                        <p:strVal val="visible"/>
                                      </p:to>
                                    </p:set>
                                    <p:anim calcmode="lin" valueType="num">
                                      <p:cBhvr>
                                        <p:cTn id="29"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30" dur="500" fill="hold"/>
                                        <p:tgtEl>
                                          <p:spTgt spid="9">
                                            <p:txEl>
                                              <p:pRg st="3" end="3"/>
                                            </p:txEl>
                                          </p:spTgt>
                                        </p:tgtEl>
                                        <p:attrNameLst>
                                          <p:attrName>ppt_h</p:attrName>
                                        </p:attrNameLst>
                                      </p:cBhvr>
                                      <p:tavLst>
                                        <p:tav tm="0">
                                          <p:val>
                                            <p:fltVal val="0"/>
                                          </p:val>
                                        </p:tav>
                                        <p:tav tm="100000">
                                          <p:val>
                                            <p:strVal val="#ppt_h"/>
                                          </p:val>
                                        </p:tav>
                                      </p:tavLst>
                                    </p:anim>
                                  </p:childTnLst>
                                </p:cTn>
                              </p:par>
                              <p:par>
                                <p:cTn id="31" presetID="23" presetClass="entr" presetSubtype="16" fill="hold" nodeType="withEffect">
                                  <p:stCondLst>
                                    <p:cond delay="0"/>
                                  </p:stCondLst>
                                  <p:childTnLst>
                                    <p:set>
                                      <p:cBhvr>
                                        <p:cTn id="32" dur="1" fill="hold">
                                          <p:stCondLst>
                                            <p:cond delay="0"/>
                                          </p:stCondLst>
                                        </p:cTn>
                                        <p:tgtEl>
                                          <p:spTgt spid="18"/>
                                        </p:tgtEl>
                                        <p:attrNameLst>
                                          <p:attrName>style.visibility</p:attrName>
                                        </p:attrNameLst>
                                      </p:cBhvr>
                                      <p:to>
                                        <p:strVal val="visible"/>
                                      </p:to>
                                    </p:set>
                                    <p:anim calcmode="lin" valueType="num">
                                      <p:cBhvr>
                                        <p:cTn id="33" dur="500" fill="hold"/>
                                        <p:tgtEl>
                                          <p:spTgt spid="18"/>
                                        </p:tgtEl>
                                        <p:attrNameLst>
                                          <p:attrName>ppt_w</p:attrName>
                                        </p:attrNameLst>
                                      </p:cBhvr>
                                      <p:tavLst>
                                        <p:tav tm="0">
                                          <p:val>
                                            <p:fltVal val="0"/>
                                          </p:val>
                                        </p:tav>
                                        <p:tav tm="100000">
                                          <p:val>
                                            <p:strVal val="#ppt_w"/>
                                          </p:val>
                                        </p:tav>
                                      </p:tavLst>
                                    </p:anim>
                                    <p:anim calcmode="lin" valueType="num">
                                      <p:cBhvr>
                                        <p:cTn id="34" dur="500" fill="hold"/>
                                        <p:tgtEl>
                                          <p:spTgt spid="1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1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Bef>
                <a:spcPct val="0"/>
              </a:spcBef>
              <a:spcAft>
                <a:spcPct val="0"/>
              </a:spcAft>
              <a:buClr>
                <a:schemeClr val="accent5">
                  <a:lumMod val="50000"/>
                </a:schemeClr>
              </a:buClr>
              <a:buSzPct val="90000"/>
              <a:buFont typeface="Wingdings" panose="05000000000000000000" pitchFamily="2" charset="2"/>
              <a:buChar char="q"/>
              <a:defRPr/>
            </a:pPr>
            <a:r>
              <a:rPr lang="en-US" sz="2400" kern="0" dirty="0">
                <a:solidFill>
                  <a:srgbClr val="330033"/>
                </a:solidFill>
                <a:latin typeface="Calibri" panose="020F0502020204030204" pitchFamily="34" charset="0"/>
              </a:rPr>
              <a:t>One approach to measuring academic quality is to focus on resource measures, i.e., on the “inputs” into the educational process:</a:t>
            </a:r>
          </a:p>
          <a:p>
            <a:pPr marL="274320" marR="0" lvl="1" indent="-274320" algn="l" defTabSz="914400" rtl="0" eaLnBrk="1" fontAlgn="base" latinLnBrk="0" hangingPunct="1">
              <a:lnSpc>
                <a:spcPct val="70000"/>
              </a:lnSpc>
              <a:spcBef>
                <a:spcPts val="120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Faculty Qualifications</a:t>
            </a:r>
          </a:p>
          <a:p>
            <a:pPr marL="274320" marR="0" lvl="1" indent="-274320" algn="l" defTabSz="914400" rtl="0" eaLnBrk="1" fontAlgn="base" latinLnBrk="0" hangingPunct="1">
              <a:lnSpc>
                <a:spcPct val="70000"/>
              </a:lnSpc>
              <a:spcBef>
                <a:spcPts val="130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Faculty Deployment/Teaching Loads</a:t>
            </a:r>
          </a:p>
          <a:p>
            <a:pPr marL="274320" marR="0" lvl="1" indent="-274320" algn="l" defTabSz="914400" rtl="0" eaLnBrk="1" fontAlgn="base" latinLnBrk="0" hangingPunct="1">
              <a:lnSpc>
                <a:spcPct val="70000"/>
              </a:lnSpc>
              <a:spcBef>
                <a:spcPts val="130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Library Resources</a:t>
            </a:r>
          </a:p>
          <a:p>
            <a:pPr marL="274320" marR="0" lvl="1" indent="-274320" algn="l" defTabSz="914400" rtl="0" eaLnBrk="1" fontAlgn="base" latinLnBrk="0" hangingPunct="1">
              <a:lnSpc>
                <a:spcPct val="70000"/>
              </a:lnSpc>
              <a:spcBef>
                <a:spcPts val="1300"/>
              </a:spcBef>
              <a:spcAft>
                <a:spcPct val="0"/>
              </a:spcAft>
              <a:buClr>
                <a:srgbClr val="A50021"/>
              </a:buClr>
              <a:buSzPct val="90000"/>
              <a:buFont typeface="Wingdings" pitchFamily="2" charset="2"/>
              <a:buChar char="§"/>
              <a:tabLst/>
              <a:defRPr/>
            </a:pPr>
            <a:r>
              <a:rPr lang="en-US" sz="2000" kern="0" dirty="0" smtClean="0">
                <a:solidFill>
                  <a:srgbClr val="330033"/>
                </a:solidFill>
                <a:latin typeface="Calibri" panose="020F0502020204030204" pitchFamily="34" charset="0"/>
              </a:rPr>
              <a:t>Technological Resources</a:t>
            </a:r>
            <a:endPar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marR="0" lvl="1" indent="-274320" algn="l" defTabSz="914400" rtl="0" eaLnBrk="1" fontAlgn="base" latinLnBrk="0" hangingPunct="1">
              <a:lnSpc>
                <a:spcPct val="70000"/>
              </a:lnSpc>
              <a:spcBef>
                <a:spcPts val="130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Facilities/Infrastructure</a:t>
            </a:r>
          </a:p>
          <a:p>
            <a:pPr marL="274320" lvl="1" indent="-274320" fontAlgn="base">
              <a:lnSpc>
                <a:spcPct val="70000"/>
              </a:lnSpc>
              <a:spcBef>
                <a:spcPts val="130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Student/Faculty Ratios, etc.</a:t>
            </a:r>
            <a:endParaRPr lang="en-US" sz="2000" kern="0" dirty="0">
              <a:solidFill>
                <a:srgbClr val="330033"/>
              </a:solidFill>
              <a:latin typeface="Calibri" panose="020F0502020204030204" pitchFamily="34" charset="0"/>
            </a:endParaRPr>
          </a:p>
        </p:txBody>
      </p:sp>
      <p:sp>
        <p:nvSpPr>
          <p:cNvPr id="8"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 calcmode="lin" valueType="num">
                                      <p:cBhvr>
                                        <p:cTn id="17"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6">
                                            <p:txEl>
                                              <p:pRg st="3" end="3"/>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6">
                                            <p:txEl>
                                              <p:pRg st="4" end="4"/>
                                            </p:txEl>
                                          </p:spTgt>
                                        </p:tgtEl>
                                        <p:attrNameLst>
                                          <p:attrName>style.visibility</p:attrName>
                                        </p:attrNameLst>
                                      </p:cBhvr>
                                      <p:to>
                                        <p:strVal val="visible"/>
                                      </p:to>
                                    </p:set>
                                    <p:anim calcmode="lin" valueType="num">
                                      <p:cBhvr>
                                        <p:cTn id="21"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4" end="4"/>
                                            </p:txEl>
                                          </p:spTgt>
                                        </p:tgtEl>
                                        <p:attrNameLst>
                                          <p:attrName>ppt_h</p:attrName>
                                        </p:attrNameLst>
                                      </p:cBhvr>
                                      <p:tavLst>
                                        <p:tav tm="0">
                                          <p:val>
                                            <p:fltVal val="0"/>
                                          </p:val>
                                        </p:tav>
                                        <p:tav tm="100000">
                                          <p:val>
                                            <p:strVal val="#ppt_h"/>
                                          </p:val>
                                        </p:tav>
                                      </p:tavLst>
                                    </p:anim>
                                  </p:childTnLst>
                                </p:cTn>
                              </p:par>
                              <p:par>
                                <p:cTn id="23" presetID="23" presetClass="entr" presetSubtype="16" fill="hold" nodeType="with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p:cTn id="25" dur="500" fill="hold"/>
                                        <p:tgtEl>
                                          <p:spTgt spid="6">
                                            <p:txEl>
                                              <p:pRg st="5" end="5"/>
                                            </p:txEl>
                                          </p:spTgt>
                                        </p:tgtEl>
                                        <p:attrNameLst>
                                          <p:attrName>ppt_w</p:attrName>
                                        </p:attrNameLst>
                                      </p:cBhvr>
                                      <p:tavLst>
                                        <p:tav tm="0">
                                          <p:val>
                                            <p:fltVal val="0"/>
                                          </p:val>
                                        </p:tav>
                                        <p:tav tm="100000">
                                          <p:val>
                                            <p:strVal val="#ppt_w"/>
                                          </p:val>
                                        </p:tav>
                                      </p:tavLst>
                                    </p:anim>
                                    <p:anim calcmode="lin" valueType="num">
                                      <p:cBhvr>
                                        <p:cTn id="26" dur="500" fill="hold"/>
                                        <p:tgtEl>
                                          <p:spTgt spid="6">
                                            <p:txEl>
                                              <p:pRg st="5" end="5"/>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6">
                                            <p:txEl>
                                              <p:pRg st="6" end="6"/>
                                            </p:txEl>
                                          </p:spTgt>
                                        </p:tgtEl>
                                        <p:attrNameLst>
                                          <p:attrName>style.visibility</p:attrName>
                                        </p:attrNameLst>
                                      </p:cBhvr>
                                      <p:to>
                                        <p:strVal val="visible"/>
                                      </p:to>
                                    </p:set>
                                    <p:anim calcmode="lin" valueType="num">
                                      <p:cBhvr>
                                        <p:cTn id="29" dur="500" fill="hold"/>
                                        <p:tgtEl>
                                          <p:spTgt spid="6">
                                            <p:txEl>
                                              <p:pRg st="6" end="6"/>
                                            </p:txEl>
                                          </p:spTgt>
                                        </p:tgtEl>
                                        <p:attrNameLst>
                                          <p:attrName>ppt_w</p:attrName>
                                        </p:attrNameLst>
                                      </p:cBhvr>
                                      <p:tavLst>
                                        <p:tav tm="0">
                                          <p:val>
                                            <p:fltVal val="0"/>
                                          </p:val>
                                        </p:tav>
                                        <p:tav tm="100000">
                                          <p:val>
                                            <p:strVal val="#ppt_w"/>
                                          </p:val>
                                        </p:tav>
                                      </p:tavLst>
                                    </p:anim>
                                    <p:anim calcmode="lin" valueType="num">
                                      <p:cBhvr>
                                        <p:cTn id="30" dur="500" fill="hold"/>
                                        <p:tgtEl>
                                          <p:spTgt spid="6">
                                            <p:txEl>
                                              <p:pRg st="6" end="6"/>
                                            </p:txEl>
                                          </p:spTgt>
                                        </p:tgtEl>
                                        <p:attrNameLst>
                                          <p:attrName>ppt_h</p:attrName>
                                        </p:attrNameLst>
                                      </p:cBhvr>
                                      <p:tavLst>
                                        <p:tav tm="0">
                                          <p:val>
                                            <p:fltVal val="0"/>
                                          </p:val>
                                        </p:tav>
                                        <p:tav tm="100000">
                                          <p:val>
                                            <p:strVal val="#ppt_h"/>
                                          </p:val>
                                        </p:tav>
                                      </p:tavLst>
                                    </p:anim>
                                  </p:childTnLst>
                                </p:cTn>
                              </p:par>
                              <p:par>
                                <p:cTn id="31" presetID="23" presetClass="entr" presetSubtype="16" fill="hold" nodeType="withEffect">
                                  <p:stCondLst>
                                    <p:cond delay="0"/>
                                  </p:stCondLst>
                                  <p:childTnLst>
                                    <p:set>
                                      <p:cBhvr>
                                        <p:cTn id="32" dur="1" fill="hold">
                                          <p:stCondLst>
                                            <p:cond delay="0"/>
                                          </p:stCondLst>
                                        </p:cTn>
                                        <p:tgtEl>
                                          <p:spTgt spid="6">
                                            <p:txEl>
                                              <p:pRg st="7" end="7"/>
                                            </p:txEl>
                                          </p:spTgt>
                                        </p:tgtEl>
                                        <p:attrNameLst>
                                          <p:attrName>style.visibility</p:attrName>
                                        </p:attrNameLst>
                                      </p:cBhvr>
                                      <p:to>
                                        <p:strVal val="visible"/>
                                      </p:to>
                                    </p:set>
                                    <p:anim calcmode="lin" valueType="num">
                                      <p:cBhvr>
                                        <p:cTn id="33"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34" dur="500" fill="hold"/>
                                        <p:tgtEl>
                                          <p:spTgt spid="6">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533400" y="1307592"/>
            <a:ext cx="8610600" cy="4007358"/>
          </a:xfrm>
          <a:prstGeom prst="rect">
            <a:avLst/>
          </a:prstGeom>
          <a:solidFill>
            <a:srgbClr val="E8F0F4"/>
          </a:solid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1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Bef>
                <a:spcPct val="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However, the IACBE emphasizes </a:t>
            </a:r>
            <a:r>
              <a:rPr lang="en-US" sz="2000" b="1" u="sng" kern="0" dirty="0">
                <a:solidFill>
                  <a:srgbClr val="330033"/>
                </a:solidFill>
                <a:latin typeface="Calibri" panose="020F0502020204030204" pitchFamily="34" charset="0"/>
              </a:rPr>
              <a:t>the results </a:t>
            </a:r>
            <a:r>
              <a:rPr lang="en-US" sz="2000" kern="0" dirty="0">
                <a:solidFill>
                  <a:srgbClr val="330033"/>
                </a:solidFill>
                <a:latin typeface="Calibri" panose="020F0502020204030204" pitchFamily="34" charset="0"/>
              </a:rPr>
              <a:t>of the teaching/learning process and other educational processes, i.e., our emphasis is on </a:t>
            </a:r>
            <a:r>
              <a:rPr lang="en-US" sz="2000" b="1" u="sng" kern="0" dirty="0" smtClean="0">
                <a:solidFill>
                  <a:srgbClr val="330033"/>
                </a:solidFill>
                <a:latin typeface="Calibri" panose="020F0502020204030204" pitchFamily="34" charset="0"/>
              </a:rPr>
              <a:t>learning outcomes</a:t>
            </a:r>
            <a:r>
              <a:rPr lang="en-US" sz="2000" kern="0" dirty="0">
                <a:solidFill>
                  <a:srgbClr val="330033"/>
                </a:solidFill>
                <a:latin typeface="Calibri" panose="020F0502020204030204" pitchFamily="34" charset="0"/>
              </a:rPr>
              <a:t>.</a:t>
            </a:r>
          </a:p>
          <a:p>
            <a:pPr marL="274320" marR="0" lvl="0" indent="-274320" algn="l" defTabSz="914400" rtl="0" eaLnBrk="1" fontAlgn="base" latinLnBrk="0" hangingPunct="1">
              <a:spcBef>
                <a:spcPts val="180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The focus is on the value of resources to the institution’s stakeholders in terms of their ability to generate measurable results or outcomes pertaining to</a:t>
            </a:r>
            <a:r>
              <a:rPr kumimoji="0" lang="en-US" sz="2000" b="0" i="0" u="none" strike="noStrike" kern="0" cap="none" spc="0" normalizeH="0" noProof="0" dirty="0" smtClean="0">
                <a:ln>
                  <a:noFill/>
                </a:ln>
                <a:solidFill>
                  <a:srgbClr val="330033"/>
                </a:solidFill>
                <a:effectLst/>
                <a:uLnTx/>
                <a:uFillTx/>
                <a:latin typeface="Calibri" panose="020F0502020204030204" pitchFamily="34" charset="0"/>
              </a:rPr>
              <a:t> </a:t>
            </a: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student learning and institutional effectiveness:</a:t>
            </a:r>
          </a:p>
          <a:p>
            <a:pPr marL="530352" marR="0" lvl="1" indent="-274320" algn="l" defTabSz="914400" rtl="0" eaLnBrk="1" fontAlgn="base" latinLnBrk="0" hangingPunct="1">
              <a:spcBef>
                <a:spcPts val="900"/>
              </a:spcBef>
              <a:spcAft>
                <a:spcPct val="0"/>
              </a:spcAft>
              <a:buClr>
                <a:srgbClr val="002060"/>
              </a:buClr>
              <a:buSzPct val="60000"/>
              <a:buFont typeface="Webdings" pitchFamily="18" charset="2"/>
              <a:buChar char="4"/>
              <a:tabLst/>
              <a:defRPr/>
            </a:pP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Did students learn what they were supposed to have learned</a:t>
            </a: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a:t>
            </a:r>
          </a:p>
          <a:p>
            <a:pPr marL="530352" marR="0" lvl="1" indent="-274320" algn="l" defTabSz="914400" rtl="0" eaLnBrk="1" fontAlgn="base" latinLnBrk="0" hangingPunct="1">
              <a:spcBef>
                <a:spcPts val="900"/>
              </a:spcBef>
              <a:spcAft>
                <a:spcPct val="0"/>
              </a:spcAft>
              <a:buClr>
                <a:srgbClr val="002060"/>
              </a:buClr>
              <a:buSzPct val="60000"/>
              <a:buFont typeface="Webdings" pitchFamily="18" charset="2"/>
              <a:buChar char="4"/>
              <a:tabLst/>
              <a:defRPr/>
            </a:pPr>
            <a:r>
              <a:rPr lang="en-US" sz="1600" kern="0" dirty="0" smtClean="0">
                <a:solidFill>
                  <a:srgbClr val="330033"/>
                </a:solidFill>
                <a:latin typeface="Calibri" panose="020F0502020204030204" pitchFamily="34" charset="0"/>
              </a:rPr>
              <a:t>Is the industry appreciating what students have learnt?</a:t>
            </a:r>
            <a:endPar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530352" marR="0" lvl="1" indent="-274320" algn="l" defTabSz="914400" rtl="0" eaLnBrk="1" fontAlgn="base" latinLnBrk="0" hangingPunct="1">
              <a:spcBef>
                <a:spcPts val="1200"/>
              </a:spcBef>
              <a:spcAft>
                <a:spcPct val="0"/>
              </a:spcAft>
              <a:buClr>
                <a:srgbClr val="002060"/>
              </a:buClr>
              <a:buSzPct val="60000"/>
              <a:buFont typeface="Webdings" pitchFamily="18" charset="2"/>
              <a:buChar char="4"/>
              <a:tabLst/>
              <a:defRPr/>
            </a:pP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Is the institution operating effectively?</a:t>
            </a:r>
          </a:p>
          <a:p>
            <a:pPr marL="530352" marR="0" lvl="1" indent="-274320" algn="l" defTabSz="914400" rtl="0" eaLnBrk="1" fontAlgn="base" latinLnBrk="0" hangingPunct="1">
              <a:spcBef>
                <a:spcPts val="1200"/>
              </a:spcBef>
              <a:spcAft>
                <a:spcPct val="0"/>
              </a:spcAft>
              <a:buClr>
                <a:srgbClr val="002060"/>
              </a:buClr>
              <a:buSzPct val="60000"/>
              <a:buFont typeface="Webdings" pitchFamily="18" charset="2"/>
              <a:buChar char="4"/>
              <a:tabLst/>
              <a:defRPr/>
            </a:pP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Is the institution accomplishing its mission and </a:t>
            </a: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goals?</a:t>
            </a:r>
          </a:p>
          <a:p>
            <a:pPr marL="541782" marR="0" lvl="1" indent="-285750" algn="l" defTabSz="914400" rtl="0" eaLnBrk="1" fontAlgn="base" latinLnBrk="0" hangingPunct="1">
              <a:spcBef>
                <a:spcPts val="1200"/>
              </a:spcBef>
              <a:spcAft>
                <a:spcPct val="0"/>
              </a:spcAft>
              <a:buClr>
                <a:srgbClr val="002060"/>
              </a:buClr>
              <a:buSzPct val="60000"/>
              <a:buFont typeface="Wingdings" panose="05000000000000000000" pitchFamily="2" charset="2"/>
              <a:buChar char="v"/>
              <a:tabLst/>
              <a:defRPr/>
            </a:pP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What </a:t>
            </a: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is </a:t>
            </a:r>
            <a:r>
              <a:rPr kumimoji="0" lang="en-US" sz="1600" b="0" i="0" u="none" strike="noStrike" kern="0" cap="none" spc="0" normalizeH="0" baseline="0" noProof="0" dirty="0" smtClean="0">
                <a:ln>
                  <a:noFill/>
                </a:ln>
                <a:solidFill>
                  <a:srgbClr val="330033"/>
                </a:solidFill>
                <a:effectLst/>
                <a:uLnTx/>
                <a:uFillTx/>
                <a:latin typeface="Calibri" panose="020F0502020204030204" pitchFamily="34" charset="0"/>
              </a:rPr>
              <a:t>being done to improve all</a:t>
            </a:r>
            <a:r>
              <a:rPr kumimoji="0" lang="en-US" sz="1600" b="0" i="0" u="none" strike="noStrike" kern="0" cap="none" spc="0" normalizeH="0" noProof="0" dirty="0" smtClean="0">
                <a:ln>
                  <a:noFill/>
                </a:ln>
                <a:solidFill>
                  <a:srgbClr val="330033"/>
                </a:solidFill>
                <a:effectLst/>
                <a:uLnTx/>
                <a:uFillTx/>
                <a:latin typeface="Calibri" panose="020F0502020204030204" pitchFamily="34" charset="0"/>
              </a:rPr>
              <a:t> of the above when they are answered </a:t>
            </a:r>
            <a:r>
              <a:rPr kumimoji="0" lang="en-US" sz="1600" b="1" i="0" u="sng" strike="noStrike" kern="0" cap="none" spc="0" normalizeH="0" noProof="0" dirty="0" smtClean="0">
                <a:ln>
                  <a:noFill/>
                </a:ln>
                <a:solidFill>
                  <a:srgbClr val="330033"/>
                </a:solidFill>
                <a:effectLst/>
                <a:uLnTx/>
                <a:uFillTx/>
                <a:latin typeface="Calibri" panose="020F0502020204030204" pitchFamily="34" charset="0"/>
              </a:rPr>
              <a:t>yes</a:t>
            </a:r>
            <a:r>
              <a:rPr kumimoji="0" lang="en-US" sz="1600" b="0" i="0" u="none" strike="noStrike" kern="0" cap="none" spc="0" normalizeH="0" noProof="0" dirty="0" smtClean="0">
                <a:ln>
                  <a:noFill/>
                </a:ln>
                <a:solidFill>
                  <a:srgbClr val="330033"/>
                </a:solidFill>
                <a:effectLst/>
                <a:uLnTx/>
                <a:uFillTx/>
                <a:latin typeface="Calibri" panose="020F0502020204030204" pitchFamily="34" charset="0"/>
              </a:rPr>
              <a:t> and </a:t>
            </a:r>
            <a:r>
              <a:rPr kumimoji="0" lang="en-US" sz="1600" b="1" i="0" u="sng" strike="noStrike" kern="0" cap="none" spc="0" normalizeH="0" noProof="0" dirty="0" smtClean="0">
                <a:ln>
                  <a:noFill/>
                </a:ln>
                <a:solidFill>
                  <a:srgbClr val="330033"/>
                </a:solidFill>
                <a:effectLst/>
                <a:uLnTx/>
                <a:uFillTx/>
                <a:latin typeface="Calibri" panose="020F0502020204030204" pitchFamily="34" charset="0"/>
              </a:rPr>
              <a:t>no</a:t>
            </a:r>
            <a:endParaRPr kumimoji="0" lang="en-US" sz="1600" b="1" i="0" u="sng" strike="noStrike" kern="0" cap="none" spc="0" normalizeH="0" baseline="0" noProof="0" dirty="0">
              <a:ln>
                <a:noFill/>
              </a:ln>
              <a:solidFill>
                <a:srgbClr val="330033"/>
              </a:solidFill>
              <a:effectLst/>
              <a:uLnTx/>
              <a:uFillTx/>
              <a:latin typeface="Calibri" panose="020F0502020204030204" pitchFamily="34" charset="0"/>
            </a:endParaRPr>
          </a:p>
        </p:txBody>
      </p:sp>
      <p:sp>
        <p:nvSpPr>
          <p:cNvPr id="7"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Tree>
    <p:extLst>
      <p:ext uri="{BB962C8B-B14F-4D97-AF65-F5344CB8AC3E}">
        <p14:creationId xmlns:p14="http://schemas.microsoft.com/office/powerpoint/2010/main" val="30419181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par>
                                <p:cTn id="25" presetID="23" presetClass="entr" presetSubtype="16"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childTnLst>
                                </p:cTn>
                              </p:par>
                              <p:par>
                                <p:cTn id="29" presetID="23" presetClass="entr" presetSubtype="16"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p:cTn id="3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6" end="6"/>
                                            </p:txEl>
                                          </p:spTgt>
                                        </p:tgtEl>
                                        <p:attrNameLst>
                                          <p:attrName>ppt_h</p:attrName>
                                        </p:attrNameLst>
                                      </p:cBhvr>
                                      <p:tavLst>
                                        <p:tav tm="0">
                                          <p:val>
                                            <p:fltVal val="0"/>
                                          </p:val>
                                        </p:tav>
                                        <p:tav tm="100000">
                                          <p:val>
                                            <p:strVal val="#ppt_h"/>
                                          </p:val>
                                        </p:tav>
                                      </p:tavLst>
                                    </p:anim>
                                  </p:childTnLst>
                                </p:cTn>
                              </p:par>
                              <p:par>
                                <p:cTn id="33" presetID="23" presetClass="entr" presetSubtype="16" fill="hold" grpId="0"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p:cTn id="3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100" b="0" i="0" strike="noStrike" kern="0" cap="none" spc="0" normalizeH="0" baseline="0" noProof="0" dirty="0" smtClean="0">
              <a:ln>
                <a:noFill/>
              </a:ln>
              <a:solidFill>
                <a:srgbClr val="330033"/>
              </a:solidFill>
              <a:effectLst/>
              <a:uLnTx/>
              <a:uFillTx/>
              <a:latin typeface="Calibri" panose="020F0502020204030204" pitchFamily="34" charset="0"/>
            </a:endParaRPr>
          </a:p>
          <a:p>
            <a:pPr marL="274320" marR="0" lvl="0" indent="-274320" algn="l" defTabSz="914400" rtl="0" eaLnBrk="1" fontAlgn="base" latinLnBrk="0" hangingPunct="1">
              <a:spcBef>
                <a:spcPct val="0"/>
              </a:spcBef>
              <a:spcAft>
                <a:spcPct val="0"/>
              </a:spcAft>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The measurement of academic quality focuses on the ‘outputs’ of the</a:t>
            </a:r>
            <a:r>
              <a:rPr kumimoji="0" lang="en-US" sz="2000" b="0" i="0" u="none" strike="noStrike" kern="0" cap="none" spc="0" normalizeH="0" noProof="0" dirty="0" smtClean="0">
                <a:ln>
                  <a:noFill/>
                </a:ln>
                <a:solidFill>
                  <a:srgbClr val="330033"/>
                </a:solidFill>
                <a:effectLst/>
                <a:uLnTx/>
                <a:uFillTx/>
                <a:latin typeface="Calibri" panose="020F0502020204030204" pitchFamily="34" charset="0"/>
              </a:rPr>
              <a:t> </a:t>
            </a: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educational process instead of the ‘inputs’ into the process.</a:t>
            </a:r>
          </a:p>
          <a:p>
            <a:pPr marL="274320" indent="-274320" fontAlgn="base">
              <a:spcBef>
                <a:spcPts val="3600"/>
              </a:spcBef>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The IACBE is </a:t>
            </a:r>
            <a:r>
              <a:rPr lang="en-US" sz="2000" kern="0" dirty="0" smtClean="0">
                <a:solidFill>
                  <a:srgbClr val="330033"/>
                </a:solidFill>
                <a:latin typeface="Calibri" panose="020F0502020204030204" pitchFamily="34" charset="0"/>
              </a:rPr>
              <a:t>the </a:t>
            </a:r>
            <a:r>
              <a:rPr lang="en-US" sz="2000" kern="0" dirty="0">
                <a:solidFill>
                  <a:srgbClr val="330033"/>
                </a:solidFill>
                <a:latin typeface="Calibri" panose="020F0502020204030204" pitchFamily="34" charset="0"/>
              </a:rPr>
              <a:t>leader in mission-driven and outcomes-based </a:t>
            </a:r>
            <a:r>
              <a:rPr lang="en-US" sz="2000" kern="0" dirty="0" smtClean="0">
                <a:solidFill>
                  <a:srgbClr val="330033"/>
                </a:solidFill>
                <a:latin typeface="Calibri" panose="020F0502020204030204" pitchFamily="34" charset="0"/>
              </a:rPr>
              <a:t>accreditation, in </a:t>
            </a:r>
            <a:r>
              <a:rPr lang="en-US" sz="2000" kern="0" dirty="0">
                <a:solidFill>
                  <a:srgbClr val="330033"/>
                </a:solidFill>
                <a:latin typeface="Calibri" panose="020F0502020204030204" pitchFamily="34" charset="0"/>
              </a:rPr>
              <a:t>which the evaluation of </a:t>
            </a:r>
            <a:r>
              <a:rPr lang="en-US" sz="2000" kern="0" dirty="0" smtClean="0">
                <a:solidFill>
                  <a:srgbClr val="330033"/>
                </a:solidFill>
                <a:latin typeface="Calibri" panose="020F0502020204030204" pitchFamily="34" charset="0"/>
              </a:rPr>
              <a:t>academic quality and excellence </a:t>
            </a:r>
            <a:r>
              <a:rPr lang="en-US" sz="2000" kern="0" dirty="0">
                <a:solidFill>
                  <a:srgbClr val="330033"/>
                </a:solidFill>
                <a:latin typeface="Calibri" panose="020F0502020204030204" pitchFamily="34" charset="0"/>
              </a:rPr>
              <a:t>in </a:t>
            </a:r>
            <a:r>
              <a:rPr lang="en-US" sz="2000" kern="0" dirty="0" smtClean="0">
                <a:solidFill>
                  <a:srgbClr val="330033"/>
                </a:solidFill>
                <a:latin typeface="Calibri" panose="020F0502020204030204" pitchFamily="34" charset="0"/>
              </a:rPr>
              <a:t>business education </a:t>
            </a:r>
            <a:r>
              <a:rPr lang="en-US" sz="2000" kern="0" dirty="0">
                <a:solidFill>
                  <a:srgbClr val="330033"/>
                </a:solidFill>
                <a:latin typeface="Calibri" panose="020F0502020204030204" pitchFamily="34" charset="0"/>
              </a:rPr>
              <a:t>is based on the results of the assessment of educational </a:t>
            </a:r>
            <a:r>
              <a:rPr lang="en-US" sz="2000" kern="0" dirty="0" smtClean="0">
                <a:solidFill>
                  <a:srgbClr val="330033"/>
                </a:solidFill>
                <a:latin typeface="Calibri" panose="020F0502020204030204" pitchFamily="34" charset="0"/>
              </a:rPr>
              <a:t>outcomes rather </a:t>
            </a:r>
            <a:r>
              <a:rPr lang="en-US" sz="2000" kern="0" dirty="0">
                <a:solidFill>
                  <a:srgbClr val="330033"/>
                </a:solidFill>
                <a:latin typeface="Calibri" panose="020F0502020204030204" pitchFamily="34" charset="0"/>
              </a:rPr>
              <a:t>than prescriptive input standards</a:t>
            </a:r>
            <a:r>
              <a:rPr lang="en-US" sz="2000" kern="0" dirty="0" smtClean="0">
                <a:solidFill>
                  <a:srgbClr val="330033"/>
                </a:solidFill>
                <a:latin typeface="Calibri" panose="020F0502020204030204" pitchFamily="34" charset="0"/>
              </a:rPr>
              <a:t>.</a:t>
            </a:r>
            <a:endPar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marR="0" lvl="0" indent="-274320" algn="l" defTabSz="914400" rtl="0" eaLnBrk="1" fontAlgn="base" latinLnBrk="0" hangingPunct="1">
              <a:spcBef>
                <a:spcPts val="3600"/>
              </a:spcBef>
              <a:buClr>
                <a:srgbClr val="A50021"/>
              </a:buClr>
              <a:buSzPct val="90000"/>
              <a:buFont typeface="Wingdings" pitchFamily="2" charset="2"/>
              <a:buChar char="§"/>
              <a:tabLst/>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How is ‘academic quality’ defined? The IACBE defines academic quality as</a:t>
            </a:r>
            <a:r>
              <a:rPr kumimoji="0" lang="en-US" sz="2000" b="0" i="0" u="none" strike="noStrike" kern="0" cap="none" spc="0" normalizeH="0" noProof="0" dirty="0" smtClean="0">
                <a:ln>
                  <a:noFill/>
                </a:ln>
                <a:solidFill>
                  <a:srgbClr val="330033"/>
                </a:solidFill>
                <a:effectLst/>
                <a:uLnTx/>
                <a:uFillTx/>
                <a:latin typeface="Calibri" panose="020F0502020204030204" pitchFamily="34" charset="0"/>
              </a:rPr>
              <a:t> </a:t>
            </a: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follows:</a:t>
            </a:r>
          </a:p>
        </p:txBody>
      </p:sp>
      <p:sp>
        <p:nvSpPr>
          <p:cNvPr id="5"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Tree>
    <p:extLst>
      <p:ext uri="{BB962C8B-B14F-4D97-AF65-F5344CB8AC3E}">
        <p14:creationId xmlns:p14="http://schemas.microsoft.com/office/powerpoint/2010/main" val="28465216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anim calcmode="lin" valueType="num">
                                      <p:cBhvr>
                                        <p:cTn id="11"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4">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 calcmode="lin" valueType="num">
                                      <p:cBhvr>
                                        <p:cTn id="15"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4">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Academic Quality</a:t>
            </a: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4" name="Group 3"/>
          <p:cNvGrpSpPr/>
          <p:nvPr/>
        </p:nvGrpSpPr>
        <p:grpSpPr>
          <a:xfrm>
            <a:off x="0" y="1813560"/>
            <a:ext cx="9144000" cy="3334512"/>
            <a:chOff x="0" y="2042160"/>
            <a:chExt cx="9144000" cy="3334512"/>
          </a:xfrm>
        </p:grpSpPr>
        <p:sp>
          <p:nvSpPr>
            <p:cNvPr id="5" name="Rectangle 4"/>
            <p:cNvSpPr/>
            <p:nvPr/>
          </p:nvSpPr>
          <p:spPr>
            <a:xfrm>
              <a:off x="0" y="3939540"/>
              <a:ext cx="9144000" cy="1437132"/>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6" name="Text Box 26"/>
            <p:cNvSpPr txBox="1">
              <a:spLocks noChangeArrowheads="1"/>
            </p:cNvSpPr>
            <p:nvPr/>
          </p:nvSpPr>
          <p:spPr bwMode="auto">
            <a:xfrm>
              <a:off x="1170432" y="2042160"/>
              <a:ext cx="6803136" cy="1901190"/>
            </a:xfrm>
            <a:prstGeom prst="rect">
              <a:avLst/>
            </a:prstGeom>
            <a:solidFill>
              <a:srgbClr val="002060"/>
            </a:solidFill>
            <a:ln w="38100" cmpd="sng" algn="ctr">
              <a:solidFill>
                <a:srgbClr val="A50021"/>
              </a:solidFill>
              <a:miter lim="800000"/>
              <a:headEnd/>
              <a:tailEnd/>
            </a:ln>
            <a:effectLst/>
          </p:spPr>
          <p:txBody>
            <a:bodyPr tIns="45720" bIns="91440" anchor="ctr" anchorCtr="1"/>
            <a:lstStyle/>
            <a:p>
              <a:pPr lvl="0" algn="ctr">
                <a:defRPr/>
              </a:pPr>
              <a:r>
                <a:rPr lang="en-US" sz="2000" kern="0" dirty="0">
                  <a:solidFill>
                    <a:schemeClr val="bg1"/>
                  </a:solidFill>
                  <a:latin typeface="Calibri" panose="020F0502020204030204" pitchFamily="34" charset="0"/>
                </a:rPr>
                <a:t>The overall level of performance of </a:t>
              </a:r>
              <a:r>
                <a:rPr lang="en-US" sz="2000" kern="0" dirty="0" smtClean="0">
                  <a:solidFill>
                    <a:schemeClr val="bg1"/>
                  </a:solidFill>
                  <a:latin typeface="Calibri" panose="020F0502020204030204" pitchFamily="34" charset="0"/>
                </a:rPr>
                <a:t>the</a:t>
              </a:r>
            </a:p>
            <a:p>
              <a:pPr lvl="0" algn="ctr">
                <a:defRPr/>
              </a:pPr>
              <a:r>
                <a:rPr lang="en-US" sz="2000" kern="0" dirty="0" smtClean="0">
                  <a:solidFill>
                    <a:schemeClr val="bg1"/>
                  </a:solidFill>
                  <a:latin typeface="Calibri" panose="020F0502020204030204" pitchFamily="34" charset="0"/>
                </a:rPr>
                <a:t>institution </a:t>
              </a:r>
              <a:r>
                <a:rPr lang="en-US" sz="2000" kern="0" dirty="0">
                  <a:solidFill>
                    <a:schemeClr val="bg1"/>
                  </a:solidFill>
                  <a:latin typeface="Calibri" panose="020F0502020204030204" pitchFamily="34" charset="0"/>
                </a:rPr>
                <a:t>in the context of its </a:t>
              </a:r>
              <a:r>
                <a:rPr lang="en-US" sz="2400" b="1" kern="0" dirty="0">
                  <a:solidFill>
                    <a:schemeClr val="bg1"/>
                  </a:solidFill>
                  <a:latin typeface="Calibri" panose="020F0502020204030204" pitchFamily="34" charset="0"/>
                </a:rPr>
                <a:t>mission</a:t>
              </a:r>
              <a:r>
                <a:rPr lang="en-US" sz="2400" kern="0" dirty="0">
                  <a:solidFill>
                    <a:schemeClr val="bg1"/>
                  </a:solidFill>
                  <a:latin typeface="Calibri" panose="020F0502020204030204" pitchFamily="34" charset="0"/>
                </a:rPr>
                <a:t> </a:t>
              </a:r>
              <a:r>
                <a:rPr lang="en-US" sz="2000" kern="0" dirty="0">
                  <a:solidFill>
                    <a:schemeClr val="bg1"/>
                  </a:solidFill>
                  <a:latin typeface="Calibri" panose="020F0502020204030204" pitchFamily="34" charset="0"/>
                </a:rPr>
                <a:t>as measured by the extent of </a:t>
              </a:r>
              <a:r>
                <a:rPr lang="en-US" sz="2000" kern="0" dirty="0" smtClean="0">
                  <a:solidFill>
                    <a:schemeClr val="bg1"/>
                  </a:solidFill>
                  <a:latin typeface="Calibri" panose="020F0502020204030204" pitchFamily="34" charset="0"/>
                </a:rPr>
                <a:t>accomplishment/realization </a:t>
              </a:r>
              <a:r>
                <a:rPr lang="en-US" sz="2000" kern="0" dirty="0">
                  <a:solidFill>
                    <a:schemeClr val="bg1"/>
                  </a:solidFill>
                  <a:latin typeface="Calibri" panose="020F0502020204030204" pitchFamily="34" charset="0"/>
                </a:rPr>
                <a:t>of the </a:t>
              </a:r>
              <a:r>
                <a:rPr lang="en-US" sz="2000" kern="0" dirty="0" smtClean="0">
                  <a:solidFill>
                    <a:schemeClr val="bg1"/>
                  </a:solidFill>
                  <a:latin typeface="Calibri" panose="020F0502020204030204" pitchFamily="34" charset="0"/>
                </a:rPr>
                <a:t>institution’s </a:t>
              </a:r>
              <a:r>
                <a:rPr lang="en-US" sz="2400" kern="0" dirty="0">
                  <a:solidFill>
                    <a:schemeClr val="bg1"/>
                  </a:solidFill>
                  <a:latin typeface="Calibri" panose="020F0502020204030204" pitchFamily="34" charset="0"/>
                </a:rPr>
                <a:t>intended student learning and operational outcomes</a:t>
              </a:r>
              <a:r>
                <a:rPr lang="en-US" sz="2000" kern="0" dirty="0">
                  <a:solidFill>
                    <a:schemeClr val="bg1"/>
                  </a:solidFill>
                  <a:latin typeface="Calibri" panose="020F0502020204030204" pitchFamily="34" charset="0"/>
                </a:rPr>
                <a:t> and its </a:t>
              </a:r>
              <a:r>
                <a:rPr lang="en-US" sz="2400" kern="0" dirty="0">
                  <a:solidFill>
                    <a:schemeClr val="bg1"/>
                  </a:solidFill>
                  <a:latin typeface="Calibri" panose="020F0502020204030204" pitchFamily="34" charset="0"/>
                </a:rPr>
                <a:t>mission and broad-based </a:t>
              </a:r>
              <a:r>
                <a:rPr lang="en-US" sz="2400" kern="0" dirty="0" smtClean="0">
                  <a:solidFill>
                    <a:schemeClr val="bg1"/>
                  </a:solidFill>
                  <a:latin typeface="Calibri" panose="020F0502020204030204" pitchFamily="34" charset="0"/>
                </a:rPr>
                <a:t>goals</a:t>
              </a:r>
              <a:endParaRPr lang="en-US" sz="2000" kern="0" dirty="0">
                <a:solidFill>
                  <a:schemeClr val="bg1"/>
                </a:solidFill>
                <a:latin typeface="Calibri" panose="020F0502020204030204" pitchFamily="34" charset="0"/>
              </a:endParaRPr>
            </a:p>
          </p:txBody>
        </p:sp>
      </p:grpSp>
      <p:sp>
        <p:nvSpPr>
          <p:cNvPr id="7" name="Rectangle 24"/>
          <p:cNvSpPr>
            <a:spLocks noChangeArrowheads="1"/>
          </p:cNvSpPr>
          <p:nvPr/>
        </p:nvSpPr>
        <p:spPr bwMode="auto">
          <a:xfrm>
            <a:off x="0" y="3714750"/>
            <a:ext cx="9144000" cy="975360"/>
          </a:xfrm>
          <a:prstGeom prst="rect">
            <a:avLst/>
          </a:prstGeom>
          <a:noFill/>
          <a:ln w="9525">
            <a:noFill/>
            <a:miter lim="800000"/>
            <a:headEnd/>
            <a:tailEnd/>
          </a:ln>
          <a:effectLst/>
        </p:spPr>
        <p:txBody>
          <a:bodyPr lIns="0" tIns="0" rIns="0" bIns="0" anchor="ctr"/>
          <a:lstStyle/>
          <a:p>
            <a:pPr algn="ctr"/>
            <a:endParaRPr lang="en-US" altLang="en-US" sz="2000" baseline="0" dirty="0" smtClean="0">
              <a:solidFill>
                <a:schemeClr val="bg1"/>
              </a:solidFill>
              <a:latin typeface="Calibri" panose="020F0502020204030204" pitchFamily="34" charset="0"/>
              <a:cs typeface="Arial" charset="0"/>
            </a:endParaRPr>
          </a:p>
          <a:p>
            <a:pPr algn="ctr"/>
            <a:r>
              <a:rPr lang="en-US" altLang="en-US" sz="2000" baseline="0" dirty="0" smtClean="0">
                <a:solidFill>
                  <a:schemeClr val="bg1"/>
                </a:solidFill>
                <a:latin typeface="Calibri" panose="020F0502020204030204" pitchFamily="34" charset="0"/>
                <a:cs typeface="Arial" charset="0"/>
              </a:rPr>
              <a:t>In other words,</a:t>
            </a:r>
            <a:r>
              <a:rPr lang="en-US" altLang="en-US" sz="2000" dirty="0" smtClean="0">
                <a:solidFill>
                  <a:schemeClr val="bg1"/>
                </a:solidFill>
                <a:latin typeface="Calibri" panose="020F0502020204030204" pitchFamily="34" charset="0"/>
                <a:cs typeface="Arial" charset="0"/>
              </a:rPr>
              <a:t> academic quality is defined in terms of the results</a:t>
            </a:r>
          </a:p>
          <a:p>
            <a:pPr algn="ctr"/>
            <a:r>
              <a:rPr lang="en-US" altLang="en-US" sz="2000" dirty="0" smtClean="0">
                <a:solidFill>
                  <a:schemeClr val="bg1"/>
                </a:solidFill>
                <a:latin typeface="Calibri" panose="020F0502020204030204" pitchFamily="34" charset="0"/>
                <a:cs typeface="Arial" charset="0"/>
              </a:rPr>
              <a:t>of the educational process rather than the inputs </a:t>
            </a:r>
            <a:r>
              <a:rPr lang="en-US" altLang="en-US" sz="2000" dirty="0" smtClean="0">
                <a:solidFill>
                  <a:schemeClr val="bg1"/>
                </a:solidFill>
                <a:latin typeface="Calibri" panose="020F0502020204030204" pitchFamily="34" charset="0"/>
                <a:cs typeface="Arial" charset="0"/>
              </a:rPr>
              <a:t>going into </a:t>
            </a:r>
            <a:r>
              <a:rPr lang="en-US" altLang="en-US" sz="2000" dirty="0" smtClean="0">
                <a:solidFill>
                  <a:schemeClr val="bg1"/>
                </a:solidFill>
                <a:latin typeface="Calibri" panose="020F0502020204030204" pitchFamily="34" charset="0"/>
                <a:cs typeface="Arial" charset="0"/>
              </a:rPr>
              <a:t>it.</a:t>
            </a:r>
            <a:endParaRPr lang="en-US" altLang="en-US" sz="2000" baseline="0" dirty="0" smtClean="0">
              <a:solidFill>
                <a:schemeClr val="bg1"/>
              </a:solidFill>
              <a:latin typeface="Calibri" panose="020F0502020204030204" pitchFamily="34" charset="0"/>
              <a:cs typeface="Arial" charset="0"/>
            </a:endParaRPr>
          </a:p>
        </p:txBody>
      </p:sp>
      <p:sp>
        <p:nvSpPr>
          <p:cNvPr id="8" name="Text Box 22"/>
          <p:cNvSpPr txBox="1">
            <a:spLocks noChangeArrowheads="1"/>
          </p:cNvSpPr>
          <p:nvPr/>
        </p:nvSpPr>
        <p:spPr bwMode="auto">
          <a:xfrm>
            <a:off x="0" y="-7089"/>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pPr algn="ctr"/>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Tree>
    <p:extLst>
      <p:ext uri="{BB962C8B-B14F-4D97-AF65-F5344CB8AC3E}">
        <p14:creationId xmlns:p14="http://schemas.microsoft.com/office/powerpoint/2010/main" val="40472988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50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1000"/>
                                        <p:tgtEl>
                                          <p:spTgt spid="4"/>
                                        </p:tgtEl>
                                        <p:attrNameLst>
                                          <p:attrName>ppt_y</p:attrName>
                                        </p:attrNameLst>
                                      </p:cBhvr>
                                      <p:tavLst>
                                        <p:tav tm="0">
                                          <p:val>
                                            <p:strVal val="#ppt_y+#ppt_h*1.125000"/>
                                          </p:val>
                                        </p:tav>
                                        <p:tav tm="100000">
                                          <p:val>
                                            <p:strVal val="#ppt_y"/>
                                          </p:val>
                                        </p:tav>
                                      </p:tavLst>
                                    </p:anim>
                                    <p:animEffect transition="in" filter="wipe(up)">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750" fill="hold"/>
                                        <p:tgtEl>
                                          <p:spTgt spid="7"/>
                                        </p:tgtEl>
                                        <p:attrNameLst>
                                          <p:attrName>ppt_x</p:attrName>
                                        </p:attrNameLst>
                                      </p:cBhvr>
                                      <p:tavLst>
                                        <p:tav tm="0">
                                          <p:val>
                                            <p:strVal val="#ppt_x"/>
                                          </p:val>
                                        </p:tav>
                                        <p:tav tm="100000">
                                          <p:val>
                                            <p:strVal val="#ppt_x"/>
                                          </p:val>
                                        </p:tav>
                                      </p:tavLst>
                                    </p:anim>
                                    <p:anim calcmode="lin" valueType="num">
                                      <p:cBhvr additive="base">
                                        <p:cTn id="19" dur="75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533400" y="1307592"/>
            <a:ext cx="8610600" cy="3840480"/>
          </a:xfrm>
          <a:prstGeom prst="rect">
            <a:avLst/>
          </a:prstGeom>
          <a:solidFill>
            <a:srgbClr val="E8F0F4"/>
          </a:solidFill>
        </p:spPr>
        <p:txBody>
          <a:bodyPr lIns="182880" rIns="182880"/>
          <a:lstStyle/>
          <a:p>
            <a:pPr marL="274320" lvl="0" indent="-274320" fontAlgn="base">
              <a:spcAft>
                <a:spcPct val="0"/>
              </a:spcAft>
              <a:buClr>
                <a:srgbClr val="330033"/>
              </a:buClr>
              <a:buSzPct val="90000"/>
            </a:pPr>
            <a:endParaRPr lang="en-US" sz="1100" kern="0" dirty="0" smtClean="0">
              <a:solidFill>
                <a:srgbClr val="330033"/>
              </a:solidFill>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About the IACBE</a:t>
            </a:r>
          </a:p>
          <a:p>
            <a:pPr marL="274320" lvl="0" indent="-274320" fontAlgn="base">
              <a:spcBef>
                <a:spcPts val="20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The IACBE’s Accreditation Philosophy and Outcomes-Based Quality Assurance</a:t>
            </a:r>
          </a:p>
          <a:p>
            <a:pPr marL="274320" lvl="0" indent="-274320" fontAlgn="base">
              <a:spcBef>
                <a:spcPts val="20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Outcomes Assessment and Quality Enhancement</a:t>
            </a:r>
          </a:p>
          <a:p>
            <a:pPr marL="274320" lvl="0" indent="-274320" fontAlgn="base">
              <a:spcBef>
                <a:spcPts val="20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The Evaluation Criteria of the IACBE</a:t>
            </a:r>
          </a:p>
          <a:p>
            <a:pPr marL="274320" indent="-274320" fontAlgn="base">
              <a:spcBef>
                <a:spcPts val="20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Steps in </a:t>
            </a:r>
            <a:r>
              <a:rPr lang="en-US" sz="2000" kern="0" dirty="0">
                <a:solidFill>
                  <a:srgbClr val="330033"/>
                </a:solidFill>
                <a:latin typeface="Calibri" panose="020F0502020204030204" pitchFamily="34" charset="0"/>
              </a:rPr>
              <a:t>the </a:t>
            </a:r>
            <a:r>
              <a:rPr lang="en-US" sz="2000" kern="0" dirty="0" smtClean="0">
                <a:solidFill>
                  <a:srgbClr val="330033"/>
                </a:solidFill>
                <a:latin typeface="Calibri" panose="020F0502020204030204" pitchFamily="34" charset="0"/>
              </a:rPr>
              <a:t>IACBE’s Accreditation Process</a:t>
            </a:r>
          </a:p>
        </p:txBody>
      </p:sp>
      <p:sp>
        <p:nvSpPr>
          <p:cNvPr id="8" name="Text Box 22"/>
          <p:cNvSpPr txBox="1">
            <a:spLocks noChangeArrowheads="1"/>
          </p:cNvSpPr>
          <p:nvPr/>
        </p:nvSpPr>
        <p:spPr bwMode="auto">
          <a:xfrm>
            <a:off x="0" y="-762"/>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Outline of Presentation</a:t>
            </a: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1000" fill="hold"/>
                                        <p:tgtEl>
                                          <p:spTgt spid="8"/>
                                        </p:tgtEl>
                                        <p:attrNameLst>
                                          <p:attrName>ppt_x</p:attrName>
                                        </p:attrNameLst>
                                      </p:cBhvr>
                                      <p:tavLst>
                                        <p:tav tm="0">
                                          <p:val>
                                            <p:strVal val="#ppt_x"/>
                                          </p:val>
                                        </p:tav>
                                        <p:tav tm="100000">
                                          <p:val>
                                            <p:strVal val="#ppt_x"/>
                                          </p:val>
                                        </p:tav>
                                      </p:tavLst>
                                    </p:anim>
                                    <p:anim calcmode="lin" valueType="num">
                                      <p:cBhvr additive="base">
                                        <p:cTn id="8" dur="1000" fill="hold"/>
                                        <p:tgtEl>
                                          <p:spTgt spid="8"/>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 calcmode="lin" valueType="num">
                                      <p:cBhvr>
                                        <p:cTn id="13"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1" end="1"/>
                                            </p:txEl>
                                          </p:spTgt>
                                        </p:tgtEl>
                                        <p:attrNameLst>
                                          <p:attrName>ppt_h</p:attrName>
                                        </p:attrNameLst>
                                      </p:cBhvr>
                                      <p:tavLst>
                                        <p:tav tm="0">
                                          <p:val>
                                            <p:fltVal val="0"/>
                                          </p:val>
                                        </p:tav>
                                        <p:tav tm="100000">
                                          <p:val>
                                            <p:strVal val="#ppt_h"/>
                                          </p:val>
                                        </p:tav>
                                      </p:tavLst>
                                    </p:anim>
                                  </p:childTnLst>
                                </p:cTn>
                              </p:par>
                              <p:par>
                                <p:cTn id="15" presetID="23" presetClass="entr" presetSubtype="16" fill="hold" nodeType="with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 calcmode="lin" valueType="num">
                                      <p:cBhvr>
                                        <p:cTn id="17" dur="500" fill="hold"/>
                                        <p:tgtEl>
                                          <p:spTgt spid="7">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7">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 calcmode="lin" valueType="num">
                                      <p:cBhvr>
                                        <p:cTn id="21" dur="500" fill="hold"/>
                                        <p:tgtEl>
                                          <p:spTgt spid="7">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3" end="3"/>
                                            </p:txEl>
                                          </p:spTgt>
                                        </p:tgtEl>
                                        <p:attrNameLst>
                                          <p:attrName>ppt_h</p:attrName>
                                        </p:attrNameLst>
                                      </p:cBhvr>
                                      <p:tavLst>
                                        <p:tav tm="0">
                                          <p:val>
                                            <p:fltVal val="0"/>
                                          </p:val>
                                        </p:tav>
                                        <p:tav tm="100000">
                                          <p:val>
                                            <p:strVal val="#ppt_h"/>
                                          </p:val>
                                        </p:tav>
                                      </p:tavLst>
                                    </p:anim>
                                  </p:childTnLst>
                                </p:cTn>
                              </p:par>
                              <p:par>
                                <p:cTn id="23" presetID="23" presetClass="entr" presetSubtype="16" fill="hold" nodeType="withEffect">
                                  <p:stCondLst>
                                    <p:cond delay="0"/>
                                  </p:stCondLst>
                                  <p:childTnLst>
                                    <p:set>
                                      <p:cBhvr>
                                        <p:cTn id="24" dur="1" fill="hold">
                                          <p:stCondLst>
                                            <p:cond delay="0"/>
                                          </p:stCondLst>
                                        </p:cTn>
                                        <p:tgtEl>
                                          <p:spTgt spid="7">
                                            <p:txEl>
                                              <p:pRg st="4" end="4"/>
                                            </p:txEl>
                                          </p:spTgt>
                                        </p:tgtEl>
                                        <p:attrNameLst>
                                          <p:attrName>style.visibility</p:attrName>
                                        </p:attrNameLst>
                                      </p:cBhvr>
                                      <p:to>
                                        <p:strVal val="visible"/>
                                      </p:to>
                                    </p:set>
                                    <p:anim calcmode="lin" valueType="num">
                                      <p:cBhvr>
                                        <p:cTn id="25" dur="500" fill="hold"/>
                                        <p:tgtEl>
                                          <p:spTgt spid="7">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7">
                                            <p:txEl>
                                              <p:pRg st="4" end="4"/>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7">
                                            <p:txEl>
                                              <p:pRg st="5" end="5"/>
                                            </p:txEl>
                                          </p:spTgt>
                                        </p:tgtEl>
                                        <p:attrNameLst>
                                          <p:attrName>style.visibility</p:attrName>
                                        </p:attrNameLst>
                                      </p:cBhvr>
                                      <p:to>
                                        <p:strVal val="visible"/>
                                      </p:to>
                                    </p:set>
                                    <p:anim calcmode="lin" valueType="num">
                                      <p:cBhvr>
                                        <p:cTn id="29"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7">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a:xfrm>
            <a:off x="0" y="1307592"/>
            <a:ext cx="9144000" cy="3840480"/>
          </a:xfrm>
          <a:prstGeom prst="rect">
            <a:avLst/>
          </a:prstGeom>
          <a:solidFill>
            <a:srgbClr val="E8F0F4"/>
          </a:solidFill>
          <a:ln/>
        </p:spPr>
        <p:txBody>
          <a:bodyPr lIns="0" rIns="0"/>
          <a:lstStyle/>
          <a:p>
            <a:pPr marR="0" lvl="0"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2000" b="0" i="0" strike="noStrike" kern="0" cap="none" spc="0" normalizeH="0" baseline="0" noProof="0" dirty="0" smtClean="0">
              <a:ln>
                <a:noFill/>
              </a:ln>
              <a:solidFill>
                <a:srgbClr val="A50021"/>
              </a:solidFill>
              <a:effectLst/>
              <a:uLnTx/>
              <a:uFillTx/>
              <a:latin typeface="Times New Roman"/>
              <a:ea typeface="+mn-ea"/>
              <a:cs typeface="+mn-cs"/>
            </a:endParaRPr>
          </a:p>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400" b="0" i="0" u="none"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5" name="Text Placeholder 2"/>
          <p:cNvSpPr txBox="1">
            <a:spLocks/>
          </p:cNvSpPr>
          <p:nvPr/>
        </p:nvSpPr>
        <p:spPr>
          <a:xfrm>
            <a:off x="533400" y="1809750"/>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r>
              <a:rPr lang="en-US" dirty="0" smtClean="0">
                <a:latin typeface="Calibri" panose="020F0502020204030204" pitchFamily="34" charset="0"/>
              </a:rPr>
              <a:t>Evaluating</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Academic</a:t>
            </a:r>
            <a:endParaRPr lang="en-US" dirty="0">
              <a:latin typeface="Calibri" panose="020F0502020204030204" pitchFamily="34" charset="0"/>
            </a:endParaRP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Quality</a:t>
            </a:r>
          </a:p>
        </p:txBody>
      </p:sp>
      <p:pic>
        <p:nvPicPr>
          <p:cNvPr id="9" name="Picture 8"/>
          <p:cNvPicPr>
            <a:picLocks noChangeAspect="1"/>
          </p:cNvPicPr>
          <p:nvPr/>
        </p:nvPicPr>
        <p:blipFill rotWithShape="1">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l="54043"/>
          <a:stretch/>
        </p:blipFill>
        <p:spPr>
          <a:xfrm>
            <a:off x="5918480" y="2258568"/>
            <a:ext cx="2692120" cy="1924050"/>
          </a:xfrm>
          <a:prstGeom prst="rect">
            <a:avLst/>
          </a:prstGeom>
        </p:spPr>
      </p:pic>
      <p:pic>
        <p:nvPicPr>
          <p:cNvPr id="4098" name="Picture 2"/>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43200" y="2258568"/>
            <a:ext cx="3152775" cy="1924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 Box 22"/>
          <p:cNvSpPr txBox="1">
            <a:spLocks noChangeArrowheads="1"/>
          </p:cNvSpPr>
          <p:nvPr/>
        </p:nvSpPr>
        <p:spPr bwMode="auto">
          <a:xfrm>
            <a:off x="0" y="-7089"/>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The IACBE’s Accreditation </a:t>
            </a:r>
            <a:r>
              <a:rPr lang="en-US" sz="2000" b="1" dirty="0" smtClean="0">
                <a:solidFill>
                  <a:srgbClr val="A50021"/>
                </a:solidFill>
                <a:latin typeface="Calibri" panose="020F0502020204030204" pitchFamily="34" charset="0"/>
              </a:rPr>
              <a:t>Philosophy</a:t>
            </a:r>
          </a:p>
          <a:p>
            <a:pPr algn="ctr"/>
            <a:r>
              <a:rPr lang="en-US" sz="2000" b="1" dirty="0" smtClean="0">
                <a:solidFill>
                  <a:srgbClr val="A50021"/>
                </a:solidFill>
                <a:latin typeface="Calibri" panose="020F0502020204030204" pitchFamily="34" charset="0"/>
              </a:rPr>
              <a:t>and </a:t>
            </a:r>
            <a:r>
              <a:rPr lang="en-US" sz="2000" b="1" dirty="0">
                <a:solidFill>
                  <a:srgbClr val="A50021"/>
                </a:solidFill>
                <a:latin typeface="Calibri" panose="020F0502020204030204" pitchFamily="34" charset="0"/>
              </a:rPr>
              <a:t>Outcomes-Based Quality </a:t>
            </a:r>
            <a:r>
              <a:rPr lang="en-US" sz="2000" b="1" dirty="0" smtClean="0">
                <a:solidFill>
                  <a:srgbClr val="A50021"/>
                </a:solidFill>
                <a:latin typeface="Calibri" panose="020F0502020204030204" pitchFamily="34" charset="0"/>
              </a:rPr>
              <a:t>Assurance</a:t>
            </a:r>
            <a:endParaRPr lang="en-US" sz="2000" b="1" dirty="0">
              <a:solidFill>
                <a:srgbClr val="A50021"/>
              </a:solidFill>
              <a:latin typeface="Calibri" panose="020F0502020204030204" pitchFamily="34" charset="0"/>
            </a:endParaRPr>
          </a:p>
        </p:txBody>
      </p:sp>
    </p:spTree>
    <p:extLst>
      <p:ext uri="{BB962C8B-B14F-4D97-AF65-F5344CB8AC3E}">
        <p14:creationId xmlns:p14="http://schemas.microsoft.com/office/powerpoint/2010/main" val="18167466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fill="hold"/>
                                        <p:tgtEl>
                                          <p:spTgt spid="5"/>
                                        </p:tgtEl>
                                        <p:attrNameLst>
                                          <p:attrName>ppt_x</p:attrName>
                                        </p:attrNameLst>
                                      </p:cBhvr>
                                      <p:tavLst>
                                        <p:tav tm="0">
                                          <p:val>
                                            <p:strVal val="0-#ppt_w/2"/>
                                          </p:val>
                                        </p:tav>
                                        <p:tav tm="100000">
                                          <p:val>
                                            <p:strVal val="#ppt_x"/>
                                          </p:val>
                                        </p:tav>
                                      </p:tavLst>
                                    </p:anim>
                                    <p:anim calcmode="lin" valueType="num">
                                      <p:cBhvr additive="base">
                                        <p:cTn id="8" dur="75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750"/>
                            </p:stCondLst>
                            <p:childTnLst>
                              <p:par>
                                <p:cTn id="10" presetID="12" presetClass="entr" presetSubtype="8" fill="hold" nodeType="afterEffect">
                                  <p:stCondLst>
                                    <p:cond delay="1000"/>
                                  </p:stCondLst>
                                  <p:childTnLst>
                                    <p:set>
                                      <p:cBhvr>
                                        <p:cTn id="11" dur="1" fill="hold">
                                          <p:stCondLst>
                                            <p:cond delay="0"/>
                                          </p:stCondLst>
                                        </p:cTn>
                                        <p:tgtEl>
                                          <p:spTgt spid="4098"/>
                                        </p:tgtEl>
                                        <p:attrNameLst>
                                          <p:attrName>style.visibility</p:attrName>
                                        </p:attrNameLst>
                                      </p:cBhvr>
                                      <p:to>
                                        <p:strVal val="visible"/>
                                      </p:to>
                                    </p:set>
                                    <p:anim calcmode="lin" valueType="num">
                                      <p:cBhvr additive="base">
                                        <p:cTn id="12" dur="1000"/>
                                        <p:tgtEl>
                                          <p:spTgt spid="4098"/>
                                        </p:tgtEl>
                                        <p:attrNameLst>
                                          <p:attrName>ppt_x</p:attrName>
                                        </p:attrNameLst>
                                      </p:cBhvr>
                                      <p:tavLst>
                                        <p:tav tm="0">
                                          <p:val>
                                            <p:strVal val="#ppt_x-#ppt_w*1.125000"/>
                                          </p:val>
                                        </p:tav>
                                        <p:tav tm="100000">
                                          <p:val>
                                            <p:strVal val="#ppt_x"/>
                                          </p:val>
                                        </p:tav>
                                      </p:tavLst>
                                    </p:anim>
                                    <p:animEffect transition="in" filter="wipe(right)">
                                      <p:cBhvr>
                                        <p:cTn id="13" dur="1000"/>
                                        <p:tgtEl>
                                          <p:spTgt spid="4098"/>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2" fill="hold" nodeType="clickEffect">
                                  <p:stCondLst>
                                    <p:cond delay="0"/>
                                  </p:stCondLst>
                                  <p:childTnLst>
                                    <p:set>
                                      <p:cBhvr>
                                        <p:cTn id="17" dur="1" fill="hold">
                                          <p:stCondLst>
                                            <p:cond delay="0"/>
                                          </p:stCondLst>
                                        </p:cTn>
                                        <p:tgtEl>
                                          <p:spTgt spid="9"/>
                                        </p:tgtEl>
                                        <p:attrNameLst>
                                          <p:attrName>style.visibility</p:attrName>
                                        </p:attrNameLst>
                                      </p:cBhvr>
                                      <p:to>
                                        <p:strVal val="visible"/>
                                      </p:to>
                                    </p:set>
                                    <p:anim calcmode="lin" valueType="num">
                                      <p:cBhvr additive="base">
                                        <p:cTn id="18" dur="1000" fill="hold"/>
                                        <p:tgtEl>
                                          <p:spTgt spid="9"/>
                                        </p:tgtEl>
                                        <p:attrNameLst>
                                          <p:attrName>ppt_x</p:attrName>
                                        </p:attrNameLst>
                                      </p:cBhvr>
                                      <p:tavLst>
                                        <p:tav tm="0">
                                          <p:val>
                                            <p:strVal val="1+#ppt_w/2"/>
                                          </p:val>
                                        </p:tav>
                                        <p:tav tm="100000">
                                          <p:val>
                                            <p:strVal val="#ppt_x"/>
                                          </p:val>
                                        </p:tav>
                                      </p:tavLst>
                                    </p:anim>
                                    <p:anim calcmode="lin" valueType="num">
                                      <p:cBhvr additive="base">
                                        <p:cTn id="19" dur="10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3950"/>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r>
              <a:rPr lang="en-US" sz="2000" dirty="0" smtClean="0">
                <a:solidFill>
                  <a:prstClr val="white"/>
                </a:solidFill>
                <a:latin typeface="Calibri" panose="020F0502020204030204" pitchFamily="34" charset="0"/>
              </a:rPr>
              <a:t>Outcomes Assessment and Quality Enhancement</a:t>
            </a:r>
            <a:endParaRPr lang="en-US" sz="2000" dirty="0">
              <a:solidFill>
                <a:prstClr val="white"/>
              </a:solidFill>
              <a:latin typeface="Calibri" panose="020F0502020204030204" pitchFamily="34" charset="0"/>
            </a:endParaRPr>
          </a:p>
        </p:txBody>
      </p:sp>
    </p:spTree>
    <p:extLst>
      <p:ext uri="{BB962C8B-B14F-4D97-AF65-F5344CB8AC3E}">
        <p14:creationId xmlns:p14="http://schemas.microsoft.com/office/powerpoint/2010/main" val="22582322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4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Bef>
                <a:spcPts val="900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Questions</a:t>
            </a:r>
            <a:r>
              <a:rPr lang="en-US" sz="2000" kern="0" dirty="0">
                <a:solidFill>
                  <a:srgbClr val="330033"/>
                </a:solidFill>
                <a:latin typeface="Calibri" panose="020F0502020204030204" pitchFamily="34" charset="0"/>
              </a:rPr>
              <a:t>:</a:t>
            </a:r>
          </a:p>
          <a:p>
            <a:pPr marL="530352" lvl="1" indent="-274320" fontAlgn="base">
              <a:spcBef>
                <a:spcPts val="1200"/>
              </a:spcBef>
              <a:spcAft>
                <a:spcPct val="0"/>
              </a:spcAft>
              <a:buClr>
                <a:srgbClr val="002060"/>
              </a:buClr>
              <a:buSzPct val="60000"/>
              <a:buFont typeface="Webdings" pitchFamily="18" charset="2"/>
              <a:buChar char="4"/>
              <a:defRPr/>
            </a:pPr>
            <a:r>
              <a:rPr lang="en-US" sz="1900" kern="0" dirty="0">
                <a:solidFill>
                  <a:srgbClr val="330033"/>
                </a:solidFill>
                <a:latin typeface="Calibri" panose="020F0502020204030204" pitchFamily="34" charset="0"/>
              </a:rPr>
              <a:t>What is outcomes assessment?</a:t>
            </a:r>
          </a:p>
          <a:p>
            <a:pPr marL="530352" lvl="1" indent="-274320" fontAlgn="base">
              <a:spcBef>
                <a:spcPts val="2400"/>
              </a:spcBef>
              <a:spcAft>
                <a:spcPct val="0"/>
              </a:spcAft>
              <a:buClr>
                <a:srgbClr val="002060"/>
              </a:buClr>
              <a:buSzPct val="60000"/>
              <a:buFont typeface="Webdings" pitchFamily="18" charset="2"/>
              <a:buChar char="4"/>
              <a:defRPr/>
            </a:pPr>
            <a:r>
              <a:rPr lang="en-US" sz="1900" kern="0" dirty="0">
                <a:solidFill>
                  <a:srgbClr val="330033"/>
                </a:solidFill>
                <a:latin typeface="Calibri" panose="020F0502020204030204" pitchFamily="34" charset="0"/>
              </a:rPr>
              <a:t>What are its purposes and benefits?</a:t>
            </a:r>
          </a:p>
          <a:p>
            <a:pPr marL="530352" lvl="1" indent="-274320" fontAlgn="base">
              <a:spcBef>
                <a:spcPts val="2400"/>
              </a:spcBef>
              <a:spcAft>
                <a:spcPct val="0"/>
              </a:spcAft>
              <a:buClr>
                <a:srgbClr val="002060"/>
              </a:buClr>
              <a:buSzPct val="60000"/>
              <a:buFont typeface="Webdings" pitchFamily="18" charset="2"/>
              <a:buChar char="4"/>
              <a:defRPr/>
            </a:pPr>
            <a:r>
              <a:rPr lang="en-US" sz="1900" kern="0" dirty="0" smtClean="0">
                <a:solidFill>
                  <a:srgbClr val="330033"/>
                </a:solidFill>
                <a:latin typeface="Calibri" panose="020F0502020204030204" pitchFamily="34" charset="0"/>
              </a:rPr>
              <a:t>How </a:t>
            </a:r>
            <a:r>
              <a:rPr lang="en-US" sz="1900" kern="0" dirty="0">
                <a:solidFill>
                  <a:srgbClr val="330033"/>
                </a:solidFill>
                <a:latin typeface="Calibri" panose="020F0502020204030204" pitchFamily="34" charset="0"/>
              </a:rPr>
              <a:t>is the process of outcomes assessment used for the purpose of continuous improvement and advancing academic quality?</a:t>
            </a:r>
          </a:p>
        </p:txBody>
      </p:sp>
      <p:sp>
        <p:nvSpPr>
          <p:cNvPr id="3" name="Rectangle 3"/>
          <p:cNvSpPr txBox="1">
            <a:spLocks noChangeArrowheads="1"/>
          </p:cNvSpPr>
          <p:nvPr/>
        </p:nvSpPr>
        <p:spPr>
          <a:xfrm>
            <a:off x="533400" y="1307592"/>
            <a:ext cx="6797040" cy="1187958"/>
          </a:xfrm>
          <a:prstGeom prst="rect">
            <a:avLst/>
          </a:prstGeom>
          <a:solidFill>
            <a:srgbClr val="E8F0F4"/>
          </a:solidFill>
          <a:ln/>
        </p:spPr>
        <p:txBody>
          <a:bodyPr lIns="182880" rIns="182880"/>
          <a:lstStyle/>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1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Measuring and advancing academic quality </a:t>
            </a:r>
            <a:r>
              <a:rPr lang="en-US" sz="2000" kern="0" dirty="0" smtClean="0">
                <a:solidFill>
                  <a:srgbClr val="330033"/>
                </a:solidFill>
                <a:latin typeface="Calibri" panose="020F0502020204030204" pitchFamily="34" charset="0"/>
              </a:rPr>
              <a:t>is accomplished by </a:t>
            </a:r>
            <a:r>
              <a:rPr lang="en-US" sz="2000" kern="0" dirty="0">
                <a:solidFill>
                  <a:srgbClr val="330033"/>
                </a:solidFill>
                <a:latin typeface="Calibri" panose="020F0502020204030204" pitchFamily="34" charset="0"/>
              </a:rPr>
              <a:t>engaging in a comprehensive program of </a:t>
            </a:r>
            <a:r>
              <a:rPr lang="en-US" sz="2000" kern="0" dirty="0" smtClean="0">
                <a:solidFill>
                  <a:srgbClr val="330033"/>
                </a:solidFill>
                <a:latin typeface="Calibri" panose="020F0502020204030204" pitchFamily="34" charset="0"/>
              </a:rPr>
              <a:t>outcomes assessment.</a:t>
            </a:r>
            <a:endParaRPr lang="en-US" sz="2000" kern="0" dirty="0">
              <a:solidFill>
                <a:srgbClr val="330033"/>
              </a:solidFill>
              <a:latin typeface="Calibri" panose="020F0502020204030204" pitchFamily="34" charset="0"/>
            </a:endParaRPr>
          </a:p>
        </p:txBody>
      </p:sp>
      <p:pic>
        <p:nvPicPr>
          <p:cNvPr id="4" name="Picture 3"/>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056120" y="1339047"/>
            <a:ext cx="2011680" cy="1537503"/>
          </a:xfrm>
          <a:prstGeom prst="rect">
            <a:avLst/>
          </a:prstGeom>
        </p:spPr>
      </p:pic>
      <p:sp>
        <p:nvSpPr>
          <p:cNvPr id="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smtClean="0">
                <a:solidFill>
                  <a:srgbClr val="A50021"/>
                </a:solidFill>
                <a:latin typeface="Calibri" panose="020F0502020204030204" pitchFamily="34" charset="0"/>
              </a:rPr>
              <a:t>Outcomes Assessment </a:t>
            </a:r>
            <a:r>
              <a:rPr lang="en-US" sz="2000" b="1" dirty="0">
                <a:solidFill>
                  <a:srgbClr val="A50021"/>
                </a:solidFill>
                <a:latin typeface="Calibri" panose="020F0502020204030204" pitchFamily="34" charset="0"/>
              </a:rPr>
              <a:t>and </a:t>
            </a:r>
            <a:r>
              <a:rPr lang="en-US" sz="2000" b="1" dirty="0" smtClean="0">
                <a:solidFill>
                  <a:srgbClr val="A50021"/>
                </a:solidFill>
                <a:latin typeface="Calibri" panose="020F0502020204030204" pitchFamily="34" charset="0"/>
              </a:rPr>
              <a:t>Quality Enhancement</a:t>
            </a:r>
            <a:endParaRPr lang="en-US" sz="2000" b="1" dirty="0">
              <a:solidFill>
                <a:srgbClr val="A50021"/>
              </a:solidFill>
              <a:effectLst/>
              <a:latin typeface="Calibri" panose="020F0502020204030204" pitchFamily="34" charset="0"/>
            </a:endParaRPr>
          </a:p>
        </p:txBody>
      </p:sp>
    </p:spTree>
    <p:extLst>
      <p:ext uri="{BB962C8B-B14F-4D97-AF65-F5344CB8AC3E}">
        <p14:creationId xmlns:p14="http://schemas.microsoft.com/office/powerpoint/2010/main" val="2194337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3" presetClass="entr" presetSubtype="16"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par>
                          <p:cTn id="14" fill="hold">
                            <p:stCondLst>
                              <p:cond delay="2000"/>
                            </p:stCondLst>
                            <p:childTnLst>
                              <p:par>
                                <p:cTn id="15" presetID="22" presetClass="entr" presetSubtype="8" fill="hold" nodeType="afterEffect">
                                  <p:stCondLst>
                                    <p:cond delay="100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75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 calcmode="lin" valueType="num">
                                      <p:cBhvr>
                                        <p:cTn id="22"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3" dur="500" fill="hold"/>
                                        <p:tgtEl>
                                          <p:spTgt spid="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 calcmode="lin" valueType="num">
                                      <p:cBhvr>
                                        <p:cTn id="28"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nodeType="clickEffect">
                                  <p:stCondLst>
                                    <p:cond delay="0"/>
                                  </p:stCondLst>
                                  <p:childTnLst>
                                    <p:set>
                                      <p:cBhvr>
                                        <p:cTn id="33" dur="1" fill="hold">
                                          <p:stCondLst>
                                            <p:cond delay="0"/>
                                          </p:stCondLst>
                                        </p:cTn>
                                        <p:tgtEl>
                                          <p:spTgt spid="2">
                                            <p:txEl>
                                              <p:pRg st="3" end="3"/>
                                            </p:txEl>
                                          </p:spTgt>
                                        </p:tgtEl>
                                        <p:attrNameLst>
                                          <p:attrName>style.visibility</p:attrName>
                                        </p:attrNameLst>
                                      </p:cBhvr>
                                      <p:to>
                                        <p:strVal val="visible"/>
                                      </p:to>
                                    </p:set>
                                    <p:anim calcmode="lin" valueType="num">
                                      <p:cBhvr>
                                        <p:cTn id="34"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5" dur="500" fill="hold"/>
                                        <p:tgtEl>
                                          <p:spTgt spid="2">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 calcmode="lin" valueType="num">
                                      <p:cBhvr>
                                        <p:cTn id="40"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1" dur="500" fill="hold"/>
                                        <p:tgtEl>
                                          <p:spTgt spid="2">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0" tIns="0" rIns="0" bIns="0" anchor="ctr"/>
          <a:lstStyle/>
          <a:p>
            <a:pPr algn="ctr">
              <a:lnSpc>
                <a:spcPct val="100000"/>
              </a:lnSpc>
            </a:pPr>
            <a:r>
              <a:rPr lang="en-US" sz="2000" b="1" dirty="0" smtClean="0">
                <a:solidFill>
                  <a:srgbClr val="A50021"/>
                </a:solidFill>
                <a:latin typeface="Calibri" panose="020F0502020204030204" pitchFamily="34" charset="0"/>
              </a:rPr>
              <a:t>Outcomes Assessment </a:t>
            </a:r>
            <a:r>
              <a:rPr lang="en-US" sz="2000" b="1" dirty="0">
                <a:solidFill>
                  <a:srgbClr val="A50021"/>
                </a:solidFill>
                <a:latin typeface="Calibri" panose="020F0502020204030204" pitchFamily="34" charset="0"/>
              </a:rPr>
              <a:t>and </a:t>
            </a:r>
            <a:r>
              <a:rPr lang="en-US" sz="2000" b="1" dirty="0" smtClean="0">
                <a:solidFill>
                  <a:srgbClr val="A50021"/>
                </a:solidFill>
                <a:latin typeface="Calibri" panose="020F0502020204030204" pitchFamily="34" charset="0"/>
              </a:rPr>
              <a:t>Quality Enhancement</a:t>
            </a:r>
            <a:endParaRPr lang="en-US" sz="2000" b="1" dirty="0">
              <a:solidFill>
                <a:srgbClr val="A50021"/>
              </a:solidFill>
              <a:effectLst/>
              <a:latin typeface="Calibri" panose="020F0502020204030204" pitchFamily="34" charset="0"/>
            </a:endParaRPr>
          </a:p>
        </p:txBody>
      </p:sp>
      <p:sp>
        <p:nvSpPr>
          <p:cNvPr id="4" name="Rectangle 3"/>
          <p:cNvSpPr txBox="1">
            <a:spLocks noChangeArrowheads="1"/>
          </p:cNvSpPr>
          <p:nvPr/>
        </p:nvSpPr>
        <p:spPr>
          <a:xfrm>
            <a:off x="0" y="1307592"/>
            <a:ext cx="9144000" cy="3840480"/>
          </a:xfrm>
          <a:prstGeom prst="rect">
            <a:avLst/>
          </a:prstGeom>
          <a:solidFill>
            <a:srgbClr val="E8F0F4"/>
          </a:solidFill>
          <a:ln/>
        </p:spPr>
        <p:txBody>
          <a:bodyPr lIns="0" rIns="0"/>
          <a:lstStyle/>
          <a:p>
            <a:pPr marR="0" lvl="0"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2000" b="0" i="0" strike="noStrike" kern="0" cap="none" spc="0" normalizeH="0" baseline="0" noProof="0" dirty="0" smtClean="0">
              <a:ln>
                <a:noFill/>
              </a:ln>
              <a:solidFill>
                <a:srgbClr val="A50021"/>
              </a:solidFill>
              <a:effectLst/>
              <a:uLnTx/>
              <a:uFillTx/>
              <a:latin typeface="Times New Roman"/>
              <a:ea typeface="+mn-ea"/>
              <a:cs typeface="+mn-cs"/>
            </a:endParaRPr>
          </a:p>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400" b="0" i="0" u="none" strike="noStrike" kern="0" cap="none" spc="0" normalizeH="0" baseline="0" noProof="0" dirty="0" smtClean="0">
              <a:ln>
                <a:noFill/>
              </a:ln>
              <a:solidFill>
                <a:srgbClr val="330033"/>
              </a:solidFill>
              <a:effectLst/>
              <a:uLnTx/>
              <a:uFillTx/>
              <a:latin typeface="Times New Roman"/>
              <a:ea typeface="+mn-ea"/>
              <a:cs typeface="+mn-cs"/>
            </a:endParaRPr>
          </a:p>
        </p:txBody>
      </p:sp>
      <p:grpSp>
        <p:nvGrpSpPr>
          <p:cNvPr id="5" name="Group 4"/>
          <p:cNvGrpSpPr/>
          <p:nvPr/>
        </p:nvGrpSpPr>
        <p:grpSpPr>
          <a:xfrm>
            <a:off x="0" y="2491740"/>
            <a:ext cx="9144000" cy="2670810"/>
            <a:chOff x="0" y="2491740"/>
            <a:chExt cx="9144000" cy="2670810"/>
          </a:xfrm>
        </p:grpSpPr>
        <p:sp>
          <p:nvSpPr>
            <p:cNvPr id="6" name="Rectangle 5"/>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Arial Rounded MT Bold" pitchFamily="34" charset="0"/>
                <a:cs typeface="Times New Roman" pitchFamily="18" charset="0"/>
              </a:endParaRPr>
            </a:p>
          </p:txBody>
        </p:sp>
        <p:sp>
          <p:nvSpPr>
            <p:cNvPr id="7" name="Text Box 26"/>
            <p:cNvSpPr txBox="1">
              <a:spLocks noChangeArrowheads="1"/>
            </p:cNvSpPr>
            <p:nvPr/>
          </p:nvSpPr>
          <p:spPr bwMode="auto">
            <a:xfrm>
              <a:off x="1170432" y="2491740"/>
              <a:ext cx="6803136" cy="1676400"/>
            </a:xfrm>
            <a:prstGeom prst="rect">
              <a:avLst/>
            </a:prstGeom>
            <a:solidFill>
              <a:srgbClr val="002060"/>
            </a:solidFill>
            <a:ln w="38100" cmpd="sng" algn="ctr">
              <a:solidFill>
                <a:srgbClr val="A50021"/>
              </a:solidFill>
              <a:miter lim="800000"/>
              <a:headEnd/>
              <a:tailEnd/>
            </a:ln>
            <a:effectLst/>
          </p:spPr>
          <p:txBody>
            <a:bodyPr tIns="45720" bIns="91440" anchor="ctr" anchorCtr="1"/>
            <a:lstStyle/>
            <a:p>
              <a:pPr lvl="0" algn="ctr">
                <a:defRPr/>
              </a:pPr>
              <a:r>
                <a:rPr lang="en-US" sz="2000" kern="0" dirty="0">
                  <a:solidFill>
                    <a:prstClr val="white"/>
                  </a:solidFill>
                  <a:latin typeface="Calibri" panose="020F0502020204030204" pitchFamily="34" charset="0"/>
                </a:rPr>
                <a:t>The systematic collection, analysis, evaluation, and interpretation of information pertaining to student learning and institutional operations in order to inform decision making about the ways in which to improve learning, teaching, and overall institutional effectiveness</a:t>
              </a:r>
            </a:p>
          </p:txBody>
        </p:sp>
      </p:grpSp>
      <p:sp>
        <p:nvSpPr>
          <p:cNvPr id="8" name="Rectangle 7"/>
          <p:cNvSpPr/>
          <p:nvPr/>
        </p:nvSpPr>
        <p:spPr>
          <a:xfrm>
            <a:off x="0" y="1657350"/>
            <a:ext cx="9144000" cy="461665"/>
          </a:xfrm>
          <a:prstGeom prst="rect">
            <a:avLst/>
          </a:prstGeom>
        </p:spPr>
        <p:txBody>
          <a:bodyPr wrap="square">
            <a:spAutoFit/>
          </a:bodyPr>
          <a:lstStyle/>
          <a:p>
            <a:pPr algn="ctr"/>
            <a:r>
              <a:rPr lang="en-US" sz="2400" kern="0" dirty="0" smtClean="0">
                <a:solidFill>
                  <a:srgbClr val="330033"/>
                </a:solidFill>
                <a:latin typeface="Calibri" panose="020F0502020204030204" pitchFamily="34" charset="0"/>
              </a:rPr>
              <a:t>What is outcomes assessment?</a:t>
            </a:r>
            <a:endParaRPr lang="en-US" sz="2400" dirty="0">
              <a:latin typeface="Calibri" panose="020F0502020204030204" pitchFamily="34" charset="0"/>
            </a:endParaRPr>
          </a:p>
        </p:txBody>
      </p:sp>
      <p:sp>
        <p:nvSpPr>
          <p:cNvPr id="10" name="Rectangle 24"/>
          <p:cNvSpPr>
            <a:spLocks noChangeArrowheads="1"/>
          </p:cNvSpPr>
          <p:nvPr/>
        </p:nvSpPr>
        <p:spPr bwMode="auto">
          <a:xfrm>
            <a:off x="0" y="4171950"/>
            <a:ext cx="9144000" cy="975360"/>
          </a:xfrm>
          <a:prstGeom prst="rect">
            <a:avLst/>
          </a:prstGeom>
          <a:noFill/>
          <a:ln w="9525">
            <a:noFill/>
            <a:miter lim="800000"/>
            <a:headEnd/>
            <a:tailEnd/>
          </a:ln>
          <a:effectLst/>
        </p:spPr>
        <p:txBody>
          <a:bodyPr lIns="182880" tIns="0" rIns="182880" bIns="0" anchor="ctr"/>
          <a:lstStyle/>
          <a:p>
            <a:pPr algn="ctr"/>
            <a:r>
              <a:rPr lang="en-US" altLang="en-US" sz="2000" dirty="0" smtClean="0">
                <a:solidFill>
                  <a:schemeClr val="bg1"/>
                </a:solidFill>
                <a:latin typeface="Calibri" panose="020F0502020204030204" pitchFamily="34" charset="0"/>
                <a:cs typeface="Arial" charset="0"/>
              </a:rPr>
              <a:t>The process of outcomes assessment provides the framework</a:t>
            </a:r>
          </a:p>
          <a:p>
            <a:pPr algn="ctr"/>
            <a:r>
              <a:rPr lang="en-US" altLang="en-US" sz="2000" dirty="0" smtClean="0">
                <a:solidFill>
                  <a:schemeClr val="bg1"/>
                </a:solidFill>
                <a:latin typeface="Calibri" panose="020F0502020204030204" pitchFamily="34" charset="0"/>
                <a:cs typeface="Arial" charset="0"/>
              </a:rPr>
              <a:t>for assessing quality continually and increase the value offerings of the Program.</a:t>
            </a:r>
            <a:endParaRPr lang="en-US" altLang="en-US" sz="2000" baseline="0" dirty="0" smtClean="0">
              <a:solidFill>
                <a:schemeClr val="bg1"/>
              </a:solidFill>
              <a:latin typeface="Calibri" panose="020F0502020204030204" pitchFamily="34" charset="0"/>
              <a:cs typeface="Arial" charset="0"/>
            </a:endParaRPr>
          </a:p>
        </p:txBody>
      </p:sp>
    </p:spTree>
    <p:extLst>
      <p:ext uri="{BB962C8B-B14F-4D97-AF65-F5344CB8AC3E}">
        <p14:creationId xmlns:p14="http://schemas.microsoft.com/office/powerpoint/2010/main" val="25138129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ppt_h*1.125000"/>
                                          </p:val>
                                        </p:tav>
                                        <p:tav tm="100000">
                                          <p:val>
                                            <p:strVal val="#ppt_y"/>
                                          </p:val>
                                        </p:tav>
                                      </p:tavLst>
                                    </p:anim>
                                    <p:animEffect transition="in" filter="wipe(up)">
                                      <p:cBhvr>
                                        <p:cTn id="14" dur="10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750" fill="hold"/>
                                        <p:tgtEl>
                                          <p:spTgt spid="10"/>
                                        </p:tgtEl>
                                        <p:attrNameLst>
                                          <p:attrName>ppt_x</p:attrName>
                                        </p:attrNameLst>
                                      </p:cBhvr>
                                      <p:tavLst>
                                        <p:tav tm="0">
                                          <p:val>
                                            <p:strVal val="#ppt_x"/>
                                          </p:val>
                                        </p:tav>
                                        <p:tav tm="100000">
                                          <p:val>
                                            <p:strVal val="#ppt_x"/>
                                          </p:val>
                                        </p:tav>
                                      </p:tavLst>
                                    </p:anim>
                                    <p:anim calcmode="lin" valueType="num">
                                      <p:cBhvr additive="base">
                                        <p:cTn id="20" dur="75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lvl="0" indent="-342900" fontAlgn="base">
              <a:spcBef>
                <a:spcPct val="0"/>
              </a:spcBef>
              <a:spcAft>
                <a:spcPct val="0"/>
              </a:spcAft>
              <a:buClr>
                <a:srgbClr val="330033"/>
              </a:buClr>
              <a:buSzPct val="90000"/>
            </a:pPr>
            <a:endParaRPr lang="en-US" sz="1100" kern="0" dirty="0" smtClean="0">
              <a:solidFill>
                <a:srgbClr val="330033"/>
              </a:solidFill>
              <a:latin typeface="Calibri" panose="020F0502020204030204" pitchFamily="34" charset="0"/>
            </a:endParaRPr>
          </a:p>
          <a:p>
            <a:pPr marL="274320" lvl="0" indent="-274320" fontAlgn="base">
              <a:spcBef>
                <a:spcPct val="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Provides more </a:t>
            </a:r>
            <a:r>
              <a:rPr lang="en-US" sz="2000" kern="0" dirty="0">
                <a:solidFill>
                  <a:srgbClr val="330033"/>
                </a:solidFill>
                <a:latin typeface="Calibri" panose="020F0502020204030204" pitchFamily="34" charset="0"/>
              </a:rPr>
              <a:t>effective (</a:t>
            </a:r>
            <a:r>
              <a:rPr lang="en-US" sz="2000" kern="0" dirty="0" smtClean="0">
                <a:solidFill>
                  <a:srgbClr val="330033"/>
                </a:solidFill>
                <a:latin typeface="Calibri" panose="020F0502020204030204" pitchFamily="34" charset="0"/>
              </a:rPr>
              <a:t>evidence-driven) basis for resource planning and resource allocation (Budgeting)</a:t>
            </a:r>
          </a:p>
          <a:p>
            <a:pPr marL="274320" lvl="0" indent="-274320" fontAlgn="base">
              <a:spcBef>
                <a:spcPts val="18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Provides intentional and focused framework for continuous improvement:</a:t>
            </a:r>
          </a:p>
          <a:p>
            <a:pPr marL="530352" lvl="1" indent="-274320" fontAlgn="base">
              <a:lnSpc>
                <a:spcPct val="50000"/>
              </a:lnSpc>
              <a:spcBef>
                <a:spcPts val="1200"/>
              </a:spcBef>
              <a:spcAft>
                <a:spcPct val="0"/>
              </a:spcAft>
              <a:buClr>
                <a:srgbClr val="002060"/>
              </a:buClr>
              <a:buSzPct val="60000"/>
              <a:buFont typeface="Webdings" pitchFamily="18" charset="2"/>
              <a:buChar char="4"/>
            </a:pPr>
            <a:r>
              <a:rPr lang="en-US" kern="0" dirty="0" smtClean="0">
                <a:solidFill>
                  <a:srgbClr val="330033"/>
                </a:solidFill>
                <a:latin typeface="Calibri" panose="020F0502020204030204" pitchFamily="34" charset="0"/>
              </a:rPr>
              <a:t>Curriculum/Course Content</a:t>
            </a:r>
          </a:p>
          <a:p>
            <a:pPr marL="530352" lvl="1" indent="-274320" fontAlgn="base">
              <a:lnSpc>
                <a:spcPct val="50000"/>
              </a:lnSpc>
              <a:spcBef>
                <a:spcPts val="1500"/>
              </a:spcBef>
              <a:spcAft>
                <a:spcPct val="0"/>
              </a:spcAft>
              <a:buClr>
                <a:srgbClr val="002060"/>
              </a:buClr>
              <a:buSzPct val="60000"/>
              <a:buFont typeface="Webdings" pitchFamily="18" charset="2"/>
              <a:buChar char="4"/>
            </a:pPr>
            <a:r>
              <a:rPr lang="en-US" kern="0" dirty="0" smtClean="0">
                <a:solidFill>
                  <a:srgbClr val="330033"/>
                </a:solidFill>
                <a:latin typeface="Calibri" panose="020F0502020204030204" pitchFamily="34" charset="0"/>
              </a:rPr>
              <a:t>Teaching Methods</a:t>
            </a:r>
          </a:p>
          <a:p>
            <a:pPr marL="530352" lvl="1" indent="-274320" fontAlgn="base">
              <a:lnSpc>
                <a:spcPct val="50000"/>
              </a:lnSpc>
              <a:spcBef>
                <a:spcPts val="1500"/>
              </a:spcBef>
              <a:spcAft>
                <a:spcPct val="0"/>
              </a:spcAft>
              <a:buClr>
                <a:srgbClr val="002060"/>
              </a:buClr>
              <a:buSzPct val="60000"/>
              <a:buFont typeface="Webdings" pitchFamily="18" charset="2"/>
              <a:buChar char="4"/>
            </a:pPr>
            <a:r>
              <a:rPr lang="en-US" kern="0" dirty="0" smtClean="0">
                <a:solidFill>
                  <a:srgbClr val="330033"/>
                </a:solidFill>
                <a:latin typeface="Calibri" panose="020F0502020204030204" pitchFamily="34" charset="0"/>
              </a:rPr>
              <a:t>Instructional and Other Resources</a:t>
            </a:r>
          </a:p>
          <a:p>
            <a:pPr marL="530352" lvl="1" indent="-274320" fontAlgn="base">
              <a:lnSpc>
                <a:spcPct val="50000"/>
              </a:lnSpc>
              <a:spcBef>
                <a:spcPts val="1500"/>
              </a:spcBef>
              <a:spcAft>
                <a:spcPct val="0"/>
              </a:spcAft>
              <a:buClr>
                <a:srgbClr val="002060"/>
              </a:buClr>
              <a:buSzPct val="60000"/>
              <a:buFont typeface="Webdings" pitchFamily="18" charset="2"/>
              <a:buChar char="4"/>
            </a:pPr>
            <a:r>
              <a:rPr lang="en-US" kern="0" dirty="0" smtClean="0">
                <a:solidFill>
                  <a:srgbClr val="330033"/>
                </a:solidFill>
                <a:latin typeface="Calibri" panose="020F0502020204030204" pitchFamily="34" charset="0"/>
              </a:rPr>
              <a:t>Academic/Student Support Services</a:t>
            </a:r>
          </a:p>
          <a:p>
            <a:pPr marL="530352" lvl="1" indent="-274320" fontAlgn="base">
              <a:lnSpc>
                <a:spcPct val="50000"/>
              </a:lnSpc>
              <a:spcBef>
                <a:spcPts val="1500"/>
              </a:spcBef>
              <a:spcAft>
                <a:spcPct val="0"/>
              </a:spcAft>
              <a:buClr>
                <a:srgbClr val="002060"/>
              </a:buClr>
              <a:buSzPct val="60000"/>
              <a:buFont typeface="Webdings" pitchFamily="18" charset="2"/>
              <a:buChar char="4"/>
            </a:pPr>
            <a:r>
              <a:rPr lang="en-US" kern="0" dirty="0" smtClean="0">
                <a:solidFill>
                  <a:srgbClr val="330033"/>
                </a:solidFill>
                <a:latin typeface="Calibri" panose="020F0502020204030204" pitchFamily="34" charset="0"/>
              </a:rPr>
              <a:t>Staffing, etc.</a:t>
            </a:r>
          </a:p>
          <a:p>
            <a:pPr marL="274320" lvl="0" indent="-274320" fontAlgn="base">
              <a:spcBef>
                <a:spcPts val="1800"/>
              </a:spcBef>
              <a:spcAft>
                <a:spcPct val="0"/>
              </a:spcAft>
              <a:buClr>
                <a:srgbClr val="A50021"/>
              </a:buClr>
              <a:buSzPct val="90000"/>
              <a:buFont typeface="Wingdings" pitchFamily="2" charset="2"/>
              <a:buChar char="§"/>
            </a:pPr>
            <a:r>
              <a:rPr lang="en-US" sz="2000" kern="0" dirty="0">
                <a:solidFill>
                  <a:srgbClr val="330033"/>
                </a:solidFill>
                <a:latin typeface="Calibri" panose="020F0502020204030204" pitchFamily="34" charset="0"/>
              </a:rPr>
              <a:t>Means of measuring and improving overall institutional effectiveness</a:t>
            </a:r>
            <a:endParaRPr kumimoji="0" lang="en-US" b="0" i="0" u="none" strike="noStrike" kern="0" cap="none" spc="0" normalizeH="0" baseline="0" noProof="0" dirty="0">
              <a:ln>
                <a:noFill/>
              </a:ln>
              <a:solidFill>
                <a:srgbClr val="330033"/>
              </a:solidFill>
              <a:effectLst/>
              <a:uLnTx/>
              <a:uFillTx/>
              <a:latin typeface="Calibri" panose="020F0502020204030204" pitchFamily="34" charset="0"/>
            </a:endParaRPr>
          </a:p>
        </p:txBody>
      </p:sp>
      <p:sp>
        <p:nvSpPr>
          <p:cNvPr id="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Benefits of Outcomes Assessment</a:t>
            </a:r>
          </a:p>
        </p:txBody>
      </p:sp>
    </p:spTree>
    <p:extLst>
      <p:ext uri="{BB962C8B-B14F-4D97-AF65-F5344CB8AC3E}">
        <p14:creationId xmlns:p14="http://schemas.microsoft.com/office/powerpoint/2010/main" val="32972930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p:cTn id="27"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2">
                                            <p:txEl>
                                              <p:pRg st="4" end="4"/>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p:cTn id="31"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5" end="5"/>
                                            </p:txEl>
                                          </p:spTgt>
                                        </p:tgtEl>
                                        <p:attrNameLst>
                                          <p:attrName>ppt_h</p:attrName>
                                        </p:attrNameLst>
                                      </p:cBhvr>
                                      <p:tavLst>
                                        <p:tav tm="0">
                                          <p:val>
                                            <p:fltVal val="0"/>
                                          </p:val>
                                        </p:tav>
                                        <p:tav tm="100000">
                                          <p:val>
                                            <p:strVal val="#ppt_h"/>
                                          </p:val>
                                        </p:tav>
                                      </p:tavLst>
                                    </p:anim>
                                  </p:childTnLst>
                                </p:cTn>
                              </p:par>
                              <p:par>
                                <p:cTn id="33" presetID="23" presetClass="entr" presetSubtype="16" fill="hold" nodeType="with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p:cTn id="35"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6" end="6"/>
                                            </p:txEl>
                                          </p:spTgt>
                                        </p:tgtEl>
                                        <p:attrNameLst>
                                          <p:attrName>ppt_h</p:attrName>
                                        </p:attrNameLst>
                                      </p:cBhvr>
                                      <p:tavLst>
                                        <p:tav tm="0">
                                          <p:val>
                                            <p:fltVal val="0"/>
                                          </p:val>
                                        </p:tav>
                                        <p:tav tm="100000">
                                          <p:val>
                                            <p:strVal val="#ppt_h"/>
                                          </p:val>
                                        </p:tav>
                                      </p:tavLst>
                                    </p:anim>
                                  </p:childTnLst>
                                </p:cTn>
                              </p:par>
                              <p:par>
                                <p:cTn id="37" presetID="23" presetClass="entr" presetSubtype="16" fill="hold" nodeType="with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p:cTn id="3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40" dur="500" fill="hold"/>
                                        <p:tgtEl>
                                          <p:spTgt spid="2">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p:cTn id="45" dur="500" fill="hold"/>
                                        <p:tgtEl>
                                          <p:spTgt spid="2">
                                            <p:txEl>
                                              <p:pRg st="8" end="8"/>
                                            </p:txEl>
                                          </p:spTgt>
                                        </p:tgtEl>
                                        <p:attrNameLst>
                                          <p:attrName>ppt_w</p:attrName>
                                        </p:attrNameLst>
                                      </p:cBhvr>
                                      <p:tavLst>
                                        <p:tav tm="0">
                                          <p:val>
                                            <p:fltVal val="0"/>
                                          </p:val>
                                        </p:tav>
                                        <p:tav tm="100000">
                                          <p:val>
                                            <p:strVal val="#ppt_w"/>
                                          </p:val>
                                        </p:tav>
                                      </p:tavLst>
                                    </p:anim>
                                    <p:anim calcmode="lin" valueType="num">
                                      <p:cBhvr>
                                        <p:cTn id="46" dur="500" fill="hold"/>
                                        <p:tgtEl>
                                          <p:spTgt spid="2">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lvl="0" indent="-342900" algn="ctr" fontAlgn="base">
              <a:spcBef>
                <a:spcPct val="0"/>
              </a:spcBef>
              <a:spcAft>
                <a:spcPct val="0"/>
              </a:spcAft>
              <a:buClr>
                <a:srgbClr val="330033"/>
              </a:buClr>
              <a:buSzPct val="90000"/>
            </a:pPr>
            <a:endParaRPr lang="en-US" sz="2000" kern="0" dirty="0">
              <a:solidFill>
                <a:srgbClr val="330033"/>
              </a:solidFill>
              <a:latin typeface="Times New Roman"/>
            </a:endParaRPr>
          </a:p>
        </p:txBody>
      </p:sp>
      <p:sp>
        <p:nvSpPr>
          <p:cNvPr id="4" name="Text Box 5"/>
          <p:cNvSpPr txBox="1">
            <a:spLocks noChangeArrowheads="1"/>
          </p:cNvSpPr>
          <p:nvPr/>
        </p:nvSpPr>
        <p:spPr bwMode="auto">
          <a:xfrm>
            <a:off x="2362200" y="1581150"/>
            <a:ext cx="4865434" cy="307777"/>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wrap="square" anchor="ctr" anchorCtr="1">
            <a:noAutofit/>
          </a:bodyPr>
          <a:lstStyle/>
          <a:p>
            <a:pPr lvl="0">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Academic Business Unit </a:t>
            </a:r>
            <a:r>
              <a:rPr lang="en-US" sz="1100" b="1" kern="0" dirty="0" smtClean="0">
                <a:solidFill>
                  <a:schemeClr val="bg1"/>
                </a:solidFill>
                <a:latin typeface="Arial" charset="0"/>
                <a:cs typeface="Arial" charset="0"/>
              </a:rPr>
              <a:t>Effectiveness </a:t>
            </a:r>
            <a:r>
              <a:rPr lang="en-US" sz="1100" b="1" kern="0" dirty="0">
                <a:solidFill>
                  <a:schemeClr val="bg1"/>
                </a:solidFill>
                <a:latin typeface="Arial" charset="0"/>
                <a:cs typeface="Arial" charset="0"/>
              </a:rPr>
              <a:t>and Outcomes </a:t>
            </a:r>
            <a:r>
              <a:rPr lang="en-US" sz="1100" b="1" kern="0" dirty="0" smtClean="0">
                <a:solidFill>
                  <a:schemeClr val="bg1"/>
                </a:solidFill>
                <a:latin typeface="Arial" charset="0"/>
                <a:cs typeface="Arial" charset="0"/>
              </a:rPr>
              <a:t>Assessment</a:t>
            </a:r>
            <a:endParaRPr kumimoji="0" lang="en-US" sz="1100" b="1" i="0" u="none" strike="noStrike" kern="0" cap="none" spc="0" normalizeH="0" baseline="0" noProof="0" dirty="0" smtClean="0">
              <a:ln>
                <a:noFill/>
              </a:ln>
              <a:solidFill>
                <a:schemeClr val="bg1"/>
              </a:solidFill>
              <a:effectLst/>
              <a:uLnTx/>
              <a:uFillTx/>
              <a:latin typeface="Arial" charset="0"/>
              <a:cs typeface="Arial" charset="0"/>
            </a:endParaRPr>
          </a:p>
        </p:txBody>
      </p:sp>
      <p:sp>
        <p:nvSpPr>
          <p:cNvPr id="5" name="Text Box 6"/>
          <p:cNvSpPr txBox="1">
            <a:spLocks noChangeArrowheads="1"/>
          </p:cNvSpPr>
          <p:nvPr/>
        </p:nvSpPr>
        <p:spPr bwMode="auto">
          <a:xfrm>
            <a:off x="4014216" y="2221992"/>
            <a:ext cx="1554480" cy="384048"/>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lIns="0" rIns="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Student Learning</a:t>
            </a:r>
          </a:p>
        </p:txBody>
      </p:sp>
      <p:sp>
        <p:nvSpPr>
          <p:cNvPr id="6" name="Text Box 8"/>
          <p:cNvSpPr txBox="1">
            <a:spLocks noChangeArrowheads="1"/>
          </p:cNvSpPr>
          <p:nvPr/>
        </p:nvSpPr>
        <p:spPr bwMode="auto">
          <a:xfrm>
            <a:off x="5074920" y="2971800"/>
            <a:ext cx="1005840" cy="384048"/>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wrap="none"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Skills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Development</a:t>
            </a:r>
          </a:p>
        </p:txBody>
      </p:sp>
      <p:sp>
        <p:nvSpPr>
          <p:cNvPr id="7" name="Text Box 11"/>
          <p:cNvSpPr txBox="1">
            <a:spLocks noChangeArrowheads="1"/>
          </p:cNvSpPr>
          <p:nvPr/>
        </p:nvSpPr>
        <p:spPr bwMode="auto">
          <a:xfrm>
            <a:off x="6705600" y="2224918"/>
            <a:ext cx="1554480" cy="384048"/>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lIns="0" rIns="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Operational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Effectiveness</a:t>
            </a:r>
          </a:p>
        </p:txBody>
      </p:sp>
      <p:sp>
        <p:nvSpPr>
          <p:cNvPr id="8" name="Text Box 12"/>
          <p:cNvSpPr txBox="1">
            <a:spLocks noChangeArrowheads="1"/>
          </p:cNvSpPr>
          <p:nvPr/>
        </p:nvSpPr>
        <p:spPr bwMode="auto">
          <a:xfrm>
            <a:off x="1307592" y="2224918"/>
            <a:ext cx="1554480" cy="384048"/>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lIns="0" rIns="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Mission and Goals</a:t>
            </a:r>
          </a:p>
        </p:txBody>
      </p:sp>
      <p:sp>
        <p:nvSpPr>
          <p:cNvPr id="9" name="Line 13"/>
          <p:cNvSpPr>
            <a:spLocks noChangeShapeType="1"/>
          </p:cNvSpPr>
          <p:nvPr/>
        </p:nvSpPr>
        <p:spPr bwMode="auto">
          <a:xfrm flipH="1">
            <a:off x="2066544" y="1737514"/>
            <a:ext cx="295656" cy="484632"/>
          </a:xfrm>
          <a:prstGeom prst="line">
            <a:avLst/>
          </a:prstGeom>
          <a:noFill/>
          <a:ln w="15875">
            <a:solidFill>
              <a:srgbClr val="990033"/>
            </a:solidFill>
            <a:round/>
            <a:headEnd/>
            <a:tailEn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10" name="Line 14"/>
          <p:cNvSpPr>
            <a:spLocks noChangeShapeType="1"/>
          </p:cNvSpPr>
          <p:nvPr/>
        </p:nvSpPr>
        <p:spPr bwMode="auto">
          <a:xfrm>
            <a:off x="7227634" y="1735037"/>
            <a:ext cx="292608" cy="484632"/>
          </a:xfrm>
          <a:prstGeom prst="line">
            <a:avLst/>
          </a:prstGeom>
          <a:noFill/>
          <a:ln w="15875">
            <a:solidFill>
              <a:srgbClr val="990033"/>
            </a:solidFill>
            <a:round/>
            <a:headEnd/>
            <a:tailEn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ysClr val="windowText" lastClr="000000"/>
              </a:solidFill>
              <a:effectLst/>
              <a:uLnTx/>
              <a:uFillTx/>
            </a:endParaRPr>
          </a:p>
        </p:txBody>
      </p:sp>
      <p:sp>
        <p:nvSpPr>
          <p:cNvPr id="11" name="Line 15"/>
          <p:cNvSpPr>
            <a:spLocks noChangeShapeType="1"/>
          </p:cNvSpPr>
          <p:nvPr/>
        </p:nvSpPr>
        <p:spPr bwMode="auto">
          <a:xfrm flipV="1">
            <a:off x="4800600" y="1883664"/>
            <a:ext cx="0" cy="338328"/>
          </a:xfrm>
          <a:prstGeom prst="line">
            <a:avLst/>
          </a:prstGeom>
          <a:noFill/>
          <a:ln w="15875">
            <a:solidFill>
              <a:srgbClr val="990033"/>
            </a:solidFill>
            <a:round/>
            <a:headEnd/>
            <a:tailEn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12" name="Line 18"/>
          <p:cNvSpPr>
            <a:spLocks noChangeShapeType="1"/>
          </p:cNvSpPr>
          <p:nvPr/>
        </p:nvSpPr>
        <p:spPr bwMode="auto">
          <a:xfrm flipH="1">
            <a:off x="4005072" y="2615184"/>
            <a:ext cx="786384" cy="365760"/>
          </a:xfrm>
          <a:prstGeom prst="line">
            <a:avLst/>
          </a:prstGeom>
          <a:noFill/>
          <a:ln w="15875">
            <a:solidFill>
              <a:srgbClr val="990033"/>
            </a:solidFill>
            <a:round/>
            <a:headEnd/>
            <a:tailEn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13" name="Line 19"/>
          <p:cNvSpPr>
            <a:spLocks noChangeShapeType="1"/>
          </p:cNvSpPr>
          <p:nvPr/>
        </p:nvSpPr>
        <p:spPr bwMode="auto">
          <a:xfrm>
            <a:off x="4791455" y="2615184"/>
            <a:ext cx="800861" cy="365760"/>
          </a:xfrm>
          <a:prstGeom prst="line">
            <a:avLst/>
          </a:prstGeom>
          <a:noFill/>
          <a:ln w="15875">
            <a:solidFill>
              <a:srgbClr val="990033"/>
            </a:solidFill>
            <a:round/>
            <a:headEnd/>
            <a:tailEn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14" name="Text Box 22"/>
          <p:cNvSpPr txBox="1">
            <a:spLocks noChangeArrowheads="1"/>
          </p:cNvSpPr>
          <p:nvPr/>
        </p:nvSpPr>
        <p:spPr bwMode="auto">
          <a:xfrm>
            <a:off x="3429000" y="3848862"/>
            <a:ext cx="1178417" cy="1161288"/>
          </a:xfrm>
          <a:prstGeom prst="rect">
            <a:avLst/>
          </a:prstGeom>
          <a:noFill/>
          <a:ln w="9525" algn="ctr">
            <a:noFill/>
            <a:miter lim="800000"/>
            <a:headEnd/>
            <a:tailEnd/>
          </a:ln>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Evidence that students learned what they were supposed to learn in their</a:t>
            </a:r>
            <a:r>
              <a:rPr kumimoji="0" lang="en-US" sz="1000" b="1" i="0" u="none" strike="noStrike" kern="0" cap="none" spc="0" normalizeH="0" noProof="0" dirty="0" smtClean="0">
                <a:ln>
                  <a:noFill/>
                </a:ln>
                <a:solidFill>
                  <a:srgbClr val="A50021"/>
                </a:solidFill>
                <a:effectLst/>
                <a:uLnTx/>
                <a:uFillTx/>
                <a:latin typeface="Arial" charset="0"/>
                <a:cs typeface="Arial" charset="0"/>
              </a:rPr>
              <a:t> fields of study</a:t>
            </a:r>
            <a:endParaRPr kumimoji="0" lang="en-US" sz="1000" b="1" i="0" u="none" strike="noStrike" kern="0" cap="none" spc="0" normalizeH="0" baseline="0" noProof="0" dirty="0" smtClean="0">
              <a:ln>
                <a:noFill/>
              </a:ln>
              <a:solidFill>
                <a:srgbClr val="A50021"/>
              </a:solidFill>
              <a:effectLst/>
              <a:uLnTx/>
              <a:uFillTx/>
              <a:latin typeface="Arial" charset="0"/>
              <a:cs typeface="Arial" charset="0"/>
            </a:endParaRPr>
          </a:p>
        </p:txBody>
      </p:sp>
      <p:sp>
        <p:nvSpPr>
          <p:cNvPr id="15" name="Text Box 23"/>
          <p:cNvSpPr txBox="1">
            <a:spLocks noChangeArrowheads="1"/>
          </p:cNvSpPr>
          <p:nvPr/>
        </p:nvSpPr>
        <p:spPr bwMode="auto">
          <a:xfrm>
            <a:off x="4864608" y="3848862"/>
            <a:ext cx="1455419" cy="1161288"/>
          </a:xfrm>
          <a:prstGeom prst="rect">
            <a:avLst/>
          </a:prstGeom>
          <a:noFill/>
          <a:ln w="9525" algn="ctr">
            <a:noFill/>
            <a:miter lim="800000"/>
            <a:headEnd/>
            <a:tailEnd/>
          </a:ln>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Evidence that</a:t>
            </a:r>
            <a:r>
              <a:rPr kumimoji="0" lang="en-US" sz="1000" b="1" i="0" u="none" strike="noStrike" kern="0" cap="none" spc="0" normalizeH="0" noProof="0" dirty="0" smtClean="0">
                <a:ln>
                  <a:noFill/>
                </a:ln>
                <a:solidFill>
                  <a:srgbClr val="A50021"/>
                </a:solidFill>
                <a:effectLst/>
                <a:uLnTx/>
                <a:uFillTx/>
                <a:latin typeface="Arial" charset="0"/>
                <a:cs typeface="Arial" charset="0"/>
              </a:rPr>
              <a:t> </a:t>
            </a:r>
            <a:r>
              <a:rPr kumimoji="0" lang="en-US" sz="1000" b="1" i="0" u="none" strike="noStrike" kern="0" cap="none" spc="0" normalizeH="0" baseline="0" noProof="0" dirty="0" smtClean="0">
                <a:ln>
                  <a:noFill/>
                </a:ln>
                <a:solidFill>
                  <a:srgbClr val="A50021"/>
                </a:solidFill>
                <a:effectLst/>
                <a:uLnTx/>
                <a:uFillTx/>
                <a:latin typeface="Arial" charset="0"/>
                <a:cs typeface="Arial" charset="0"/>
              </a:rPr>
              <a:t>students have acquired </a:t>
            </a:r>
            <a:r>
              <a:rPr lang="en-US" sz="1000" b="1" kern="0" dirty="0" smtClean="0">
                <a:solidFill>
                  <a:srgbClr val="A50021"/>
                </a:solidFill>
                <a:latin typeface="Arial" charset="0"/>
                <a:cs typeface="Arial" charset="0"/>
              </a:rPr>
              <a:t>t</a:t>
            </a:r>
            <a:r>
              <a:rPr kumimoji="0" lang="en-US" sz="1000" b="1" i="0" u="none" strike="noStrike" kern="0" cap="none" spc="0" normalizeH="0" baseline="0" noProof="0" dirty="0" smtClean="0">
                <a:ln>
                  <a:noFill/>
                </a:ln>
                <a:solidFill>
                  <a:srgbClr val="A50021"/>
                </a:solidFill>
                <a:effectLst/>
                <a:uLnTx/>
                <a:uFillTx/>
                <a:latin typeface="Arial" charset="0"/>
                <a:cs typeface="Arial" charset="0"/>
              </a:rPr>
              <a:t>he appropriate</a:t>
            </a:r>
            <a:r>
              <a:rPr kumimoji="0" lang="en-US" sz="1000" b="1" i="0" u="none" strike="noStrike" kern="0" cap="none" spc="0" normalizeH="0" noProof="0" dirty="0" smtClean="0">
                <a:ln>
                  <a:noFill/>
                </a:ln>
                <a:solidFill>
                  <a:srgbClr val="A50021"/>
                </a:solidFill>
                <a:effectLst/>
                <a:uLnTx/>
                <a:uFillTx/>
                <a:latin typeface="Arial" charset="0"/>
                <a:cs typeface="Arial" charset="0"/>
              </a:rPr>
              <a:t> </a:t>
            </a:r>
            <a:r>
              <a:rPr kumimoji="0" lang="en-US" sz="1000" b="1" i="0" u="none" strike="noStrike" kern="0" cap="none" spc="0" normalizeH="0" baseline="0" noProof="0" dirty="0" smtClean="0">
                <a:ln>
                  <a:noFill/>
                </a:ln>
                <a:solidFill>
                  <a:srgbClr val="A50021"/>
                </a:solidFill>
                <a:effectLst/>
                <a:uLnTx/>
                <a:uFillTx/>
                <a:latin typeface="Arial" charset="0"/>
                <a:cs typeface="Arial" charset="0"/>
              </a:rPr>
              <a:t>business-related, professional skills</a:t>
            </a:r>
          </a:p>
        </p:txBody>
      </p:sp>
      <p:sp>
        <p:nvSpPr>
          <p:cNvPr id="16" name="Text Box 25"/>
          <p:cNvSpPr txBox="1">
            <a:spLocks noChangeArrowheads="1"/>
          </p:cNvSpPr>
          <p:nvPr/>
        </p:nvSpPr>
        <p:spPr bwMode="auto">
          <a:xfrm>
            <a:off x="6858000" y="3850268"/>
            <a:ext cx="1371600" cy="1159882"/>
          </a:xfrm>
          <a:prstGeom prst="rect">
            <a:avLst/>
          </a:prstGeom>
          <a:noFill/>
          <a:ln w="9525" algn="ctr">
            <a:noFill/>
            <a:miter lim="800000"/>
            <a:headEnd/>
            <a:tailEnd/>
          </a:ln>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Evidence that the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resources and processes of the academic business unit are organized</a:t>
            </a:r>
            <a:r>
              <a:rPr kumimoji="0" lang="en-US" sz="1000" b="1" i="0" u="none" strike="noStrike" kern="0" cap="none" spc="0" normalizeH="0" noProof="0" dirty="0" smtClean="0">
                <a:ln>
                  <a:noFill/>
                </a:ln>
                <a:solidFill>
                  <a:srgbClr val="A50021"/>
                </a:solidFill>
                <a:effectLst/>
                <a:uLnTx/>
                <a:uFillTx/>
                <a:latin typeface="Arial" charset="0"/>
                <a:cs typeface="Arial" charset="0"/>
              </a:rPr>
              <a:t> and deployed effectively</a:t>
            </a:r>
            <a:endParaRPr kumimoji="0" lang="en-US" sz="1000" b="1" i="0" u="none" strike="noStrike" kern="0" cap="none" spc="0" normalizeH="0" baseline="0" noProof="0" dirty="0" smtClean="0">
              <a:ln>
                <a:noFill/>
              </a:ln>
              <a:solidFill>
                <a:srgbClr val="A50021"/>
              </a:solidFill>
              <a:effectLst/>
              <a:uLnTx/>
              <a:uFillTx/>
              <a:latin typeface="Arial" charset="0"/>
              <a:cs typeface="Arial" charset="0"/>
            </a:endParaRPr>
          </a:p>
        </p:txBody>
      </p:sp>
      <p:sp>
        <p:nvSpPr>
          <p:cNvPr id="17" name="Line 26"/>
          <p:cNvSpPr>
            <a:spLocks noChangeShapeType="1"/>
          </p:cNvSpPr>
          <p:nvPr/>
        </p:nvSpPr>
        <p:spPr bwMode="auto">
          <a:xfrm flipH="1" flipV="1">
            <a:off x="2056838" y="2615184"/>
            <a:ext cx="9705" cy="1234440"/>
          </a:xfrm>
          <a:prstGeom prst="line">
            <a:avLst/>
          </a:prstGeom>
          <a:noFill/>
          <a:ln w="15875">
            <a:solidFill>
              <a:srgbClr val="990033"/>
            </a:solidFill>
            <a:round/>
            <a:headEnd/>
            <a:tailEnd type="triangle" w="med" len="me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18" name="Line 27"/>
          <p:cNvSpPr>
            <a:spLocks noChangeShapeType="1"/>
          </p:cNvSpPr>
          <p:nvPr/>
        </p:nvSpPr>
        <p:spPr bwMode="auto">
          <a:xfrm flipV="1">
            <a:off x="4023360" y="3355848"/>
            <a:ext cx="0" cy="502920"/>
          </a:xfrm>
          <a:prstGeom prst="line">
            <a:avLst/>
          </a:prstGeom>
          <a:noFill/>
          <a:ln w="15875">
            <a:solidFill>
              <a:srgbClr val="990033"/>
            </a:solidFill>
            <a:round/>
            <a:headEnd/>
            <a:tailEnd type="triangle" w="med" len="me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i="0" u="none" strike="noStrike" kern="0" cap="none" spc="0" normalizeH="0" baseline="0" noProof="0" dirty="0" smtClean="0">
                <a:ln>
                  <a:noFill/>
                </a:ln>
                <a:solidFill>
                  <a:sysClr val="windowText" lastClr="000000"/>
                </a:solidFill>
                <a:effectLst/>
                <a:uLnTx/>
                <a:uFillTx/>
              </a:rPr>
              <a:t>                              </a:t>
            </a:r>
          </a:p>
        </p:txBody>
      </p:sp>
      <p:sp>
        <p:nvSpPr>
          <p:cNvPr id="19" name="Line 29"/>
          <p:cNvSpPr>
            <a:spLocks noChangeShapeType="1"/>
          </p:cNvSpPr>
          <p:nvPr/>
        </p:nvSpPr>
        <p:spPr bwMode="auto">
          <a:xfrm flipV="1">
            <a:off x="5588873" y="3355848"/>
            <a:ext cx="0" cy="502920"/>
          </a:xfrm>
          <a:prstGeom prst="line">
            <a:avLst/>
          </a:prstGeom>
          <a:noFill/>
          <a:ln w="15875">
            <a:solidFill>
              <a:srgbClr val="990033"/>
            </a:solidFill>
            <a:round/>
            <a:headEnd/>
            <a:tailEnd type="triangle" w="med" len="med"/>
          </a:ln>
          <a:effectLst>
            <a:outerShdw blurRad="50800" dist="38100" dir="2700000" algn="tl" rotWithShape="0">
              <a:prstClr val="black">
                <a:alpha val="40000"/>
              </a:prstClr>
            </a:outerShdw>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20" name="Line 31"/>
          <p:cNvSpPr>
            <a:spLocks noChangeShapeType="1"/>
          </p:cNvSpPr>
          <p:nvPr/>
        </p:nvSpPr>
        <p:spPr bwMode="auto">
          <a:xfrm flipV="1">
            <a:off x="7543800" y="2615183"/>
            <a:ext cx="0" cy="1234440"/>
          </a:xfrm>
          <a:prstGeom prst="line">
            <a:avLst/>
          </a:prstGeom>
          <a:noFill/>
          <a:ln w="15875">
            <a:solidFill>
              <a:srgbClr val="990033"/>
            </a:solidFill>
            <a:round/>
            <a:headEnd/>
            <a:tailEnd type="triangle" w="med" len="me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i="0" u="none" strike="noStrike" kern="0" cap="none" spc="0" normalizeH="0" baseline="0" noProof="0" dirty="0" smtClean="0">
              <a:ln>
                <a:noFill/>
              </a:ln>
              <a:solidFill>
                <a:sysClr val="windowText" lastClr="000000"/>
              </a:solidFill>
              <a:effectLst/>
              <a:uLnTx/>
              <a:uFillTx/>
            </a:endParaRPr>
          </a:p>
        </p:txBody>
      </p:sp>
      <p:sp>
        <p:nvSpPr>
          <p:cNvPr id="21" name="Text Box 20"/>
          <p:cNvSpPr txBox="1">
            <a:spLocks noChangeArrowheads="1"/>
          </p:cNvSpPr>
          <p:nvPr/>
        </p:nvSpPr>
        <p:spPr bwMode="auto">
          <a:xfrm>
            <a:off x="1289304" y="3850268"/>
            <a:ext cx="1554479" cy="1159882"/>
          </a:xfrm>
          <a:prstGeom prst="rect">
            <a:avLst/>
          </a:prstGeom>
          <a:noFill/>
          <a:ln w="9525" algn="ctr">
            <a:noFill/>
            <a:miter lim="800000"/>
            <a:headEnd/>
            <a:tailEnd/>
          </a:ln>
        </p:spPr>
        <p:txBody>
          <a:bodyPr wrap="square">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Evidence that the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mission and</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broad-based goals of the academic business unit are being</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000" b="1" i="0" u="none" strike="noStrike" kern="0" cap="none" spc="0" normalizeH="0" baseline="0" noProof="0" dirty="0" smtClean="0">
                <a:ln>
                  <a:noFill/>
                </a:ln>
                <a:solidFill>
                  <a:srgbClr val="A50021"/>
                </a:solidFill>
                <a:effectLst/>
                <a:uLnTx/>
                <a:uFillTx/>
                <a:latin typeface="Arial" charset="0"/>
                <a:cs typeface="Arial" charset="0"/>
              </a:rPr>
              <a:t>accomplished</a:t>
            </a:r>
          </a:p>
        </p:txBody>
      </p:sp>
      <p:sp>
        <p:nvSpPr>
          <p:cNvPr id="22" name="Text Box 7"/>
          <p:cNvSpPr txBox="1">
            <a:spLocks noChangeArrowheads="1"/>
          </p:cNvSpPr>
          <p:nvPr/>
        </p:nvSpPr>
        <p:spPr bwMode="auto">
          <a:xfrm>
            <a:off x="3502152" y="2971800"/>
            <a:ext cx="1005840" cy="384048"/>
          </a:xfrm>
          <a:prstGeom prst="rect">
            <a:avLst/>
          </a:prstGeom>
          <a:solidFill>
            <a:srgbClr val="002060"/>
          </a:solidFill>
          <a:ln w="19050" algn="ctr">
            <a:solidFill>
              <a:srgbClr val="990033"/>
            </a:solidFill>
            <a:miter lim="800000"/>
            <a:headEnd/>
            <a:tailEnd/>
          </a:ln>
          <a:effectLst>
            <a:outerShdw blurRad="50800" dist="38100" dir="2700000" algn="tl" rotWithShape="0">
              <a:prstClr val="black">
                <a:alpha val="40000"/>
              </a:prstClr>
            </a:outerShdw>
          </a:effectLst>
        </p:spPr>
        <p:txBody>
          <a:bodyPr lIns="0" tIns="0" rIns="0" bIns="0" anchor="ctr" anchorCtr="0"/>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dirty="0" smtClean="0">
                <a:ln>
                  <a:noFill/>
                </a:ln>
                <a:solidFill>
                  <a:schemeClr val="bg1"/>
                </a:solidFill>
                <a:effectLst/>
                <a:uLnTx/>
                <a:uFillTx/>
                <a:latin typeface="Arial" charset="0"/>
                <a:cs typeface="Arial" charset="0"/>
              </a:rPr>
              <a:t>Disciplinary</a:t>
            </a:r>
            <a:r>
              <a:rPr kumimoji="0" lang="en-US" sz="1100" b="1" i="0" u="none" strike="noStrike" kern="0" cap="none" spc="0" normalizeH="0" noProof="0" dirty="0" smtClean="0">
                <a:ln>
                  <a:noFill/>
                </a:ln>
                <a:solidFill>
                  <a:schemeClr val="bg1"/>
                </a:solidFill>
                <a:effectLst/>
                <a:uLnTx/>
                <a:uFillTx/>
                <a:latin typeface="Arial" charset="0"/>
                <a:cs typeface="Arial" charset="0"/>
              </a:rPr>
              <a:t> Knowledge</a:t>
            </a:r>
            <a:endParaRPr kumimoji="0" lang="en-US" sz="1100" b="1" i="0" u="none" strike="noStrike" kern="0" cap="none" spc="0" normalizeH="0" baseline="0" noProof="0" dirty="0" smtClean="0">
              <a:ln>
                <a:noFill/>
              </a:ln>
              <a:solidFill>
                <a:schemeClr val="bg1"/>
              </a:solidFill>
              <a:effectLst/>
              <a:uLnTx/>
              <a:uFillTx/>
              <a:latin typeface="Arial" charset="0"/>
              <a:cs typeface="Arial" charset="0"/>
            </a:endParaRPr>
          </a:p>
        </p:txBody>
      </p:sp>
      <p:sp>
        <p:nvSpPr>
          <p:cNvPr id="2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Measuring Overall Effectiveness</a:t>
            </a:r>
          </a:p>
        </p:txBody>
      </p:sp>
    </p:spTree>
    <p:extLst>
      <p:ext uri="{BB962C8B-B14F-4D97-AF65-F5344CB8AC3E}">
        <p14:creationId xmlns:p14="http://schemas.microsoft.com/office/powerpoint/2010/main" val="134395724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 calcmode="lin" valueType="num">
                                      <p:cBhvr additive="base">
                                        <p:cTn id="7" dur="1000" fill="hold"/>
                                        <p:tgtEl>
                                          <p:spTgt spid="25"/>
                                        </p:tgtEl>
                                        <p:attrNameLst>
                                          <p:attrName>ppt_x</p:attrName>
                                        </p:attrNameLst>
                                      </p:cBhvr>
                                      <p:tavLst>
                                        <p:tav tm="0">
                                          <p:val>
                                            <p:strVal val="#ppt_x"/>
                                          </p:val>
                                        </p:tav>
                                        <p:tav tm="100000">
                                          <p:val>
                                            <p:strVal val="#ppt_x"/>
                                          </p:val>
                                        </p:tav>
                                      </p:tavLst>
                                    </p:anim>
                                    <p:anim calcmode="lin" valueType="num">
                                      <p:cBhvr additive="base">
                                        <p:cTn id="8" dur="1000" fill="hold"/>
                                        <p:tgtEl>
                                          <p:spTgt spid="25"/>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42" presetClass="entr" presetSubtype="0" fill="hold" grpId="0" nodeType="afterEffect">
                                  <p:stCondLst>
                                    <p:cond delay="75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1000"/>
                                        <p:tgtEl>
                                          <p:spTgt spid="9"/>
                                        </p:tgtEl>
                                      </p:cBhvr>
                                    </p:animEffect>
                                    <p:anim calcmode="lin" valueType="num">
                                      <p:cBhvr>
                                        <p:cTn id="20" dur="1000" fill="hold"/>
                                        <p:tgtEl>
                                          <p:spTgt spid="9"/>
                                        </p:tgtEl>
                                        <p:attrNameLst>
                                          <p:attrName>ppt_x</p:attrName>
                                        </p:attrNameLst>
                                      </p:cBhvr>
                                      <p:tavLst>
                                        <p:tav tm="0">
                                          <p:val>
                                            <p:strVal val="#ppt_x"/>
                                          </p:val>
                                        </p:tav>
                                        <p:tav tm="100000">
                                          <p:val>
                                            <p:strVal val="#ppt_x"/>
                                          </p:val>
                                        </p:tav>
                                      </p:tavLst>
                                    </p:anim>
                                    <p:anim calcmode="lin" valueType="num">
                                      <p:cBhvr>
                                        <p:cTn id="21" dur="1000" fill="hold"/>
                                        <p:tgtEl>
                                          <p:spTgt spid="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1000"/>
                                        <p:tgtEl>
                                          <p:spTgt spid="10"/>
                                        </p:tgtEl>
                                      </p:cBhvr>
                                    </p:animEffect>
                                    <p:anim calcmode="lin" valueType="num">
                                      <p:cBhvr>
                                        <p:cTn id="30" dur="1000" fill="hold"/>
                                        <p:tgtEl>
                                          <p:spTgt spid="10"/>
                                        </p:tgtEl>
                                        <p:attrNameLst>
                                          <p:attrName>ppt_x</p:attrName>
                                        </p:attrNameLst>
                                      </p:cBhvr>
                                      <p:tavLst>
                                        <p:tav tm="0">
                                          <p:val>
                                            <p:strVal val="#ppt_x"/>
                                          </p:val>
                                        </p:tav>
                                        <p:tav tm="100000">
                                          <p:val>
                                            <p:strVal val="#ppt_x"/>
                                          </p:val>
                                        </p:tav>
                                      </p:tavLst>
                                    </p:anim>
                                    <p:anim calcmode="lin" valueType="num">
                                      <p:cBhvr>
                                        <p:cTn id="31" dur="1000" fill="hold"/>
                                        <p:tgtEl>
                                          <p:spTgt spid="10"/>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fade">
                                      <p:cBhvr>
                                        <p:cTn id="34" dur="1000"/>
                                        <p:tgtEl>
                                          <p:spTgt spid="7"/>
                                        </p:tgtEl>
                                      </p:cBhvr>
                                    </p:animEffect>
                                    <p:anim calcmode="lin" valueType="num">
                                      <p:cBhvr>
                                        <p:cTn id="35" dur="1000" fill="hold"/>
                                        <p:tgtEl>
                                          <p:spTgt spid="7"/>
                                        </p:tgtEl>
                                        <p:attrNameLst>
                                          <p:attrName>ppt_x</p:attrName>
                                        </p:attrNameLst>
                                      </p:cBhvr>
                                      <p:tavLst>
                                        <p:tav tm="0">
                                          <p:val>
                                            <p:strVal val="#ppt_x"/>
                                          </p:val>
                                        </p:tav>
                                        <p:tav tm="100000">
                                          <p:val>
                                            <p:strVal val="#ppt_x"/>
                                          </p:val>
                                        </p:tav>
                                      </p:tavLst>
                                    </p:anim>
                                    <p:anim calcmode="lin" valueType="num">
                                      <p:cBhvr>
                                        <p:cTn id="36" dur="1000" fill="hold"/>
                                        <p:tgtEl>
                                          <p:spTgt spid="7"/>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fade">
                                      <p:cBhvr>
                                        <p:cTn id="39" dur="1000"/>
                                        <p:tgtEl>
                                          <p:spTgt spid="5"/>
                                        </p:tgtEl>
                                      </p:cBhvr>
                                    </p:animEffect>
                                    <p:anim calcmode="lin" valueType="num">
                                      <p:cBhvr>
                                        <p:cTn id="40" dur="1000" fill="hold"/>
                                        <p:tgtEl>
                                          <p:spTgt spid="5"/>
                                        </p:tgtEl>
                                        <p:attrNameLst>
                                          <p:attrName>ppt_x</p:attrName>
                                        </p:attrNameLst>
                                      </p:cBhvr>
                                      <p:tavLst>
                                        <p:tav tm="0">
                                          <p:val>
                                            <p:strVal val="#ppt_x"/>
                                          </p:val>
                                        </p:tav>
                                        <p:tav tm="100000">
                                          <p:val>
                                            <p:strVal val="#ppt_x"/>
                                          </p:val>
                                        </p:tav>
                                      </p:tavLst>
                                    </p:anim>
                                    <p:anim calcmode="lin" valueType="num">
                                      <p:cBhvr>
                                        <p:cTn id="41" dur="1000" fill="hold"/>
                                        <p:tgtEl>
                                          <p:spTgt spid="5"/>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1000"/>
                                        <p:tgtEl>
                                          <p:spTgt spid="8"/>
                                        </p:tgtEl>
                                      </p:cBhvr>
                                    </p:animEffect>
                                    <p:anim calcmode="lin" valueType="num">
                                      <p:cBhvr>
                                        <p:cTn id="45" dur="1000" fill="hold"/>
                                        <p:tgtEl>
                                          <p:spTgt spid="8"/>
                                        </p:tgtEl>
                                        <p:attrNameLst>
                                          <p:attrName>ppt_x</p:attrName>
                                        </p:attrNameLst>
                                      </p:cBhvr>
                                      <p:tavLst>
                                        <p:tav tm="0">
                                          <p:val>
                                            <p:strVal val="#ppt_x"/>
                                          </p:val>
                                        </p:tav>
                                        <p:tav tm="100000">
                                          <p:val>
                                            <p:strVal val="#ppt_x"/>
                                          </p:val>
                                        </p:tav>
                                      </p:tavLst>
                                    </p:anim>
                                    <p:anim calcmode="lin" valueType="num">
                                      <p:cBhvr>
                                        <p:cTn id="4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fade">
                                      <p:cBhvr>
                                        <p:cTn id="51" dur="1000"/>
                                        <p:tgtEl>
                                          <p:spTgt spid="12"/>
                                        </p:tgtEl>
                                      </p:cBhvr>
                                    </p:animEffect>
                                    <p:anim calcmode="lin" valueType="num">
                                      <p:cBhvr>
                                        <p:cTn id="52" dur="1000" fill="hold"/>
                                        <p:tgtEl>
                                          <p:spTgt spid="12"/>
                                        </p:tgtEl>
                                        <p:attrNameLst>
                                          <p:attrName>ppt_x</p:attrName>
                                        </p:attrNameLst>
                                      </p:cBhvr>
                                      <p:tavLst>
                                        <p:tav tm="0">
                                          <p:val>
                                            <p:strVal val="#ppt_x"/>
                                          </p:val>
                                        </p:tav>
                                        <p:tav tm="100000">
                                          <p:val>
                                            <p:strVal val="#ppt_x"/>
                                          </p:val>
                                        </p:tav>
                                      </p:tavLst>
                                    </p:anim>
                                    <p:anim calcmode="lin" valueType="num">
                                      <p:cBhvr>
                                        <p:cTn id="53" dur="1000" fill="hold"/>
                                        <p:tgtEl>
                                          <p:spTgt spid="12"/>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1000"/>
                                        <p:tgtEl>
                                          <p:spTgt spid="13"/>
                                        </p:tgtEl>
                                      </p:cBhvr>
                                    </p:animEffect>
                                    <p:anim calcmode="lin" valueType="num">
                                      <p:cBhvr>
                                        <p:cTn id="57" dur="1000" fill="hold"/>
                                        <p:tgtEl>
                                          <p:spTgt spid="13"/>
                                        </p:tgtEl>
                                        <p:attrNameLst>
                                          <p:attrName>ppt_x</p:attrName>
                                        </p:attrNameLst>
                                      </p:cBhvr>
                                      <p:tavLst>
                                        <p:tav tm="0">
                                          <p:val>
                                            <p:strVal val="#ppt_x"/>
                                          </p:val>
                                        </p:tav>
                                        <p:tav tm="100000">
                                          <p:val>
                                            <p:strVal val="#ppt_x"/>
                                          </p:val>
                                        </p:tav>
                                      </p:tavLst>
                                    </p:anim>
                                    <p:anim calcmode="lin" valueType="num">
                                      <p:cBhvr>
                                        <p:cTn id="58" dur="1000" fill="hold"/>
                                        <p:tgtEl>
                                          <p:spTgt spid="13"/>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22"/>
                                        </p:tgtEl>
                                        <p:attrNameLst>
                                          <p:attrName>style.visibility</p:attrName>
                                        </p:attrNameLst>
                                      </p:cBhvr>
                                      <p:to>
                                        <p:strVal val="visible"/>
                                      </p:to>
                                    </p:set>
                                    <p:animEffect transition="in" filter="fade">
                                      <p:cBhvr>
                                        <p:cTn id="61" dur="1000"/>
                                        <p:tgtEl>
                                          <p:spTgt spid="22"/>
                                        </p:tgtEl>
                                      </p:cBhvr>
                                    </p:animEffect>
                                    <p:anim calcmode="lin" valueType="num">
                                      <p:cBhvr>
                                        <p:cTn id="62" dur="1000" fill="hold"/>
                                        <p:tgtEl>
                                          <p:spTgt spid="22"/>
                                        </p:tgtEl>
                                        <p:attrNameLst>
                                          <p:attrName>ppt_x</p:attrName>
                                        </p:attrNameLst>
                                      </p:cBhvr>
                                      <p:tavLst>
                                        <p:tav tm="0">
                                          <p:val>
                                            <p:strVal val="#ppt_x"/>
                                          </p:val>
                                        </p:tav>
                                        <p:tav tm="100000">
                                          <p:val>
                                            <p:strVal val="#ppt_x"/>
                                          </p:val>
                                        </p:tav>
                                      </p:tavLst>
                                    </p:anim>
                                    <p:anim calcmode="lin" valueType="num">
                                      <p:cBhvr>
                                        <p:cTn id="63" dur="1000" fill="hold"/>
                                        <p:tgtEl>
                                          <p:spTgt spid="22"/>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6"/>
                                        </p:tgtEl>
                                        <p:attrNameLst>
                                          <p:attrName>style.visibility</p:attrName>
                                        </p:attrNameLst>
                                      </p:cBhvr>
                                      <p:to>
                                        <p:strVal val="visible"/>
                                      </p:to>
                                    </p:set>
                                    <p:animEffect transition="in" filter="fade">
                                      <p:cBhvr>
                                        <p:cTn id="66" dur="1000"/>
                                        <p:tgtEl>
                                          <p:spTgt spid="6"/>
                                        </p:tgtEl>
                                      </p:cBhvr>
                                    </p:animEffect>
                                    <p:anim calcmode="lin" valueType="num">
                                      <p:cBhvr>
                                        <p:cTn id="67" dur="1000" fill="hold"/>
                                        <p:tgtEl>
                                          <p:spTgt spid="6"/>
                                        </p:tgtEl>
                                        <p:attrNameLst>
                                          <p:attrName>ppt_x</p:attrName>
                                        </p:attrNameLst>
                                      </p:cBhvr>
                                      <p:tavLst>
                                        <p:tav tm="0">
                                          <p:val>
                                            <p:strVal val="#ppt_x"/>
                                          </p:val>
                                        </p:tav>
                                        <p:tav tm="100000">
                                          <p:val>
                                            <p:strVal val="#ppt_x"/>
                                          </p:val>
                                        </p:tav>
                                      </p:tavLst>
                                    </p:anim>
                                    <p:anim calcmode="lin" valueType="num">
                                      <p:cBhvr>
                                        <p:cTn id="6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Effect transition="in" filter="fade">
                                      <p:cBhvr>
                                        <p:cTn id="73" dur="1000"/>
                                        <p:tgtEl>
                                          <p:spTgt spid="17"/>
                                        </p:tgtEl>
                                      </p:cBhvr>
                                    </p:animEffect>
                                    <p:anim calcmode="lin" valueType="num">
                                      <p:cBhvr>
                                        <p:cTn id="74" dur="1000" fill="hold"/>
                                        <p:tgtEl>
                                          <p:spTgt spid="17"/>
                                        </p:tgtEl>
                                        <p:attrNameLst>
                                          <p:attrName>ppt_x</p:attrName>
                                        </p:attrNameLst>
                                      </p:cBhvr>
                                      <p:tavLst>
                                        <p:tav tm="0">
                                          <p:val>
                                            <p:strVal val="#ppt_x"/>
                                          </p:val>
                                        </p:tav>
                                        <p:tav tm="100000">
                                          <p:val>
                                            <p:strVal val="#ppt_x"/>
                                          </p:val>
                                        </p:tav>
                                      </p:tavLst>
                                    </p:anim>
                                    <p:anim calcmode="lin" valueType="num">
                                      <p:cBhvr>
                                        <p:cTn id="75" dur="1000" fill="hold"/>
                                        <p:tgtEl>
                                          <p:spTgt spid="17"/>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0"/>
                                  </p:stCondLst>
                                  <p:childTnLst>
                                    <p:set>
                                      <p:cBhvr>
                                        <p:cTn id="77" dur="1" fill="hold">
                                          <p:stCondLst>
                                            <p:cond delay="0"/>
                                          </p:stCondLst>
                                        </p:cTn>
                                        <p:tgtEl>
                                          <p:spTgt spid="18"/>
                                        </p:tgtEl>
                                        <p:attrNameLst>
                                          <p:attrName>style.visibility</p:attrName>
                                        </p:attrNameLst>
                                      </p:cBhvr>
                                      <p:to>
                                        <p:strVal val="visible"/>
                                      </p:to>
                                    </p:set>
                                    <p:animEffect transition="in" filter="fade">
                                      <p:cBhvr>
                                        <p:cTn id="78" dur="1000"/>
                                        <p:tgtEl>
                                          <p:spTgt spid="18"/>
                                        </p:tgtEl>
                                      </p:cBhvr>
                                    </p:animEffect>
                                    <p:anim calcmode="lin" valueType="num">
                                      <p:cBhvr>
                                        <p:cTn id="79" dur="1000" fill="hold"/>
                                        <p:tgtEl>
                                          <p:spTgt spid="18"/>
                                        </p:tgtEl>
                                        <p:attrNameLst>
                                          <p:attrName>ppt_x</p:attrName>
                                        </p:attrNameLst>
                                      </p:cBhvr>
                                      <p:tavLst>
                                        <p:tav tm="0">
                                          <p:val>
                                            <p:strVal val="#ppt_x"/>
                                          </p:val>
                                        </p:tav>
                                        <p:tav tm="100000">
                                          <p:val>
                                            <p:strVal val="#ppt_x"/>
                                          </p:val>
                                        </p:tav>
                                      </p:tavLst>
                                    </p:anim>
                                    <p:anim calcmode="lin" valueType="num">
                                      <p:cBhvr>
                                        <p:cTn id="80" dur="1000" fill="hold"/>
                                        <p:tgtEl>
                                          <p:spTgt spid="18"/>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19"/>
                                        </p:tgtEl>
                                        <p:attrNameLst>
                                          <p:attrName>style.visibility</p:attrName>
                                        </p:attrNameLst>
                                      </p:cBhvr>
                                      <p:to>
                                        <p:strVal val="visible"/>
                                      </p:to>
                                    </p:set>
                                    <p:animEffect transition="in" filter="fade">
                                      <p:cBhvr>
                                        <p:cTn id="83" dur="1000"/>
                                        <p:tgtEl>
                                          <p:spTgt spid="19"/>
                                        </p:tgtEl>
                                      </p:cBhvr>
                                    </p:animEffect>
                                    <p:anim calcmode="lin" valueType="num">
                                      <p:cBhvr>
                                        <p:cTn id="84" dur="1000" fill="hold"/>
                                        <p:tgtEl>
                                          <p:spTgt spid="19"/>
                                        </p:tgtEl>
                                        <p:attrNameLst>
                                          <p:attrName>ppt_x</p:attrName>
                                        </p:attrNameLst>
                                      </p:cBhvr>
                                      <p:tavLst>
                                        <p:tav tm="0">
                                          <p:val>
                                            <p:strVal val="#ppt_x"/>
                                          </p:val>
                                        </p:tav>
                                        <p:tav tm="100000">
                                          <p:val>
                                            <p:strVal val="#ppt_x"/>
                                          </p:val>
                                        </p:tav>
                                      </p:tavLst>
                                    </p:anim>
                                    <p:anim calcmode="lin" valueType="num">
                                      <p:cBhvr>
                                        <p:cTn id="85" dur="1000" fill="hold"/>
                                        <p:tgtEl>
                                          <p:spTgt spid="19"/>
                                        </p:tgtEl>
                                        <p:attrNameLst>
                                          <p:attrName>ppt_y</p:attrName>
                                        </p:attrNameLst>
                                      </p:cBhvr>
                                      <p:tavLst>
                                        <p:tav tm="0">
                                          <p:val>
                                            <p:strVal val="#ppt_y+.1"/>
                                          </p:val>
                                        </p:tav>
                                        <p:tav tm="100000">
                                          <p:val>
                                            <p:strVal val="#ppt_y"/>
                                          </p:val>
                                        </p:tav>
                                      </p:tavLst>
                                    </p:anim>
                                  </p:childTnLst>
                                </p:cTn>
                              </p:par>
                              <p:par>
                                <p:cTn id="86" presetID="42" presetClass="entr" presetSubtype="0" fill="hold" grpId="0" nodeType="withEffect">
                                  <p:stCondLst>
                                    <p:cond delay="0"/>
                                  </p:stCondLst>
                                  <p:childTnLst>
                                    <p:set>
                                      <p:cBhvr>
                                        <p:cTn id="87" dur="1" fill="hold">
                                          <p:stCondLst>
                                            <p:cond delay="0"/>
                                          </p:stCondLst>
                                        </p:cTn>
                                        <p:tgtEl>
                                          <p:spTgt spid="20"/>
                                        </p:tgtEl>
                                        <p:attrNameLst>
                                          <p:attrName>style.visibility</p:attrName>
                                        </p:attrNameLst>
                                      </p:cBhvr>
                                      <p:to>
                                        <p:strVal val="visible"/>
                                      </p:to>
                                    </p:set>
                                    <p:animEffect transition="in" filter="fade">
                                      <p:cBhvr>
                                        <p:cTn id="88" dur="1000"/>
                                        <p:tgtEl>
                                          <p:spTgt spid="20"/>
                                        </p:tgtEl>
                                      </p:cBhvr>
                                    </p:animEffect>
                                    <p:anim calcmode="lin" valueType="num">
                                      <p:cBhvr>
                                        <p:cTn id="89" dur="1000" fill="hold"/>
                                        <p:tgtEl>
                                          <p:spTgt spid="20"/>
                                        </p:tgtEl>
                                        <p:attrNameLst>
                                          <p:attrName>ppt_x</p:attrName>
                                        </p:attrNameLst>
                                      </p:cBhvr>
                                      <p:tavLst>
                                        <p:tav tm="0">
                                          <p:val>
                                            <p:strVal val="#ppt_x"/>
                                          </p:val>
                                        </p:tav>
                                        <p:tav tm="100000">
                                          <p:val>
                                            <p:strVal val="#ppt_x"/>
                                          </p:val>
                                        </p:tav>
                                      </p:tavLst>
                                    </p:anim>
                                    <p:anim calcmode="lin" valueType="num">
                                      <p:cBhvr>
                                        <p:cTn id="90" dur="1000" fill="hold"/>
                                        <p:tgtEl>
                                          <p:spTgt spid="20"/>
                                        </p:tgtEl>
                                        <p:attrNameLst>
                                          <p:attrName>ppt_y</p:attrName>
                                        </p:attrNameLst>
                                      </p:cBhvr>
                                      <p:tavLst>
                                        <p:tav tm="0">
                                          <p:val>
                                            <p:strVal val="#ppt_y+.1"/>
                                          </p:val>
                                        </p:tav>
                                        <p:tav tm="100000">
                                          <p:val>
                                            <p:strVal val="#ppt_y"/>
                                          </p:val>
                                        </p:tav>
                                      </p:tavLst>
                                    </p:anim>
                                  </p:childTnLst>
                                </p:cTn>
                              </p:par>
                              <p:par>
                                <p:cTn id="91" presetID="42" presetClass="entr" presetSubtype="0" fill="hold" grpId="0" nodeType="withEffect">
                                  <p:stCondLst>
                                    <p:cond delay="0"/>
                                  </p:stCondLst>
                                  <p:childTnLst>
                                    <p:set>
                                      <p:cBhvr>
                                        <p:cTn id="92" dur="1" fill="hold">
                                          <p:stCondLst>
                                            <p:cond delay="0"/>
                                          </p:stCondLst>
                                        </p:cTn>
                                        <p:tgtEl>
                                          <p:spTgt spid="21"/>
                                        </p:tgtEl>
                                        <p:attrNameLst>
                                          <p:attrName>style.visibility</p:attrName>
                                        </p:attrNameLst>
                                      </p:cBhvr>
                                      <p:to>
                                        <p:strVal val="visible"/>
                                      </p:to>
                                    </p:set>
                                    <p:animEffect transition="in" filter="fade">
                                      <p:cBhvr>
                                        <p:cTn id="93" dur="1000"/>
                                        <p:tgtEl>
                                          <p:spTgt spid="21"/>
                                        </p:tgtEl>
                                      </p:cBhvr>
                                    </p:animEffect>
                                    <p:anim calcmode="lin" valueType="num">
                                      <p:cBhvr>
                                        <p:cTn id="94" dur="1000" fill="hold"/>
                                        <p:tgtEl>
                                          <p:spTgt spid="21"/>
                                        </p:tgtEl>
                                        <p:attrNameLst>
                                          <p:attrName>ppt_x</p:attrName>
                                        </p:attrNameLst>
                                      </p:cBhvr>
                                      <p:tavLst>
                                        <p:tav tm="0">
                                          <p:val>
                                            <p:strVal val="#ppt_x"/>
                                          </p:val>
                                        </p:tav>
                                        <p:tav tm="100000">
                                          <p:val>
                                            <p:strVal val="#ppt_x"/>
                                          </p:val>
                                        </p:tav>
                                      </p:tavLst>
                                    </p:anim>
                                    <p:anim calcmode="lin" valueType="num">
                                      <p:cBhvr>
                                        <p:cTn id="95" dur="1000" fill="hold"/>
                                        <p:tgtEl>
                                          <p:spTgt spid="21"/>
                                        </p:tgtEl>
                                        <p:attrNameLst>
                                          <p:attrName>ppt_y</p:attrName>
                                        </p:attrNameLst>
                                      </p:cBhvr>
                                      <p:tavLst>
                                        <p:tav tm="0">
                                          <p:val>
                                            <p:strVal val="#ppt_y+.1"/>
                                          </p:val>
                                        </p:tav>
                                        <p:tav tm="100000">
                                          <p:val>
                                            <p:strVal val="#ppt_y"/>
                                          </p:val>
                                        </p:tav>
                                      </p:tavLst>
                                    </p:anim>
                                  </p:childTnLst>
                                </p:cTn>
                              </p:par>
                              <p:par>
                                <p:cTn id="96" presetID="42" presetClass="entr" presetSubtype="0" fill="hold" grpId="0" nodeType="withEffect">
                                  <p:stCondLst>
                                    <p:cond delay="0"/>
                                  </p:stCondLst>
                                  <p:childTnLst>
                                    <p:set>
                                      <p:cBhvr>
                                        <p:cTn id="97" dur="1" fill="hold">
                                          <p:stCondLst>
                                            <p:cond delay="0"/>
                                          </p:stCondLst>
                                        </p:cTn>
                                        <p:tgtEl>
                                          <p:spTgt spid="14"/>
                                        </p:tgtEl>
                                        <p:attrNameLst>
                                          <p:attrName>style.visibility</p:attrName>
                                        </p:attrNameLst>
                                      </p:cBhvr>
                                      <p:to>
                                        <p:strVal val="visible"/>
                                      </p:to>
                                    </p:set>
                                    <p:animEffect transition="in" filter="fade">
                                      <p:cBhvr>
                                        <p:cTn id="98" dur="1000"/>
                                        <p:tgtEl>
                                          <p:spTgt spid="14"/>
                                        </p:tgtEl>
                                      </p:cBhvr>
                                    </p:animEffect>
                                    <p:anim calcmode="lin" valueType="num">
                                      <p:cBhvr>
                                        <p:cTn id="99" dur="1000" fill="hold"/>
                                        <p:tgtEl>
                                          <p:spTgt spid="14"/>
                                        </p:tgtEl>
                                        <p:attrNameLst>
                                          <p:attrName>ppt_x</p:attrName>
                                        </p:attrNameLst>
                                      </p:cBhvr>
                                      <p:tavLst>
                                        <p:tav tm="0">
                                          <p:val>
                                            <p:strVal val="#ppt_x"/>
                                          </p:val>
                                        </p:tav>
                                        <p:tav tm="100000">
                                          <p:val>
                                            <p:strVal val="#ppt_x"/>
                                          </p:val>
                                        </p:tav>
                                      </p:tavLst>
                                    </p:anim>
                                    <p:anim calcmode="lin" valueType="num">
                                      <p:cBhvr>
                                        <p:cTn id="100" dur="1000" fill="hold"/>
                                        <p:tgtEl>
                                          <p:spTgt spid="14"/>
                                        </p:tgtEl>
                                        <p:attrNameLst>
                                          <p:attrName>ppt_y</p:attrName>
                                        </p:attrNameLst>
                                      </p:cBhvr>
                                      <p:tavLst>
                                        <p:tav tm="0">
                                          <p:val>
                                            <p:strVal val="#ppt_y+.1"/>
                                          </p:val>
                                        </p:tav>
                                        <p:tav tm="100000">
                                          <p:val>
                                            <p:strVal val="#ppt_y"/>
                                          </p:val>
                                        </p:tav>
                                      </p:tavLst>
                                    </p:anim>
                                  </p:childTnLst>
                                </p:cTn>
                              </p:par>
                              <p:par>
                                <p:cTn id="101" presetID="42" presetClass="entr" presetSubtype="0" fill="hold" grpId="0" nodeType="withEffect">
                                  <p:stCondLst>
                                    <p:cond delay="0"/>
                                  </p:stCondLst>
                                  <p:childTnLst>
                                    <p:set>
                                      <p:cBhvr>
                                        <p:cTn id="102" dur="1" fill="hold">
                                          <p:stCondLst>
                                            <p:cond delay="0"/>
                                          </p:stCondLst>
                                        </p:cTn>
                                        <p:tgtEl>
                                          <p:spTgt spid="15"/>
                                        </p:tgtEl>
                                        <p:attrNameLst>
                                          <p:attrName>style.visibility</p:attrName>
                                        </p:attrNameLst>
                                      </p:cBhvr>
                                      <p:to>
                                        <p:strVal val="visible"/>
                                      </p:to>
                                    </p:set>
                                    <p:animEffect transition="in" filter="fade">
                                      <p:cBhvr>
                                        <p:cTn id="103" dur="1000"/>
                                        <p:tgtEl>
                                          <p:spTgt spid="15"/>
                                        </p:tgtEl>
                                      </p:cBhvr>
                                    </p:animEffect>
                                    <p:anim calcmode="lin" valueType="num">
                                      <p:cBhvr>
                                        <p:cTn id="104" dur="1000" fill="hold"/>
                                        <p:tgtEl>
                                          <p:spTgt spid="15"/>
                                        </p:tgtEl>
                                        <p:attrNameLst>
                                          <p:attrName>ppt_x</p:attrName>
                                        </p:attrNameLst>
                                      </p:cBhvr>
                                      <p:tavLst>
                                        <p:tav tm="0">
                                          <p:val>
                                            <p:strVal val="#ppt_x"/>
                                          </p:val>
                                        </p:tav>
                                        <p:tav tm="100000">
                                          <p:val>
                                            <p:strVal val="#ppt_x"/>
                                          </p:val>
                                        </p:tav>
                                      </p:tavLst>
                                    </p:anim>
                                    <p:anim calcmode="lin" valueType="num">
                                      <p:cBhvr>
                                        <p:cTn id="105" dur="1000" fill="hold"/>
                                        <p:tgtEl>
                                          <p:spTgt spid="15"/>
                                        </p:tgtEl>
                                        <p:attrNameLst>
                                          <p:attrName>ppt_y</p:attrName>
                                        </p:attrNameLst>
                                      </p:cBhvr>
                                      <p:tavLst>
                                        <p:tav tm="0">
                                          <p:val>
                                            <p:strVal val="#ppt_y+.1"/>
                                          </p:val>
                                        </p:tav>
                                        <p:tav tm="100000">
                                          <p:val>
                                            <p:strVal val="#ppt_y"/>
                                          </p:val>
                                        </p:tav>
                                      </p:tavLst>
                                    </p:anim>
                                  </p:childTnLst>
                                </p:cTn>
                              </p:par>
                              <p:par>
                                <p:cTn id="106" presetID="42" presetClass="entr" presetSubtype="0" fill="hold" grpId="0" nodeType="withEffect">
                                  <p:stCondLst>
                                    <p:cond delay="0"/>
                                  </p:stCondLst>
                                  <p:childTnLst>
                                    <p:set>
                                      <p:cBhvr>
                                        <p:cTn id="107" dur="1" fill="hold">
                                          <p:stCondLst>
                                            <p:cond delay="0"/>
                                          </p:stCondLst>
                                        </p:cTn>
                                        <p:tgtEl>
                                          <p:spTgt spid="16"/>
                                        </p:tgtEl>
                                        <p:attrNameLst>
                                          <p:attrName>style.visibility</p:attrName>
                                        </p:attrNameLst>
                                      </p:cBhvr>
                                      <p:to>
                                        <p:strVal val="visible"/>
                                      </p:to>
                                    </p:set>
                                    <p:animEffect transition="in" filter="fade">
                                      <p:cBhvr>
                                        <p:cTn id="108" dur="1000"/>
                                        <p:tgtEl>
                                          <p:spTgt spid="16"/>
                                        </p:tgtEl>
                                      </p:cBhvr>
                                    </p:animEffect>
                                    <p:anim calcmode="lin" valueType="num">
                                      <p:cBhvr>
                                        <p:cTn id="109" dur="1000" fill="hold"/>
                                        <p:tgtEl>
                                          <p:spTgt spid="16"/>
                                        </p:tgtEl>
                                        <p:attrNameLst>
                                          <p:attrName>ppt_x</p:attrName>
                                        </p:attrNameLst>
                                      </p:cBhvr>
                                      <p:tavLst>
                                        <p:tav tm="0">
                                          <p:val>
                                            <p:strVal val="#ppt_x"/>
                                          </p:val>
                                        </p:tav>
                                        <p:tav tm="100000">
                                          <p:val>
                                            <p:strVal val="#ppt_x"/>
                                          </p:val>
                                        </p:tav>
                                      </p:tavLst>
                                    </p:anim>
                                    <p:anim calcmode="lin" valueType="num">
                                      <p:cBhvr>
                                        <p:cTn id="110" dur="1000" fill="hold"/>
                                        <p:tgtEl>
                                          <p:spTgt spid="16"/>
                                        </p:tgtEl>
                                        <p:attrNameLst>
                                          <p:attrName>ppt_y</p:attrName>
                                        </p:attrNameLst>
                                      </p:cBhvr>
                                      <p:tavLst>
                                        <p:tav tm="0">
                                          <p:val>
                                            <p:strVal val="#ppt_y+.1"/>
                                          </p:val>
                                        </p:tav>
                                        <p:tav tm="100000">
                                          <p:val>
                                            <p:strVal val="#ppt_y"/>
                                          </p:val>
                                        </p:tav>
                                      </p:tavLst>
                                    </p:anim>
                                  </p:childTnLst>
                                </p:cTn>
                              </p:par>
                            </p:childTnLst>
                          </p:cTn>
                        </p:par>
                        <p:par>
                          <p:cTn id="111" fill="hold">
                            <p:stCondLst>
                              <p:cond delay="1000"/>
                            </p:stCondLst>
                            <p:childTnLst>
                              <p:par>
                                <p:cTn id="112" presetID="23" presetClass="entr" presetSubtype="16" fill="hold" nodeType="afterEffect" nodePh="1">
                                  <p:stCondLst>
                                    <p:cond delay="0"/>
                                  </p:stCondLst>
                                  <p:endCondLst>
                                    <p:cond evt="begin" delay="0">
                                      <p:tn val="112"/>
                                    </p:cond>
                                  </p:endCondLst>
                                  <p:childTnLst>
                                    <p:set>
                                      <p:cBhvr>
                                        <p:cTn id="113" dur="1" fill="hold">
                                          <p:stCondLst>
                                            <p:cond delay="0"/>
                                          </p:stCondLst>
                                        </p:cTn>
                                        <p:tgtEl>
                                          <p:spTgt spid="2">
                                            <p:txEl>
                                              <p:pRg st="0" end="0"/>
                                            </p:txEl>
                                          </p:spTgt>
                                        </p:tgtEl>
                                        <p:attrNameLst>
                                          <p:attrName>style.visibility</p:attrName>
                                        </p:attrNameLst>
                                      </p:cBhvr>
                                      <p:to>
                                        <p:strVal val="visible"/>
                                      </p:to>
                                    </p:set>
                                    <p:anim calcmode="lin" valueType="num">
                                      <p:cBhvr>
                                        <p:cTn id="1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15" dur="500" fill="hold"/>
                                        <p:tgtEl>
                                          <p:spTgt spid="2">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p:bldP spid="15" grpId="0"/>
      <p:bldP spid="16" grpId="0"/>
      <p:bldP spid="17" grpId="0" animBg="1"/>
      <p:bldP spid="18" grpId="0" animBg="1"/>
      <p:bldP spid="19" grpId="0" animBg="1"/>
      <p:bldP spid="20" grpId="0" animBg="1"/>
      <p:bldP spid="21" grpId="0"/>
      <p:bldP spid="22" grpId="0" animBg="1"/>
      <p:bldP spid="2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lvl="0" indent="-342900" fontAlgn="base">
              <a:spcAft>
                <a:spcPct val="0"/>
              </a:spcAft>
              <a:buClr>
                <a:srgbClr val="330033"/>
              </a:buClr>
              <a:buSzPct val="90000"/>
            </a:pPr>
            <a:endParaRPr lang="en-US" sz="1100" kern="0" dirty="0" smtClean="0">
              <a:solidFill>
                <a:srgbClr val="330033"/>
              </a:solidFill>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Articulate goals and intended outcomes for students and for the academic business unit (intended student learning outcomes and operational outcomes).</a:t>
            </a:r>
          </a:p>
          <a:p>
            <a:pPr marL="274320" lvl="0" indent="-274320" fontAlgn="base">
              <a:spcBef>
                <a:spcPts val="36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Use assessment tools – Measures and measure related rubrics - to gather data and information pertaining to the goals and intended outcomes.</a:t>
            </a:r>
          </a:p>
          <a:p>
            <a:pPr marL="274320" lvl="0" indent="-274320" fontAlgn="base">
              <a:spcBef>
                <a:spcPts val="3600"/>
              </a:spcBef>
              <a:spcAft>
                <a:spcPct val="0"/>
              </a:spcAft>
              <a:buClr>
                <a:srgbClr val="A50021"/>
              </a:buClr>
              <a:buSzPct val="90000"/>
              <a:buFont typeface="Wingdings" pitchFamily="2" charset="2"/>
              <a:buChar char="§"/>
            </a:pPr>
            <a:r>
              <a:rPr lang="en-US" sz="2000" kern="0" dirty="0" smtClean="0">
                <a:solidFill>
                  <a:srgbClr val="330033"/>
                </a:solidFill>
                <a:latin typeface="Calibri" panose="020F0502020204030204" pitchFamily="34" charset="0"/>
              </a:rPr>
              <a:t>Analyze and evaluate the assessment results to determine the extent to which students and the academic </a:t>
            </a:r>
            <a:r>
              <a:rPr lang="en-US" sz="2000" kern="0" dirty="0">
                <a:solidFill>
                  <a:srgbClr val="330033"/>
                </a:solidFill>
                <a:latin typeface="Calibri" panose="020F0502020204030204" pitchFamily="34" charset="0"/>
              </a:rPr>
              <a:t>business unit (its operational effectiveness) </a:t>
            </a:r>
            <a:r>
              <a:rPr lang="en-US" sz="2000" kern="0" dirty="0" smtClean="0">
                <a:solidFill>
                  <a:srgbClr val="330033"/>
                </a:solidFill>
                <a:latin typeface="Calibri" panose="020F0502020204030204" pitchFamily="34" charset="0"/>
              </a:rPr>
              <a:t>is realizing the intended outcomes.</a:t>
            </a:r>
            <a:endParaRPr lang="en-US" sz="2000" kern="0" dirty="0">
              <a:solidFill>
                <a:srgbClr val="330033"/>
              </a:solidFill>
              <a:latin typeface="Calibri" panose="020F0502020204030204" pitchFamily="34" charset="0"/>
            </a:endParaRPr>
          </a:p>
        </p:txBody>
      </p:sp>
      <p:sp>
        <p:nvSpPr>
          <p:cNvPr id="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14676932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lvl="0" indent="-342900" fontAlgn="base">
              <a:spcAft>
                <a:spcPct val="0"/>
              </a:spcAft>
              <a:buClr>
                <a:srgbClr val="330033"/>
              </a:buClr>
              <a:buSzPct val="90000"/>
            </a:pPr>
            <a:endParaRPr lang="en-US" sz="1100" kern="0" dirty="0" smtClean="0">
              <a:solidFill>
                <a:srgbClr val="330033"/>
              </a:solidFill>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pPr>
            <a:r>
              <a:rPr lang="en-US" sz="1900" kern="0" dirty="0" smtClean="0">
                <a:solidFill>
                  <a:srgbClr val="330033"/>
                </a:solidFill>
                <a:latin typeface="Calibri" panose="020F0502020204030204" pitchFamily="34" charset="0"/>
              </a:rPr>
              <a:t>Identify changes and improvements that are needed (in curricula, resources, processes, etc.).</a:t>
            </a:r>
          </a:p>
          <a:p>
            <a:pPr marL="274320" lvl="0" indent="-274320" fontAlgn="base">
              <a:spcBef>
                <a:spcPts val="1800"/>
              </a:spcBef>
              <a:spcAft>
                <a:spcPct val="0"/>
              </a:spcAft>
              <a:buClr>
                <a:srgbClr val="A50021"/>
              </a:buClr>
              <a:buSzPct val="90000"/>
              <a:buFont typeface="Wingdings" pitchFamily="2" charset="2"/>
              <a:buChar char="§"/>
            </a:pPr>
            <a:r>
              <a:rPr lang="en-US" sz="1900" kern="0" dirty="0" smtClean="0">
                <a:solidFill>
                  <a:srgbClr val="330033"/>
                </a:solidFill>
                <a:latin typeface="Calibri" panose="020F0502020204030204" pitchFamily="34" charset="0"/>
              </a:rPr>
              <a:t>Prepare and execute strategies and action plans to implement the identified changes and improvements.</a:t>
            </a:r>
          </a:p>
          <a:p>
            <a:pPr marL="274320" lvl="0" indent="-274320" fontAlgn="base">
              <a:spcBef>
                <a:spcPts val="1800"/>
              </a:spcBef>
              <a:spcAft>
                <a:spcPct val="0"/>
              </a:spcAft>
              <a:buClr>
                <a:srgbClr val="A50021"/>
              </a:buClr>
              <a:buSzPct val="90000"/>
              <a:buFont typeface="Wingdings" pitchFamily="2" charset="2"/>
              <a:buChar char="§"/>
            </a:pPr>
            <a:r>
              <a:rPr lang="en-US" sz="1900" kern="0" dirty="0" smtClean="0">
                <a:solidFill>
                  <a:srgbClr val="330033"/>
                </a:solidFill>
                <a:latin typeface="Calibri" panose="020F0502020204030204" pitchFamily="34" charset="0"/>
              </a:rPr>
              <a:t>Evaluate the results of executed action plans to determine the extent </a:t>
            </a:r>
            <a:r>
              <a:rPr lang="en-US" sz="1900" kern="0" dirty="0">
                <a:solidFill>
                  <a:srgbClr val="330033"/>
                </a:solidFill>
                <a:latin typeface="Calibri" panose="020F0502020204030204" pitchFamily="34" charset="0"/>
              </a:rPr>
              <a:t>to which the </a:t>
            </a:r>
            <a:r>
              <a:rPr lang="en-US" sz="1900" kern="0" dirty="0" smtClean="0">
                <a:solidFill>
                  <a:srgbClr val="330033"/>
                </a:solidFill>
                <a:latin typeface="Calibri" panose="020F0502020204030204" pitchFamily="34" charset="0"/>
              </a:rPr>
              <a:t>strategies and action </a:t>
            </a:r>
            <a:r>
              <a:rPr lang="en-US" sz="1900" kern="0" dirty="0">
                <a:solidFill>
                  <a:srgbClr val="330033"/>
                </a:solidFill>
                <a:latin typeface="Calibri" panose="020F0502020204030204" pitchFamily="34" charset="0"/>
              </a:rPr>
              <a:t>plans resulted in the desired outcomes (</a:t>
            </a:r>
            <a:r>
              <a:rPr lang="en-US" sz="1900" kern="0" dirty="0" smtClean="0">
                <a:solidFill>
                  <a:srgbClr val="330033"/>
                </a:solidFill>
                <a:latin typeface="Calibri" panose="020F0502020204030204" pitchFamily="34" charset="0"/>
              </a:rPr>
              <a:t>i.e., repeat the assessment process and determine ‘realized’ outcomes).</a:t>
            </a:r>
          </a:p>
          <a:p>
            <a:pPr marL="274320" lvl="0" indent="-274320" fontAlgn="base">
              <a:spcBef>
                <a:spcPts val="1800"/>
              </a:spcBef>
              <a:spcAft>
                <a:spcPct val="0"/>
              </a:spcAft>
              <a:buClr>
                <a:srgbClr val="A50021"/>
              </a:buClr>
              <a:buSzPct val="90000"/>
              <a:buFont typeface="Wingdings" pitchFamily="2" charset="2"/>
              <a:buChar char="§"/>
            </a:pPr>
            <a:r>
              <a:rPr lang="en-US" sz="1900" kern="0" dirty="0" smtClean="0">
                <a:solidFill>
                  <a:srgbClr val="330033"/>
                </a:solidFill>
                <a:latin typeface="Calibri" panose="020F0502020204030204" pitchFamily="34" charset="0"/>
              </a:rPr>
              <a:t>This phase of the outcomes assessment process represents ‘closing the loop’ in outcomes assessment: the ‘Assessment Feedback Loop.’</a:t>
            </a:r>
          </a:p>
        </p:txBody>
      </p:sp>
      <p:sp>
        <p:nvSpPr>
          <p:cNvPr id="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6319597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lvl="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The </a:t>
            </a: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Assessment Feedback</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 </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Loop</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r>
              <a:rPr lang="en-US" dirty="0">
                <a:latin typeface="Calibri" panose="020F0502020204030204" pitchFamily="34" charset="0"/>
              </a:rPr>
              <a:t>f</a:t>
            </a:r>
            <a:r>
              <a:rPr lang="en-US" baseline="0" dirty="0" smtClean="0">
                <a:latin typeface="Calibri" panose="020F0502020204030204" pitchFamily="34" charset="0"/>
              </a:rPr>
              <a:t>or the assessment measures</a:t>
            </a:r>
            <a:endPar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endParaRPr>
          </a:p>
        </p:txBody>
      </p:sp>
      <p:grpSp>
        <p:nvGrpSpPr>
          <p:cNvPr id="2" name="Group 1"/>
          <p:cNvGrpSpPr/>
          <p:nvPr/>
        </p:nvGrpSpPr>
        <p:grpSpPr>
          <a:xfrm>
            <a:off x="3291840" y="1508760"/>
            <a:ext cx="1714500" cy="981075"/>
            <a:chOff x="3291840" y="1508760"/>
            <a:chExt cx="1714500" cy="981075"/>
          </a:xfrm>
        </p:grpSpPr>
        <p:pic>
          <p:nvPicPr>
            <p:cNvPr id="10" name="Picture 9"/>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8760"/>
              <a:ext cx="1714500" cy="981075"/>
            </a:xfrm>
            <a:prstGeom prst="rect">
              <a:avLst/>
            </a:prstGeom>
          </p:spPr>
        </p:pic>
        <p:sp>
          <p:nvSpPr>
            <p:cNvPr id="11" name="TextBox 10"/>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Carry out</a:t>
              </a:r>
            </a:p>
            <a:p>
              <a:pPr algn="ctr"/>
              <a:r>
                <a:rPr lang="en-US" sz="1000" dirty="0" smtClean="0">
                  <a:solidFill>
                    <a:schemeClr val="bg1"/>
                  </a:solidFill>
                  <a:latin typeface="Arial" panose="020B0604020202020204" pitchFamily="34" charset="0"/>
                  <a:cs typeface="Arial" panose="020B0604020202020204" pitchFamily="34" charset="0"/>
                </a:rPr>
                <a:t>assessment</a:t>
              </a:r>
            </a:p>
            <a:p>
              <a:pPr algn="ctr"/>
              <a:r>
                <a:rPr lang="en-US" sz="1000" dirty="0" smtClean="0">
                  <a:solidFill>
                    <a:schemeClr val="bg1"/>
                  </a:solidFill>
                  <a:latin typeface="Arial" panose="020B0604020202020204" pitchFamily="34" charset="0"/>
                  <a:cs typeface="Arial" panose="020B0604020202020204" pitchFamily="34" charset="0"/>
                </a:rPr>
                <a:t>activities</a:t>
              </a:r>
              <a:endParaRPr lang="en-US" sz="1000" dirty="0">
                <a:solidFill>
                  <a:schemeClr val="bg1"/>
                </a:solidFill>
                <a:latin typeface="Arial" panose="020B0604020202020204" pitchFamily="34" charset="0"/>
                <a:cs typeface="Arial" panose="020B0604020202020204" pitchFamily="34" charset="0"/>
              </a:endParaRPr>
            </a:p>
          </p:txBody>
        </p:sp>
      </p:grpSp>
      <p:sp>
        <p:nvSpPr>
          <p:cNvPr id="12"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7660071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50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750"/>
                                        <p:tgtEl>
                                          <p:spTgt spid="5"/>
                                        </p:tgtEl>
                                        <p:attrNameLst>
                                          <p:attrName>ppt_x</p:attrName>
                                        </p:attrNameLst>
                                      </p:cBhvr>
                                      <p:tavLst>
                                        <p:tav tm="0">
                                          <p:val>
                                            <p:strVal val="#ppt_x-#ppt_w*1.125000"/>
                                          </p:val>
                                        </p:tav>
                                        <p:tav tm="100000">
                                          <p:val>
                                            <p:strVal val="#ppt_x"/>
                                          </p:val>
                                        </p:tav>
                                      </p:tavLst>
                                    </p:anim>
                                    <p:animEffect transition="in" filter="wipe(right)">
                                      <p:cBhvr>
                                        <p:cTn id="8" dur="750"/>
                                        <p:tgtEl>
                                          <p:spTgt spid="5"/>
                                        </p:tgtEl>
                                      </p:cBhvr>
                                    </p:animEffect>
                                  </p:childTnLst>
                                </p:cTn>
                              </p:par>
                            </p:childTnLst>
                          </p:cTn>
                        </p:par>
                      </p:childTnLst>
                    </p:cTn>
                  </p:par>
                  <p:par>
                    <p:cTn id="9" fill="hold">
                      <p:stCondLst>
                        <p:cond delay="indefinite"/>
                      </p:stCondLst>
                      <p:childTnLst>
                        <p:par>
                          <p:cTn id="10" fill="hold">
                            <p:stCondLst>
                              <p:cond delay="0"/>
                            </p:stCondLst>
                            <p:childTnLst>
                              <p:par>
                                <p:cTn id="11" presetID="12" presetClass="entr" presetSubtype="8" fill="hold"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750"/>
                                        <p:tgtEl>
                                          <p:spTgt spid="2"/>
                                        </p:tgtEl>
                                        <p:attrNameLst>
                                          <p:attrName>ppt_x</p:attrName>
                                        </p:attrNameLst>
                                      </p:cBhvr>
                                      <p:tavLst>
                                        <p:tav tm="0">
                                          <p:val>
                                            <p:strVal val="#ppt_x-#ppt_w*1.125000"/>
                                          </p:val>
                                        </p:tav>
                                        <p:tav tm="100000">
                                          <p:val>
                                            <p:strVal val="#ppt_x"/>
                                          </p:val>
                                        </p:tav>
                                      </p:tavLst>
                                    </p:anim>
                                    <p:animEffect transition="in" filter="wipe(right)">
                                      <p:cBhvr>
                                        <p:cTn id="14" dur="7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lvl="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algn="ctr">
              <a:spcAft>
                <a:spcPts val="0"/>
              </a:spcAft>
              <a:buClr>
                <a:srgbClr val="C00000"/>
              </a:buClr>
              <a:buSzPct val="90000"/>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The Assessment Feedback</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 </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Loop </a:t>
            </a:r>
            <a:r>
              <a:rPr lang="en-US" noProof="0" dirty="0" smtClean="0">
                <a:latin typeface="Calibri" panose="020F0502020204030204" pitchFamily="34" charset="0"/>
              </a:rPr>
              <a:t>f</a:t>
            </a:r>
            <a:r>
              <a:rPr lang="en-US" dirty="0" smtClean="0">
                <a:latin typeface="Calibri" panose="020F0502020204030204" pitchFamily="34" charset="0"/>
              </a:rPr>
              <a:t>or </a:t>
            </a:r>
            <a:r>
              <a:rPr lang="en-US" dirty="0">
                <a:latin typeface="Calibri" panose="020F0502020204030204" pitchFamily="34" charset="0"/>
              </a:rPr>
              <a:t>the assessment measures</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endPar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endParaRPr>
          </a:p>
        </p:txBody>
      </p:sp>
      <p:grpSp>
        <p:nvGrpSpPr>
          <p:cNvPr id="14" name="Group 13"/>
          <p:cNvGrpSpPr/>
          <p:nvPr/>
        </p:nvGrpSpPr>
        <p:grpSpPr>
          <a:xfrm>
            <a:off x="5036485" y="1504950"/>
            <a:ext cx="3048000" cy="1095375"/>
            <a:chOff x="5036485" y="1504950"/>
            <a:chExt cx="3048000" cy="1095375"/>
          </a:xfrm>
        </p:grpSpPr>
        <p:pic>
          <p:nvPicPr>
            <p:cNvPr id="15" name="Picture 1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36485" y="1504950"/>
              <a:ext cx="3048000" cy="1095375"/>
            </a:xfrm>
            <a:prstGeom prst="rect">
              <a:avLst/>
            </a:prstGeom>
          </p:spPr>
        </p:pic>
        <p:sp>
          <p:nvSpPr>
            <p:cNvPr id="16" name="TextBox 15"/>
            <p:cNvSpPr txBox="1"/>
            <p:nvPr/>
          </p:nvSpPr>
          <p:spPr>
            <a:xfrm>
              <a:off x="64770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Determine where</a:t>
              </a:r>
            </a:p>
            <a:p>
              <a:pPr algn="ctr"/>
              <a:r>
                <a:rPr lang="en-US" sz="1000" dirty="0" smtClean="0">
                  <a:solidFill>
                    <a:schemeClr val="bg1"/>
                  </a:solidFill>
                  <a:latin typeface="Arial" panose="020B0604020202020204" pitchFamily="34" charset="0"/>
                  <a:cs typeface="Arial" panose="020B0604020202020204" pitchFamily="34" charset="0"/>
                </a:rPr>
                <a:t>changes and</a:t>
              </a:r>
            </a:p>
            <a:p>
              <a:pPr algn="ctr"/>
              <a:r>
                <a:rPr lang="en-US" sz="1000" dirty="0" smtClean="0">
                  <a:solidFill>
                    <a:schemeClr val="bg1"/>
                  </a:solidFill>
                  <a:latin typeface="Arial" panose="020B0604020202020204" pitchFamily="34" charset="0"/>
                  <a:cs typeface="Arial" panose="020B0604020202020204" pitchFamily="34" charset="0"/>
                </a:rPr>
                <a:t>improvements are</a:t>
              </a:r>
            </a:p>
            <a:p>
              <a:pPr algn="ctr"/>
              <a:r>
                <a:rPr lang="en-US" sz="1000" dirty="0" smtClean="0">
                  <a:solidFill>
                    <a:schemeClr val="bg1"/>
                  </a:solidFill>
                  <a:latin typeface="Arial" panose="020B0604020202020204" pitchFamily="34" charset="0"/>
                  <a:cs typeface="Arial" panose="020B0604020202020204" pitchFamily="34" charset="0"/>
                </a:rPr>
                <a:t>needed</a:t>
              </a:r>
              <a:endParaRPr lang="en-US" sz="1000" dirty="0">
                <a:solidFill>
                  <a:schemeClr val="bg1"/>
                </a:solidFill>
                <a:latin typeface="Arial" panose="020B0604020202020204" pitchFamily="34" charset="0"/>
                <a:cs typeface="Arial" panose="020B0604020202020204" pitchFamily="34" charset="0"/>
              </a:endParaRPr>
            </a:p>
          </p:txBody>
        </p:sp>
      </p:grpSp>
      <p:grpSp>
        <p:nvGrpSpPr>
          <p:cNvPr id="10" name="Group 9"/>
          <p:cNvGrpSpPr/>
          <p:nvPr/>
        </p:nvGrpSpPr>
        <p:grpSpPr>
          <a:xfrm>
            <a:off x="3291840" y="1508760"/>
            <a:ext cx="1714500" cy="981075"/>
            <a:chOff x="3291840" y="1508760"/>
            <a:chExt cx="1714500" cy="981075"/>
          </a:xfrm>
        </p:grpSpPr>
        <p:pic>
          <p:nvPicPr>
            <p:cNvPr id="12" name="Picture 11"/>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8760"/>
              <a:ext cx="1714500" cy="981075"/>
            </a:xfrm>
            <a:prstGeom prst="rect">
              <a:avLst/>
            </a:prstGeom>
          </p:spPr>
        </p:pic>
        <p:sp>
          <p:nvSpPr>
            <p:cNvPr id="13" name="TextBox 12"/>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Carry out</a:t>
              </a:r>
            </a:p>
            <a:p>
              <a:pPr algn="ctr"/>
              <a:r>
                <a:rPr lang="en-US" sz="1000" dirty="0" smtClean="0">
                  <a:solidFill>
                    <a:schemeClr val="bg1"/>
                  </a:solidFill>
                  <a:latin typeface="Arial" panose="020B0604020202020204" pitchFamily="34" charset="0"/>
                  <a:cs typeface="Arial" panose="020B0604020202020204" pitchFamily="34" charset="0"/>
                </a:rPr>
                <a:t>assessment</a:t>
              </a:r>
            </a:p>
            <a:p>
              <a:pPr algn="ctr"/>
              <a:r>
                <a:rPr lang="en-US" sz="1000" dirty="0" smtClean="0">
                  <a:solidFill>
                    <a:schemeClr val="bg1"/>
                  </a:solidFill>
                  <a:latin typeface="Arial" panose="020B0604020202020204" pitchFamily="34" charset="0"/>
                  <a:cs typeface="Arial" panose="020B0604020202020204" pitchFamily="34" charset="0"/>
                </a:rPr>
                <a:t>activities</a:t>
              </a:r>
              <a:endParaRPr lang="en-US" sz="1000" dirty="0">
                <a:solidFill>
                  <a:schemeClr val="bg1"/>
                </a:solidFill>
                <a:latin typeface="Arial" panose="020B0604020202020204" pitchFamily="34" charset="0"/>
                <a:cs typeface="Arial" panose="020B0604020202020204" pitchFamily="34" charset="0"/>
              </a:endParaRPr>
            </a:p>
          </p:txBody>
        </p:sp>
      </p:grpSp>
      <p:sp>
        <p:nvSpPr>
          <p:cNvPr id="18"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22760337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1000"/>
                                        <p:tgtEl>
                                          <p:spTgt spid="14"/>
                                        </p:tgtEl>
                                        <p:attrNameLst>
                                          <p:attrName>ppt_x</p:attrName>
                                        </p:attrNameLst>
                                      </p:cBhvr>
                                      <p:tavLst>
                                        <p:tav tm="0">
                                          <p:val>
                                            <p:strVal val="#ppt_x-#ppt_w*1.125000"/>
                                          </p:val>
                                        </p:tav>
                                        <p:tav tm="100000">
                                          <p:val>
                                            <p:strVal val="#ppt_x"/>
                                          </p:val>
                                        </p:tav>
                                      </p:tavLst>
                                    </p:anim>
                                    <p:animEffect transition="in" filter="wipe(right)">
                                      <p:cBhvr>
                                        <p:cTn id="8" dur="1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3950"/>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r>
              <a:rPr lang="en-US" sz="2200" dirty="0" smtClean="0">
                <a:latin typeface="Calibri" panose="020F0502020204030204" pitchFamily="34" charset="0"/>
              </a:rPr>
              <a:t>About the IACBE</a:t>
            </a:r>
            <a:endParaRPr lang="en-US" sz="2200" dirty="0">
              <a:latin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lvl="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algn="ctr">
              <a:spcAft>
                <a:spcPts val="0"/>
              </a:spcAft>
              <a:buClr>
                <a:srgbClr val="C00000"/>
              </a:buClr>
              <a:buSzPct val="90000"/>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The Assessment Feedback</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 </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Loop </a:t>
            </a:r>
            <a:r>
              <a:rPr lang="en-US" noProof="0" dirty="0" smtClean="0">
                <a:latin typeface="Calibri" panose="020F0502020204030204" pitchFamily="34" charset="0"/>
              </a:rPr>
              <a:t>f</a:t>
            </a:r>
            <a:r>
              <a:rPr lang="en-US" dirty="0" smtClean="0">
                <a:latin typeface="Calibri" panose="020F0502020204030204" pitchFamily="34" charset="0"/>
              </a:rPr>
              <a:t>or </a:t>
            </a:r>
            <a:r>
              <a:rPr lang="en-US" dirty="0">
                <a:latin typeface="Calibri" panose="020F0502020204030204" pitchFamily="34" charset="0"/>
              </a:rPr>
              <a:t>the assessment measures</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endPar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endParaRPr>
          </a:p>
        </p:txBody>
      </p:sp>
      <p:grpSp>
        <p:nvGrpSpPr>
          <p:cNvPr id="15" name="Group 14"/>
          <p:cNvGrpSpPr/>
          <p:nvPr/>
        </p:nvGrpSpPr>
        <p:grpSpPr>
          <a:xfrm>
            <a:off x="6364224" y="2660904"/>
            <a:ext cx="1714500" cy="2228850"/>
            <a:chOff x="6364224" y="2660904"/>
            <a:chExt cx="1714500" cy="2228850"/>
          </a:xfrm>
        </p:grpSpPr>
        <p:pic>
          <p:nvPicPr>
            <p:cNvPr id="25" name="Picture 2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64224" y="2660904"/>
              <a:ext cx="1714500" cy="2228850"/>
            </a:xfrm>
            <a:prstGeom prst="rect">
              <a:avLst/>
            </a:prstGeom>
          </p:spPr>
        </p:pic>
        <p:sp>
          <p:nvSpPr>
            <p:cNvPr id="6" name="TextBox 5"/>
            <p:cNvSpPr txBox="1"/>
            <p:nvPr/>
          </p:nvSpPr>
          <p:spPr>
            <a:xfrm>
              <a:off x="64770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Prepare strategies</a:t>
              </a:r>
            </a:p>
            <a:p>
              <a:pPr algn="ctr"/>
              <a:r>
                <a:rPr lang="en-US" sz="1000" dirty="0" smtClean="0">
                  <a:solidFill>
                    <a:schemeClr val="bg1"/>
                  </a:solidFill>
                  <a:latin typeface="Arial" panose="020B0604020202020204" pitchFamily="34" charset="0"/>
                  <a:cs typeface="Arial" panose="020B0604020202020204" pitchFamily="34" charset="0"/>
                </a:rPr>
                <a:t>and action plans</a:t>
              </a:r>
              <a:endParaRPr lang="en-US" sz="1000" dirty="0">
                <a:solidFill>
                  <a:schemeClr val="bg1"/>
                </a:solidFill>
                <a:latin typeface="Arial" panose="020B0604020202020204" pitchFamily="34" charset="0"/>
                <a:cs typeface="Arial" panose="020B0604020202020204" pitchFamily="34" charset="0"/>
              </a:endParaRPr>
            </a:p>
          </p:txBody>
        </p:sp>
      </p:grpSp>
      <p:grpSp>
        <p:nvGrpSpPr>
          <p:cNvPr id="13" name="Group 12"/>
          <p:cNvGrpSpPr/>
          <p:nvPr/>
        </p:nvGrpSpPr>
        <p:grpSpPr>
          <a:xfrm>
            <a:off x="5036485" y="1504950"/>
            <a:ext cx="3048000" cy="1095375"/>
            <a:chOff x="5036485" y="1504950"/>
            <a:chExt cx="3048000" cy="1095375"/>
          </a:xfrm>
        </p:grpSpPr>
        <p:pic>
          <p:nvPicPr>
            <p:cNvPr id="17" name="Picture 1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36485" y="1504950"/>
              <a:ext cx="3048000" cy="1095375"/>
            </a:xfrm>
            <a:prstGeom prst="rect">
              <a:avLst/>
            </a:prstGeom>
          </p:spPr>
        </p:pic>
        <p:sp>
          <p:nvSpPr>
            <p:cNvPr id="16" name="TextBox 15"/>
            <p:cNvSpPr txBox="1"/>
            <p:nvPr/>
          </p:nvSpPr>
          <p:spPr>
            <a:xfrm>
              <a:off x="64770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Determine where</a:t>
              </a:r>
            </a:p>
            <a:p>
              <a:pPr algn="ctr"/>
              <a:r>
                <a:rPr lang="en-US" sz="1000" dirty="0" smtClean="0">
                  <a:solidFill>
                    <a:schemeClr val="bg1"/>
                  </a:solidFill>
                  <a:latin typeface="Arial" panose="020B0604020202020204" pitchFamily="34" charset="0"/>
                  <a:cs typeface="Arial" panose="020B0604020202020204" pitchFamily="34" charset="0"/>
                </a:rPr>
                <a:t>changes and</a:t>
              </a:r>
            </a:p>
            <a:p>
              <a:pPr algn="ctr"/>
              <a:r>
                <a:rPr lang="en-US" sz="1000" dirty="0" smtClean="0">
                  <a:solidFill>
                    <a:schemeClr val="bg1"/>
                  </a:solidFill>
                  <a:latin typeface="Arial" panose="020B0604020202020204" pitchFamily="34" charset="0"/>
                  <a:cs typeface="Arial" panose="020B0604020202020204" pitchFamily="34" charset="0"/>
                </a:rPr>
                <a:t>improvements are</a:t>
              </a:r>
            </a:p>
            <a:p>
              <a:pPr algn="ctr"/>
              <a:r>
                <a:rPr lang="en-US" sz="1000" dirty="0" smtClean="0">
                  <a:solidFill>
                    <a:schemeClr val="bg1"/>
                  </a:solidFill>
                  <a:latin typeface="Arial" panose="020B0604020202020204" pitchFamily="34" charset="0"/>
                  <a:cs typeface="Arial" panose="020B0604020202020204" pitchFamily="34" charset="0"/>
                </a:rPr>
                <a:t>needed</a:t>
              </a:r>
              <a:endParaRPr lang="en-US" sz="1000" dirty="0">
                <a:solidFill>
                  <a:schemeClr val="bg1"/>
                </a:solidFill>
                <a:latin typeface="Arial" panose="020B0604020202020204" pitchFamily="34" charset="0"/>
                <a:cs typeface="Arial" panose="020B0604020202020204" pitchFamily="34" charset="0"/>
              </a:endParaRPr>
            </a:p>
          </p:txBody>
        </p:sp>
      </p:grpSp>
      <p:grpSp>
        <p:nvGrpSpPr>
          <p:cNvPr id="14" name="Group 13"/>
          <p:cNvGrpSpPr/>
          <p:nvPr/>
        </p:nvGrpSpPr>
        <p:grpSpPr>
          <a:xfrm>
            <a:off x="3291840" y="1508760"/>
            <a:ext cx="1714500" cy="981075"/>
            <a:chOff x="3291840" y="1508760"/>
            <a:chExt cx="1714500" cy="981075"/>
          </a:xfrm>
        </p:grpSpPr>
        <p:pic>
          <p:nvPicPr>
            <p:cNvPr id="22" name="Picture 21"/>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8760"/>
              <a:ext cx="1714500" cy="981075"/>
            </a:xfrm>
            <a:prstGeom prst="rect">
              <a:avLst/>
            </a:prstGeom>
          </p:spPr>
        </p:pic>
        <p:sp>
          <p:nvSpPr>
            <p:cNvPr id="18" name="TextBox 17"/>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schemeClr val="bg1"/>
                  </a:solidFill>
                  <a:latin typeface="Arial" panose="020B0604020202020204" pitchFamily="34" charset="0"/>
                  <a:cs typeface="Arial" panose="020B0604020202020204" pitchFamily="34" charset="0"/>
                </a:rPr>
                <a:t>Carry out</a:t>
              </a:r>
            </a:p>
            <a:p>
              <a:pPr algn="ctr"/>
              <a:r>
                <a:rPr lang="en-US" sz="1000" dirty="0" smtClean="0">
                  <a:solidFill>
                    <a:schemeClr val="bg1"/>
                  </a:solidFill>
                  <a:latin typeface="Arial" panose="020B0604020202020204" pitchFamily="34" charset="0"/>
                  <a:cs typeface="Arial" panose="020B0604020202020204" pitchFamily="34" charset="0"/>
                </a:rPr>
                <a:t>assessment</a:t>
              </a:r>
            </a:p>
            <a:p>
              <a:pPr algn="ctr"/>
              <a:r>
                <a:rPr lang="en-US" sz="1000" dirty="0" smtClean="0">
                  <a:solidFill>
                    <a:schemeClr val="bg1"/>
                  </a:solidFill>
                  <a:latin typeface="Arial" panose="020B0604020202020204" pitchFamily="34" charset="0"/>
                  <a:cs typeface="Arial" panose="020B0604020202020204" pitchFamily="34" charset="0"/>
                </a:rPr>
                <a:t>activities</a:t>
              </a:r>
              <a:endParaRPr lang="en-US" sz="1000" dirty="0">
                <a:solidFill>
                  <a:schemeClr val="bg1"/>
                </a:solidFill>
                <a:latin typeface="Arial" panose="020B0604020202020204" pitchFamily="34" charset="0"/>
                <a:cs typeface="Arial" panose="020B0604020202020204" pitchFamily="34" charset="0"/>
              </a:endParaRPr>
            </a:p>
          </p:txBody>
        </p:sp>
      </p:grpSp>
      <p:sp>
        <p:nvSpPr>
          <p:cNvPr id="20"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36142787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p:tgtEl>
                                          <p:spTgt spid="15"/>
                                        </p:tgtEl>
                                        <p:attrNameLst>
                                          <p:attrName>ppt_y</p:attrName>
                                        </p:attrNameLst>
                                      </p:cBhvr>
                                      <p:tavLst>
                                        <p:tav tm="0">
                                          <p:val>
                                            <p:strVal val="#ppt_y-#ppt_h*1.125000"/>
                                          </p:val>
                                        </p:tav>
                                        <p:tav tm="100000">
                                          <p:val>
                                            <p:strVal val="#ppt_y"/>
                                          </p:val>
                                        </p:tav>
                                      </p:tavLst>
                                    </p:anim>
                                    <p:animEffect transition="in" filter="wipe(down)">
                                      <p:cBhvr>
                                        <p:cTn id="8"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algn="ctr">
              <a:spcAft>
                <a:spcPts val="0"/>
              </a:spcAft>
              <a:buClr>
                <a:srgbClr val="C00000"/>
              </a:buClr>
              <a:buSzPct val="90000"/>
              <a:defRPr/>
            </a:pPr>
            <a:r>
              <a:rPr lang="en-US" dirty="0" smtClean="0">
                <a:solidFill>
                  <a:prstClr val="white"/>
                </a:solidFill>
                <a:latin typeface="Calibri" panose="020F0502020204030204" pitchFamily="34" charset="0"/>
              </a:rPr>
              <a:t>The Assessment Feedback </a:t>
            </a:r>
            <a:r>
              <a:rPr lang="en-US" dirty="0" smtClean="0">
                <a:solidFill>
                  <a:prstClr val="white"/>
                </a:solidFill>
                <a:latin typeface="Calibri" panose="020F0502020204030204" pitchFamily="34" charset="0"/>
              </a:rPr>
              <a:t>Loop </a:t>
            </a:r>
            <a:r>
              <a:rPr lang="en-US" dirty="0">
                <a:latin typeface="Calibri" panose="020F0502020204030204" pitchFamily="34" charset="0"/>
              </a:rPr>
              <a:t>for the assessment measures</a:t>
            </a:r>
          </a:p>
          <a:p>
            <a:pPr algn="ctr">
              <a:spcAft>
                <a:spcPts val="0"/>
              </a:spcAft>
              <a:buClr>
                <a:srgbClr val="C00000"/>
              </a:buClr>
              <a:buSzPct val="90000"/>
              <a:buFont typeface="Wingdings" pitchFamily="2" charset="2"/>
              <a:buNone/>
              <a:defRPr/>
            </a:pPr>
            <a:endParaRPr lang="en-US" dirty="0" smtClean="0">
              <a:solidFill>
                <a:prstClr val="white"/>
              </a:solidFill>
              <a:latin typeface="Calibri" panose="020F0502020204030204" pitchFamily="34" charset="0"/>
            </a:endParaRPr>
          </a:p>
        </p:txBody>
      </p:sp>
      <p:grpSp>
        <p:nvGrpSpPr>
          <p:cNvPr id="15" name="Group 14"/>
          <p:cNvGrpSpPr/>
          <p:nvPr/>
        </p:nvGrpSpPr>
        <p:grpSpPr>
          <a:xfrm>
            <a:off x="6364224" y="2660904"/>
            <a:ext cx="1714500" cy="2228850"/>
            <a:chOff x="6364224" y="2660904"/>
            <a:chExt cx="1714500" cy="2228850"/>
          </a:xfrm>
        </p:grpSpPr>
        <p:pic>
          <p:nvPicPr>
            <p:cNvPr id="25" name="Picture 24"/>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64224" y="2660904"/>
              <a:ext cx="1714500" cy="2228850"/>
            </a:xfrm>
            <a:prstGeom prst="rect">
              <a:avLst/>
            </a:prstGeom>
          </p:spPr>
        </p:pic>
        <p:sp>
          <p:nvSpPr>
            <p:cNvPr id="6" name="TextBox 5"/>
            <p:cNvSpPr txBox="1"/>
            <p:nvPr/>
          </p:nvSpPr>
          <p:spPr>
            <a:xfrm>
              <a:off x="64770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Prepare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3" name="Group 12"/>
          <p:cNvGrpSpPr/>
          <p:nvPr/>
        </p:nvGrpSpPr>
        <p:grpSpPr>
          <a:xfrm>
            <a:off x="5036485" y="1504950"/>
            <a:ext cx="3048000" cy="1095375"/>
            <a:chOff x="5036485" y="1504950"/>
            <a:chExt cx="3048000" cy="1095375"/>
          </a:xfrm>
        </p:grpSpPr>
        <p:pic>
          <p:nvPicPr>
            <p:cNvPr id="17" name="Picture 1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36485" y="1504950"/>
              <a:ext cx="3048000" cy="1095375"/>
            </a:xfrm>
            <a:prstGeom prst="rect">
              <a:avLst/>
            </a:prstGeom>
          </p:spPr>
        </p:pic>
        <p:sp>
          <p:nvSpPr>
            <p:cNvPr id="16" name="TextBox 15"/>
            <p:cNvSpPr txBox="1"/>
            <p:nvPr/>
          </p:nvSpPr>
          <p:spPr>
            <a:xfrm>
              <a:off x="64770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Determine where</a:t>
              </a:r>
            </a:p>
            <a:p>
              <a:pPr algn="ctr"/>
              <a:r>
                <a:rPr lang="en-US" sz="1000" dirty="0" smtClean="0">
                  <a:solidFill>
                    <a:prstClr val="white"/>
                  </a:solidFill>
                  <a:latin typeface="Arial" panose="020B0604020202020204" pitchFamily="34" charset="0"/>
                  <a:cs typeface="Arial" panose="020B0604020202020204" pitchFamily="34" charset="0"/>
                </a:rPr>
                <a:t>changes and</a:t>
              </a:r>
            </a:p>
            <a:p>
              <a:pPr algn="ctr"/>
              <a:r>
                <a:rPr lang="en-US" sz="1000" dirty="0" smtClean="0">
                  <a:solidFill>
                    <a:prstClr val="white"/>
                  </a:solidFill>
                  <a:latin typeface="Arial" panose="020B0604020202020204" pitchFamily="34" charset="0"/>
                  <a:cs typeface="Arial" panose="020B0604020202020204" pitchFamily="34" charset="0"/>
                </a:rPr>
                <a:t>improvements are</a:t>
              </a:r>
            </a:p>
            <a:p>
              <a:pPr algn="ctr"/>
              <a:r>
                <a:rPr lang="en-US" sz="1000" dirty="0" smtClean="0">
                  <a:solidFill>
                    <a:prstClr val="white"/>
                  </a:solidFill>
                  <a:latin typeface="Arial" panose="020B0604020202020204" pitchFamily="34" charset="0"/>
                  <a:cs typeface="Arial" panose="020B0604020202020204" pitchFamily="34" charset="0"/>
                </a:rPr>
                <a:t>needed</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4" name="Group 13"/>
          <p:cNvGrpSpPr/>
          <p:nvPr/>
        </p:nvGrpSpPr>
        <p:grpSpPr>
          <a:xfrm>
            <a:off x="3291840" y="1508760"/>
            <a:ext cx="1714500" cy="981075"/>
            <a:chOff x="3291840" y="1508760"/>
            <a:chExt cx="1714500" cy="981075"/>
          </a:xfrm>
        </p:grpSpPr>
        <p:pic>
          <p:nvPicPr>
            <p:cNvPr id="22" name="Picture 21"/>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8760"/>
              <a:ext cx="1714500" cy="981075"/>
            </a:xfrm>
            <a:prstGeom prst="rect">
              <a:avLst/>
            </a:prstGeom>
          </p:spPr>
        </p:pic>
        <p:sp>
          <p:nvSpPr>
            <p:cNvPr id="18" name="TextBox 17"/>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Carry out</a:t>
              </a:r>
            </a:p>
            <a:p>
              <a:pPr algn="ctr"/>
              <a:r>
                <a:rPr lang="en-US" sz="1000" dirty="0" smtClean="0">
                  <a:solidFill>
                    <a:prstClr val="white"/>
                  </a:solidFill>
                  <a:latin typeface="Arial" panose="020B0604020202020204" pitchFamily="34" charset="0"/>
                  <a:cs typeface="Arial" panose="020B0604020202020204" pitchFamily="34" charset="0"/>
                </a:rPr>
                <a:t>assessment</a:t>
              </a:r>
            </a:p>
            <a:p>
              <a:pPr algn="ctr"/>
              <a:r>
                <a:rPr lang="en-US" sz="1000" dirty="0" smtClean="0">
                  <a:solidFill>
                    <a:prstClr val="white"/>
                  </a:solidFill>
                  <a:latin typeface="Arial" panose="020B0604020202020204" pitchFamily="34" charset="0"/>
                  <a:cs typeface="Arial" panose="020B0604020202020204" pitchFamily="34" charset="0"/>
                </a:rPr>
                <a:t>activities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9" name="Group 18"/>
          <p:cNvGrpSpPr/>
          <p:nvPr/>
        </p:nvGrpSpPr>
        <p:grpSpPr>
          <a:xfrm>
            <a:off x="3291840" y="3910291"/>
            <a:ext cx="2990850" cy="981075"/>
            <a:chOff x="3291840" y="3910291"/>
            <a:chExt cx="2990850" cy="981075"/>
          </a:xfrm>
        </p:grpSpPr>
        <p:pic>
          <p:nvPicPr>
            <p:cNvPr id="21" name="Picture 20"/>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3910291"/>
              <a:ext cx="2990850" cy="981075"/>
            </a:xfrm>
            <a:prstGeom prst="rect">
              <a:avLst/>
            </a:prstGeom>
          </p:spPr>
        </p:pic>
        <p:sp>
          <p:nvSpPr>
            <p:cNvPr id="23" name="TextBox 22"/>
            <p:cNvSpPr txBox="1"/>
            <p:nvPr/>
          </p:nvSpPr>
          <p:spPr>
            <a:xfrm>
              <a:off x="33909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Execute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sp>
        <p:nvSpPr>
          <p:cNvPr id="24"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1679106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2"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additive="base">
                                        <p:cTn id="7" dur="1000"/>
                                        <p:tgtEl>
                                          <p:spTgt spid="19"/>
                                        </p:tgtEl>
                                        <p:attrNameLst>
                                          <p:attrName>ppt_x</p:attrName>
                                        </p:attrNameLst>
                                      </p:cBhvr>
                                      <p:tavLst>
                                        <p:tav tm="0">
                                          <p:val>
                                            <p:strVal val="#ppt_x+#ppt_w*1.125000"/>
                                          </p:val>
                                        </p:tav>
                                        <p:tav tm="100000">
                                          <p:val>
                                            <p:strVal val="#ppt_x"/>
                                          </p:val>
                                        </p:tav>
                                      </p:tavLst>
                                    </p:anim>
                                    <p:animEffect transition="in" filter="wipe(left)">
                                      <p:cBhvr>
                                        <p:cTn id="8"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lvl="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algn="ctr">
              <a:spcAft>
                <a:spcPts val="0"/>
              </a:spcAft>
              <a:buClr>
                <a:srgbClr val="C00000"/>
              </a:buClr>
              <a:buSzPct val="90000"/>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The Assessment Feedback</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 </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Loop </a:t>
            </a:r>
            <a:r>
              <a:rPr lang="en-US" dirty="0">
                <a:latin typeface="Calibri" panose="020F0502020204030204" pitchFamily="34" charset="0"/>
              </a:rPr>
              <a:t>for the assessment measures</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endPar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endParaRPr>
          </a:p>
        </p:txBody>
      </p:sp>
      <p:grpSp>
        <p:nvGrpSpPr>
          <p:cNvPr id="12" name="Group 11"/>
          <p:cNvGrpSpPr/>
          <p:nvPr/>
        </p:nvGrpSpPr>
        <p:grpSpPr>
          <a:xfrm>
            <a:off x="6364224" y="2660904"/>
            <a:ext cx="1714500" cy="2228850"/>
            <a:chOff x="6364224" y="2660904"/>
            <a:chExt cx="1714500" cy="2228850"/>
          </a:xfrm>
        </p:grpSpPr>
        <p:pic>
          <p:nvPicPr>
            <p:cNvPr id="13" name="Picture 12"/>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64224" y="2660904"/>
              <a:ext cx="1714500" cy="2228850"/>
            </a:xfrm>
            <a:prstGeom prst="rect">
              <a:avLst/>
            </a:prstGeom>
          </p:spPr>
        </p:pic>
        <p:sp>
          <p:nvSpPr>
            <p:cNvPr id="14" name="TextBox 13"/>
            <p:cNvSpPr txBox="1"/>
            <p:nvPr/>
          </p:nvSpPr>
          <p:spPr>
            <a:xfrm>
              <a:off x="64770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Prepare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5" name="Group 14"/>
          <p:cNvGrpSpPr/>
          <p:nvPr/>
        </p:nvGrpSpPr>
        <p:grpSpPr>
          <a:xfrm>
            <a:off x="5036485" y="1504950"/>
            <a:ext cx="3048000" cy="1095375"/>
            <a:chOff x="5036485" y="1504950"/>
            <a:chExt cx="3048000" cy="1095375"/>
          </a:xfrm>
        </p:grpSpPr>
        <p:pic>
          <p:nvPicPr>
            <p:cNvPr id="16" name="Picture 15"/>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36485" y="1504950"/>
              <a:ext cx="3048000" cy="1095375"/>
            </a:xfrm>
            <a:prstGeom prst="rect">
              <a:avLst/>
            </a:prstGeom>
          </p:spPr>
        </p:pic>
        <p:sp>
          <p:nvSpPr>
            <p:cNvPr id="18" name="TextBox 17"/>
            <p:cNvSpPr txBox="1"/>
            <p:nvPr/>
          </p:nvSpPr>
          <p:spPr>
            <a:xfrm>
              <a:off x="64770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Determine where</a:t>
              </a:r>
            </a:p>
            <a:p>
              <a:pPr algn="ctr"/>
              <a:r>
                <a:rPr lang="en-US" sz="1000" dirty="0" smtClean="0">
                  <a:solidFill>
                    <a:prstClr val="white"/>
                  </a:solidFill>
                  <a:latin typeface="Arial" panose="020B0604020202020204" pitchFamily="34" charset="0"/>
                  <a:cs typeface="Arial" panose="020B0604020202020204" pitchFamily="34" charset="0"/>
                </a:rPr>
                <a:t>changes and</a:t>
              </a:r>
            </a:p>
            <a:p>
              <a:pPr algn="ctr"/>
              <a:r>
                <a:rPr lang="en-US" sz="1000" dirty="0" smtClean="0">
                  <a:solidFill>
                    <a:prstClr val="white"/>
                  </a:solidFill>
                  <a:latin typeface="Arial" panose="020B0604020202020204" pitchFamily="34" charset="0"/>
                  <a:cs typeface="Arial" panose="020B0604020202020204" pitchFamily="34" charset="0"/>
                </a:rPr>
                <a:t>improvements are</a:t>
              </a:r>
            </a:p>
            <a:p>
              <a:pPr algn="ctr"/>
              <a:r>
                <a:rPr lang="en-US" sz="1000" dirty="0" smtClean="0">
                  <a:solidFill>
                    <a:prstClr val="white"/>
                  </a:solidFill>
                  <a:latin typeface="Arial" panose="020B0604020202020204" pitchFamily="34" charset="0"/>
                  <a:cs typeface="Arial" panose="020B0604020202020204" pitchFamily="34" charset="0"/>
                </a:rPr>
                <a:t>needed</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9" name="Group 18"/>
          <p:cNvGrpSpPr/>
          <p:nvPr/>
        </p:nvGrpSpPr>
        <p:grpSpPr>
          <a:xfrm>
            <a:off x="3291840" y="3910291"/>
            <a:ext cx="2990850" cy="981075"/>
            <a:chOff x="3291840" y="3910291"/>
            <a:chExt cx="2990850" cy="981075"/>
          </a:xfrm>
        </p:grpSpPr>
        <p:pic>
          <p:nvPicPr>
            <p:cNvPr id="20" name="Picture 19"/>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3910291"/>
              <a:ext cx="2990850" cy="981075"/>
            </a:xfrm>
            <a:prstGeom prst="rect">
              <a:avLst/>
            </a:prstGeom>
          </p:spPr>
        </p:pic>
        <p:sp>
          <p:nvSpPr>
            <p:cNvPr id="21" name="TextBox 20"/>
            <p:cNvSpPr txBox="1"/>
            <p:nvPr/>
          </p:nvSpPr>
          <p:spPr>
            <a:xfrm>
              <a:off x="33909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Execute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2" name="Group 1"/>
          <p:cNvGrpSpPr/>
          <p:nvPr/>
        </p:nvGrpSpPr>
        <p:grpSpPr>
          <a:xfrm>
            <a:off x="3291840" y="1508760"/>
            <a:ext cx="1714500" cy="2362200"/>
            <a:chOff x="3291840" y="1505620"/>
            <a:chExt cx="1714500" cy="2362200"/>
          </a:xfrm>
        </p:grpSpPr>
        <p:pic>
          <p:nvPicPr>
            <p:cNvPr id="27" name="Picture 26"/>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5620"/>
              <a:ext cx="1714500" cy="2362200"/>
            </a:xfrm>
            <a:prstGeom prst="rect">
              <a:avLst/>
            </a:prstGeom>
          </p:spPr>
        </p:pic>
        <p:sp>
          <p:nvSpPr>
            <p:cNvPr id="22" name="TextBox 21"/>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Carry out</a:t>
              </a:r>
            </a:p>
            <a:p>
              <a:pPr algn="ctr"/>
              <a:r>
                <a:rPr lang="en-US" sz="1000" dirty="0" smtClean="0">
                  <a:solidFill>
                    <a:prstClr val="white"/>
                  </a:solidFill>
                  <a:latin typeface="Arial" panose="020B0604020202020204" pitchFamily="34" charset="0"/>
                  <a:cs typeface="Arial" panose="020B0604020202020204" pitchFamily="34" charset="0"/>
                </a:rPr>
                <a:t>assessment</a:t>
              </a:r>
            </a:p>
            <a:p>
              <a:pPr algn="ctr"/>
              <a:r>
                <a:rPr lang="en-US" sz="1000" dirty="0" smtClean="0">
                  <a:solidFill>
                    <a:prstClr val="white"/>
                  </a:solidFill>
                  <a:latin typeface="Arial" panose="020B0604020202020204" pitchFamily="34" charset="0"/>
                  <a:cs typeface="Arial" panose="020B0604020202020204" pitchFamily="34" charset="0"/>
                </a:rPr>
                <a:t>activities again</a:t>
              </a:r>
              <a:endParaRPr lang="en-US" sz="1000" dirty="0">
                <a:solidFill>
                  <a:prstClr val="white"/>
                </a:solidFill>
                <a:latin typeface="Arial" panose="020B0604020202020204" pitchFamily="34" charset="0"/>
                <a:cs typeface="Arial" panose="020B0604020202020204" pitchFamily="34" charset="0"/>
              </a:endParaRPr>
            </a:p>
          </p:txBody>
        </p:sp>
      </p:grpSp>
      <p:sp>
        <p:nvSpPr>
          <p:cNvPr id="24"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64916352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p:tgtEl>
                                          <p:spTgt spid="2"/>
                                        </p:tgtEl>
                                        <p:attrNameLst>
                                          <p:attrName>ppt_y</p:attrName>
                                        </p:attrNameLst>
                                      </p:cBhvr>
                                      <p:tavLst>
                                        <p:tav tm="0">
                                          <p:val>
                                            <p:strVal val="#ppt_y+#ppt_h*1.125000"/>
                                          </p:val>
                                        </p:tav>
                                        <p:tav tm="100000">
                                          <p:val>
                                            <p:strVal val="#ppt_y"/>
                                          </p:val>
                                        </p:tav>
                                      </p:tavLst>
                                    </p:anim>
                                    <p:animEffect transition="in" filter="wipe(up)">
                                      <p:cBhvr>
                                        <p:cTn id="8"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txBox="1">
            <a:spLocks noChangeArrowheads="1"/>
          </p:cNvSpPr>
          <p:nvPr/>
        </p:nvSpPr>
        <p:spPr>
          <a:xfrm>
            <a:off x="533400" y="1307592"/>
            <a:ext cx="8610600" cy="3840480"/>
          </a:xfrm>
          <a:prstGeom prst="rect">
            <a:avLst/>
          </a:prstGeom>
          <a:solidFill>
            <a:srgbClr val="E8F0F4"/>
          </a:solidFill>
          <a:ln/>
        </p:spPr>
        <p:txBody>
          <a:bodyPr lIns="91440" rIns="91440"/>
          <a:lstStyle/>
          <a:p>
            <a:pPr marL="342900" lvl="0" indent="-342900" algn="ctr" fontAlgn="base">
              <a:spcBef>
                <a:spcPct val="100000"/>
              </a:spcBef>
              <a:spcAft>
                <a:spcPct val="0"/>
              </a:spcAft>
              <a:buClr>
                <a:srgbClr val="330033"/>
              </a:buClr>
              <a:buSzPct val="90000"/>
            </a:pPr>
            <a:endParaRPr lang="en-US" sz="2000" kern="0" dirty="0">
              <a:solidFill>
                <a:srgbClr val="330033"/>
              </a:solidFill>
              <a:latin typeface="Times New Roman"/>
            </a:endParaRPr>
          </a:p>
        </p:txBody>
      </p:sp>
      <p:sp>
        <p:nvSpPr>
          <p:cNvPr id="5" name="Text Placeholder 2"/>
          <p:cNvSpPr txBox="1">
            <a:spLocks/>
          </p:cNvSpPr>
          <p:nvPr/>
        </p:nvSpPr>
        <p:spPr>
          <a:xfrm>
            <a:off x="1069848" y="1801368"/>
            <a:ext cx="1645920" cy="2834640"/>
          </a:xfrm>
          <a:prstGeom prst="rect">
            <a:avLst/>
          </a:prstGeom>
          <a:solidFill>
            <a:srgbClr val="A50021"/>
          </a:solidFill>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nchor="ctr" anchorCtr="1"/>
          <a:lstStyle>
            <a:lvl1pPr marL="0" indent="0">
              <a:spcAft>
                <a:spcPts val="1000"/>
              </a:spcAft>
              <a:buNone/>
              <a:defRPr sz="1800"/>
            </a:lvl1pPr>
            <a:lvl2pPr>
              <a:buNone/>
              <a:defRPr sz="1200"/>
            </a:lvl2pPr>
            <a:lvl3pPr>
              <a:buNone/>
              <a:defRPr sz="1000"/>
            </a:lvl3pPr>
            <a:lvl4pPr>
              <a:buNone/>
              <a:defRPr sz="900"/>
            </a:lvl4pPr>
            <a:lvl5pPr>
              <a:buNone/>
              <a:defRPr sz="900"/>
            </a:lvl5pPr>
            <a:extLst/>
          </a:lstStyle>
          <a:p>
            <a:pPr algn="ctr">
              <a:spcAft>
                <a:spcPts val="0"/>
              </a:spcAft>
              <a:buClr>
                <a:srgbClr val="C00000"/>
              </a:buClr>
              <a:buSzPct val="90000"/>
              <a:defRPr/>
            </a:pPr>
            <a:r>
              <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rPr>
              <a:t>The Assessment Feedback</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 </a:t>
            </a:r>
            <a:r>
              <a:rPr kumimoji="0" lang="en-US" sz="1800" i="0" u="none" strike="noStrike" kern="1200" cap="none" spc="0" normalizeH="0" noProof="0" dirty="0" smtClean="0">
                <a:ln>
                  <a:noFill/>
                </a:ln>
                <a:solidFill>
                  <a:schemeClr val="lt1"/>
                </a:solidFill>
                <a:effectLst/>
                <a:uLnTx/>
                <a:uFillTx/>
                <a:latin typeface="Calibri" panose="020F0502020204030204" pitchFamily="34" charset="0"/>
              </a:rPr>
              <a:t>Loop </a:t>
            </a:r>
            <a:r>
              <a:rPr lang="en-US" dirty="0">
                <a:latin typeface="Calibri" panose="020F0502020204030204" pitchFamily="34" charset="0"/>
              </a:rPr>
              <a:t>for the assessment measures</a:t>
            </a:r>
          </a:p>
          <a:p>
            <a:pPr marL="0" marR="0" lvl="0" indent="0" algn="ctr" defTabSz="914400" rtl="0" eaLnBrk="1" fontAlgn="auto" latinLnBrk="0" hangingPunct="1">
              <a:lnSpc>
                <a:spcPct val="100000"/>
              </a:lnSpc>
              <a:spcAft>
                <a:spcPts val="0"/>
              </a:spcAft>
              <a:buClr>
                <a:srgbClr val="C00000"/>
              </a:buClr>
              <a:buSzPct val="90000"/>
              <a:buFont typeface="Wingdings" pitchFamily="2" charset="2"/>
              <a:buNone/>
              <a:tabLst/>
              <a:defRPr/>
            </a:pPr>
            <a:endParaRPr kumimoji="0" lang="en-US" sz="1800" i="0" u="none" strike="noStrike" kern="1200" cap="none" spc="0" normalizeH="0" baseline="0" noProof="0" dirty="0" smtClean="0">
              <a:ln>
                <a:noFill/>
              </a:ln>
              <a:solidFill>
                <a:schemeClr val="lt1"/>
              </a:solidFill>
              <a:effectLst/>
              <a:uLnTx/>
              <a:uFillTx/>
              <a:latin typeface="Calibri" panose="020F0502020204030204" pitchFamily="34" charset="0"/>
            </a:endParaRPr>
          </a:p>
        </p:txBody>
      </p:sp>
      <p:sp>
        <p:nvSpPr>
          <p:cNvPr id="18" name="TextBox 17"/>
          <p:cNvSpPr txBox="1"/>
          <p:nvPr/>
        </p:nvSpPr>
        <p:spPr>
          <a:xfrm>
            <a:off x="4798287" y="3052240"/>
            <a:ext cx="1680268" cy="307777"/>
          </a:xfrm>
          <a:prstGeom prst="rect">
            <a:avLst/>
          </a:prstGeom>
          <a:noFill/>
        </p:spPr>
        <p:txBody>
          <a:bodyPr wrap="none" rtlCol="0">
            <a:spAutoFit/>
          </a:bodyPr>
          <a:lstStyle/>
          <a:p>
            <a:r>
              <a:rPr lang="en-US" sz="1400" b="1" i="1" dirty="0" smtClean="0">
                <a:solidFill>
                  <a:srgbClr val="A50021"/>
                </a:solidFill>
                <a:latin typeface="Arial Rounded MT Bold" pitchFamily="34" charset="0"/>
              </a:rPr>
              <a:t>Closing-the-Loop</a:t>
            </a:r>
            <a:endParaRPr lang="en-US" sz="1400" b="1" i="1" dirty="0">
              <a:solidFill>
                <a:srgbClr val="A50021"/>
              </a:solidFill>
              <a:latin typeface="Arial Rounded MT Bold" pitchFamily="34" charset="0"/>
            </a:endParaRPr>
          </a:p>
        </p:txBody>
      </p:sp>
      <p:grpSp>
        <p:nvGrpSpPr>
          <p:cNvPr id="13" name="Group 12"/>
          <p:cNvGrpSpPr/>
          <p:nvPr/>
        </p:nvGrpSpPr>
        <p:grpSpPr>
          <a:xfrm>
            <a:off x="6364224" y="2660904"/>
            <a:ext cx="1714500" cy="2228850"/>
            <a:chOff x="6364224" y="2660904"/>
            <a:chExt cx="1714500" cy="2228850"/>
          </a:xfrm>
        </p:grpSpPr>
        <p:pic>
          <p:nvPicPr>
            <p:cNvPr id="14" name="Picture 13"/>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6364224" y="2660904"/>
              <a:ext cx="1714500" cy="2228850"/>
            </a:xfrm>
            <a:prstGeom prst="rect">
              <a:avLst/>
            </a:prstGeom>
          </p:spPr>
        </p:pic>
        <p:sp>
          <p:nvSpPr>
            <p:cNvPr id="15" name="TextBox 14"/>
            <p:cNvSpPr txBox="1"/>
            <p:nvPr/>
          </p:nvSpPr>
          <p:spPr>
            <a:xfrm>
              <a:off x="64770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Prepare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16" name="Group 15"/>
          <p:cNvGrpSpPr/>
          <p:nvPr/>
        </p:nvGrpSpPr>
        <p:grpSpPr>
          <a:xfrm>
            <a:off x="3291840" y="3910291"/>
            <a:ext cx="2990850" cy="981075"/>
            <a:chOff x="3291840" y="3910291"/>
            <a:chExt cx="2990850" cy="981075"/>
          </a:xfrm>
        </p:grpSpPr>
        <p:pic>
          <p:nvPicPr>
            <p:cNvPr id="17" name="Picture 1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3910291"/>
              <a:ext cx="2990850" cy="981075"/>
            </a:xfrm>
            <a:prstGeom prst="rect">
              <a:avLst/>
            </a:prstGeom>
          </p:spPr>
        </p:pic>
        <p:sp>
          <p:nvSpPr>
            <p:cNvPr id="19" name="TextBox 18"/>
            <p:cNvSpPr txBox="1"/>
            <p:nvPr/>
          </p:nvSpPr>
          <p:spPr>
            <a:xfrm>
              <a:off x="3390900" y="4095751"/>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Execute strategies</a:t>
              </a:r>
            </a:p>
            <a:p>
              <a:pPr algn="ctr"/>
              <a:r>
                <a:rPr lang="en-US" sz="1000" dirty="0" smtClean="0">
                  <a:solidFill>
                    <a:prstClr val="white"/>
                  </a:solidFill>
                  <a:latin typeface="Arial" panose="020B0604020202020204" pitchFamily="34" charset="0"/>
                  <a:cs typeface="Arial" panose="020B0604020202020204" pitchFamily="34" charset="0"/>
                </a:rPr>
                <a:t>and action plans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2" name="Group 1"/>
          <p:cNvGrpSpPr/>
          <p:nvPr/>
        </p:nvGrpSpPr>
        <p:grpSpPr>
          <a:xfrm>
            <a:off x="5038344" y="1499616"/>
            <a:ext cx="3048000" cy="1095375"/>
            <a:chOff x="5038344" y="1508760"/>
            <a:chExt cx="3048000" cy="1095375"/>
          </a:xfrm>
        </p:grpSpPr>
        <p:pic>
          <p:nvPicPr>
            <p:cNvPr id="28" name="Picture 27"/>
            <p:cNvPicPr>
              <a:picLocks noChangeAspect="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5038344" y="1508760"/>
              <a:ext cx="3048000" cy="1095375"/>
            </a:xfrm>
            <a:prstGeom prst="rect">
              <a:avLst/>
            </a:prstGeom>
          </p:spPr>
        </p:pic>
        <p:sp>
          <p:nvSpPr>
            <p:cNvPr id="23" name="TextBox 22"/>
            <p:cNvSpPr txBox="1"/>
            <p:nvPr/>
          </p:nvSpPr>
          <p:spPr>
            <a:xfrm>
              <a:off x="6477000" y="169706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Determine</a:t>
              </a:r>
            </a:p>
            <a:p>
              <a:pPr algn="ctr"/>
              <a:r>
                <a:rPr lang="en-US" sz="1000" dirty="0" smtClean="0">
                  <a:solidFill>
                    <a:prstClr val="white"/>
                  </a:solidFill>
                  <a:latin typeface="Arial" panose="020B0604020202020204" pitchFamily="34" charset="0"/>
                  <a:cs typeface="Arial" panose="020B0604020202020204" pitchFamily="34" charset="0"/>
                </a:rPr>
                <a:t>realized</a:t>
              </a:r>
            </a:p>
            <a:p>
              <a:pPr algn="ctr"/>
              <a:r>
                <a:rPr lang="en-US" sz="1000" dirty="0" smtClean="0">
                  <a:solidFill>
                    <a:prstClr val="white"/>
                  </a:solidFill>
                  <a:latin typeface="Arial" panose="020B0604020202020204" pitchFamily="34" charset="0"/>
                  <a:cs typeface="Arial" panose="020B0604020202020204" pitchFamily="34" charset="0"/>
                </a:rPr>
                <a:t>outcomes</a:t>
              </a:r>
              <a:endParaRPr lang="en-US" sz="1000" dirty="0">
                <a:solidFill>
                  <a:prstClr val="white"/>
                </a:solidFill>
                <a:latin typeface="Arial" panose="020B0604020202020204" pitchFamily="34" charset="0"/>
                <a:cs typeface="Arial" panose="020B0604020202020204" pitchFamily="34" charset="0"/>
              </a:endParaRPr>
            </a:p>
          </p:txBody>
        </p:sp>
      </p:grpSp>
      <p:grpSp>
        <p:nvGrpSpPr>
          <p:cNvPr id="20" name="Group 19"/>
          <p:cNvGrpSpPr/>
          <p:nvPr/>
        </p:nvGrpSpPr>
        <p:grpSpPr>
          <a:xfrm>
            <a:off x="3291840" y="1508760"/>
            <a:ext cx="1714500" cy="2362200"/>
            <a:chOff x="3291840" y="1505620"/>
            <a:chExt cx="1714500" cy="2362200"/>
          </a:xfrm>
        </p:grpSpPr>
        <p:pic>
          <p:nvPicPr>
            <p:cNvPr id="21" name="Picture 20"/>
            <p:cNvPicPr>
              <a:picLocks noChangeAspect="1"/>
            </p:cNvPicPr>
            <p:nvPr/>
          </p:nvPicPr>
          <p:blipFill>
            <a:blip r:embed="rId6">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291840" y="1505620"/>
              <a:ext cx="1714500" cy="2362200"/>
            </a:xfrm>
            <a:prstGeom prst="rect">
              <a:avLst/>
            </a:prstGeom>
          </p:spPr>
        </p:pic>
        <p:sp>
          <p:nvSpPr>
            <p:cNvPr id="22" name="TextBox 21"/>
            <p:cNvSpPr txBox="1"/>
            <p:nvPr/>
          </p:nvSpPr>
          <p:spPr>
            <a:xfrm>
              <a:off x="3390900" y="1693926"/>
              <a:ext cx="1447800" cy="649224"/>
            </a:xfrm>
            <a:prstGeom prst="rect">
              <a:avLst/>
            </a:prstGeom>
            <a:solidFill>
              <a:srgbClr val="002060"/>
            </a:solidFill>
          </p:spPr>
          <p:txBody>
            <a:bodyPr wrap="square" lIns="0" tIns="0" rIns="0" bIns="0" rtlCol="0" anchor="ctr" anchorCtr="0">
              <a:noAutofit/>
            </a:bodyPr>
            <a:lstStyle/>
            <a:p>
              <a:pPr algn="ctr"/>
              <a:r>
                <a:rPr lang="en-US" sz="1000" dirty="0" smtClean="0">
                  <a:solidFill>
                    <a:prstClr val="white"/>
                  </a:solidFill>
                  <a:latin typeface="Arial" panose="020B0604020202020204" pitchFamily="34" charset="0"/>
                  <a:cs typeface="Arial" panose="020B0604020202020204" pitchFamily="34" charset="0"/>
                </a:rPr>
                <a:t>Carry out</a:t>
              </a:r>
            </a:p>
            <a:p>
              <a:pPr algn="ctr"/>
              <a:r>
                <a:rPr lang="en-US" sz="1000" dirty="0" smtClean="0">
                  <a:solidFill>
                    <a:prstClr val="white"/>
                  </a:solidFill>
                  <a:latin typeface="Arial" panose="020B0604020202020204" pitchFamily="34" charset="0"/>
                  <a:cs typeface="Arial" panose="020B0604020202020204" pitchFamily="34" charset="0"/>
                </a:rPr>
                <a:t>assessment</a:t>
              </a:r>
            </a:p>
            <a:p>
              <a:pPr algn="ctr"/>
              <a:r>
                <a:rPr lang="en-US" sz="1000" dirty="0" smtClean="0">
                  <a:solidFill>
                    <a:prstClr val="white"/>
                  </a:solidFill>
                  <a:latin typeface="Arial" panose="020B0604020202020204" pitchFamily="34" charset="0"/>
                  <a:cs typeface="Arial" panose="020B0604020202020204" pitchFamily="34" charset="0"/>
                </a:rPr>
                <a:t>activities again</a:t>
              </a:r>
              <a:endParaRPr lang="en-US" sz="1000" dirty="0">
                <a:solidFill>
                  <a:prstClr val="white"/>
                </a:solidFill>
                <a:latin typeface="Arial" panose="020B0604020202020204" pitchFamily="34" charset="0"/>
                <a:cs typeface="Arial" panose="020B0604020202020204" pitchFamily="34" charset="0"/>
              </a:endParaRPr>
            </a:p>
          </p:txBody>
        </p:sp>
      </p:grpSp>
      <p:sp>
        <p:nvSpPr>
          <p:cNvPr id="25" name="Text Box 22"/>
          <p:cNvSpPr txBox="1">
            <a:spLocks noChangeArrowheads="1"/>
          </p:cNvSpPr>
          <p:nvPr/>
        </p:nvSpPr>
        <p:spPr bwMode="auto">
          <a:xfrm>
            <a:off x="0" y="-1"/>
            <a:ext cx="9144000" cy="1123949"/>
          </a:xfrm>
          <a:prstGeom prst="rect">
            <a:avLst/>
          </a:prstGeom>
          <a:noFill/>
          <a:ln w="9525" algn="ctr">
            <a:noFill/>
            <a:miter lim="800000"/>
            <a:headEnd/>
            <a:tailEnd/>
          </a:ln>
          <a:effectLst/>
        </p:spPr>
        <p:txBody>
          <a:bodyPr lIns="713232" tIns="0" rIns="0" bIns="0" anchor="ctr"/>
          <a:lstStyle/>
          <a:p>
            <a:pPr>
              <a:lnSpc>
                <a:spcPct val="100000"/>
              </a:lnSpc>
            </a:pPr>
            <a:r>
              <a:rPr lang="en-US" sz="2000" b="1" dirty="0">
                <a:solidFill>
                  <a:srgbClr val="A50021"/>
                </a:solidFill>
                <a:latin typeface="Calibri" panose="020F0502020204030204" pitchFamily="34" charset="0"/>
              </a:rPr>
              <a:t>The Assessment Cycle</a:t>
            </a:r>
          </a:p>
        </p:txBody>
      </p:sp>
    </p:spTree>
    <p:extLst>
      <p:ext uri="{BB962C8B-B14F-4D97-AF65-F5344CB8AC3E}">
        <p14:creationId xmlns:p14="http://schemas.microsoft.com/office/powerpoint/2010/main" val="30353040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1000"/>
                                        <p:tgtEl>
                                          <p:spTgt spid="2"/>
                                        </p:tgtEl>
                                        <p:attrNameLst>
                                          <p:attrName>ppt_x</p:attrName>
                                        </p:attrNameLst>
                                      </p:cBhvr>
                                      <p:tavLst>
                                        <p:tav tm="0">
                                          <p:val>
                                            <p:strVal val="#ppt_x-#ppt_w*1.125000"/>
                                          </p:val>
                                        </p:tav>
                                        <p:tav tm="100000">
                                          <p:val>
                                            <p:strVal val="#ppt_x"/>
                                          </p:val>
                                        </p:tav>
                                      </p:tavLst>
                                    </p:anim>
                                    <p:animEffect transition="in" filter="wipe(right)">
                                      <p:cBhvr>
                                        <p:cTn id="8" dur="1000"/>
                                        <p:tgtEl>
                                          <p:spTgt spid="2"/>
                                        </p:tgtEl>
                                      </p:cBhvr>
                                    </p:animEffect>
                                  </p:childTnLst>
                                </p:cTn>
                              </p:par>
                            </p:childTnLst>
                          </p:cTn>
                        </p:par>
                      </p:childTnLst>
                    </p:cTn>
                  </p:par>
                  <p:par>
                    <p:cTn id="9" fill="hold">
                      <p:stCondLst>
                        <p:cond delay="indefinite"/>
                      </p:stCondLst>
                      <p:childTnLst>
                        <p:par>
                          <p:cTn id="10" fill="hold">
                            <p:stCondLst>
                              <p:cond delay="0"/>
                            </p:stCondLst>
                            <p:childTnLst>
                              <p:par>
                                <p:cTn id="11" presetID="35"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2000"/>
                                        <p:tgtEl>
                                          <p:spTgt spid="18"/>
                                        </p:tgtEl>
                                      </p:cBhvr>
                                    </p:animEffect>
                                    <p:anim calcmode="lin" valueType="num">
                                      <p:cBhvr>
                                        <p:cTn id="14" dur="2000" fill="hold"/>
                                        <p:tgtEl>
                                          <p:spTgt spid="18"/>
                                        </p:tgtEl>
                                        <p:attrNameLst>
                                          <p:attrName>style.rotation</p:attrName>
                                        </p:attrNameLst>
                                      </p:cBhvr>
                                      <p:tavLst>
                                        <p:tav tm="0">
                                          <p:val>
                                            <p:fltVal val="720"/>
                                          </p:val>
                                        </p:tav>
                                        <p:tav tm="100000">
                                          <p:val>
                                            <p:fltVal val="0"/>
                                          </p:val>
                                        </p:tav>
                                      </p:tavLst>
                                    </p:anim>
                                    <p:anim calcmode="lin" valueType="num">
                                      <p:cBhvr>
                                        <p:cTn id="15" dur="2000" fill="hold"/>
                                        <p:tgtEl>
                                          <p:spTgt spid="18"/>
                                        </p:tgtEl>
                                        <p:attrNameLst>
                                          <p:attrName>ppt_h</p:attrName>
                                        </p:attrNameLst>
                                      </p:cBhvr>
                                      <p:tavLst>
                                        <p:tav tm="0">
                                          <p:val>
                                            <p:fltVal val="0"/>
                                          </p:val>
                                        </p:tav>
                                        <p:tav tm="100000">
                                          <p:val>
                                            <p:strVal val="#ppt_h"/>
                                          </p:val>
                                        </p:tav>
                                      </p:tavLst>
                                    </p:anim>
                                    <p:anim calcmode="lin" valueType="num">
                                      <p:cBhvr>
                                        <p:cTn id="16" dur="2000" fill="hold"/>
                                        <p:tgtEl>
                                          <p:spTgt spid="18"/>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3950"/>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r>
              <a:rPr lang="en-US" sz="2000" dirty="0" smtClean="0">
                <a:latin typeface="Calibri" panose="020F0502020204030204" pitchFamily="34" charset="0"/>
              </a:rPr>
              <a:t>The Evaluation Criteria of the IACBE</a:t>
            </a:r>
            <a:endParaRPr lang="en-US" sz="2000" dirty="0">
              <a:latin typeface="Calibri" panose="020F0502020204030204" pitchFamily="34" charset="0"/>
            </a:endParaRPr>
          </a:p>
        </p:txBody>
      </p:sp>
    </p:spTree>
    <p:extLst>
      <p:ext uri="{BB962C8B-B14F-4D97-AF65-F5344CB8AC3E}">
        <p14:creationId xmlns:p14="http://schemas.microsoft.com/office/powerpoint/2010/main" val="196063951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533400" y="1307592"/>
            <a:ext cx="8610600" cy="3840480"/>
          </a:xfrm>
          <a:prstGeom prst="rect">
            <a:avLst/>
          </a:prstGeom>
          <a:solidFill>
            <a:srgbClr val="E8F0F4"/>
          </a:solidFill>
          <a:ln/>
        </p:spPr>
        <p:txBody>
          <a:bodyPr lIns="182880" rIns="182880"/>
          <a:lstStyle/>
          <a:p>
            <a:pPr lvl="0" fontAlgn="base">
              <a:spcBef>
                <a:spcPts val="1200"/>
              </a:spcBef>
              <a:spcAft>
                <a:spcPct val="0"/>
              </a:spcAft>
              <a:buClr>
                <a:srgbClr val="A50021"/>
              </a:buClr>
              <a:buSzPct val="90000"/>
              <a:defRPr/>
            </a:pPr>
            <a:endParaRPr lang="en-US" sz="800" kern="0" dirty="0" smtClean="0">
              <a:solidFill>
                <a:srgbClr val="330033"/>
              </a:solidFill>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Principle 1: Outcomes Assessment</a:t>
            </a:r>
            <a:endParaRPr lang="en-US" sz="2000" kern="0" dirty="0">
              <a:solidFill>
                <a:srgbClr val="330033"/>
              </a:solidFill>
              <a:latin typeface="Calibri" panose="020F0502020204030204" pitchFamily="34" charset="0"/>
            </a:endParaRPr>
          </a:p>
          <a:p>
            <a:pPr marL="274320" lvl="0" indent="-274320" fontAlgn="base">
              <a:spcBef>
                <a:spcPts val="70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Principle 2: Strategic Planning</a:t>
            </a:r>
          </a:p>
          <a:p>
            <a:pPr marL="27432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3: </a:t>
            </a:r>
            <a:r>
              <a:rPr lang="en-US" sz="2000" kern="0" dirty="0" smtClean="0">
                <a:solidFill>
                  <a:srgbClr val="330033"/>
                </a:solidFill>
                <a:latin typeface="Calibri" panose="020F0502020204030204" pitchFamily="34" charset="0"/>
              </a:rPr>
              <a:t>Curriculum</a:t>
            </a:r>
          </a:p>
          <a:p>
            <a:pPr marL="274320" lvl="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4: </a:t>
            </a:r>
            <a:r>
              <a:rPr lang="en-US" sz="2000" kern="0" dirty="0" smtClean="0">
                <a:solidFill>
                  <a:srgbClr val="330033"/>
                </a:solidFill>
                <a:latin typeface="Calibri" panose="020F0502020204030204" pitchFamily="34" charset="0"/>
              </a:rPr>
              <a:t>Faculty</a:t>
            </a:r>
          </a:p>
          <a:p>
            <a:pPr marL="27432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5: Scholarly and Professional </a:t>
            </a:r>
            <a:r>
              <a:rPr lang="en-US" sz="2000" kern="0" dirty="0" smtClean="0">
                <a:solidFill>
                  <a:srgbClr val="330033"/>
                </a:solidFill>
                <a:latin typeface="Calibri" panose="020F0502020204030204" pitchFamily="34" charset="0"/>
              </a:rPr>
              <a:t>Activities</a:t>
            </a:r>
          </a:p>
          <a:p>
            <a:pPr marL="274320" lvl="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6: </a:t>
            </a:r>
            <a:r>
              <a:rPr lang="en-US" sz="2000" kern="0" dirty="0" smtClean="0">
                <a:solidFill>
                  <a:srgbClr val="330033"/>
                </a:solidFill>
                <a:latin typeface="Calibri" panose="020F0502020204030204" pitchFamily="34" charset="0"/>
              </a:rPr>
              <a:t>Resources</a:t>
            </a:r>
          </a:p>
          <a:p>
            <a:pPr marL="27432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7: Internal and External </a:t>
            </a:r>
            <a:r>
              <a:rPr lang="en-US" sz="2000" kern="0" dirty="0" smtClean="0">
                <a:solidFill>
                  <a:srgbClr val="330033"/>
                </a:solidFill>
                <a:latin typeface="Calibri" panose="020F0502020204030204" pitchFamily="34" charset="0"/>
              </a:rPr>
              <a:t>Relationships</a:t>
            </a:r>
          </a:p>
          <a:p>
            <a:pPr marL="274320" lvl="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8: International Business </a:t>
            </a:r>
            <a:r>
              <a:rPr lang="en-US" sz="2000" kern="0" dirty="0" smtClean="0">
                <a:solidFill>
                  <a:srgbClr val="330033"/>
                </a:solidFill>
                <a:latin typeface="Calibri" panose="020F0502020204030204" pitchFamily="34" charset="0"/>
              </a:rPr>
              <a:t>Education</a:t>
            </a:r>
          </a:p>
          <a:p>
            <a:pPr marL="274320" indent="-274320" fontAlgn="base">
              <a:spcBef>
                <a:spcPts val="7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Principle 9: Educational </a:t>
            </a:r>
            <a:r>
              <a:rPr lang="en-US" sz="2000" kern="0" dirty="0" smtClean="0">
                <a:solidFill>
                  <a:srgbClr val="330033"/>
                </a:solidFill>
                <a:latin typeface="Calibri" panose="020F0502020204030204" pitchFamily="34" charset="0"/>
              </a:rPr>
              <a:t>Innovation</a:t>
            </a:r>
            <a:endParaRPr lang="en-US" sz="2000" kern="0" dirty="0">
              <a:solidFill>
                <a:srgbClr val="330033"/>
              </a:solidFill>
              <a:latin typeface="Calibri" panose="020F0502020204030204" pitchFamily="34" charset="0"/>
            </a:endParaRPr>
          </a:p>
          <a:p>
            <a:pPr marL="457200" indent="-365760" fontAlgn="base">
              <a:spcBef>
                <a:spcPts val="9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a:p>
            <a:pPr marL="457200" lvl="0" indent="-365760" fontAlgn="base">
              <a:spcBef>
                <a:spcPts val="12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a:p>
            <a:pPr marL="457200" indent="-365760" fontAlgn="base">
              <a:spcBef>
                <a:spcPts val="12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a:p>
            <a:pPr marL="457200" lvl="0" indent="-365760" fontAlgn="base">
              <a:spcBef>
                <a:spcPts val="12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a:p>
            <a:pPr marL="457200" indent="-365760" fontAlgn="base">
              <a:spcBef>
                <a:spcPts val="12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a:p>
            <a:pPr marL="457200" lvl="0" indent="-365760" fontAlgn="base">
              <a:spcBef>
                <a:spcPts val="1200"/>
              </a:spcBef>
              <a:spcAft>
                <a:spcPct val="0"/>
              </a:spcAft>
              <a:buClr>
                <a:srgbClr val="A50021"/>
              </a:buClr>
              <a:buSzPct val="90000"/>
              <a:buFont typeface="Wingdings" pitchFamily="2" charset="2"/>
              <a:buChar char="§"/>
              <a:defRPr/>
            </a:pPr>
            <a:endParaRPr lang="en-US" sz="2000" kern="0" dirty="0" smtClean="0">
              <a:solidFill>
                <a:srgbClr val="330033"/>
              </a:solidFill>
              <a:latin typeface="Calibri" panose="020F0502020204030204" pitchFamily="34" charset="0"/>
            </a:endParaRPr>
          </a:p>
        </p:txBody>
      </p:sp>
      <p:sp>
        <p:nvSpPr>
          <p:cNvPr id="8"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smtClean="0">
                <a:solidFill>
                  <a:srgbClr val="A50021"/>
                </a:solidFill>
                <a:latin typeface="Calibri" panose="020F0502020204030204" pitchFamily="34" charset="0"/>
              </a:rPr>
              <a:t>The Evaluation Criteria of the IACBE</a:t>
            </a:r>
            <a:endParaRPr lang="en-US" sz="2000" b="1" dirty="0">
              <a:solidFill>
                <a:srgbClr val="A50021"/>
              </a:solidFill>
              <a:latin typeface="Calibri" panose="020F0502020204030204" pitchFamily="34" charset="0"/>
            </a:endParaRPr>
          </a:p>
        </p:txBody>
      </p:sp>
    </p:spTree>
    <p:extLst>
      <p:ext uri="{BB962C8B-B14F-4D97-AF65-F5344CB8AC3E}">
        <p14:creationId xmlns:p14="http://schemas.microsoft.com/office/powerpoint/2010/main" val="15153766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 calcmode="lin" valueType="num">
                                      <p:cBhvr>
                                        <p:cTn id="1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5">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 calcmode="lin" valueType="num">
                                      <p:cBhvr>
                                        <p:cTn id="15"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16" dur="500" fill="hold"/>
                                        <p:tgtEl>
                                          <p:spTgt spid="5">
                                            <p:txEl>
                                              <p:pRg st="3" end="3"/>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p:cTn id="19"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0" dur="500" fill="hold"/>
                                        <p:tgtEl>
                                          <p:spTgt spid="5">
                                            <p:txEl>
                                              <p:pRg st="4" end="4"/>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anim calcmode="lin" valueType="num">
                                      <p:cBhvr>
                                        <p:cTn id="23"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24" dur="500" fill="hold"/>
                                        <p:tgtEl>
                                          <p:spTgt spid="5">
                                            <p:txEl>
                                              <p:pRg st="5" end="5"/>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 calcmode="lin" valueType="num">
                                      <p:cBhvr>
                                        <p:cTn id="27"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6" end="6"/>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 calcmode="lin" valueType="num">
                                      <p:cBhvr>
                                        <p:cTn id="31" dur="500" fill="hold"/>
                                        <p:tgtEl>
                                          <p:spTgt spid="5">
                                            <p:txEl>
                                              <p:pRg st="7" end="7"/>
                                            </p:txEl>
                                          </p:spTgt>
                                        </p:tgtEl>
                                        <p:attrNameLst>
                                          <p:attrName>ppt_w</p:attrName>
                                        </p:attrNameLst>
                                      </p:cBhvr>
                                      <p:tavLst>
                                        <p:tav tm="0">
                                          <p:val>
                                            <p:fltVal val="0"/>
                                          </p:val>
                                        </p:tav>
                                        <p:tav tm="100000">
                                          <p:val>
                                            <p:strVal val="#ppt_w"/>
                                          </p:val>
                                        </p:tav>
                                      </p:tavLst>
                                    </p:anim>
                                    <p:anim calcmode="lin" valueType="num">
                                      <p:cBhvr>
                                        <p:cTn id="32" dur="500" fill="hold"/>
                                        <p:tgtEl>
                                          <p:spTgt spid="5">
                                            <p:txEl>
                                              <p:pRg st="7" end="7"/>
                                            </p:txEl>
                                          </p:spTgt>
                                        </p:tgtEl>
                                        <p:attrNameLst>
                                          <p:attrName>ppt_h</p:attrName>
                                        </p:attrNameLst>
                                      </p:cBhvr>
                                      <p:tavLst>
                                        <p:tav tm="0">
                                          <p:val>
                                            <p:fltVal val="0"/>
                                          </p:val>
                                        </p:tav>
                                        <p:tav tm="100000">
                                          <p:val>
                                            <p:strVal val="#ppt_h"/>
                                          </p:val>
                                        </p:tav>
                                      </p:tavLst>
                                    </p:anim>
                                  </p:childTnLst>
                                </p:cTn>
                              </p:par>
                              <p:par>
                                <p:cTn id="33" presetID="23" presetClass="entr" presetSubtype="16" fill="hold" nodeType="withEffect">
                                  <p:stCondLst>
                                    <p:cond delay="0"/>
                                  </p:stCondLst>
                                  <p:childTnLst>
                                    <p:set>
                                      <p:cBhvr>
                                        <p:cTn id="34" dur="1" fill="hold">
                                          <p:stCondLst>
                                            <p:cond delay="0"/>
                                          </p:stCondLst>
                                        </p:cTn>
                                        <p:tgtEl>
                                          <p:spTgt spid="5">
                                            <p:txEl>
                                              <p:pRg st="8" end="8"/>
                                            </p:txEl>
                                          </p:spTgt>
                                        </p:tgtEl>
                                        <p:attrNameLst>
                                          <p:attrName>style.visibility</p:attrName>
                                        </p:attrNameLst>
                                      </p:cBhvr>
                                      <p:to>
                                        <p:strVal val="visible"/>
                                      </p:to>
                                    </p:set>
                                    <p:anim calcmode="lin" valueType="num">
                                      <p:cBhvr>
                                        <p:cTn id="35" dur="500" fill="hold"/>
                                        <p:tgtEl>
                                          <p:spTgt spid="5">
                                            <p:txEl>
                                              <p:pRg st="8" end="8"/>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8" end="8"/>
                                            </p:txEl>
                                          </p:spTgt>
                                        </p:tgtEl>
                                        <p:attrNameLst>
                                          <p:attrName>ppt_h</p:attrName>
                                        </p:attrNameLst>
                                      </p:cBhvr>
                                      <p:tavLst>
                                        <p:tav tm="0">
                                          <p:val>
                                            <p:fltVal val="0"/>
                                          </p:val>
                                        </p:tav>
                                        <p:tav tm="100000">
                                          <p:val>
                                            <p:strVal val="#ppt_h"/>
                                          </p:val>
                                        </p:tav>
                                      </p:tavLst>
                                    </p:anim>
                                  </p:childTnLst>
                                </p:cTn>
                              </p:par>
                              <p:par>
                                <p:cTn id="37" presetID="23" presetClass="entr" presetSubtype="16" fill="hold" nodeType="withEffect">
                                  <p:stCondLst>
                                    <p:cond delay="0"/>
                                  </p:stCondLst>
                                  <p:childTnLst>
                                    <p:set>
                                      <p:cBhvr>
                                        <p:cTn id="38" dur="1" fill="hold">
                                          <p:stCondLst>
                                            <p:cond delay="0"/>
                                          </p:stCondLst>
                                        </p:cTn>
                                        <p:tgtEl>
                                          <p:spTgt spid="5">
                                            <p:txEl>
                                              <p:pRg st="9" end="9"/>
                                            </p:txEl>
                                          </p:spTgt>
                                        </p:tgtEl>
                                        <p:attrNameLst>
                                          <p:attrName>style.visibility</p:attrName>
                                        </p:attrNameLst>
                                      </p:cBhvr>
                                      <p:to>
                                        <p:strVal val="visible"/>
                                      </p:to>
                                    </p:set>
                                    <p:anim calcmode="lin" valueType="num">
                                      <p:cBhvr>
                                        <p:cTn id="39" dur="500" fill="hold"/>
                                        <p:tgtEl>
                                          <p:spTgt spid="5">
                                            <p:txEl>
                                              <p:pRg st="9" end="9"/>
                                            </p:txEl>
                                          </p:spTgt>
                                        </p:tgtEl>
                                        <p:attrNameLst>
                                          <p:attrName>ppt_w</p:attrName>
                                        </p:attrNameLst>
                                      </p:cBhvr>
                                      <p:tavLst>
                                        <p:tav tm="0">
                                          <p:val>
                                            <p:fltVal val="0"/>
                                          </p:val>
                                        </p:tav>
                                        <p:tav tm="100000">
                                          <p:val>
                                            <p:strVal val="#ppt_w"/>
                                          </p:val>
                                        </p:tav>
                                      </p:tavLst>
                                    </p:anim>
                                    <p:anim calcmode="lin" valueType="num">
                                      <p:cBhvr>
                                        <p:cTn id="40" dur="500" fill="hold"/>
                                        <p:tgtEl>
                                          <p:spTgt spid="5">
                                            <p:txEl>
                                              <p:pRg st="9" end="9"/>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123950"/>
            <a:ext cx="9144000" cy="742950"/>
          </a:xfrm>
          <a:prstGeom prst="rect">
            <a:avLst/>
          </a:prstGeom>
          <a:solidFill>
            <a:srgbClr val="002060"/>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r>
              <a:rPr lang="en-US" sz="2000" dirty="0" smtClean="0">
                <a:latin typeface="Calibri" panose="020F0502020204030204" pitchFamily="34" charset="0"/>
              </a:rPr>
              <a:t>Steps in the IACBE’s Accreditation Process</a:t>
            </a:r>
            <a:endParaRPr lang="en-US" sz="2000" dirty="0">
              <a:latin typeface="Calibri" panose="020F0502020204030204" pitchFamily="34" charset="0"/>
            </a:endParaRPr>
          </a:p>
        </p:txBody>
      </p:sp>
    </p:spTree>
    <p:extLst>
      <p:ext uri="{BB962C8B-B14F-4D97-AF65-F5344CB8AC3E}">
        <p14:creationId xmlns:p14="http://schemas.microsoft.com/office/powerpoint/2010/main" val="11482685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25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1000" fill="hold"/>
                                        <p:tgtEl>
                                          <p:spTgt spid="2">
                                            <p:txEl>
                                              <p:pRg st="0" end="0"/>
                                            </p:txEl>
                                          </p:spTgt>
                                        </p:tgtEl>
                                        <p:attrNameLst>
                                          <p:attrName>ppt_x</p:attrName>
                                        </p:attrNameLst>
                                      </p:cBhvr>
                                      <p:tavLst>
                                        <p:tav tm="0">
                                          <p:val>
                                            <p:strVal val="1+#ppt_w/2"/>
                                          </p:val>
                                        </p:tav>
                                        <p:tav tm="100000">
                                          <p:val>
                                            <p:strVal val="#ppt_x"/>
                                          </p:val>
                                        </p:tav>
                                      </p:tavLst>
                                    </p:anim>
                                    <p:anim calcmode="lin" valueType="num">
                                      <p:cBhvr additive="base">
                                        <p:cTn id="8" dur="1000" fill="hold"/>
                                        <p:tgtEl>
                                          <p:spTgt spid="2">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342900" marR="0" lvl="0" indent="-34290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4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Educational Membership</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Candidacy Phase (Developing an Outcomes Assessment plan)</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Candidacy Review by the Board of Commissioners</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Preparation of a Self-Study (Complete Outcomes Assessment and other principles)</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Site Visit</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Accreditation Review by the Board of Commissioners</a:t>
            </a:r>
          </a:p>
          <a:p>
            <a:pPr marL="274320" lvl="0" indent="-274320" fontAlgn="base">
              <a:spcBef>
                <a:spcPts val="1800"/>
              </a:spcBef>
              <a:spcAft>
                <a:spcPct val="0"/>
              </a:spcAft>
              <a:buClr>
                <a:srgbClr val="A50021"/>
              </a:buClr>
              <a:buSzPct val="90000"/>
              <a:buFont typeface="Wingdings" pitchFamily="2" charset="2"/>
              <a:buChar char="§"/>
              <a:defRPr/>
            </a:pPr>
            <a:r>
              <a:rPr lang="en-US" kern="0" dirty="0" smtClean="0">
                <a:solidFill>
                  <a:srgbClr val="330033"/>
                </a:solidFill>
                <a:latin typeface="Calibri" panose="020F0502020204030204" pitchFamily="34" charset="0"/>
              </a:rPr>
              <a:t>Reaffirmation of Accreditation</a:t>
            </a:r>
            <a:endParaRPr lang="en-US" kern="0" dirty="0">
              <a:solidFill>
                <a:srgbClr val="330033"/>
              </a:solidFill>
              <a:latin typeface="Calibri" panose="020F0502020204030204" pitchFamily="34" charset="0"/>
            </a:endParaRPr>
          </a:p>
        </p:txBody>
      </p:sp>
      <p:pic>
        <p:nvPicPr>
          <p:cNvPr id="2" name="Picture 1"/>
          <p:cNvPicPr>
            <a:picLocks noChangeAspect="1"/>
          </p:cNvPicPr>
          <p:nvPr/>
        </p:nvPicPr>
        <p:blipFill>
          <a:blip r:embed="rId3">
            <a:extLst>
              <a:ext uri="{BEBA8EAE-BF5A-486C-A8C5-ECC9F3942E4B}">
                <a14:imgProps xmlns:a14="http://schemas.microsoft.com/office/drawing/2010/main">
                  <a14:imgLayer r:embed="rId4">
                    <a14:imgEffect>
                      <a14:sharpenSoften amount="50000"/>
                    </a14:imgEffect>
                  </a14:imgLayer>
                </a14:imgProps>
              </a:ext>
              <a:ext uri="{28A0092B-C50C-407E-A947-70E740481C1C}">
                <a14:useLocalDpi xmlns:a14="http://schemas.microsoft.com/office/drawing/2010/main" val="0"/>
              </a:ext>
            </a:extLst>
          </a:blip>
          <a:stretch>
            <a:fillRect/>
          </a:stretch>
        </p:blipFill>
        <p:spPr>
          <a:xfrm>
            <a:off x="6915150" y="1619250"/>
            <a:ext cx="2076450" cy="952500"/>
          </a:xfrm>
          <a:prstGeom prst="rect">
            <a:avLst/>
          </a:prstGeom>
          <a:ln>
            <a:noFill/>
          </a:ln>
          <a:effectLst>
            <a:outerShdw blurRad="190500" algn="tl" rotWithShape="0">
              <a:srgbClr val="000000">
                <a:alpha val="70000"/>
              </a:srgbClr>
            </a:outerShdw>
          </a:effectLst>
        </p:spPr>
      </p:pic>
      <p:sp>
        <p:nvSpPr>
          <p:cNvPr id="8" name="Down Arrow 7"/>
          <p:cNvSpPr/>
          <p:nvPr/>
        </p:nvSpPr>
        <p:spPr>
          <a:xfrm>
            <a:off x="667512" y="184023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Down Arrow 9"/>
          <p:cNvSpPr/>
          <p:nvPr/>
        </p:nvSpPr>
        <p:spPr>
          <a:xfrm>
            <a:off x="667512" y="234315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Down Arrow 10"/>
          <p:cNvSpPr/>
          <p:nvPr/>
        </p:nvSpPr>
        <p:spPr>
          <a:xfrm>
            <a:off x="667512" y="283083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Down Arrow 11"/>
          <p:cNvSpPr/>
          <p:nvPr/>
        </p:nvSpPr>
        <p:spPr>
          <a:xfrm>
            <a:off x="667512" y="333375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Down Arrow 12"/>
          <p:cNvSpPr/>
          <p:nvPr/>
        </p:nvSpPr>
        <p:spPr>
          <a:xfrm>
            <a:off x="667512" y="384048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Down Arrow 13"/>
          <p:cNvSpPr/>
          <p:nvPr/>
        </p:nvSpPr>
        <p:spPr>
          <a:xfrm>
            <a:off x="667512" y="4343400"/>
            <a:ext cx="182880" cy="274320"/>
          </a:xfrm>
          <a:prstGeom prst="downArrow">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Steps in the IACBE’s Accreditation Process</a:t>
            </a:r>
          </a:p>
        </p:txBody>
      </p:sp>
    </p:spTree>
    <p:extLst>
      <p:ext uri="{BB962C8B-B14F-4D97-AF65-F5344CB8AC3E}">
        <p14:creationId xmlns:p14="http://schemas.microsoft.com/office/powerpoint/2010/main" val="35221626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1000" fill="hold"/>
                                        <p:tgtEl>
                                          <p:spTgt spid="15"/>
                                        </p:tgtEl>
                                        <p:attrNameLst>
                                          <p:attrName>ppt_x</p:attrName>
                                        </p:attrNameLst>
                                      </p:cBhvr>
                                      <p:tavLst>
                                        <p:tav tm="0">
                                          <p:val>
                                            <p:strVal val="#ppt_x"/>
                                          </p:val>
                                        </p:tav>
                                        <p:tav tm="100000">
                                          <p:val>
                                            <p:strVal val="#ppt_x"/>
                                          </p:val>
                                        </p:tav>
                                      </p:tavLst>
                                    </p:anim>
                                    <p:anim calcmode="lin" valueType="num">
                                      <p:cBhvr additive="base">
                                        <p:cTn id="8" dur="1000" fill="hold"/>
                                        <p:tgtEl>
                                          <p:spTgt spid="15"/>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12" presetClass="entr" presetSubtype="2" fill="hold"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750"/>
                                        <p:tgtEl>
                                          <p:spTgt spid="2"/>
                                        </p:tgtEl>
                                        <p:attrNameLst>
                                          <p:attrName>ppt_x</p:attrName>
                                        </p:attrNameLst>
                                      </p:cBhvr>
                                      <p:tavLst>
                                        <p:tav tm="0">
                                          <p:val>
                                            <p:strVal val="#ppt_x+#ppt_w*1.125000"/>
                                          </p:val>
                                        </p:tav>
                                        <p:tav tm="100000">
                                          <p:val>
                                            <p:strVal val="#ppt_x"/>
                                          </p:val>
                                        </p:tav>
                                      </p:tavLst>
                                    </p:anim>
                                    <p:animEffect transition="in" filter="wipe(left)">
                                      <p:cBhvr>
                                        <p:cTn id="13" dur="75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9">
                                            <p:txEl>
                                              <p:pRg st="1" end="1"/>
                                            </p:txEl>
                                          </p:spTgt>
                                        </p:tgtEl>
                                        <p:attrNameLst>
                                          <p:attrName>style.visibility</p:attrName>
                                        </p:attrNameLst>
                                      </p:cBhvr>
                                      <p:to>
                                        <p:strVal val="visible"/>
                                      </p:to>
                                    </p:set>
                                    <p:anim calcmode="lin" valueType="num">
                                      <p:cBhvr>
                                        <p:cTn id="18"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19" dur="500" fill="hold"/>
                                        <p:tgtEl>
                                          <p:spTgt spid="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up)">
                                      <p:cBhvr>
                                        <p:cTn id="24" dur="500"/>
                                        <p:tgtEl>
                                          <p:spTgt spid="8"/>
                                        </p:tgtEl>
                                      </p:cBhvr>
                                    </p:animEffect>
                                  </p:childTnLst>
                                </p:cTn>
                              </p:par>
                            </p:childTnLst>
                          </p:cTn>
                        </p:par>
                        <p:par>
                          <p:cTn id="25" fill="hold">
                            <p:stCondLst>
                              <p:cond delay="500"/>
                            </p:stCondLst>
                            <p:childTnLst>
                              <p:par>
                                <p:cTn id="26" presetID="23" presetClass="entr" presetSubtype="16" fill="hold" nodeType="afterEffect">
                                  <p:stCondLst>
                                    <p:cond delay="0"/>
                                  </p:stCondLst>
                                  <p:childTnLst>
                                    <p:set>
                                      <p:cBhvr>
                                        <p:cTn id="27" dur="1" fill="hold">
                                          <p:stCondLst>
                                            <p:cond delay="0"/>
                                          </p:stCondLst>
                                        </p:cTn>
                                        <p:tgtEl>
                                          <p:spTgt spid="9">
                                            <p:txEl>
                                              <p:pRg st="2" end="2"/>
                                            </p:txEl>
                                          </p:spTgt>
                                        </p:tgtEl>
                                        <p:attrNameLst>
                                          <p:attrName>style.visibility</p:attrName>
                                        </p:attrNameLst>
                                      </p:cBhvr>
                                      <p:to>
                                        <p:strVal val="visible"/>
                                      </p:to>
                                    </p:set>
                                    <p:anim calcmode="lin" valueType="num">
                                      <p:cBhvr>
                                        <p:cTn id="28"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up)">
                                      <p:cBhvr>
                                        <p:cTn id="34" dur="500"/>
                                        <p:tgtEl>
                                          <p:spTgt spid="10"/>
                                        </p:tgtEl>
                                      </p:cBhvr>
                                    </p:animEffect>
                                  </p:childTnLst>
                                </p:cTn>
                              </p:par>
                            </p:childTnLst>
                          </p:cTn>
                        </p:par>
                        <p:par>
                          <p:cTn id="35" fill="hold">
                            <p:stCondLst>
                              <p:cond delay="500"/>
                            </p:stCondLst>
                            <p:childTnLst>
                              <p:par>
                                <p:cTn id="36" presetID="23" presetClass="entr" presetSubtype="16" fill="hold" nodeType="afterEffect">
                                  <p:stCondLst>
                                    <p:cond delay="0"/>
                                  </p:stCondLst>
                                  <p:childTnLst>
                                    <p:set>
                                      <p:cBhvr>
                                        <p:cTn id="37" dur="1" fill="hold">
                                          <p:stCondLst>
                                            <p:cond delay="0"/>
                                          </p:stCondLst>
                                        </p:cTn>
                                        <p:tgtEl>
                                          <p:spTgt spid="9">
                                            <p:txEl>
                                              <p:pRg st="3" end="3"/>
                                            </p:txEl>
                                          </p:spTgt>
                                        </p:tgtEl>
                                        <p:attrNameLst>
                                          <p:attrName>style.visibility</p:attrName>
                                        </p:attrNameLst>
                                      </p:cBhvr>
                                      <p:to>
                                        <p:strVal val="visible"/>
                                      </p:to>
                                    </p:set>
                                    <p:anim calcmode="lin" valueType="num">
                                      <p:cBhvr>
                                        <p:cTn id="38"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39" dur="500" fill="hold"/>
                                        <p:tgtEl>
                                          <p:spTgt spid="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up)">
                                      <p:cBhvr>
                                        <p:cTn id="44" dur="500"/>
                                        <p:tgtEl>
                                          <p:spTgt spid="11"/>
                                        </p:tgtEl>
                                      </p:cBhvr>
                                    </p:animEffect>
                                  </p:childTnLst>
                                </p:cTn>
                              </p:par>
                            </p:childTnLst>
                          </p:cTn>
                        </p:par>
                        <p:par>
                          <p:cTn id="45" fill="hold">
                            <p:stCondLst>
                              <p:cond delay="500"/>
                            </p:stCondLst>
                            <p:childTnLst>
                              <p:par>
                                <p:cTn id="46" presetID="23" presetClass="entr" presetSubtype="16" fill="hold" nodeType="afterEffect">
                                  <p:stCondLst>
                                    <p:cond delay="0"/>
                                  </p:stCondLst>
                                  <p:childTnLst>
                                    <p:set>
                                      <p:cBhvr>
                                        <p:cTn id="47" dur="1" fill="hold">
                                          <p:stCondLst>
                                            <p:cond delay="0"/>
                                          </p:stCondLst>
                                        </p:cTn>
                                        <p:tgtEl>
                                          <p:spTgt spid="9">
                                            <p:txEl>
                                              <p:pRg st="4" end="4"/>
                                            </p:txEl>
                                          </p:spTgt>
                                        </p:tgtEl>
                                        <p:attrNameLst>
                                          <p:attrName>style.visibility</p:attrName>
                                        </p:attrNameLst>
                                      </p:cBhvr>
                                      <p:to>
                                        <p:strVal val="visible"/>
                                      </p:to>
                                    </p:set>
                                    <p:anim calcmode="lin" valueType="num">
                                      <p:cBhvr>
                                        <p:cTn id="48"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49" dur="500" fill="hold"/>
                                        <p:tgtEl>
                                          <p:spTgt spid="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22" presetClass="entr" presetSubtype="1" fill="hold" grpId="0" nodeType="clickEffect">
                                  <p:stCondLst>
                                    <p:cond delay="0"/>
                                  </p:stCondLst>
                                  <p:childTnLst>
                                    <p:set>
                                      <p:cBhvr>
                                        <p:cTn id="53" dur="1" fill="hold">
                                          <p:stCondLst>
                                            <p:cond delay="0"/>
                                          </p:stCondLst>
                                        </p:cTn>
                                        <p:tgtEl>
                                          <p:spTgt spid="12"/>
                                        </p:tgtEl>
                                        <p:attrNameLst>
                                          <p:attrName>style.visibility</p:attrName>
                                        </p:attrNameLst>
                                      </p:cBhvr>
                                      <p:to>
                                        <p:strVal val="visible"/>
                                      </p:to>
                                    </p:set>
                                    <p:animEffect transition="in" filter="wipe(up)">
                                      <p:cBhvr>
                                        <p:cTn id="54" dur="500"/>
                                        <p:tgtEl>
                                          <p:spTgt spid="12"/>
                                        </p:tgtEl>
                                      </p:cBhvr>
                                    </p:animEffect>
                                  </p:childTnLst>
                                </p:cTn>
                              </p:par>
                            </p:childTnLst>
                          </p:cTn>
                        </p:par>
                        <p:par>
                          <p:cTn id="55" fill="hold">
                            <p:stCondLst>
                              <p:cond delay="500"/>
                            </p:stCondLst>
                            <p:childTnLst>
                              <p:par>
                                <p:cTn id="56" presetID="23" presetClass="entr" presetSubtype="16" fill="hold" nodeType="afterEffect">
                                  <p:stCondLst>
                                    <p:cond delay="0"/>
                                  </p:stCondLst>
                                  <p:childTnLst>
                                    <p:set>
                                      <p:cBhvr>
                                        <p:cTn id="57" dur="1" fill="hold">
                                          <p:stCondLst>
                                            <p:cond delay="0"/>
                                          </p:stCondLst>
                                        </p:cTn>
                                        <p:tgtEl>
                                          <p:spTgt spid="9">
                                            <p:txEl>
                                              <p:pRg st="5" end="5"/>
                                            </p:txEl>
                                          </p:spTgt>
                                        </p:tgtEl>
                                        <p:attrNameLst>
                                          <p:attrName>style.visibility</p:attrName>
                                        </p:attrNameLst>
                                      </p:cBhvr>
                                      <p:to>
                                        <p:strVal val="visible"/>
                                      </p:to>
                                    </p:set>
                                    <p:anim calcmode="lin" valueType="num">
                                      <p:cBhvr>
                                        <p:cTn id="58"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59" dur="500" fill="hold"/>
                                        <p:tgtEl>
                                          <p:spTgt spid="9">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22" presetClass="entr" presetSubtype="1" fill="hold" grpId="0" nodeType="click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wipe(up)">
                                      <p:cBhvr>
                                        <p:cTn id="64" dur="500"/>
                                        <p:tgtEl>
                                          <p:spTgt spid="13"/>
                                        </p:tgtEl>
                                      </p:cBhvr>
                                    </p:animEffect>
                                  </p:childTnLst>
                                </p:cTn>
                              </p:par>
                            </p:childTnLst>
                          </p:cTn>
                        </p:par>
                        <p:par>
                          <p:cTn id="65" fill="hold">
                            <p:stCondLst>
                              <p:cond delay="500"/>
                            </p:stCondLst>
                            <p:childTnLst>
                              <p:par>
                                <p:cTn id="66" presetID="23" presetClass="entr" presetSubtype="16" fill="hold" nodeType="afterEffect">
                                  <p:stCondLst>
                                    <p:cond delay="0"/>
                                  </p:stCondLst>
                                  <p:childTnLst>
                                    <p:set>
                                      <p:cBhvr>
                                        <p:cTn id="67" dur="1" fill="hold">
                                          <p:stCondLst>
                                            <p:cond delay="0"/>
                                          </p:stCondLst>
                                        </p:cTn>
                                        <p:tgtEl>
                                          <p:spTgt spid="9">
                                            <p:txEl>
                                              <p:pRg st="6" end="6"/>
                                            </p:txEl>
                                          </p:spTgt>
                                        </p:tgtEl>
                                        <p:attrNameLst>
                                          <p:attrName>style.visibility</p:attrName>
                                        </p:attrNameLst>
                                      </p:cBhvr>
                                      <p:to>
                                        <p:strVal val="visible"/>
                                      </p:to>
                                    </p:set>
                                    <p:anim calcmode="lin" valueType="num">
                                      <p:cBhvr>
                                        <p:cTn id="68"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69" dur="500" fill="hold"/>
                                        <p:tgtEl>
                                          <p:spTgt spid="9">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grpId="0" nodeType="clickEffect">
                                  <p:stCondLst>
                                    <p:cond delay="0"/>
                                  </p:stCondLst>
                                  <p:childTnLst>
                                    <p:set>
                                      <p:cBhvr>
                                        <p:cTn id="73" dur="1" fill="hold">
                                          <p:stCondLst>
                                            <p:cond delay="0"/>
                                          </p:stCondLst>
                                        </p:cTn>
                                        <p:tgtEl>
                                          <p:spTgt spid="14"/>
                                        </p:tgtEl>
                                        <p:attrNameLst>
                                          <p:attrName>style.visibility</p:attrName>
                                        </p:attrNameLst>
                                      </p:cBhvr>
                                      <p:to>
                                        <p:strVal val="visible"/>
                                      </p:to>
                                    </p:set>
                                    <p:animEffect transition="in" filter="wipe(up)">
                                      <p:cBhvr>
                                        <p:cTn id="74" dur="500"/>
                                        <p:tgtEl>
                                          <p:spTgt spid="14"/>
                                        </p:tgtEl>
                                      </p:cBhvr>
                                    </p:animEffect>
                                  </p:childTnLst>
                                </p:cTn>
                              </p:par>
                            </p:childTnLst>
                          </p:cTn>
                        </p:par>
                        <p:par>
                          <p:cTn id="75" fill="hold">
                            <p:stCondLst>
                              <p:cond delay="500"/>
                            </p:stCondLst>
                            <p:childTnLst>
                              <p:par>
                                <p:cTn id="76" presetID="23" presetClass="entr" presetSubtype="16" fill="hold" nodeType="afterEffect">
                                  <p:stCondLst>
                                    <p:cond delay="0"/>
                                  </p:stCondLst>
                                  <p:childTnLst>
                                    <p:set>
                                      <p:cBhvr>
                                        <p:cTn id="77" dur="1" fill="hold">
                                          <p:stCondLst>
                                            <p:cond delay="0"/>
                                          </p:stCondLst>
                                        </p:cTn>
                                        <p:tgtEl>
                                          <p:spTgt spid="9">
                                            <p:txEl>
                                              <p:pRg st="7" end="7"/>
                                            </p:txEl>
                                          </p:spTgt>
                                        </p:tgtEl>
                                        <p:attrNameLst>
                                          <p:attrName>style.visibility</p:attrName>
                                        </p:attrNameLst>
                                      </p:cBhvr>
                                      <p:to>
                                        <p:strVal val="visible"/>
                                      </p:to>
                                    </p:set>
                                    <p:anim calcmode="lin" valueType="num">
                                      <p:cBhvr>
                                        <p:cTn id="78"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79" dur="500" fill="hold"/>
                                        <p:tgtEl>
                                          <p:spTgt spid="9">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12" grpId="0" animBg="1"/>
      <p:bldP spid="13" grpId="0" animBg="1"/>
      <p:bldP spid="14" grpId="0" animBg="1"/>
      <p:bldP spid="15"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63681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smtClean="0">
                <a:solidFill>
                  <a:srgbClr val="A50021"/>
                </a:solidFill>
                <a:latin typeface="Calibri" panose="020F0502020204030204" pitchFamily="34" charset="0"/>
              </a:rPr>
              <a:t>About the IACBE</a:t>
            </a:r>
            <a:endParaRPr lang="en-US" sz="2000" b="1" dirty="0">
              <a:solidFill>
                <a:srgbClr val="A50021"/>
              </a:solidFill>
              <a:latin typeface="Calibri" panose="020F0502020204030204" pitchFamily="34" charset="0"/>
            </a:endParaRPr>
          </a:p>
        </p:txBody>
      </p:sp>
      <p:sp>
        <p:nvSpPr>
          <p:cNvPr id="4" name="Rectangle 6"/>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274320" marR="0" lvl="0" indent="-27432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100" b="0" i="0"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Bef>
                <a:spcPct val="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Founded in 1997 in response to the expressed needs of presidents, </a:t>
            </a:r>
            <a:r>
              <a:rPr lang="en-US" sz="2000" kern="0" dirty="0" smtClean="0">
                <a:solidFill>
                  <a:srgbClr val="330033"/>
                </a:solidFill>
                <a:latin typeface="Calibri" panose="020F0502020204030204" pitchFamily="34" charset="0"/>
              </a:rPr>
              <a:t>chief academic </a:t>
            </a:r>
            <a:r>
              <a:rPr lang="en-US" sz="2000" kern="0" dirty="0">
                <a:solidFill>
                  <a:srgbClr val="330033"/>
                </a:solidFill>
                <a:latin typeface="Calibri" panose="020F0502020204030204" pitchFamily="34" charset="0"/>
              </a:rPr>
              <a:t>officers, and </a:t>
            </a:r>
            <a:r>
              <a:rPr lang="en-US" sz="2000" kern="0" dirty="0" smtClean="0">
                <a:solidFill>
                  <a:srgbClr val="330033"/>
                </a:solidFill>
                <a:latin typeface="Calibri" panose="020F0502020204030204" pitchFamily="34" charset="0"/>
              </a:rPr>
              <a:t>business deans, directors, chairs, and HODs</a:t>
            </a:r>
            <a:endPar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indent="-274320" fontAlgn="base">
              <a:spcBef>
                <a:spcPts val="800"/>
              </a:spcBef>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Private, non-profit member association</a:t>
            </a:r>
          </a:p>
          <a:p>
            <a:pPr marL="274320" indent="-274320" fontAlgn="base">
              <a:spcBef>
                <a:spcPts val="800"/>
              </a:spcBef>
              <a:buClr>
                <a:srgbClr val="A50021"/>
              </a:buClr>
              <a:buSzPct val="90000"/>
              <a:buFont typeface="Wingdings" pitchFamily="2" charset="2"/>
              <a:buChar char="§"/>
              <a:defRPr/>
            </a:pP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Employs a peer-review accreditation process (as opposed to governmental</a:t>
            </a:r>
            <a:r>
              <a:rPr kumimoji="0" lang="en-US" sz="2000" b="0" i="0" u="none" strike="noStrike" kern="0" cap="none" spc="0" normalizeH="0" noProof="0" dirty="0" smtClean="0">
                <a:ln>
                  <a:noFill/>
                </a:ln>
                <a:solidFill>
                  <a:srgbClr val="330033"/>
                </a:solidFill>
                <a:effectLst/>
                <a:uLnTx/>
                <a:uFillTx/>
                <a:latin typeface="Calibri" panose="020F0502020204030204" pitchFamily="34" charset="0"/>
              </a:rPr>
              <a:t> </a:t>
            </a: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audit)</a:t>
            </a:r>
          </a:p>
          <a:p>
            <a:pPr marL="274320" lvl="0" indent="-274320" fontAlgn="base">
              <a:spcBef>
                <a:spcPts val="800"/>
              </a:spcBef>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Hundreds </a:t>
            </a:r>
            <a:r>
              <a:rPr lang="en-US" sz="2000" kern="0" dirty="0">
                <a:solidFill>
                  <a:srgbClr val="330033"/>
                </a:solidFill>
                <a:latin typeface="Calibri" panose="020F0502020204030204" pitchFamily="34" charset="0"/>
              </a:rPr>
              <a:t>of member institutions and </a:t>
            </a:r>
            <a:r>
              <a:rPr lang="en-US" sz="2000" kern="0" dirty="0" smtClean="0">
                <a:solidFill>
                  <a:srgbClr val="330033"/>
                </a:solidFill>
                <a:latin typeface="Calibri" panose="020F0502020204030204" pitchFamily="34" charset="0"/>
              </a:rPr>
              <a:t>campuses worldwide, </a:t>
            </a:r>
            <a:r>
              <a:rPr lang="en-US" sz="2000" kern="0" dirty="0">
                <a:solidFill>
                  <a:srgbClr val="330033"/>
                </a:solidFill>
                <a:latin typeface="Calibri" panose="020F0502020204030204" pitchFamily="34" charset="0"/>
              </a:rPr>
              <a:t>and </a:t>
            </a:r>
            <a:r>
              <a:rPr lang="en-US" sz="2000" kern="0" dirty="0" smtClean="0">
                <a:solidFill>
                  <a:srgbClr val="330033"/>
                </a:solidFill>
                <a:latin typeface="Calibri" panose="020F0502020204030204" pitchFamily="34" charset="0"/>
              </a:rPr>
              <a:t>over 1,200 accredited programs </a:t>
            </a:r>
            <a:r>
              <a:rPr lang="en-US" sz="2000" kern="0" dirty="0">
                <a:solidFill>
                  <a:srgbClr val="330033"/>
                </a:solidFill>
                <a:latin typeface="Calibri" panose="020F0502020204030204" pitchFamily="34" charset="0"/>
              </a:rPr>
              <a:t>in the United States, Europe, Asia, the Middle East, </a:t>
            </a:r>
            <a:r>
              <a:rPr lang="en-US" sz="2000" kern="0" dirty="0" smtClean="0">
                <a:solidFill>
                  <a:srgbClr val="330033"/>
                </a:solidFill>
                <a:latin typeface="Calibri" panose="020F0502020204030204" pitchFamily="34" charset="0"/>
              </a:rPr>
              <a:t>Central America</a:t>
            </a:r>
            <a:r>
              <a:rPr lang="en-US" sz="2000" kern="0" dirty="0">
                <a:solidFill>
                  <a:srgbClr val="330033"/>
                </a:solidFill>
                <a:latin typeface="Calibri" panose="020F0502020204030204" pitchFamily="34" charset="0"/>
              </a:rPr>
              <a:t>, and South </a:t>
            </a:r>
            <a:r>
              <a:rPr lang="en-US" sz="2000" kern="0" dirty="0" smtClean="0">
                <a:solidFill>
                  <a:srgbClr val="330033"/>
                </a:solidFill>
                <a:latin typeface="Calibri" panose="020F0502020204030204" pitchFamily="34" charset="0"/>
              </a:rPr>
              <a:t>America</a:t>
            </a:r>
          </a:p>
          <a:p>
            <a:pPr marL="274320" lvl="0" indent="-274320" fontAlgn="base">
              <a:spcBef>
                <a:spcPts val="800"/>
              </a:spcBef>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Recognized</a:t>
            </a:r>
            <a:r>
              <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rPr>
              <a:t> by the Council for Higher Education Accreditation (CHEA) in the United</a:t>
            </a:r>
            <a:r>
              <a:rPr kumimoji="0" lang="en-US" sz="2000" b="0" i="0" u="none" strike="noStrike" kern="0" cap="none" spc="0" normalizeH="0" noProof="0" dirty="0" smtClean="0">
                <a:ln>
                  <a:noFill/>
                </a:ln>
                <a:solidFill>
                  <a:srgbClr val="330033"/>
                </a:solidFill>
                <a:effectLst/>
                <a:uLnTx/>
                <a:uFillTx/>
                <a:latin typeface="Calibri" panose="020F0502020204030204" pitchFamily="34" charset="0"/>
              </a:rPr>
              <a:t> States</a:t>
            </a:r>
            <a:endParaRPr kumimoji="0" lang="en-US" sz="2000" b="0" i="0" u="none" strike="noStrike" kern="0" cap="none" spc="0" normalizeH="0" baseline="0" noProof="0" dirty="0" smtClean="0">
              <a:ln>
                <a:noFill/>
              </a:ln>
              <a:solidFill>
                <a:srgbClr val="330033"/>
              </a:solidFill>
              <a:effectLst/>
              <a:uLnTx/>
              <a:uFillTx/>
              <a:latin typeface="Calibri" panose="020F0502020204030204" pitchFamily="34" charset="0"/>
            </a:endParaRPr>
          </a:p>
        </p:txBody>
      </p:sp>
    </p:spTree>
    <p:extLst>
      <p:ext uri="{BB962C8B-B14F-4D97-AF65-F5344CB8AC3E}">
        <p14:creationId xmlns:p14="http://schemas.microsoft.com/office/powerpoint/2010/main" val="3574721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p:cTn id="1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p:cTn id="19"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4">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p:cTn id="2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4">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p:cTn id="31" dur="500" fill="hold"/>
                                        <p:tgtEl>
                                          <p:spTgt spid="4">
                                            <p:txEl>
                                              <p:pRg st="5" end="5"/>
                                            </p:txEl>
                                          </p:spTgt>
                                        </p:tgtEl>
                                        <p:attrNameLst>
                                          <p:attrName>ppt_w</p:attrName>
                                        </p:attrNameLst>
                                      </p:cBhvr>
                                      <p:tavLst>
                                        <p:tav tm="0">
                                          <p:val>
                                            <p:fltVal val="0"/>
                                          </p:val>
                                        </p:tav>
                                        <p:tav tm="100000">
                                          <p:val>
                                            <p:strVal val="#ppt_w"/>
                                          </p:val>
                                        </p:tav>
                                      </p:tavLst>
                                    </p:anim>
                                    <p:anim calcmode="lin" valueType="num">
                                      <p:cBhvr>
                                        <p:cTn id="32" dur="500" fill="hold"/>
                                        <p:tgtEl>
                                          <p:spTgt spid="4">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smtClean="0">
                <a:solidFill>
                  <a:srgbClr val="A50021"/>
                </a:solidFill>
                <a:latin typeface="Calibri" panose="020F0502020204030204" pitchFamily="34" charset="0"/>
              </a:rPr>
              <a:t>About the IACBE</a:t>
            </a:r>
            <a:endParaRPr lang="en-US" sz="2000" b="1" dirty="0">
              <a:solidFill>
                <a:srgbClr val="A50021"/>
              </a:solidFill>
              <a:latin typeface="Calibri" panose="020F0502020204030204" pitchFamily="34" charset="0"/>
            </a:endParaRPr>
          </a:p>
        </p:txBody>
      </p:sp>
      <p:sp>
        <p:nvSpPr>
          <p:cNvPr id="15"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7"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baseline="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12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Mission</a:t>
            </a:r>
            <a:r>
              <a:rPr kumimoji="0" lang="en-US" sz="2000" b="1" i="0" u="sng" strike="noStrike" kern="0" cap="none" spc="0" normalizeH="0" noProof="0" dirty="0" smtClean="0">
                <a:ln>
                  <a:noFill/>
                </a:ln>
                <a:solidFill>
                  <a:srgbClr val="A50021"/>
                </a:solidFill>
                <a:effectLst/>
                <a:uLnTx/>
                <a:uFillTx/>
                <a:latin typeface="Calibri" panose="020F0502020204030204" pitchFamily="34" charset="0"/>
              </a:rPr>
              <a:t> of the IACBE</a:t>
            </a:r>
            <a:endPar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endParaRP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4" name="Group 3"/>
          <p:cNvGrpSpPr/>
          <p:nvPr/>
        </p:nvGrpSpPr>
        <p:grpSpPr>
          <a:xfrm>
            <a:off x="0" y="2647950"/>
            <a:ext cx="9144000" cy="2514600"/>
            <a:chOff x="0" y="2647950"/>
            <a:chExt cx="9144000" cy="2514600"/>
          </a:xfrm>
        </p:grpSpPr>
        <p:sp>
          <p:nvSpPr>
            <p:cNvPr id="12" name="Rectangle 11"/>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Calibri" panose="020F0502020204030204" pitchFamily="34" charset="0"/>
                <a:cs typeface="Times New Roman" pitchFamily="18" charset="0"/>
              </a:endParaRPr>
            </a:p>
          </p:txBody>
        </p:sp>
        <p:sp>
          <p:nvSpPr>
            <p:cNvPr id="13" name="Text Box 26"/>
            <p:cNvSpPr txBox="1">
              <a:spLocks noChangeArrowheads="1"/>
            </p:cNvSpPr>
            <p:nvPr/>
          </p:nvSpPr>
          <p:spPr bwMode="auto">
            <a:xfrm>
              <a:off x="1170432" y="2647950"/>
              <a:ext cx="6803136" cy="1520190"/>
            </a:xfrm>
            <a:prstGeom prst="rect">
              <a:avLst/>
            </a:prstGeom>
            <a:solidFill>
              <a:srgbClr val="002060"/>
            </a:solidFill>
            <a:ln w="38100" cmpd="sng" algn="ctr">
              <a:solidFill>
                <a:srgbClr val="A50021"/>
              </a:solidFill>
              <a:miter lim="800000"/>
              <a:headEnd/>
              <a:tailEnd/>
            </a:ln>
            <a:effectLst/>
          </p:spPr>
          <p:txBody>
            <a:bodyPr tIns="0" bIns="45720" anchor="ctr" anchorCtr="1"/>
            <a:lstStyle/>
            <a:p>
              <a:pPr lvl="0" algn="ctr">
                <a:defRPr/>
              </a:pPr>
              <a:r>
                <a:rPr lang="en-US" sz="2000" kern="0" dirty="0" smtClean="0">
                  <a:solidFill>
                    <a:schemeClr val="bg1"/>
                  </a:solidFill>
                  <a:latin typeface="Calibri" panose="020F0502020204030204" pitchFamily="34" charset="0"/>
                </a:rPr>
                <a:t>The mission of the IACBE is to promote and recognize excellence in business education in institutions of higher education worldwide, at associate, undergraduate, graduate and doctoral levels through specialized accreditation of business programs.</a:t>
              </a:r>
              <a:endParaRPr lang="en-US" sz="2000" kern="0" dirty="0">
                <a:solidFill>
                  <a:schemeClr val="bg1"/>
                </a:solidFill>
                <a:latin typeface="Calibri" panose="020F0502020204030204" pitchFamily="34" charset="0"/>
              </a:endParaRPr>
            </a:p>
          </p:txBody>
        </p:sp>
      </p:grpSp>
      <p:sp>
        <p:nvSpPr>
          <p:cNvPr id="11" name="Rectangle 24"/>
          <p:cNvSpPr>
            <a:spLocks noChangeArrowheads="1"/>
          </p:cNvSpPr>
          <p:nvPr/>
        </p:nvSpPr>
        <p:spPr bwMode="auto">
          <a:xfrm>
            <a:off x="0" y="4095750"/>
            <a:ext cx="9144000" cy="1051560"/>
          </a:xfrm>
          <a:prstGeom prst="rect">
            <a:avLst/>
          </a:prstGeom>
          <a:noFill/>
          <a:ln w="9525">
            <a:noFill/>
            <a:miter lim="800000"/>
            <a:headEnd/>
            <a:tailEnd/>
          </a:ln>
          <a:effectLst/>
        </p:spPr>
        <p:txBody>
          <a:bodyPr lIns="0" tIns="0" rIns="0" bIns="0" anchor="ctr"/>
          <a:lstStyle/>
          <a:p>
            <a:pPr marL="571500"/>
            <a:endParaRPr lang="en-US" altLang="en-US" sz="1600" baseline="0" dirty="0">
              <a:solidFill>
                <a:schemeClr val="bg1"/>
              </a:solidFill>
              <a:latin typeface="Calibri" panose="020F0502020204030204" pitchFamily="34" charset="0"/>
              <a:cs typeface="Arial" charset="0"/>
            </a:endParaRPr>
          </a:p>
        </p:txBody>
      </p:sp>
    </p:spTree>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1000"/>
                                        <p:tgtEl>
                                          <p:spTgt spid="4"/>
                                        </p:tgtEl>
                                        <p:attrNameLst>
                                          <p:attrName>ppt_y</p:attrName>
                                        </p:attrNameLst>
                                      </p:cBhvr>
                                      <p:tavLst>
                                        <p:tav tm="0">
                                          <p:val>
                                            <p:strVal val="#ppt_y+#ppt_h*1.125000"/>
                                          </p:val>
                                        </p:tav>
                                        <p:tav tm="100000">
                                          <p:val>
                                            <p:strVal val="#ppt_y"/>
                                          </p:val>
                                        </p:tav>
                                      </p:tavLst>
                                    </p:anim>
                                    <p:animEffect transition="in" filter="wipe(up)">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nodePh="1">
                                  <p:stCondLst>
                                    <p:cond delay="0"/>
                                  </p:stCondLst>
                                  <p:endCondLst>
                                    <p:cond evt="begin" delay="0">
                                      <p:tn val="16"/>
                                    </p:cond>
                                  </p:end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750" fill="hold"/>
                                        <p:tgtEl>
                                          <p:spTgt spid="11"/>
                                        </p:tgtEl>
                                        <p:attrNameLst>
                                          <p:attrName>ppt_x</p:attrName>
                                        </p:attrNameLst>
                                      </p:cBhvr>
                                      <p:tavLst>
                                        <p:tav tm="0">
                                          <p:val>
                                            <p:strVal val="#ppt_x"/>
                                          </p:val>
                                        </p:tav>
                                        <p:tav tm="100000">
                                          <p:val>
                                            <p:strVal val="#ppt_x"/>
                                          </p:val>
                                        </p:tav>
                                      </p:tavLst>
                                    </p:anim>
                                    <p:anim calcmode="lin" valueType="num">
                                      <p:cBhvr additive="base">
                                        <p:cTn id="19" dur="75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533400" y="1307592"/>
            <a:ext cx="8549640" cy="3840480"/>
          </a:xfrm>
          <a:prstGeom prst="rect">
            <a:avLst/>
          </a:prstGeom>
          <a:solidFill>
            <a:srgbClr val="E8F0F4"/>
          </a:solidFill>
          <a:ln/>
        </p:spPr>
        <p:txBody>
          <a:bodyPr lIns="91440" rIns="91440"/>
          <a:lstStyle/>
          <a:p>
            <a:pPr marR="0" lvl="0" algn="ctr"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baseline="0" noProof="0" dirty="0" smtClean="0">
              <a:ln>
                <a:noFill/>
              </a:ln>
              <a:solidFill>
                <a:srgbClr val="A50021"/>
              </a:solidFill>
              <a:effectLst/>
              <a:uLnTx/>
              <a:uFillTx/>
              <a:latin typeface="Times New Roman"/>
              <a:ea typeface="+mn-ea"/>
              <a:cs typeface="+mn-cs"/>
            </a:endParaRPr>
          </a:p>
        </p:txBody>
      </p:sp>
      <p:sp>
        <p:nvSpPr>
          <p:cNvPr id="4"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Core Values of the IACBE</a:t>
            </a:r>
          </a:p>
        </p:txBody>
      </p:sp>
      <p:sp>
        <p:nvSpPr>
          <p:cNvPr id="3" name="Rectangle 6"/>
          <p:cNvSpPr txBox="1">
            <a:spLocks noChangeArrowheads="1"/>
          </p:cNvSpPr>
          <p:nvPr/>
        </p:nvSpPr>
        <p:spPr>
          <a:xfrm>
            <a:off x="4693920" y="1307592"/>
            <a:ext cx="4450080" cy="3840480"/>
          </a:xfrm>
          <a:prstGeom prst="rect">
            <a:avLst/>
          </a:prstGeom>
          <a:solidFill>
            <a:srgbClr val="E8F0F4"/>
          </a:solidFill>
          <a:ln/>
        </p:spPr>
        <p:txBody>
          <a:bodyPr lIns="91440" rIns="91440" anchor="ctr"/>
          <a:lstStyle/>
          <a:p>
            <a:pPr marL="274320" lvl="0" indent="-274320" fontAlgn="base">
              <a:spcAft>
                <a:spcPct val="0"/>
              </a:spcAft>
              <a:buClr>
                <a:srgbClr val="A50021"/>
              </a:buClr>
              <a:buSzPct val="90000"/>
              <a:buFont typeface="Wingdings" pitchFamily="2" charset="2"/>
              <a:buChar char="§"/>
            </a:pPr>
            <a:r>
              <a:rPr lang="en-US" b="1" kern="0" dirty="0" smtClean="0">
                <a:solidFill>
                  <a:srgbClr val="002060"/>
                </a:solidFill>
                <a:latin typeface="Calibri" panose="020F0502020204030204" pitchFamily="34" charset="0"/>
              </a:rPr>
              <a:t>COLLEGIALITY – </a:t>
            </a:r>
            <a:r>
              <a:rPr lang="en-US" kern="0" dirty="0" smtClean="0">
                <a:solidFill>
                  <a:srgbClr val="330033"/>
                </a:solidFill>
                <a:latin typeface="Calibri" panose="020F0502020204030204" pitchFamily="34" charset="0"/>
              </a:rPr>
              <a:t>A </a:t>
            </a:r>
            <a:r>
              <a:rPr lang="en-US" kern="0" dirty="0">
                <a:solidFill>
                  <a:srgbClr val="330033"/>
                </a:solidFill>
                <a:latin typeface="Calibri" panose="020F0502020204030204" pitchFamily="34" charset="0"/>
              </a:rPr>
              <a:t>culture of collaboration and cooperation in advancing academic quality in business </a:t>
            </a:r>
            <a:r>
              <a:rPr lang="en-US" kern="0" dirty="0" smtClean="0">
                <a:solidFill>
                  <a:srgbClr val="330033"/>
                </a:solidFill>
                <a:latin typeface="Calibri" panose="020F0502020204030204" pitchFamily="34" charset="0"/>
              </a:rPr>
              <a:t>education</a:t>
            </a:r>
            <a:endParaRPr lang="en-US" kern="0" dirty="0">
              <a:solidFill>
                <a:srgbClr val="330033"/>
              </a:solidFill>
              <a:latin typeface="Calibri" panose="020F0502020204030204" pitchFamily="34" charset="0"/>
            </a:endParaRPr>
          </a:p>
          <a:p>
            <a:pPr marL="274320" lvl="0" indent="-274320" fontAlgn="base">
              <a:spcBef>
                <a:spcPts val="3600"/>
              </a:spcBef>
              <a:spcAft>
                <a:spcPct val="0"/>
              </a:spcAft>
              <a:buClr>
                <a:srgbClr val="A50021"/>
              </a:buClr>
              <a:buSzPct val="90000"/>
              <a:buFont typeface="Wingdings" pitchFamily="2" charset="2"/>
              <a:buChar char="§"/>
            </a:pPr>
            <a:r>
              <a:rPr lang="en-US" b="1" kern="0" dirty="0" smtClean="0">
                <a:solidFill>
                  <a:srgbClr val="002060"/>
                </a:solidFill>
                <a:latin typeface="Calibri" panose="020F0502020204030204" pitchFamily="34" charset="0"/>
              </a:rPr>
              <a:t>DEVELOPMENTAL PHILOSOPHY – </a:t>
            </a:r>
            <a:r>
              <a:rPr lang="en-US" kern="0" dirty="0">
                <a:solidFill>
                  <a:srgbClr val="330033"/>
                </a:solidFill>
                <a:latin typeface="Calibri" panose="020F0502020204030204" pitchFamily="34" charset="0"/>
              </a:rPr>
              <a:t>An emphasis on continuous improvement and a shared journey toward excellence in business education</a:t>
            </a:r>
          </a:p>
          <a:p>
            <a:pPr marL="274320" lvl="0" indent="-274320" fontAlgn="base">
              <a:spcBef>
                <a:spcPts val="3600"/>
              </a:spcBef>
              <a:spcAft>
                <a:spcPct val="0"/>
              </a:spcAft>
              <a:buClr>
                <a:srgbClr val="A50021"/>
              </a:buClr>
              <a:buSzPct val="90000"/>
              <a:buFont typeface="Wingdings" pitchFamily="2" charset="2"/>
              <a:buChar char="§"/>
            </a:pPr>
            <a:r>
              <a:rPr lang="en-US" b="1" kern="0" dirty="0" smtClean="0">
                <a:solidFill>
                  <a:srgbClr val="002060"/>
                </a:solidFill>
                <a:latin typeface="Calibri" panose="020F0502020204030204" pitchFamily="34" charset="0"/>
              </a:rPr>
              <a:t>RESPONSIVENESS – </a:t>
            </a:r>
            <a:r>
              <a:rPr lang="en-US" kern="0" dirty="0">
                <a:solidFill>
                  <a:srgbClr val="330033"/>
                </a:solidFill>
                <a:latin typeface="Calibri" panose="020F0502020204030204" pitchFamily="34" charset="0"/>
              </a:rPr>
              <a:t>An unwavering focus on service to our </a:t>
            </a:r>
            <a:r>
              <a:rPr lang="en-US" kern="0" dirty="0" smtClean="0">
                <a:solidFill>
                  <a:srgbClr val="330033"/>
                </a:solidFill>
                <a:latin typeface="Calibri" panose="020F0502020204030204" pitchFamily="34" charset="0"/>
              </a:rPr>
              <a:t>members</a:t>
            </a:r>
            <a:endParaRPr lang="en-US" kern="0" dirty="0">
              <a:solidFill>
                <a:srgbClr val="330033"/>
              </a:solidFill>
              <a:latin typeface="Calibri" panose="020F0502020204030204" pitchFamily="34" charset="0"/>
            </a:endParaRPr>
          </a:p>
        </p:txBody>
      </p:sp>
      <p:pic>
        <p:nvPicPr>
          <p:cNvPr id="3076" name="Picture 4" descr="http://www.scottcochrane.com/wp-content/uploads/2013/07/core_values.jpg"/>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81150"/>
            <a:ext cx="3931920" cy="327355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631318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12" presetClass="entr" presetSubtype="8" fill="hold" nodeType="afterEffect">
                                  <p:stCondLst>
                                    <p:cond delay="500"/>
                                  </p:stCondLst>
                                  <p:childTnLst>
                                    <p:set>
                                      <p:cBhvr>
                                        <p:cTn id="11" dur="1" fill="hold">
                                          <p:stCondLst>
                                            <p:cond delay="0"/>
                                          </p:stCondLst>
                                        </p:cTn>
                                        <p:tgtEl>
                                          <p:spTgt spid="3076"/>
                                        </p:tgtEl>
                                        <p:attrNameLst>
                                          <p:attrName>style.visibility</p:attrName>
                                        </p:attrNameLst>
                                      </p:cBhvr>
                                      <p:to>
                                        <p:strVal val="visible"/>
                                      </p:to>
                                    </p:set>
                                    <p:anim calcmode="lin" valueType="num">
                                      <p:cBhvr additive="base">
                                        <p:cTn id="12" dur="1000"/>
                                        <p:tgtEl>
                                          <p:spTgt spid="3076"/>
                                        </p:tgtEl>
                                        <p:attrNameLst>
                                          <p:attrName>ppt_x</p:attrName>
                                        </p:attrNameLst>
                                      </p:cBhvr>
                                      <p:tavLst>
                                        <p:tav tm="0">
                                          <p:val>
                                            <p:strVal val="#ppt_x-#ppt_w*1.125000"/>
                                          </p:val>
                                        </p:tav>
                                        <p:tav tm="100000">
                                          <p:val>
                                            <p:strVal val="#ppt_x"/>
                                          </p:val>
                                        </p:tav>
                                      </p:tavLst>
                                    </p:anim>
                                    <p:animEffect transition="in" filter="wipe(right)">
                                      <p:cBhvr>
                                        <p:cTn id="13" dur="1000"/>
                                        <p:tgtEl>
                                          <p:spTgt spid="3076"/>
                                        </p:tgtEl>
                                      </p:cBhvr>
                                    </p:animEffect>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p:cTn id="18"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p:cTn id="2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23" presetClass="entr" presetSubtype="16" fill="hold"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smtClean="0">
                <a:solidFill>
                  <a:srgbClr val="A50021"/>
                </a:solidFill>
                <a:latin typeface="Calibri" panose="020F0502020204030204" pitchFamily="34" charset="0"/>
              </a:rPr>
              <a:t>About the IACBE</a:t>
            </a:r>
            <a:endParaRPr lang="en-US" sz="2000" b="1" dirty="0">
              <a:solidFill>
                <a:srgbClr val="A50021"/>
              </a:solidFill>
              <a:latin typeface="Calibri" panose="020F0502020204030204" pitchFamily="34" charset="0"/>
            </a:endParaRPr>
          </a:p>
        </p:txBody>
      </p:sp>
      <p:sp>
        <p:nvSpPr>
          <p:cNvPr id="15"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7"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noProof="0" dirty="0" smtClean="0">
                <a:ln>
                  <a:noFill/>
                </a:ln>
                <a:solidFill>
                  <a:srgbClr val="A50021"/>
                </a:solidFill>
                <a:effectLst/>
                <a:uLnTx/>
                <a:uFillTx/>
                <a:latin typeface="Calibri" panose="020F0502020204030204" pitchFamily="34" charset="0"/>
              </a:rPr>
              <a:t>Scope of Accreditation of the IACBE</a:t>
            </a:r>
            <a:endPar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endParaRP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4" name="Group 3"/>
          <p:cNvGrpSpPr/>
          <p:nvPr/>
        </p:nvGrpSpPr>
        <p:grpSpPr>
          <a:xfrm>
            <a:off x="0" y="2571750"/>
            <a:ext cx="9144000" cy="2590800"/>
            <a:chOff x="0" y="2571750"/>
            <a:chExt cx="9144000" cy="2590800"/>
          </a:xfrm>
        </p:grpSpPr>
        <p:sp>
          <p:nvSpPr>
            <p:cNvPr id="12" name="Rectangle 11"/>
            <p:cNvSpPr/>
            <p:nvPr/>
          </p:nvSpPr>
          <p:spPr>
            <a:xfrm>
              <a:off x="0" y="3939540"/>
              <a:ext cx="9144000" cy="12230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sz="1800" b="0" dirty="0">
                <a:solidFill>
                  <a:schemeClr val="bg1"/>
                </a:solidFill>
                <a:latin typeface="Calibri" panose="020F0502020204030204" pitchFamily="34" charset="0"/>
                <a:cs typeface="Times New Roman" pitchFamily="18" charset="0"/>
              </a:endParaRPr>
            </a:p>
          </p:txBody>
        </p:sp>
        <p:sp>
          <p:nvSpPr>
            <p:cNvPr id="13" name="Text Box 26"/>
            <p:cNvSpPr txBox="1">
              <a:spLocks noChangeArrowheads="1"/>
            </p:cNvSpPr>
            <p:nvPr/>
          </p:nvSpPr>
          <p:spPr bwMode="auto">
            <a:xfrm>
              <a:off x="1170432" y="2571750"/>
              <a:ext cx="6803136" cy="1596390"/>
            </a:xfrm>
            <a:prstGeom prst="rect">
              <a:avLst/>
            </a:prstGeom>
            <a:solidFill>
              <a:srgbClr val="002060"/>
            </a:solidFill>
            <a:ln w="38100" cmpd="sng" algn="ctr">
              <a:solidFill>
                <a:srgbClr val="A50021"/>
              </a:solidFill>
              <a:miter lim="800000"/>
              <a:headEnd/>
              <a:tailEnd/>
            </a:ln>
            <a:effectLst/>
          </p:spPr>
          <p:txBody>
            <a:bodyPr tIns="0" bIns="45720" anchor="ctr" anchorCtr="1"/>
            <a:lstStyle/>
            <a:p>
              <a:pPr lvl="0" algn="ctr">
                <a:defRPr/>
              </a:pPr>
              <a:r>
                <a:rPr lang="en-US" sz="2000" kern="0" dirty="0">
                  <a:solidFill>
                    <a:schemeClr val="bg1"/>
                  </a:solidFill>
                  <a:latin typeface="Calibri" panose="020F0502020204030204" pitchFamily="34" charset="0"/>
                </a:rPr>
                <a:t>The IACBE accredits business programs that lead to degrees at the associate, bachelor’s, master’s, and doctoral levels in institutions of higher education worldwide that grant bachelor’s and/or graduate degrees.</a:t>
              </a:r>
            </a:p>
          </p:txBody>
        </p:sp>
      </p:grpSp>
      <p:sp>
        <p:nvSpPr>
          <p:cNvPr id="14" name="Rectangle 24"/>
          <p:cNvSpPr>
            <a:spLocks noChangeArrowheads="1"/>
          </p:cNvSpPr>
          <p:nvPr/>
        </p:nvSpPr>
        <p:spPr bwMode="auto">
          <a:xfrm>
            <a:off x="0" y="4168140"/>
            <a:ext cx="9144000" cy="975360"/>
          </a:xfrm>
          <a:prstGeom prst="rect">
            <a:avLst/>
          </a:prstGeom>
          <a:noFill/>
          <a:ln w="9525">
            <a:noFill/>
            <a:miter lim="800000"/>
            <a:headEnd/>
            <a:tailEnd/>
          </a:ln>
          <a:effectLst/>
        </p:spPr>
        <p:txBody>
          <a:bodyPr lIns="0" tIns="0" rIns="0" bIns="0" anchor="ctr"/>
          <a:lstStyle/>
          <a:p>
            <a:pPr algn="ctr"/>
            <a:r>
              <a:rPr lang="en-US" altLang="en-US" sz="2000" dirty="0" smtClean="0">
                <a:solidFill>
                  <a:schemeClr val="bg1"/>
                </a:solidFill>
                <a:latin typeface="Calibri" panose="020F0502020204030204" pitchFamily="34" charset="0"/>
                <a:cs typeface="Arial" charset="0"/>
              </a:rPr>
              <a:t>The IACBE has accredited over 1,200 business programs worldwide.</a:t>
            </a:r>
            <a:endParaRPr lang="en-US" altLang="en-US" sz="2000" baseline="0" dirty="0" smtClean="0">
              <a:solidFill>
                <a:schemeClr val="bg1"/>
              </a:solidFill>
              <a:latin typeface="Calibri" panose="020F0502020204030204" pitchFamily="34" charset="0"/>
              <a:cs typeface="Arial" charset="0"/>
            </a:endParaRPr>
          </a:p>
        </p:txBody>
      </p:sp>
    </p:spTree>
    <p:extLst>
      <p:ext uri="{BB962C8B-B14F-4D97-AF65-F5344CB8AC3E}">
        <p14:creationId xmlns:p14="http://schemas.microsoft.com/office/powerpoint/2010/main" val="36178897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 calcmode="lin" valueType="num">
                                      <p:cBhvr>
                                        <p:cTn id="7"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7">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100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1000"/>
                                        <p:tgtEl>
                                          <p:spTgt spid="4"/>
                                        </p:tgtEl>
                                        <p:attrNameLst>
                                          <p:attrName>ppt_y</p:attrName>
                                        </p:attrNameLst>
                                      </p:cBhvr>
                                      <p:tavLst>
                                        <p:tav tm="0">
                                          <p:val>
                                            <p:strVal val="#ppt_y+#ppt_h*1.125000"/>
                                          </p:val>
                                        </p:tav>
                                        <p:tav tm="100000">
                                          <p:val>
                                            <p:strVal val="#ppt_y"/>
                                          </p:val>
                                        </p:tav>
                                      </p:tavLst>
                                    </p:anim>
                                    <p:animEffect transition="in" filter="wipe(up)">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 calcmode="lin" valueType="num">
                                      <p:cBhvr additive="base">
                                        <p:cTn id="18" dur="750" fill="hold"/>
                                        <p:tgtEl>
                                          <p:spTgt spid="14"/>
                                        </p:tgtEl>
                                        <p:attrNameLst>
                                          <p:attrName>ppt_x</p:attrName>
                                        </p:attrNameLst>
                                      </p:cBhvr>
                                      <p:tavLst>
                                        <p:tav tm="0">
                                          <p:val>
                                            <p:strVal val="#ppt_x"/>
                                          </p:val>
                                        </p:tav>
                                        <p:tav tm="100000">
                                          <p:val>
                                            <p:strVal val="#ppt_x"/>
                                          </p:val>
                                        </p:tav>
                                      </p:tavLst>
                                    </p:anim>
                                    <p:anim calcmode="lin" valueType="num">
                                      <p:cBhvr additive="base">
                                        <p:cTn id="19" dur="75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713232" tIns="0" rIns="0" bIns="0" anchor="ctr"/>
          <a:lstStyle/>
          <a:p>
            <a:r>
              <a:rPr lang="en-US" sz="2000" b="1" dirty="0">
                <a:solidFill>
                  <a:srgbClr val="A50021"/>
                </a:solidFill>
                <a:latin typeface="Calibri" panose="020F0502020204030204" pitchFamily="34" charset="0"/>
              </a:rPr>
              <a:t>Benefits of IACBE Accreditation</a:t>
            </a:r>
          </a:p>
        </p:txBody>
      </p:sp>
      <p:sp>
        <p:nvSpPr>
          <p:cNvPr id="3" name="Rectangle 3"/>
          <p:cNvSpPr txBox="1">
            <a:spLocks noChangeArrowheads="1"/>
          </p:cNvSpPr>
          <p:nvPr/>
        </p:nvSpPr>
        <p:spPr>
          <a:xfrm>
            <a:off x="533400" y="1307592"/>
            <a:ext cx="8610600" cy="3840480"/>
          </a:xfrm>
          <a:prstGeom prst="rect">
            <a:avLst/>
          </a:prstGeom>
          <a:solidFill>
            <a:srgbClr val="E8F0F4"/>
          </a:solidFill>
          <a:ln/>
        </p:spPr>
        <p:txBody>
          <a:bodyPr lIns="182880" rIns="182880"/>
          <a:lstStyle/>
          <a:p>
            <a:pPr marL="274320" marR="0" lvl="0" indent="-274320" algn="l" defTabSz="914400" rtl="0" eaLnBrk="1" fontAlgn="base" latinLnBrk="0" hangingPunct="1">
              <a:lnSpc>
                <a:spcPct val="100000"/>
              </a:lnSpc>
              <a:spcBef>
                <a:spcPct val="0"/>
              </a:spcBef>
              <a:spcAft>
                <a:spcPct val="0"/>
              </a:spcAft>
              <a:buClr>
                <a:srgbClr val="330033"/>
              </a:buClr>
              <a:buSzPct val="90000"/>
              <a:buFont typeface="Wingdings" pitchFamily="2" charset="2"/>
              <a:buNone/>
              <a:tabLst/>
              <a:defRPr/>
            </a:pPr>
            <a:endParaRPr kumimoji="0" lang="en-US" sz="1100" b="0" i="0" u="none" strike="noStrike" kern="0" cap="none" spc="0" normalizeH="0" baseline="0" noProof="0" dirty="0" smtClean="0">
              <a:ln>
                <a:noFill/>
              </a:ln>
              <a:solidFill>
                <a:srgbClr val="330033"/>
              </a:solidFill>
              <a:effectLst/>
              <a:uLnTx/>
              <a:uFillTx/>
              <a:latin typeface="Calibri" panose="020F0502020204030204" pitchFamily="34" charset="0"/>
            </a:endParaRPr>
          </a:p>
          <a:p>
            <a:pPr marL="274320" lvl="0" indent="-274320" fontAlgn="base">
              <a:spcBef>
                <a:spcPct val="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Enhanced Recognition</a:t>
            </a:r>
          </a:p>
          <a:p>
            <a:pPr marL="274320" lvl="0" indent="-274320" fontAlgn="base">
              <a:spcBef>
                <a:spcPts val="36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Evidence of Quality</a:t>
            </a:r>
          </a:p>
          <a:p>
            <a:pPr marL="274320" lvl="0" indent="-274320" fontAlgn="base">
              <a:spcBef>
                <a:spcPts val="360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Sharing of Best </a:t>
            </a:r>
            <a:r>
              <a:rPr lang="en-US" sz="2000" kern="0" dirty="0">
                <a:solidFill>
                  <a:srgbClr val="330033"/>
                </a:solidFill>
                <a:latin typeface="Calibri" panose="020F0502020204030204" pitchFamily="34" charset="0"/>
              </a:rPr>
              <a:t>Practices</a:t>
            </a:r>
          </a:p>
          <a:p>
            <a:pPr marL="274320" lvl="0" indent="-274320" fontAlgn="base">
              <a:spcBef>
                <a:spcPts val="3600"/>
              </a:spcBef>
              <a:spcAft>
                <a:spcPct val="0"/>
              </a:spcAft>
              <a:buClr>
                <a:srgbClr val="A50021"/>
              </a:buClr>
              <a:buSzPct val="90000"/>
              <a:buFont typeface="Wingdings" pitchFamily="2" charset="2"/>
              <a:buChar char="§"/>
              <a:defRPr/>
            </a:pPr>
            <a:r>
              <a:rPr lang="en-US" sz="2000" kern="0" dirty="0" smtClean="0">
                <a:solidFill>
                  <a:srgbClr val="330033"/>
                </a:solidFill>
                <a:latin typeface="Calibri" panose="020F0502020204030204" pitchFamily="34" charset="0"/>
              </a:rPr>
              <a:t>Public Accountability</a:t>
            </a:r>
            <a:endParaRPr lang="en-US" sz="2000" kern="0" dirty="0">
              <a:solidFill>
                <a:srgbClr val="330033"/>
              </a:solidFill>
              <a:latin typeface="Calibri" panose="020F0502020204030204" pitchFamily="34" charset="0"/>
            </a:endParaRPr>
          </a:p>
          <a:p>
            <a:pPr marL="274320" lvl="0" indent="-274320" fontAlgn="base">
              <a:spcBef>
                <a:spcPts val="3600"/>
              </a:spcBef>
              <a:spcAft>
                <a:spcPct val="0"/>
              </a:spcAft>
              <a:buClr>
                <a:srgbClr val="A50021"/>
              </a:buClr>
              <a:buSzPct val="90000"/>
              <a:buFont typeface="Wingdings" pitchFamily="2" charset="2"/>
              <a:buChar char="§"/>
              <a:defRPr/>
            </a:pPr>
            <a:r>
              <a:rPr lang="en-US" sz="2000" kern="0" dirty="0">
                <a:solidFill>
                  <a:srgbClr val="330033"/>
                </a:solidFill>
                <a:latin typeface="Calibri" panose="020F0502020204030204" pitchFamily="34" charset="0"/>
              </a:rPr>
              <a:t>Global Opportunities</a:t>
            </a:r>
          </a:p>
          <a:p>
            <a:pPr marL="274320" lvl="0" indent="-274320" fontAlgn="base">
              <a:spcBef>
                <a:spcPts val="2400"/>
              </a:spcBef>
              <a:spcAft>
                <a:spcPct val="0"/>
              </a:spcAft>
              <a:buClr>
                <a:srgbClr val="A50021"/>
              </a:buClr>
              <a:buSzPct val="90000"/>
              <a:buFont typeface="Wingdings" pitchFamily="2" charset="2"/>
              <a:buChar char="§"/>
              <a:defRPr/>
            </a:pPr>
            <a:endParaRPr lang="en-US" sz="2000" kern="0" dirty="0">
              <a:solidFill>
                <a:srgbClr val="330033"/>
              </a:solidFill>
              <a:latin typeface="Calibri" panose="020F0502020204030204" pitchFamily="34" charset="0"/>
            </a:endParaRPr>
          </a:p>
        </p:txBody>
      </p:sp>
      <p:grpSp>
        <p:nvGrpSpPr>
          <p:cNvPr id="2" name="Group 1"/>
          <p:cNvGrpSpPr/>
          <p:nvPr/>
        </p:nvGrpSpPr>
        <p:grpSpPr>
          <a:xfrm>
            <a:off x="7086600" y="1581150"/>
            <a:ext cx="1737360" cy="1438852"/>
            <a:chOff x="7086600" y="1581150"/>
            <a:chExt cx="1737360" cy="1438852"/>
          </a:xfrm>
        </p:grpSpPr>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58083"/>
            <a:stretch/>
          </p:blipFill>
          <p:spPr>
            <a:xfrm>
              <a:off x="7086600" y="1581150"/>
              <a:ext cx="1737360" cy="1438852"/>
            </a:xfrm>
            <a:prstGeom prst="rect">
              <a:avLst/>
            </a:prstGeom>
            <a:ln>
              <a:noFill/>
            </a:ln>
            <a:effectLst>
              <a:outerShdw blurRad="190500" algn="tl" rotWithShape="0">
                <a:srgbClr val="000000">
                  <a:alpha val="70000"/>
                </a:srgbClr>
              </a:outerShdw>
            </a:effectLst>
          </p:spPr>
        </p:pic>
        <p:sp>
          <p:nvSpPr>
            <p:cNvPr id="7" name="TextBox 6"/>
            <p:cNvSpPr txBox="1"/>
            <p:nvPr/>
          </p:nvSpPr>
          <p:spPr>
            <a:xfrm>
              <a:off x="7086601" y="1581151"/>
              <a:ext cx="1369286" cy="830997"/>
            </a:xfrm>
            <a:prstGeom prst="rect">
              <a:avLst/>
            </a:prstGeom>
            <a:noFill/>
            <a:ln>
              <a:noFill/>
            </a:ln>
          </p:spPr>
          <p:txBody>
            <a:bodyPr wrap="none" rtlCol="0">
              <a:spAutoFit/>
            </a:bodyPr>
            <a:lstStyle/>
            <a:p>
              <a:r>
                <a:rPr lang="en-US" sz="1600" dirty="0" smtClean="0">
                  <a:solidFill>
                    <a:schemeClr val="bg1"/>
                  </a:solidFill>
                  <a:effectLst>
                    <a:outerShdw blurRad="50800" dist="101600" dir="2700000" algn="tl" rotWithShape="0">
                      <a:prstClr val="black">
                        <a:alpha val="70000"/>
                      </a:prstClr>
                    </a:outerShdw>
                  </a:effectLst>
                  <a:latin typeface="Arial" pitchFamily="34" charset="0"/>
                  <a:cs typeface="Arial" pitchFamily="34" charset="0"/>
                </a:rPr>
                <a:t>Benefits</a:t>
              </a:r>
            </a:p>
            <a:p>
              <a:r>
                <a:rPr lang="en-US" sz="1600" dirty="0" smtClean="0">
                  <a:solidFill>
                    <a:schemeClr val="bg1"/>
                  </a:solidFill>
                  <a:effectLst>
                    <a:outerShdw blurRad="50800" dist="101600" dir="2700000" algn="tl" rotWithShape="0">
                      <a:prstClr val="black">
                        <a:alpha val="70000"/>
                      </a:prstClr>
                    </a:outerShdw>
                  </a:effectLst>
                  <a:latin typeface="Arial" pitchFamily="34" charset="0"/>
                  <a:cs typeface="Arial" pitchFamily="34" charset="0"/>
                </a:rPr>
                <a:t>of</a:t>
              </a:r>
            </a:p>
            <a:p>
              <a:r>
                <a:rPr lang="en-US" sz="1600" dirty="0" smtClean="0">
                  <a:solidFill>
                    <a:schemeClr val="bg1"/>
                  </a:solidFill>
                  <a:effectLst>
                    <a:outerShdw blurRad="50800" dist="101600" dir="2700000" algn="tl" rotWithShape="0">
                      <a:prstClr val="black">
                        <a:alpha val="70000"/>
                      </a:prstClr>
                    </a:outerShdw>
                  </a:effectLst>
                  <a:latin typeface="Arial" pitchFamily="34" charset="0"/>
                  <a:cs typeface="Arial" pitchFamily="34" charset="0"/>
                </a:rPr>
                <a:t>Accreditation</a:t>
              </a:r>
              <a:endParaRPr lang="en-US" sz="1600" dirty="0">
                <a:solidFill>
                  <a:schemeClr val="bg1"/>
                </a:solidFill>
                <a:effectLst>
                  <a:outerShdw blurRad="50800" dist="101600" dir="2700000" algn="tl" rotWithShape="0">
                    <a:prstClr val="black">
                      <a:alpha val="70000"/>
                    </a:prstClr>
                  </a:outerShdw>
                </a:effectLst>
                <a:latin typeface="Arial" pitchFamily="34" charset="0"/>
                <a:cs typeface="Arial" pitchFamily="34" charset="0"/>
              </a:endParaRPr>
            </a:p>
          </p:txBody>
        </p:sp>
      </p:grpSp>
    </p:spTree>
    <p:extLst>
      <p:ext uri="{BB962C8B-B14F-4D97-AF65-F5344CB8AC3E}">
        <p14:creationId xmlns:p14="http://schemas.microsoft.com/office/powerpoint/2010/main" val="150319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0-#ppt_h/2"/>
                                          </p:val>
                                        </p:tav>
                                        <p:tav tm="100000">
                                          <p:val>
                                            <p:strVal val="#ppt_y"/>
                                          </p:val>
                                        </p:tav>
                                      </p:tavLst>
                                    </p:anim>
                                  </p:childTnLst>
                                </p:cTn>
                              </p:par>
                            </p:childTnLst>
                          </p:cTn>
                        </p:par>
                        <p:par>
                          <p:cTn id="9" fill="hold">
                            <p:stCondLst>
                              <p:cond delay="1000"/>
                            </p:stCondLst>
                            <p:childTnLst>
                              <p:par>
                                <p:cTn id="10" presetID="23" presetClass="entr" presetSubtype="16" fill="hold" nodeType="afterEffect">
                                  <p:stCondLst>
                                    <p:cond delay="50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childTnLst>
                                </p:cTn>
                              </p:par>
                              <p:par>
                                <p:cTn id="14" presetID="23" presetClass="entr" presetSubtype="16" fill="hold" nodeType="withEffect">
                                  <p:stCondLst>
                                    <p:cond delay="500"/>
                                  </p:stCondLst>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ppt_w</p:attrName>
                                        </p:attrNameLst>
                                      </p:cBhvr>
                                      <p:tavLst>
                                        <p:tav tm="0">
                                          <p:val>
                                            <p:fltVal val="0"/>
                                          </p:val>
                                        </p:tav>
                                        <p:tav tm="100000">
                                          <p:val>
                                            <p:strVal val="#ppt_w"/>
                                          </p:val>
                                        </p:tav>
                                      </p:tavLst>
                                    </p:anim>
                                    <p:anim calcmode="lin" valueType="num">
                                      <p:cBhvr>
                                        <p:cTn id="17" dur="500" fill="hold"/>
                                        <p:tgtEl>
                                          <p:spTgt spid="2"/>
                                        </p:tgtEl>
                                        <p:attrNameLst>
                                          <p:attrName>ppt_h</p:attrName>
                                        </p:attrNameLst>
                                      </p:cBhvr>
                                      <p:tavLst>
                                        <p:tav tm="0">
                                          <p:val>
                                            <p:fltVal val="0"/>
                                          </p:val>
                                        </p:tav>
                                        <p:tav tm="100000">
                                          <p:val>
                                            <p:strVal val="#ppt_h"/>
                                          </p:val>
                                        </p:tav>
                                      </p:tavLst>
                                    </p:anim>
                                  </p:childTnLst>
                                </p:cTn>
                              </p:par>
                              <p:par>
                                <p:cTn id="18" presetID="23" presetClass="entr" presetSubtype="16" fill="hold" nodeType="withEffect">
                                  <p:stCondLst>
                                    <p:cond delay="50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childTnLst>
                                </p:cTn>
                              </p:par>
                              <p:par>
                                <p:cTn id="22" presetID="23" presetClass="entr" presetSubtype="16" fill="hold" nodeType="withEffect">
                                  <p:stCondLst>
                                    <p:cond delay="50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childTnLst>
                                </p:cTn>
                              </p:par>
                              <p:par>
                                <p:cTn id="26" presetID="23" presetClass="entr" presetSubtype="16" fill="hold" nodeType="withEffect">
                                  <p:stCondLst>
                                    <p:cond delay="50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childTnLst>
                                </p:cTn>
                              </p:par>
                              <p:par>
                                <p:cTn id="30" presetID="23" presetClass="entr" presetSubtype="16" fill="hold" nodeType="withEffect">
                                  <p:stCondLst>
                                    <p:cond delay="50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22"/>
          <p:cNvSpPr txBox="1">
            <a:spLocks noChangeArrowheads="1"/>
          </p:cNvSpPr>
          <p:nvPr/>
        </p:nvSpPr>
        <p:spPr bwMode="auto">
          <a:xfrm>
            <a:off x="0" y="0"/>
            <a:ext cx="9144000" cy="1124712"/>
          </a:xfrm>
          <a:prstGeom prst="rect">
            <a:avLst/>
          </a:prstGeom>
          <a:noFill/>
          <a:ln w="9525" algn="ctr">
            <a:noFill/>
            <a:miter lim="800000"/>
            <a:headEnd/>
            <a:tailEnd/>
          </a:ln>
          <a:effectLst/>
        </p:spPr>
        <p:txBody>
          <a:bodyPr lIns="0" tIns="0" rIns="0" bIns="0" anchor="ctr"/>
          <a:lstStyle/>
          <a:p>
            <a:pPr algn="ctr"/>
            <a:r>
              <a:rPr lang="en-US" sz="2000" b="1" dirty="0">
                <a:solidFill>
                  <a:srgbClr val="A50021"/>
                </a:solidFill>
                <a:latin typeface="Calibri" panose="020F0502020204030204" pitchFamily="34" charset="0"/>
              </a:rPr>
              <a:t>Benefits of IACBE Accreditation</a:t>
            </a:r>
          </a:p>
        </p:txBody>
      </p:sp>
      <p:sp>
        <p:nvSpPr>
          <p:cNvPr id="3" name="Rectangle 3"/>
          <p:cNvSpPr txBox="1">
            <a:spLocks noChangeArrowheads="1"/>
          </p:cNvSpPr>
          <p:nvPr/>
        </p:nvSpPr>
        <p:spPr>
          <a:xfrm>
            <a:off x="0" y="1294638"/>
            <a:ext cx="9144000" cy="3867912"/>
          </a:xfrm>
          <a:prstGeom prst="rect">
            <a:avLst/>
          </a:prstGeom>
          <a:noFill/>
        </p:spPr>
        <p:txBody>
          <a:bodyPr lIns="182880" rIns="182880"/>
          <a:lstStyle/>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Times New Roman"/>
              <a:ea typeface="+mn-ea"/>
              <a:cs typeface="+mn-cs"/>
            </a:endParaRPr>
          </a:p>
        </p:txBody>
      </p:sp>
      <p:sp>
        <p:nvSpPr>
          <p:cNvPr id="4" name="Rectangle 3"/>
          <p:cNvSpPr txBox="1">
            <a:spLocks noChangeArrowheads="1"/>
          </p:cNvSpPr>
          <p:nvPr/>
        </p:nvSpPr>
        <p:spPr>
          <a:xfrm>
            <a:off x="0" y="1307592"/>
            <a:ext cx="9144000" cy="3840480"/>
          </a:xfrm>
          <a:prstGeom prst="rect">
            <a:avLst/>
          </a:prstGeom>
          <a:solidFill>
            <a:srgbClr val="E8F0F4"/>
          </a:solidFill>
        </p:spPr>
        <p:txBody>
          <a:bodyPr lIns="0" rIns="0"/>
          <a:lstStyle/>
          <a:p>
            <a:pPr marR="0" lvl="0" algn="ctr"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2000" b="0" i="0" u="sng" strike="noStrike" kern="0" cap="none" spc="0" normalizeH="0" baseline="0" noProof="0" dirty="0" smtClean="0">
              <a:ln>
                <a:noFill/>
              </a:ln>
              <a:solidFill>
                <a:srgbClr val="A50021"/>
              </a:solidFill>
              <a:effectLst/>
              <a:uLnTx/>
              <a:uFillTx/>
              <a:latin typeface="Calibri" panose="020F0502020204030204" pitchFamily="34" charset="0"/>
            </a:endParaRPr>
          </a:p>
          <a:p>
            <a:pPr marR="0" lvl="0" algn="ctr" defTabSz="914400" rtl="0" eaLnBrk="1" fontAlgn="base" latinLnBrk="0" hangingPunct="1">
              <a:spcBef>
                <a:spcPts val="600"/>
              </a:spcBef>
              <a:spcAft>
                <a:spcPct val="0"/>
              </a:spcAft>
              <a:buClr>
                <a:srgbClr val="330033"/>
              </a:buClr>
              <a:buSzPct val="90000"/>
              <a:buFont typeface="Wingdings" pitchFamily="2" charset="2"/>
              <a:buNone/>
              <a:tabLst/>
              <a:defRPr/>
            </a:pPr>
            <a:r>
              <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rPr>
              <a:t>Enhanced</a:t>
            </a:r>
            <a:r>
              <a:rPr kumimoji="0" lang="en-US" sz="2000" b="1" i="0" u="sng" strike="noStrike" kern="0" cap="none" spc="0" normalizeH="0" noProof="0" dirty="0" smtClean="0">
                <a:ln>
                  <a:noFill/>
                </a:ln>
                <a:solidFill>
                  <a:srgbClr val="A50021"/>
                </a:solidFill>
                <a:effectLst/>
                <a:uLnTx/>
                <a:uFillTx/>
                <a:latin typeface="Calibri" panose="020F0502020204030204" pitchFamily="34" charset="0"/>
              </a:rPr>
              <a:t> Recognition</a:t>
            </a:r>
            <a:endParaRPr kumimoji="0" lang="en-US" sz="2000" b="1" i="0" u="sng" strike="noStrike" kern="0" cap="none" spc="0" normalizeH="0" baseline="0" noProof="0" dirty="0" smtClean="0">
              <a:ln>
                <a:noFill/>
              </a:ln>
              <a:solidFill>
                <a:srgbClr val="A50021"/>
              </a:solidFill>
              <a:effectLst/>
              <a:uLnTx/>
              <a:uFillTx/>
              <a:latin typeface="Calibri" panose="020F0502020204030204" pitchFamily="34" charset="0"/>
            </a:endParaRPr>
          </a:p>
          <a:p>
            <a:pPr marL="342900" marR="0" lvl="0" indent="-342900" algn="l" defTabSz="914400" rtl="0" eaLnBrk="1" fontAlgn="base" latinLnBrk="0" hangingPunct="1">
              <a:spcBef>
                <a:spcPct val="0"/>
              </a:spcBef>
              <a:spcAft>
                <a:spcPct val="0"/>
              </a:spcAft>
              <a:buClr>
                <a:srgbClr val="330033"/>
              </a:buClr>
              <a:buSzPct val="90000"/>
              <a:buFont typeface="Wingdings" pitchFamily="2" charset="2"/>
              <a:buNone/>
              <a:tabLst/>
              <a:defRPr/>
            </a:pPr>
            <a:endParaRPr kumimoji="0" lang="en-US" sz="1600" b="0" i="0" strike="noStrike" kern="0" cap="none" spc="0" normalizeH="0" baseline="0" noProof="0" dirty="0" smtClean="0">
              <a:ln>
                <a:noFill/>
              </a:ln>
              <a:solidFill>
                <a:srgbClr val="330033"/>
              </a:solidFill>
              <a:effectLst/>
              <a:uLnTx/>
              <a:uFillTx/>
              <a:latin typeface="Calibri" panose="020F0502020204030204" pitchFamily="34" charset="0"/>
            </a:endParaRPr>
          </a:p>
        </p:txBody>
      </p:sp>
      <p:grpSp>
        <p:nvGrpSpPr>
          <p:cNvPr id="8" name="Group 7"/>
          <p:cNvGrpSpPr/>
          <p:nvPr/>
        </p:nvGrpSpPr>
        <p:grpSpPr>
          <a:xfrm>
            <a:off x="0" y="2491740"/>
            <a:ext cx="9144000" cy="2670810"/>
            <a:chOff x="0" y="2491740"/>
            <a:chExt cx="9144000" cy="2670810"/>
          </a:xfrm>
        </p:grpSpPr>
        <p:sp>
          <p:nvSpPr>
            <p:cNvPr id="9" name="Rectangle 8"/>
            <p:cNvSpPr/>
            <p:nvPr/>
          </p:nvSpPr>
          <p:spPr>
            <a:xfrm>
              <a:off x="0" y="4168140"/>
              <a:ext cx="9144000" cy="994410"/>
            </a:xfrm>
            <a:prstGeom prst="rect">
              <a:avLst/>
            </a:prstGeom>
            <a:solidFill>
              <a:srgbClr val="A50021"/>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marL="285750" indent="-285750" algn="ctr">
                <a:buFont typeface="Wingdings" panose="05000000000000000000" pitchFamily="2" charset="2"/>
                <a:buChar char="v"/>
              </a:pPr>
              <a:r>
                <a:rPr lang="en-US" sz="1800" b="0" dirty="0" smtClean="0">
                  <a:solidFill>
                    <a:schemeClr val="bg1"/>
                  </a:solidFill>
                  <a:latin typeface="Arial Rounded MT Bold" pitchFamily="34" charset="0"/>
                  <a:cs typeface="Times New Roman" pitchFamily="18" charset="0"/>
                </a:rPr>
                <a:t>Assurance that the institution is delivering value to its stakeholders</a:t>
              </a:r>
            </a:p>
            <a:p>
              <a:pPr marL="285750" indent="-285750" algn="ctr">
                <a:buFont typeface="Wingdings" panose="05000000000000000000" pitchFamily="2" charset="2"/>
                <a:buChar char="v"/>
              </a:pPr>
              <a:r>
                <a:rPr lang="en-US" dirty="0" smtClean="0">
                  <a:solidFill>
                    <a:schemeClr val="bg1"/>
                  </a:solidFill>
                  <a:latin typeface="Arial Rounded MT Bold" pitchFamily="34" charset="0"/>
                  <a:cs typeface="Times New Roman" pitchFamily="18" charset="0"/>
                </a:rPr>
                <a:t>A way of differentiating itself from the rest </a:t>
              </a:r>
              <a:endParaRPr lang="en-US" sz="1800" b="0" dirty="0" smtClean="0">
                <a:solidFill>
                  <a:schemeClr val="bg1"/>
                </a:solidFill>
                <a:latin typeface="Arial Rounded MT Bold" pitchFamily="34" charset="0"/>
                <a:cs typeface="Times New Roman" pitchFamily="18" charset="0"/>
              </a:endParaRPr>
            </a:p>
            <a:p>
              <a:pPr marL="285750" indent="-285750">
                <a:buFont typeface="Wingdings" panose="05000000000000000000" pitchFamily="2" charset="2"/>
                <a:buChar char="v"/>
              </a:pPr>
              <a:endParaRPr lang="en-US" sz="1800" b="0" dirty="0">
                <a:solidFill>
                  <a:schemeClr val="bg1"/>
                </a:solidFill>
                <a:latin typeface="Arial Rounded MT Bold" pitchFamily="34" charset="0"/>
                <a:cs typeface="Times New Roman" pitchFamily="18" charset="0"/>
              </a:endParaRPr>
            </a:p>
          </p:txBody>
        </p:sp>
        <p:sp>
          <p:nvSpPr>
            <p:cNvPr id="10" name="Text Box 26"/>
            <p:cNvSpPr txBox="1">
              <a:spLocks noChangeArrowheads="1"/>
            </p:cNvSpPr>
            <p:nvPr/>
          </p:nvSpPr>
          <p:spPr bwMode="auto">
            <a:xfrm>
              <a:off x="1170432" y="2491740"/>
              <a:ext cx="6803136" cy="1676400"/>
            </a:xfrm>
            <a:prstGeom prst="rect">
              <a:avLst/>
            </a:prstGeom>
            <a:solidFill>
              <a:srgbClr val="002060"/>
            </a:solidFill>
            <a:ln w="38100" cmpd="sng" algn="ctr">
              <a:solidFill>
                <a:srgbClr val="A50021"/>
              </a:solidFill>
              <a:miter lim="800000"/>
              <a:headEnd/>
              <a:tailEnd/>
            </a:ln>
            <a:effectLst/>
          </p:spPr>
          <p:txBody>
            <a:bodyPr lIns="182880" tIns="45720" rIns="182880" bIns="91440" anchor="ctr" anchorCtr="0"/>
            <a:lstStyle/>
            <a:p>
              <a:pPr lvl="0" algn="ctr">
                <a:defRPr/>
              </a:pPr>
              <a:r>
                <a:rPr lang="en-US" sz="2400" kern="0" dirty="0" smtClean="0">
                  <a:solidFill>
                    <a:schemeClr val="bg1"/>
                  </a:solidFill>
                  <a:latin typeface="Calibri" panose="020F0502020204030204" pitchFamily="34" charset="0"/>
                </a:rPr>
                <a:t>It </a:t>
              </a:r>
              <a:r>
                <a:rPr lang="en-US" sz="2400" kern="0" dirty="0">
                  <a:solidFill>
                    <a:schemeClr val="bg1"/>
                  </a:solidFill>
                  <a:latin typeface="Calibri" panose="020F0502020204030204" pitchFamily="34" charset="0"/>
                </a:rPr>
                <a:t>is becoming increasingly important for an institution’s </a:t>
              </a:r>
              <a:r>
                <a:rPr lang="en-US" sz="2400" kern="0" dirty="0" smtClean="0">
                  <a:solidFill>
                    <a:schemeClr val="bg1"/>
                  </a:solidFill>
                  <a:latin typeface="Calibri" panose="020F0502020204030204" pitchFamily="34" charset="0"/>
                </a:rPr>
                <a:t>reputation and standing </a:t>
              </a:r>
              <a:r>
                <a:rPr lang="en-US" sz="2400" kern="0" dirty="0">
                  <a:solidFill>
                    <a:schemeClr val="bg1"/>
                  </a:solidFill>
                  <a:latin typeface="Calibri" panose="020F0502020204030204" pitchFamily="34" charset="0"/>
                </a:rPr>
                <a:t>to have its business programs accredited by </a:t>
              </a:r>
              <a:r>
                <a:rPr lang="en-US" sz="2400" kern="0" dirty="0" smtClean="0">
                  <a:solidFill>
                    <a:schemeClr val="bg1"/>
                  </a:solidFill>
                  <a:latin typeface="Calibri" panose="020F0502020204030204" pitchFamily="34" charset="0"/>
                </a:rPr>
                <a:t>a recognized international accrediting organization.</a:t>
              </a:r>
              <a:endParaRPr lang="en-US" sz="2400" kern="0" dirty="0">
                <a:solidFill>
                  <a:schemeClr val="bg1"/>
                </a:solidFill>
                <a:latin typeface="Calibri" panose="020F0502020204030204" pitchFamily="34" charset="0"/>
              </a:endParaRPr>
            </a:p>
          </p:txBody>
        </p:sp>
      </p:grpSp>
    </p:spTree>
    <p:extLst>
      <p:ext uri="{BB962C8B-B14F-4D97-AF65-F5344CB8AC3E}">
        <p14:creationId xmlns:p14="http://schemas.microsoft.com/office/powerpoint/2010/main" val="37218151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12" presetClass="entr" presetSubtype="4" fill="hold" nodeType="afterEffect">
                                  <p:stCondLst>
                                    <p:cond delay="25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1000"/>
                                        <p:tgtEl>
                                          <p:spTgt spid="8"/>
                                        </p:tgtEl>
                                        <p:attrNameLst>
                                          <p:attrName>ppt_y</p:attrName>
                                        </p:attrNameLst>
                                      </p:cBhvr>
                                      <p:tavLst>
                                        <p:tav tm="0">
                                          <p:val>
                                            <p:strVal val="#ppt_y+#ppt_h*1.125000"/>
                                          </p:val>
                                        </p:tav>
                                        <p:tav tm="100000">
                                          <p:val>
                                            <p:strVal val="#ppt_y"/>
                                          </p:val>
                                        </p:tav>
                                      </p:tavLst>
                                    </p:anim>
                                    <p:animEffect transition="in" filter="wipe(up)">
                                      <p:cBhvr>
                                        <p:cTn id="13"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WidescreenPresentation</Template>
  <TotalTime>0</TotalTime>
  <Words>1616</Words>
  <Application>Microsoft Office PowerPoint</Application>
  <PresentationFormat>On-screen Show (16:9)</PresentationFormat>
  <Paragraphs>296</Paragraphs>
  <Slides>38</Slides>
  <Notes>38</Notes>
  <HiddenSlides>0</HiddenSlides>
  <MMClips>0</MMClips>
  <ScaleCrop>false</ScaleCrop>
  <HeadingPairs>
    <vt:vector size="4" baseType="variant">
      <vt:variant>
        <vt:lpstr>Theme</vt:lpstr>
      </vt:variant>
      <vt:variant>
        <vt:i4>1</vt:i4>
      </vt:variant>
      <vt:variant>
        <vt:lpstr>Slide Titles</vt:lpstr>
      </vt:variant>
      <vt:variant>
        <vt:i4>38</vt:i4>
      </vt:variant>
    </vt:vector>
  </HeadingPairs>
  <TitlesOfParts>
    <vt:vector size="39" baseType="lpstr">
      <vt:lpstr>WidescreenPresentation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2010-12-05T20:03:47Z</dcterms:created>
  <dcterms:modified xsi:type="dcterms:W3CDTF">2016-11-14T07:11:37Z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