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0"/>
  </p:notesMasterIdLst>
  <p:handoutMasterIdLst>
    <p:handoutMasterId r:id="rId41"/>
  </p:handoutMasterIdLst>
  <p:sldIdLst>
    <p:sldId id="256" r:id="rId2"/>
    <p:sldId id="265" r:id="rId3"/>
    <p:sldId id="267" r:id="rId4"/>
    <p:sldId id="442" r:id="rId5"/>
    <p:sldId id="347" r:id="rId6"/>
    <p:sldId id="554" r:id="rId7"/>
    <p:sldId id="574" r:id="rId8"/>
    <p:sldId id="539" r:id="rId9"/>
    <p:sldId id="444" r:id="rId10"/>
    <p:sldId id="445" r:id="rId11"/>
    <p:sldId id="447" r:id="rId12"/>
    <p:sldId id="448" r:id="rId13"/>
    <p:sldId id="449" r:id="rId14"/>
    <p:sldId id="432" r:id="rId15"/>
    <p:sldId id="500" r:id="rId16"/>
    <p:sldId id="349" r:id="rId17"/>
    <p:sldId id="436" r:id="rId18"/>
    <p:sldId id="437" r:id="rId19"/>
    <p:sldId id="589" r:id="rId20"/>
    <p:sldId id="524" r:id="rId21"/>
    <p:sldId id="575" r:id="rId22"/>
    <p:sldId id="577" r:id="rId23"/>
    <p:sldId id="591" r:id="rId24"/>
    <p:sldId id="579" r:id="rId25"/>
    <p:sldId id="580" r:id="rId26"/>
    <p:sldId id="581" r:id="rId27"/>
    <p:sldId id="582" r:id="rId28"/>
    <p:sldId id="583" r:id="rId29"/>
    <p:sldId id="584" r:id="rId30"/>
    <p:sldId id="585" r:id="rId31"/>
    <p:sldId id="586" r:id="rId32"/>
    <p:sldId id="587" r:id="rId33"/>
    <p:sldId id="588" r:id="rId34"/>
    <p:sldId id="398" r:id="rId35"/>
    <p:sldId id="546" r:id="rId36"/>
    <p:sldId id="450" r:id="rId37"/>
    <p:sldId id="451" r:id="rId38"/>
    <p:sldId id="426" r:id="rId39"/>
  </p:sldIdLst>
  <p:sldSz cx="9144000" cy="5143500" type="screen16x9"/>
  <p:notesSz cx="7053263" cy="93091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8F0F4"/>
    <a:srgbClr val="A50021"/>
    <a:srgbClr val="000000"/>
    <a:srgbClr val="330033"/>
    <a:srgbClr val="002060"/>
    <a:srgbClr val="CDE0E8"/>
    <a:srgbClr val="99CCFF"/>
    <a:srgbClr val="EFF9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0" autoAdjust="0"/>
    <p:restoredTop sz="95000" autoAdjust="0"/>
  </p:normalViewPr>
  <p:slideViewPr>
    <p:cSldViewPr>
      <p:cViewPr>
        <p:scale>
          <a:sx n="80" d="100"/>
          <a:sy n="80" d="100"/>
        </p:scale>
        <p:origin x="-984" y="-30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888"/>
    </p:cViewPr>
  </p:sorterViewPr>
  <p:notesViewPr>
    <p:cSldViewPr>
      <p:cViewPr varScale="1">
        <p:scale>
          <a:sx n="57" d="100"/>
          <a:sy n="57" d="100"/>
        </p:scale>
        <p:origin x="-2814" y="-84"/>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545435" y="8766069"/>
            <a:ext cx="2506195" cy="465455"/>
          </a:xfrm>
          <a:prstGeom prst="rect">
            <a:avLst/>
          </a:prstGeom>
        </p:spPr>
        <p:txBody>
          <a:bodyPr vert="horz" lIns="93485" tIns="46743" rIns="93485" bIns="46743" rtlCol="0" anchor="b"/>
          <a:lstStyle>
            <a:lvl1pPr algn="r">
              <a:defRPr sz="1200"/>
            </a:lvl1pPr>
          </a:lstStyle>
          <a:p>
            <a:fld id="{EE1715C0-9F40-43EB-9CF1-2C7FC3CAC6AA}" type="slidenum">
              <a:rPr lang="en-US" smtClean="0"/>
              <a:pPr/>
              <a:t>‹#›</a:t>
            </a:fld>
            <a:endParaRPr lang="en-US" dirty="0"/>
          </a:p>
        </p:txBody>
      </p:sp>
      <p:sp>
        <p:nvSpPr>
          <p:cNvPr id="7" name="Header Placeholder 6"/>
          <p:cNvSpPr>
            <a:spLocks noGrp="1" noChangeArrowheads="1"/>
          </p:cNvSpPr>
          <p:nvPr>
            <p:ph type="hdr" sz="quarter"/>
          </p:nvPr>
        </p:nvSpPr>
        <p:spPr bwMode="auto">
          <a:xfrm>
            <a:off x="235109" y="337573"/>
            <a:ext cx="6581013" cy="283035"/>
          </a:xfrm>
          <a:prstGeom prst="rect">
            <a:avLst/>
          </a:prstGeom>
          <a:noFill/>
          <a:ln w="38100" cmpd="thickThin">
            <a:noFill/>
            <a:miter lim="800000"/>
            <a:headEnd/>
            <a:tailEnd/>
          </a:ln>
          <a:effectLst/>
        </p:spPr>
        <p:txBody>
          <a:bodyPr vert="horz" wrap="square" lIns="94514" tIns="47257" rIns="94514" bIns="47257" numCol="1" anchor="t" anchorCtr="0" compatLnSpc="1">
            <a:prstTxWarp prst="textNoShape">
              <a:avLst/>
            </a:prstTxWarp>
            <a:spAutoFit/>
          </a:bodyPr>
          <a:lstStyle>
            <a:lvl1pPr algn="ctr">
              <a:defRPr sz="1200">
                <a:solidFill>
                  <a:schemeClr val="tx1"/>
                </a:solidFill>
                <a:latin typeface="Arial" charset="0"/>
                <a:cs typeface="Arial" charset="0"/>
              </a:defRPr>
            </a:lvl1pPr>
          </a:lstStyle>
          <a:p>
            <a:r>
              <a:rPr lang="en-US" dirty="0" smtClean="0"/>
              <a:t>The IACBE and its Process of Accreditation and Quality Assurance</a:t>
            </a:r>
            <a:endParaRPr lang="en-US" dirty="0"/>
          </a:p>
        </p:txBody>
      </p:sp>
      <p:sp>
        <p:nvSpPr>
          <p:cNvPr id="8" name="Rectangle 4"/>
          <p:cNvSpPr>
            <a:spLocks noGrp="1" noChangeArrowheads="1"/>
          </p:cNvSpPr>
          <p:nvPr>
            <p:ph type="ftr" sz="quarter" idx="2"/>
          </p:nvPr>
        </p:nvSpPr>
        <p:spPr bwMode="auto">
          <a:xfrm>
            <a:off x="1" y="8834919"/>
            <a:ext cx="3772045" cy="474183"/>
          </a:xfrm>
          <a:prstGeom prst="rect">
            <a:avLst/>
          </a:prstGeom>
          <a:noFill/>
          <a:ln w="9525">
            <a:noFill/>
            <a:miter lim="800000"/>
            <a:headEnd/>
            <a:tailEnd/>
          </a:ln>
          <a:effectLst/>
        </p:spPr>
        <p:txBody>
          <a:bodyPr vert="horz" wrap="square" lIns="94526" tIns="47263" rIns="94526" bIns="47263" numCol="1" anchor="b" anchorCtr="0" compatLnSpc="1">
            <a:prstTxWarp prst="textNoShape">
              <a:avLst/>
            </a:prstTxWarp>
          </a:bodyPr>
          <a:lstStyle>
            <a:lvl1pPr>
              <a:defRPr sz="1200">
                <a:solidFill>
                  <a:schemeClr val="tx1"/>
                </a:solidFill>
                <a:latin typeface="Arial" charset="0"/>
              </a:defRPr>
            </a:lvl1pPr>
          </a:lstStyle>
          <a:p>
            <a:r>
              <a:rPr lang="en-US" dirty="0" smtClean="0"/>
              <a:t>Prepared </a:t>
            </a:r>
            <a:r>
              <a:rPr lang="en-US" dirty="0"/>
              <a:t>by: Dennis Gash</a:t>
            </a:r>
          </a:p>
          <a:p>
            <a:r>
              <a:rPr lang="en-US" dirty="0" smtClean="0"/>
              <a:t>President, </a:t>
            </a:r>
            <a:r>
              <a:rPr lang="en-US" dirty="0"/>
              <a:t>IACBE</a:t>
            </a:r>
          </a:p>
        </p:txBody>
      </p:sp>
    </p:spTree>
    <p:extLst>
      <p:ext uri="{BB962C8B-B14F-4D97-AF65-F5344CB8AC3E}">
        <p14:creationId xmlns:p14="http://schemas.microsoft.com/office/powerpoint/2010/main" val="1707053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5" tIns="46743" rIns="93485" bIns="46743" rtlCol="0"/>
          <a:lstStyle>
            <a:lvl1pPr algn="l">
              <a:defRPr sz="1200"/>
            </a:lvl1pPr>
            <a:extLst/>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85" tIns="46743" rIns="93485" bIns="46743" rtlCol="0"/>
          <a:lstStyle>
            <a:lvl1pPr algn="r">
              <a:defRPr sz="1200"/>
            </a:lvl1pPr>
            <a:extLst/>
          </a:lstStyle>
          <a:p>
            <a:fld id="{A8ADFD5B-A66C-449C-B6E8-FB716D07777D}" type="datetimeFigureOut">
              <a:rPr lang="en-US" smtClean="0"/>
              <a:pPr/>
              <a:t>11/13/2016</a:t>
            </a:fld>
            <a:endParaRPr lang="en-US" dirty="0"/>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85" tIns="46743" rIns="93485" bIns="46743" rtlCol="0" anchor="ctr"/>
          <a:lstStyle>
            <a:extLst/>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85" tIns="46743" rIns="93485" bIns="46743"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85" tIns="46743" rIns="93485" bIns="46743" rtlCol="0" anchor="b"/>
          <a:lstStyle>
            <a:lvl1pPr algn="r">
              <a:defRPr sz="1200"/>
            </a:lvl1pPr>
            <a:extLst/>
          </a:lstStyle>
          <a:p>
            <a:fld id="{CA5D3BF3-D352-46FC-8343-31F56E6730EA}" type="slidenum">
              <a:rPr lang="en-US" smtClean="0"/>
              <a:pPr/>
              <a:t>‹#›</a:t>
            </a:fld>
            <a:endParaRPr lang="en-US" dirty="0"/>
          </a:p>
        </p:txBody>
      </p:sp>
      <p:sp>
        <p:nvSpPr>
          <p:cNvPr id="8" name="Footer Placeholder 7"/>
          <p:cNvSpPr>
            <a:spLocks noGrp="1"/>
          </p:cNvSpPr>
          <p:nvPr>
            <p:ph type="ftr" sz="quarter" idx="4"/>
          </p:nvPr>
        </p:nvSpPr>
        <p:spPr>
          <a:xfrm>
            <a:off x="0" y="8842029"/>
            <a:ext cx="3056414" cy="465455"/>
          </a:xfrm>
          <a:prstGeom prst="rect">
            <a:avLst/>
          </a:prstGeom>
        </p:spPr>
        <p:txBody>
          <a:bodyPr vert="horz" lIns="93485" tIns="46743" rIns="93485" bIns="46743" rtlCol="0" anchor="b"/>
          <a:lstStyle>
            <a:lvl1pPr algn="l">
              <a:defRPr sz="1200"/>
            </a:lvl1pPr>
          </a:lstStyle>
          <a:p>
            <a:endParaRPr lang="en-US" dirty="0"/>
          </a:p>
        </p:txBody>
      </p:sp>
    </p:spTree>
    <p:extLst>
      <p:ext uri="{BB962C8B-B14F-4D97-AF65-F5344CB8AC3E}">
        <p14:creationId xmlns:p14="http://schemas.microsoft.com/office/powerpoint/2010/main" val="86286837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dirty="0"/>
          </a:p>
        </p:txBody>
      </p:sp>
    </p:spTree>
    <p:extLst>
      <p:ext uri="{BB962C8B-B14F-4D97-AF65-F5344CB8AC3E}">
        <p14:creationId xmlns:p14="http://schemas.microsoft.com/office/powerpoint/2010/main" val="2025433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10</a:t>
            </a:fld>
            <a:endParaRPr lang="en-US" dirty="0"/>
          </a:p>
        </p:txBody>
      </p:sp>
    </p:spTree>
    <p:extLst>
      <p:ext uri="{BB962C8B-B14F-4D97-AF65-F5344CB8AC3E}">
        <p14:creationId xmlns:p14="http://schemas.microsoft.com/office/powerpoint/2010/main" val="303579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11</a:t>
            </a:fld>
            <a:endParaRPr lang="en-US" dirty="0"/>
          </a:p>
        </p:txBody>
      </p:sp>
    </p:spTree>
    <p:extLst>
      <p:ext uri="{BB962C8B-B14F-4D97-AF65-F5344CB8AC3E}">
        <p14:creationId xmlns:p14="http://schemas.microsoft.com/office/powerpoint/2010/main" val="1916290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12</a:t>
            </a:fld>
            <a:endParaRPr lang="en-US" dirty="0"/>
          </a:p>
        </p:txBody>
      </p:sp>
    </p:spTree>
    <p:extLst>
      <p:ext uri="{BB962C8B-B14F-4D97-AF65-F5344CB8AC3E}">
        <p14:creationId xmlns:p14="http://schemas.microsoft.com/office/powerpoint/2010/main" val="79767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13</a:t>
            </a:fld>
            <a:endParaRPr lang="en-US" dirty="0"/>
          </a:p>
        </p:txBody>
      </p:sp>
    </p:spTree>
    <p:extLst>
      <p:ext uri="{BB962C8B-B14F-4D97-AF65-F5344CB8AC3E}">
        <p14:creationId xmlns:p14="http://schemas.microsoft.com/office/powerpoint/2010/main" val="1973405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14</a:t>
            </a:fld>
            <a:endParaRPr lang="en-US" dirty="0"/>
          </a:p>
        </p:txBody>
      </p:sp>
    </p:spTree>
    <p:extLst>
      <p:ext uri="{BB962C8B-B14F-4D97-AF65-F5344CB8AC3E}">
        <p14:creationId xmlns:p14="http://schemas.microsoft.com/office/powerpoint/2010/main" val="2758212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15</a:t>
            </a:fld>
            <a:endParaRPr lang="en-US" dirty="0"/>
          </a:p>
        </p:txBody>
      </p:sp>
    </p:spTree>
    <p:extLst>
      <p:ext uri="{BB962C8B-B14F-4D97-AF65-F5344CB8AC3E}">
        <p14:creationId xmlns:p14="http://schemas.microsoft.com/office/powerpoint/2010/main" val="2715847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16</a:t>
            </a:fld>
            <a:endParaRPr lang="en-US" dirty="0"/>
          </a:p>
        </p:txBody>
      </p:sp>
    </p:spTree>
    <p:extLst>
      <p:ext uri="{BB962C8B-B14F-4D97-AF65-F5344CB8AC3E}">
        <p14:creationId xmlns:p14="http://schemas.microsoft.com/office/powerpoint/2010/main" val="4230929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17</a:t>
            </a:fld>
            <a:endParaRPr lang="en-US" dirty="0"/>
          </a:p>
        </p:txBody>
      </p:sp>
    </p:spTree>
    <p:extLst>
      <p:ext uri="{BB962C8B-B14F-4D97-AF65-F5344CB8AC3E}">
        <p14:creationId xmlns:p14="http://schemas.microsoft.com/office/powerpoint/2010/main" val="1520812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18</a:t>
            </a:fld>
            <a:endParaRPr lang="en-US" dirty="0"/>
          </a:p>
        </p:txBody>
      </p:sp>
    </p:spTree>
    <p:extLst>
      <p:ext uri="{BB962C8B-B14F-4D97-AF65-F5344CB8AC3E}">
        <p14:creationId xmlns:p14="http://schemas.microsoft.com/office/powerpoint/2010/main" val="1648767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19</a:t>
            </a:fld>
            <a:endParaRPr lang="en-US" dirty="0"/>
          </a:p>
        </p:txBody>
      </p:sp>
    </p:spTree>
    <p:extLst>
      <p:ext uri="{BB962C8B-B14F-4D97-AF65-F5344CB8AC3E}">
        <p14:creationId xmlns:p14="http://schemas.microsoft.com/office/powerpoint/2010/main" val="263463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a:t>
            </a:fld>
            <a:endParaRPr lang="en-US" dirty="0"/>
          </a:p>
        </p:txBody>
      </p:sp>
    </p:spTree>
    <p:extLst>
      <p:ext uri="{BB962C8B-B14F-4D97-AF65-F5344CB8AC3E}">
        <p14:creationId xmlns:p14="http://schemas.microsoft.com/office/powerpoint/2010/main" val="2141195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20</a:t>
            </a:fld>
            <a:endParaRPr lang="en-US" dirty="0"/>
          </a:p>
        </p:txBody>
      </p:sp>
    </p:spTree>
    <p:extLst>
      <p:ext uri="{BB962C8B-B14F-4D97-AF65-F5344CB8AC3E}">
        <p14:creationId xmlns:p14="http://schemas.microsoft.com/office/powerpoint/2010/main" val="374824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21</a:t>
            </a:fld>
            <a:endParaRPr lang="en-US" dirty="0"/>
          </a:p>
        </p:txBody>
      </p:sp>
    </p:spTree>
    <p:extLst>
      <p:ext uri="{BB962C8B-B14F-4D97-AF65-F5344CB8AC3E}">
        <p14:creationId xmlns:p14="http://schemas.microsoft.com/office/powerpoint/2010/main" val="2527908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22</a:t>
            </a:fld>
            <a:endParaRPr lang="en-US" dirty="0"/>
          </a:p>
        </p:txBody>
      </p:sp>
    </p:spTree>
    <p:extLst>
      <p:ext uri="{BB962C8B-B14F-4D97-AF65-F5344CB8AC3E}">
        <p14:creationId xmlns:p14="http://schemas.microsoft.com/office/powerpoint/2010/main" val="4219366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23</a:t>
            </a:fld>
            <a:endParaRPr lang="en-US" dirty="0"/>
          </a:p>
        </p:txBody>
      </p:sp>
    </p:spTree>
    <p:extLst>
      <p:ext uri="{BB962C8B-B14F-4D97-AF65-F5344CB8AC3E}">
        <p14:creationId xmlns:p14="http://schemas.microsoft.com/office/powerpoint/2010/main" val="3203627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24</a:t>
            </a:fld>
            <a:endParaRPr lang="en-US" dirty="0"/>
          </a:p>
        </p:txBody>
      </p:sp>
    </p:spTree>
    <p:extLst>
      <p:ext uri="{BB962C8B-B14F-4D97-AF65-F5344CB8AC3E}">
        <p14:creationId xmlns:p14="http://schemas.microsoft.com/office/powerpoint/2010/main" val="20390282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25</a:t>
            </a:fld>
            <a:endParaRPr lang="en-US" dirty="0"/>
          </a:p>
        </p:txBody>
      </p:sp>
    </p:spTree>
    <p:extLst>
      <p:ext uri="{BB962C8B-B14F-4D97-AF65-F5344CB8AC3E}">
        <p14:creationId xmlns:p14="http://schemas.microsoft.com/office/powerpoint/2010/main" val="14370853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26</a:t>
            </a:fld>
            <a:endParaRPr lang="en-US" dirty="0"/>
          </a:p>
        </p:txBody>
      </p:sp>
    </p:spTree>
    <p:extLst>
      <p:ext uri="{BB962C8B-B14F-4D97-AF65-F5344CB8AC3E}">
        <p14:creationId xmlns:p14="http://schemas.microsoft.com/office/powerpoint/2010/main" val="1439766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27</a:t>
            </a:fld>
            <a:endParaRPr lang="en-US" dirty="0"/>
          </a:p>
        </p:txBody>
      </p:sp>
    </p:spTree>
    <p:extLst>
      <p:ext uri="{BB962C8B-B14F-4D97-AF65-F5344CB8AC3E}">
        <p14:creationId xmlns:p14="http://schemas.microsoft.com/office/powerpoint/2010/main" val="1426521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28</a:t>
            </a:fld>
            <a:endParaRPr lang="en-US" dirty="0"/>
          </a:p>
        </p:txBody>
      </p:sp>
    </p:spTree>
    <p:extLst>
      <p:ext uri="{BB962C8B-B14F-4D97-AF65-F5344CB8AC3E}">
        <p14:creationId xmlns:p14="http://schemas.microsoft.com/office/powerpoint/2010/main" val="1901665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29</a:t>
            </a:fld>
            <a:endParaRPr lang="en-US" dirty="0"/>
          </a:p>
        </p:txBody>
      </p:sp>
    </p:spTree>
    <p:extLst>
      <p:ext uri="{BB962C8B-B14F-4D97-AF65-F5344CB8AC3E}">
        <p14:creationId xmlns:p14="http://schemas.microsoft.com/office/powerpoint/2010/main" val="2260424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a:t>
            </a:fld>
            <a:endParaRPr lang="en-US" dirty="0"/>
          </a:p>
        </p:txBody>
      </p:sp>
    </p:spTree>
    <p:extLst>
      <p:ext uri="{BB962C8B-B14F-4D97-AF65-F5344CB8AC3E}">
        <p14:creationId xmlns:p14="http://schemas.microsoft.com/office/powerpoint/2010/main" val="9278431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30</a:t>
            </a:fld>
            <a:endParaRPr lang="en-US" dirty="0"/>
          </a:p>
        </p:txBody>
      </p:sp>
    </p:spTree>
    <p:extLst>
      <p:ext uri="{BB962C8B-B14F-4D97-AF65-F5344CB8AC3E}">
        <p14:creationId xmlns:p14="http://schemas.microsoft.com/office/powerpoint/2010/main" val="4029557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31</a:t>
            </a:fld>
            <a:endParaRPr lang="en-US" dirty="0"/>
          </a:p>
        </p:txBody>
      </p:sp>
    </p:spTree>
    <p:extLst>
      <p:ext uri="{BB962C8B-B14F-4D97-AF65-F5344CB8AC3E}">
        <p14:creationId xmlns:p14="http://schemas.microsoft.com/office/powerpoint/2010/main" val="19172110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32</a:t>
            </a:fld>
            <a:endParaRPr lang="en-US" dirty="0"/>
          </a:p>
        </p:txBody>
      </p:sp>
    </p:spTree>
    <p:extLst>
      <p:ext uri="{BB962C8B-B14F-4D97-AF65-F5344CB8AC3E}">
        <p14:creationId xmlns:p14="http://schemas.microsoft.com/office/powerpoint/2010/main" val="36615941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33</a:t>
            </a:fld>
            <a:endParaRPr lang="en-US" dirty="0"/>
          </a:p>
        </p:txBody>
      </p:sp>
    </p:spTree>
    <p:extLst>
      <p:ext uri="{BB962C8B-B14F-4D97-AF65-F5344CB8AC3E}">
        <p14:creationId xmlns:p14="http://schemas.microsoft.com/office/powerpoint/2010/main" val="1090146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34</a:t>
            </a:fld>
            <a:endParaRPr lang="en-US" dirty="0"/>
          </a:p>
        </p:txBody>
      </p:sp>
    </p:spTree>
    <p:extLst>
      <p:ext uri="{BB962C8B-B14F-4D97-AF65-F5344CB8AC3E}">
        <p14:creationId xmlns:p14="http://schemas.microsoft.com/office/powerpoint/2010/main" val="3177948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35</a:t>
            </a:fld>
            <a:endParaRPr lang="en-US" dirty="0"/>
          </a:p>
        </p:txBody>
      </p:sp>
    </p:spTree>
    <p:extLst>
      <p:ext uri="{BB962C8B-B14F-4D97-AF65-F5344CB8AC3E}">
        <p14:creationId xmlns:p14="http://schemas.microsoft.com/office/powerpoint/2010/main" val="14093499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36</a:t>
            </a:fld>
            <a:endParaRPr lang="en-US" dirty="0"/>
          </a:p>
        </p:txBody>
      </p:sp>
    </p:spTree>
    <p:extLst>
      <p:ext uri="{BB962C8B-B14F-4D97-AF65-F5344CB8AC3E}">
        <p14:creationId xmlns:p14="http://schemas.microsoft.com/office/powerpoint/2010/main" val="19113912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37</a:t>
            </a:fld>
            <a:endParaRPr lang="en-US" dirty="0"/>
          </a:p>
        </p:txBody>
      </p:sp>
    </p:spTree>
    <p:extLst>
      <p:ext uri="{BB962C8B-B14F-4D97-AF65-F5344CB8AC3E}">
        <p14:creationId xmlns:p14="http://schemas.microsoft.com/office/powerpoint/2010/main" val="30999416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38</a:t>
            </a:fld>
            <a:endParaRPr lang="en-US" dirty="0"/>
          </a:p>
        </p:txBody>
      </p:sp>
    </p:spTree>
    <p:extLst>
      <p:ext uri="{BB962C8B-B14F-4D97-AF65-F5344CB8AC3E}">
        <p14:creationId xmlns:p14="http://schemas.microsoft.com/office/powerpoint/2010/main" val="120637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4</a:t>
            </a:fld>
            <a:endParaRPr lang="en-US" dirty="0"/>
          </a:p>
        </p:txBody>
      </p:sp>
    </p:spTree>
    <p:extLst>
      <p:ext uri="{BB962C8B-B14F-4D97-AF65-F5344CB8AC3E}">
        <p14:creationId xmlns:p14="http://schemas.microsoft.com/office/powerpoint/2010/main" val="3085363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5</a:t>
            </a:fld>
            <a:endParaRPr lang="en-US" dirty="0"/>
          </a:p>
        </p:txBody>
      </p:sp>
    </p:spTree>
    <p:extLst>
      <p:ext uri="{BB962C8B-B14F-4D97-AF65-F5344CB8AC3E}">
        <p14:creationId xmlns:p14="http://schemas.microsoft.com/office/powerpoint/2010/main" val="1629324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6</a:t>
            </a:fld>
            <a:endParaRPr lang="en-US" dirty="0"/>
          </a:p>
        </p:txBody>
      </p:sp>
    </p:spTree>
    <p:extLst>
      <p:ext uri="{BB962C8B-B14F-4D97-AF65-F5344CB8AC3E}">
        <p14:creationId xmlns:p14="http://schemas.microsoft.com/office/powerpoint/2010/main" val="3134101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7</a:t>
            </a:fld>
            <a:endParaRPr lang="en-US" dirty="0"/>
          </a:p>
        </p:txBody>
      </p:sp>
    </p:spTree>
    <p:extLst>
      <p:ext uri="{BB962C8B-B14F-4D97-AF65-F5344CB8AC3E}">
        <p14:creationId xmlns:p14="http://schemas.microsoft.com/office/powerpoint/2010/main" val="117987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8</a:t>
            </a:fld>
            <a:endParaRPr lang="en-US" dirty="0"/>
          </a:p>
        </p:txBody>
      </p:sp>
    </p:spTree>
    <p:extLst>
      <p:ext uri="{BB962C8B-B14F-4D97-AF65-F5344CB8AC3E}">
        <p14:creationId xmlns:p14="http://schemas.microsoft.com/office/powerpoint/2010/main" val="213079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9</a:t>
            </a:fld>
            <a:endParaRPr lang="en-US" dirty="0"/>
          </a:p>
        </p:txBody>
      </p:sp>
    </p:spTree>
    <p:extLst>
      <p:ext uri="{BB962C8B-B14F-4D97-AF65-F5344CB8AC3E}">
        <p14:creationId xmlns:p14="http://schemas.microsoft.com/office/powerpoint/2010/main" val="4039046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4251960"/>
            <a:ext cx="9144000" cy="91440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24" name="Rectangle 23"/>
          <p:cNvSpPr/>
          <p:nvPr userDrawn="1"/>
        </p:nvSpPr>
        <p:spPr>
          <a:xfrm>
            <a:off x="0" y="1124712"/>
            <a:ext cx="9144000" cy="1828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b="0" dirty="0"/>
          </a:p>
        </p:txBody>
      </p:sp>
      <p:sp>
        <p:nvSpPr>
          <p:cNvPr id="14" name="Rectangle 13"/>
          <p:cNvSpPr/>
          <p:nvPr userDrawn="1"/>
        </p:nvSpPr>
        <p:spPr>
          <a:xfrm>
            <a:off x="457200" y="3790950"/>
            <a:ext cx="8229600" cy="762000"/>
          </a:xfrm>
          <a:prstGeom prst="rect">
            <a:avLst/>
          </a:prstGeom>
          <a:solidFill>
            <a:srgbClr val="002060"/>
          </a:solidFill>
          <a:ln w="28575" cap="rnd" cmpd="sng" algn="ctr">
            <a:solidFill>
              <a:srgbClr val="A50021"/>
            </a:solidFill>
            <a:prstDash val="solid"/>
          </a:ln>
          <a:effectLst/>
        </p:spPr>
        <p:style>
          <a:lnRef idx="3">
            <a:schemeClr val="lt1"/>
          </a:lnRef>
          <a:fillRef idx="1">
            <a:schemeClr val="accent1"/>
          </a:fillRef>
          <a:effectRef idx="1">
            <a:schemeClr val="accent1"/>
          </a:effectRef>
          <a:fontRef idx="minor">
            <a:schemeClr val="lt1"/>
          </a:fontRef>
        </p:style>
        <p:txBody>
          <a:bodyPr bIns="91440" anchor="ctr"/>
          <a:lstStyle>
            <a:extLst/>
          </a:lstStyle>
          <a:p>
            <a:pPr algn="ctr"/>
            <a:r>
              <a:rPr lang="en-US" sz="1800" b="1" dirty="0" smtClean="0">
                <a:solidFill>
                  <a:schemeClr val="bg1"/>
                </a:solidFill>
                <a:latin typeface="Calibri" panose="020F0502020204030204" pitchFamily="34" charset="0"/>
                <a:cs typeface="Times New Roman" pitchFamily="18" charset="0"/>
              </a:rPr>
              <a:t>The IACBE</a:t>
            </a:r>
          </a:p>
          <a:p>
            <a:pPr algn="ctr"/>
            <a:r>
              <a:rPr lang="en-US" sz="1800" b="1" dirty="0" smtClean="0">
                <a:solidFill>
                  <a:schemeClr val="bg1"/>
                </a:solidFill>
                <a:latin typeface="Calibri" panose="020F0502020204030204" pitchFamily="34" charset="0"/>
                <a:cs typeface="Times New Roman" pitchFamily="18" charset="0"/>
              </a:rPr>
              <a:t>and its Process of Accreditation and Quality Assurance</a:t>
            </a:r>
            <a:endParaRPr lang="en-US" sz="1800" b="1" dirty="0">
              <a:solidFill>
                <a:schemeClr val="bg1"/>
              </a:solidFill>
              <a:latin typeface="Calibri" panose="020F0502020204030204" pitchFamily="34" charset="0"/>
              <a:cs typeface="Times New Roman" pitchFamily="18" charset="0"/>
            </a:endParaRPr>
          </a:p>
        </p:txBody>
      </p:sp>
      <p:pic>
        <p:nvPicPr>
          <p:cNvPr id="16" name="Picture 15" descr="new logo-watermark.jpg"/>
          <p:cNvPicPr>
            <a:picLocks noChangeAspect="1"/>
          </p:cNvPicPr>
          <p:nvPr userDrawn="1"/>
        </p:nvPicPr>
        <p:blipFill>
          <a:blip r:embed="rId2" cstate="print"/>
          <a:stretch>
            <a:fillRect/>
          </a:stretch>
        </p:blipFill>
        <p:spPr>
          <a:xfrm>
            <a:off x="2524125" y="1552575"/>
            <a:ext cx="4029075" cy="2009775"/>
          </a:xfrm>
          <a:prstGeom prst="rect">
            <a:avLst/>
          </a:prstGeom>
        </p:spPr>
      </p:pic>
      <p:sp>
        <p:nvSpPr>
          <p:cNvPr id="8" name="Text Box 22"/>
          <p:cNvSpPr txBox="1">
            <a:spLocks noChangeArrowheads="1"/>
          </p:cNvSpPr>
          <p:nvPr userDrawn="1"/>
        </p:nvSpPr>
        <p:spPr bwMode="auto">
          <a:xfrm>
            <a:off x="0" y="0"/>
            <a:ext cx="9144000" cy="1124712"/>
          </a:xfrm>
          <a:prstGeom prst="rect">
            <a:avLst/>
          </a:prstGeom>
          <a:solidFill>
            <a:srgbClr val="FAD2D3">
              <a:alpha val="24706"/>
            </a:srgbClr>
          </a:solidFill>
          <a:ln w="9525" algn="ctr">
            <a:noFill/>
            <a:miter lim="800000"/>
            <a:headEnd/>
            <a:tailEnd/>
          </a:ln>
          <a:effectLst/>
        </p:spPr>
        <p:txBody>
          <a:bodyPr lIns="0" tIns="0" rIns="0" bIns="0" anchor="ctr"/>
          <a:lstStyle/>
          <a:p>
            <a:pPr algn="ctr">
              <a:lnSpc>
                <a:spcPct val="100000"/>
              </a:lnSpc>
            </a:pPr>
            <a:r>
              <a:rPr lang="en-US" sz="2400" b="1" dirty="0" smtClean="0">
                <a:solidFill>
                  <a:srgbClr val="A50021"/>
                </a:solidFill>
                <a:latin typeface="Calibri" panose="020F0502020204030204" pitchFamily="34" charset="0"/>
              </a:rPr>
              <a:t>International Assembly for Collegiate Business Education</a:t>
            </a:r>
            <a:endParaRPr lang="en-US" sz="2400" b="1" dirty="0">
              <a:solidFill>
                <a:srgbClr val="A50021"/>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Rectangle 11"/>
          <p:cNvSpPr/>
          <p:nvPr userDrawn="1"/>
        </p:nvSpPr>
        <p:spPr>
          <a:xfrm>
            <a:off x="0" y="1124712"/>
            <a:ext cx="9144000" cy="1828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8" name="Text Box 22"/>
          <p:cNvSpPr txBox="1">
            <a:spLocks noChangeArrowheads="1"/>
          </p:cNvSpPr>
          <p:nvPr userDrawn="1"/>
        </p:nvSpPr>
        <p:spPr bwMode="auto">
          <a:xfrm>
            <a:off x="0" y="0"/>
            <a:ext cx="9144000" cy="1124712"/>
          </a:xfrm>
          <a:prstGeom prst="rect">
            <a:avLst/>
          </a:prstGeom>
          <a:solidFill>
            <a:srgbClr val="FAD2D3">
              <a:alpha val="24706"/>
            </a:srgbClr>
          </a:solidFill>
          <a:ln w="9525" algn="ctr">
            <a:noFill/>
            <a:miter lim="800000"/>
            <a:headEnd/>
            <a:tailEnd/>
          </a:ln>
          <a:effectLst/>
        </p:spPr>
        <p:txBody>
          <a:bodyPr lIns="0" tIns="0" rIns="0" bIns="0" anchor="ctr"/>
          <a:lstStyle/>
          <a:p>
            <a:pPr algn="ctr">
              <a:lnSpc>
                <a:spcPct val="100000"/>
              </a:lnSpc>
            </a:pPr>
            <a:r>
              <a:rPr lang="en-US" sz="2400" b="1" dirty="0" smtClean="0">
                <a:solidFill>
                  <a:srgbClr val="A50021"/>
                </a:solidFill>
                <a:latin typeface="Calibri" panose="020F0502020204030204" pitchFamily="34" charset="0"/>
              </a:rPr>
              <a:t>International Assembly for Collegiate Business Education</a:t>
            </a:r>
            <a:endParaRPr lang="en-US" sz="2400" b="1" dirty="0">
              <a:solidFill>
                <a:srgbClr val="A50021"/>
              </a:solidFill>
              <a:latin typeface="Calibri" panose="020F0502020204030204" pitchFamily="34" charset="0"/>
            </a:endParaRPr>
          </a:p>
        </p:txBody>
      </p:sp>
      <p:sp>
        <p:nvSpPr>
          <p:cNvPr id="10" name="Rectangle 9"/>
          <p:cNvSpPr/>
          <p:nvPr userDrawn="1"/>
        </p:nvSpPr>
        <p:spPr>
          <a:xfrm>
            <a:off x="0" y="4251960"/>
            <a:ext cx="9144000" cy="91440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13" name="Rectangle 12"/>
          <p:cNvSpPr/>
          <p:nvPr userDrawn="1"/>
        </p:nvSpPr>
        <p:spPr>
          <a:xfrm>
            <a:off x="457200" y="3790950"/>
            <a:ext cx="8229600" cy="762000"/>
          </a:xfrm>
          <a:prstGeom prst="rect">
            <a:avLst/>
          </a:prstGeom>
          <a:solidFill>
            <a:srgbClr val="002060"/>
          </a:solidFill>
          <a:ln w="28575" cap="rnd" cmpd="sng" algn="ctr">
            <a:solidFill>
              <a:srgbClr val="A50021"/>
            </a:solidFill>
            <a:prstDash val="solid"/>
          </a:ln>
          <a:effectLst/>
        </p:spPr>
        <p:style>
          <a:lnRef idx="3">
            <a:schemeClr val="lt1"/>
          </a:lnRef>
          <a:fillRef idx="1">
            <a:schemeClr val="accent1"/>
          </a:fillRef>
          <a:effectRef idx="1">
            <a:schemeClr val="accent1"/>
          </a:effectRef>
          <a:fontRef idx="minor">
            <a:schemeClr val="lt1"/>
          </a:fontRef>
        </p:style>
        <p:txBody>
          <a:bodyPr bIns="91440" anchor="ctr"/>
          <a:lstStyle>
            <a:extLst/>
          </a:lstStyle>
          <a:p>
            <a:pPr algn="ctr"/>
            <a:r>
              <a:rPr lang="en-US" sz="2000" b="1" dirty="0" smtClean="0">
                <a:solidFill>
                  <a:schemeClr val="bg1"/>
                </a:solidFill>
                <a:latin typeface="Calibri" panose="020F0502020204030204" pitchFamily="34" charset="0"/>
                <a:cs typeface="Times New Roman" pitchFamily="18" charset="0"/>
              </a:rPr>
              <a:t>Thank You for Your Attention!</a:t>
            </a:r>
            <a:endParaRPr lang="en-US" sz="2000" b="1" dirty="0">
              <a:solidFill>
                <a:schemeClr val="bg1"/>
              </a:solidFill>
              <a:latin typeface="Calibri" panose="020F0502020204030204" pitchFamily="34" charset="0"/>
              <a:cs typeface="Times New Roman" pitchFamily="18" charset="0"/>
            </a:endParaRPr>
          </a:p>
        </p:txBody>
      </p:sp>
      <p:pic>
        <p:nvPicPr>
          <p:cNvPr id="14" name="Picture 13" descr="new logo-watermark.jpg"/>
          <p:cNvPicPr>
            <a:picLocks noChangeAspect="1"/>
          </p:cNvPicPr>
          <p:nvPr userDrawn="1"/>
        </p:nvPicPr>
        <p:blipFill>
          <a:blip r:embed="rId2" cstate="print"/>
          <a:stretch>
            <a:fillRect/>
          </a:stretch>
        </p:blipFill>
        <p:spPr>
          <a:xfrm>
            <a:off x="2524125" y="1552575"/>
            <a:ext cx="4029075" cy="2009775"/>
          </a:xfrm>
          <a:prstGeom prst="rect">
            <a:avLst/>
          </a:prstGeom>
        </p:spPr>
      </p:pic>
    </p:spTree>
    <p:extLst>
      <p:ext uri="{BB962C8B-B14F-4D97-AF65-F5344CB8AC3E}">
        <p14:creationId xmlns:p14="http://schemas.microsoft.com/office/powerpoint/2010/main" val="4285898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Rectangle 9"/>
          <p:cNvSpPr/>
          <p:nvPr userDrawn="1"/>
        </p:nvSpPr>
        <p:spPr>
          <a:xfrm>
            <a:off x="0" y="4983480"/>
            <a:ext cx="9144000" cy="18288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9" name="Rectangle 8"/>
          <p:cNvSpPr/>
          <p:nvPr userDrawn="1"/>
        </p:nvSpPr>
        <p:spPr>
          <a:xfrm>
            <a:off x="0" y="1124712"/>
            <a:ext cx="9144000" cy="74295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latin typeface="Arial Rounded MT Bold" pitchFamily="34" charset="0"/>
            </a:endParaRPr>
          </a:p>
        </p:txBody>
      </p:sp>
      <p:grpSp>
        <p:nvGrpSpPr>
          <p:cNvPr id="5" name="Group 4"/>
          <p:cNvGrpSpPr/>
          <p:nvPr userDrawn="1"/>
        </p:nvGrpSpPr>
        <p:grpSpPr>
          <a:xfrm>
            <a:off x="2524125" y="2168664"/>
            <a:ext cx="4032504" cy="2612886"/>
            <a:chOff x="2524125" y="2190750"/>
            <a:chExt cx="4032504" cy="2612886"/>
          </a:xfrm>
        </p:grpSpPr>
        <p:pic>
          <p:nvPicPr>
            <p:cNvPr id="13" name="Picture 12" descr="new logo-watermark.jpg"/>
            <p:cNvPicPr>
              <a:picLocks noChangeAspect="1"/>
            </p:cNvPicPr>
            <p:nvPr userDrawn="1"/>
          </p:nvPicPr>
          <p:blipFill>
            <a:blip r:embed="rId2" cstate="print"/>
            <a:stretch>
              <a:fillRect/>
            </a:stretch>
          </p:blipFill>
          <p:spPr>
            <a:xfrm>
              <a:off x="2524125" y="2190750"/>
              <a:ext cx="4029075" cy="2009775"/>
            </a:xfrm>
            <a:prstGeom prst="rect">
              <a:avLst/>
            </a:prstGeom>
          </p:spPr>
        </p:pic>
        <p:sp>
          <p:nvSpPr>
            <p:cNvPr id="2" name="TextBox 1"/>
            <p:cNvSpPr txBox="1"/>
            <p:nvPr userDrawn="1"/>
          </p:nvSpPr>
          <p:spPr>
            <a:xfrm>
              <a:off x="2524125" y="4095750"/>
              <a:ext cx="4032504" cy="707886"/>
            </a:xfrm>
            <a:prstGeom prst="rect">
              <a:avLst/>
            </a:prstGeom>
            <a:noFill/>
            <a:ln>
              <a:noFill/>
            </a:ln>
          </p:spPr>
          <p:txBody>
            <a:bodyPr wrap="none" rtlCol="0">
              <a:spAutoFit/>
            </a:bodyPr>
            <a:lstStyle/>
            <a:p>
              <a:pPr algn="ctr"/>
              <a:r>
                <a:rPr lang="en-US" sz="2000" b="1" baseline="0" dirty="0" smtClean="0">
                  <a:solidFill>
                    <a:srgbClr val="002060"/>
                  </a:solidFill>
                  <a:latin typeface="Arial" pitchFamily="34" charset="0"/>
                  <a:cs typeface="Arial" pitchFamily="34" charset="0"/>
                </a:rPr>
                <a:t>Advancing Academic Quality in</a:t>
              </a:r>
            </a:p>
            <a:p>
              <a:pPr algn="ctr"/>
              <a:r>
                <a:rPr lang="en-US" sz="2000" b="1" baseline="0" dirty="0" smtClean="0">
                  <a:solidFill>
                    <a:srgbClr val="002060"/>
                  </a:solidFill>
                  <a:latin typeface="Arial" pitchFamily="34" charset="0"/>
                  <a:cs typeface="Arial" pitchFamily="34" charset="0"/>
                </a:rPr>
                <a:t>Business Education Worldwide</a:t>
              </a:r>
              <a:endParaRPr lang="en-US" sz="2000" b="1" baseline="0" dirty="0">
                <a:solidFill>
                  <a:srgbClr val="002060"/>
                </a:solidFill>
                <a:latin typeface="Arial" pitchFamily="34" charset="0"/>
                <a:cs typeface="Arial" pitchFamily="34" charset="0"/>
              </a:endParaRPr>
            </a:p>
          </p:txBody>
        </p:sp>
      </p:grpSp>
      <p:sp>
        <p:nvSpPr>
          <p:cNvPr id="8" name="Text Box 22"/>
          <p:cNvSpPr txBox="1">
            <a:spLocks noChangeArrowheads="1"/>
          </p:cNvSpPr>
          <p:nvPr userDrawn="1"/>
        </p:nvSpPr>
        <p:spPr bwMode="auto">
          <a:xfrm>
            <a:off x="0" y="0"/>
            <a:ext cx="9144000" cy="1124712"/>
          </a:xfrm>
          <a:prstGeom prst="rect">
            <a:avLst/>
          </a:prstGeom>
          <a:noFill/>
          <a:ln w="9525" algn="ctr">
            <a:noFill/>
            <a:miter lim="800000"/>
            <a:headEnd/>
            <a:tailEnd/>
          </a:ln>
          <a:effectLst/>
        </p:spPr>
        <p:txBody>
          <a:bodyPr lIns="0" tIns="0" rIns="0" bIns="0" anchor="ctr"/>
          <a:lstStyle/>
          <a:p>
            <a:pPr algn="ctr">
              <a:lnSpc>
                <a:spcPct val="100000"/>
              </a:lnSpc>
            </a:pPr>
            <a:r>
              <a:rPr lang="en-US" sz="2400" dirty="0">
                <a:solidFill>
                  <a:srgbClr val="A50021"/>
                </a:solidFill>
                <a:latin typeface="Calibri" panose="020F0502020204030204" pitchFamily="34" charset="0"/>
              </a:rPr>
              <a:t>The IACBE</a:t>
            </a:r>
          </a:p>
          <a:p>
            <a:pPr algn="ctr">
              <a:lnSpc>
                <a:spcPct val="100000"/>
              </a:lnSpc>
            </a:pPr>
            <a:r>
              <a:rPr lang="en-US" sz="2400" dirty="0">
                <a:solidFill>
                  <a:srgbClr val="A50021"/>
                </a:solidFill>
                <a:latin typeface="Calibri" panose="020F0502020204030204" pitchFamily="34" charset="0"/>
              </a:rPr>
              <a:t>and its Process of Accreditation and Quality Assurance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11" name="Rectangle 10"/>
          <p:cNvSpPr/>
          <p:nvPr userDrawn="1"/>
        </p:nvSpPr>
        <p:spPr>
          <a:xfrm>
            <a:off x="0" y="1307592"/>
            <a:ext cx="533400" cy="384048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bIns="0" anchor="ctr"/>
          <a:lstStyle>
            <a:extLst/>
          </a:lstStyle>
          <a:p>
            <a:pPr algn="ctr"/>
            <a:endParaRPr lang="en-US" dirty="0"/>
          </a:p>
        </p:txBody>
      </p:sp>
      <p:sp>
        <p:nvSpPr>
          <p:cNvPr id="10" name="Rectangle 9"/>
          <p:cNvSpPr/>
          <p:nvPr userDrawn="1"/>
        </p:nvSpPr>
        <p:spPr>
          <a:xfrm>
            <a:off x="0" y="1124712"/>
            <a:ext cx="9144000" cy="1828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Rectangle 3"/>
          <p:cNvSpPr/>
          <p:nvPr userDrawn="1"/>
        </p:nvSpPr>
        <p:spPr>
          <a:xfrm>
            <a:off x="0" y="0"/>
            <a:ext cx="533400" cy="1124712"/>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bIns="0" anchor="ctr"/>
          <a:lstStyle>
            <a:extLst/>
          </a:lstStyle>
          <a:p>
            <a:pPr algn="ctr"/>
            <a:endParaRPr lang="en-US" dirty="0"/>
          </a:p>
        </p:txBody>
      </p:sp>
      <p:sp>
        <p:nvSpPr>
          <p:cNvPr id="5" name="Text Box 22"/>
          <p:cNvSpPr txBox="1">
            <a:spLocks noChangeArrowheads="1"/>
          </p:cNvSpPr>
          <p:nvPr userDrawn="1"/>
        </p:nvSpPr>
        <p:spPr bwMode="auto">
          <a:xfrm>
            <a:off x="533400" y="0"/>
            <a:ext cx="8610600" cy="1124712"/>
          </a:xfrm>
          <a:prstGeom prst="rect">
            <a:avLst/>
          </a:prstGeom>
          <a:solidFill>
            <a:srgbClr val="FAD2D3">
              <a:alpha val="24706"/>
            </a:srgbClr>
          </a:solidFill>
          <a:ln w="9525" algn="ctr">
            <a:noFill/>
            <a:miter lim="800000"/>
            <a:headEnd/>
            <a:tailEnd/>
          </a:ln>
          <a:effectLst/>
        </p:spPr>
        <p:txBody>
          <a:bodyPr lIns="0" tIns="0" rIns="0" bIns="0" anchor="ctr"/>
          <a:lstStyle/>
          <a:p>
            <a:pPr algn="ctr">
              <a:lnSpc>
                <a:spcPct val="100000"/>
              </a:lnSpc>
            </a:pPr>
            <a:endParaRPr lang="en-US" sz="2400" b="1" dirty="0">
              <a:solidFill>
                <a:srgbClr val="A50021"/>
              </a:solidFill>
              <a:latin typeface="Calibri" panose="020F0502020204030204" pitchFamily="34" charset="0"/>
            </a:endParaRPr>
          </a:p>
        </p:txBody>
      </p:sp>
      <p:pic>
        <p:nvPicPr>
          <p:cNvPr id="7" name="Picture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91400" y="151850"/>
            <a:ext cx="1645920" cy="8210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8" name="Slide Number Placeholder 11"/>
          <p:cNvSpPr>
            <a:spLocks noGrp="1"/>
          </p:cNvSpPr>
          <p:nvPr>
            <p:ph type="sldNum" sz="quarter" idx="16"/>
          </p:nvPr>
        </p:nvSpPr>
        <p:spPr>
          <a:xfrm>
            <a:off x="0" y="1123950"/>
            <a:ext cx="533400" cy="173736"/>
          </a:xfrm>
          <a:solidFill>
            <a:srgbClr val="A50021"/>
          </a:solidFill>
        </p:spPr>
        <p:txBody>
          <a:bodyPr rtlCol="0">
            <a:noAutofit/>
          </a:bodyPr>
          <a:lstStyle>
            <a:lvl1pPr>
              <a:defRPr sz="1000" b="0"/>
            </a:lvl1pPr>
            <a:extLst/>
          </a:lstStyle>
          <a:p>
            <a:fld id="{8F82E0A0-C266-4798-8C8F-B9F91E9DA37E}" type="slidenum">
              <a:rPr lang="en-US" smtClean="0"/>
              <a:pPr/>
              <a:t>‹#›</a:t>
            </a:fld>
            <a:endParaRPr lang="en-US" dirty="0"/>
          </a:p>
        </p:txBody>
      </p:sp>
      <p:sp>
        <p:nvSpPr>
          <p:cNvPr id="12" name="Rectangle 11"/>
          <p:cNvSpPr/>
          <p:nvPr userDrawn="1"/>
        </p:nvSpPr>
        <p:spPr>
          <a:xfrm>
            <a:off x="0" y="1124712"/>
            <a:ext cx="9144000" cy="18288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Box 22"/>
          <p:cNvSpPr txBox="1">
            <a:spLocks noChangeArrowheads="1"/>
          </p:cNvSpPr>
          <p:nvPr userDrawn="1"/>
        </p:nvSpPr>
        <p:spPr bwMode="auto">
          <a:xfrm>
            <a:off x="0" y="0"/>
            <a:ext cx="9144000" cy="1124712"/>
          </a:xfrm>
          <a:prstGeom prst="rect">
            <a:avLst/>
          </a:prstGeom>
          <a:solidFill>
            <a:srgbClr val="FAD2D3">
              <a:alpha val="24706"/>
            </a:srgbClr>
          </a:solidFill>
          <a:ln w="9525" algn="ctr">
            <a:noFill/>
            <a:miter lim="800000"/>
            <a:headEnd/>
            <a:tailEnd/>
          </a:ln>
          <a:effectLst/>
        </p:spPr>
        <p:txBody>
          <a:bodyPr lIns="0" tIns="0" rIns="0" bIns="0" anchor="ctr"/>
          <a:lstStyle/>
          <a:p>
            <a:pPr algn="ctr">
              <a:lnSpc>
                <a:spcPct val="100000"/>
              </a:lnSpc>
            </a:pPr>
            <a:endParaRPr lang="en-US" sz="2400" b="1" dirty="0">
              <a:solidFill>
                <a:srgbClr val="A50021"/>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dirty="0" smtClean="0"/>
              <a:t>Click to edit Master text styles</a:t>
            </a:r>
          </a:p>
          <a:p>
            <a:pPr lvl="1"/>
            <a:r>
              <a:rPr lang="en-US" dirty="0" smtClean="0"/>
              <a:t>Second level</a:t>
            </a:r>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23" name="Slide Number Placeholder 22"/>
          <p:cNvSpPr>
            <a:spLocks noGrp="1"/>
          </p:cNvSpPr>
          <p:nvPr>
            <p:ph type="sldNum" sz="quarter" idx="4"/>
          </p:nvPr>
        </p:nvSpPr>
        <p:spPr>
          <a:xfrm>
            <a:off x="0" y="0"/>
            <a:ext cx="533400" cy="173736"/>
          </a:xfrm>
          <a:prstGeom prst="rect">
            <a:avLst/>
          </a:prstGeom>
          <a:solidFill>
            <a:srgbClr val="A50021"/>
          </a:solidFill>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9" r:id="rId2"/>
    <p:sldLayoutId id="2147483651" r:id="rId3"/>
    <p:sldLayoutId id="2147483654" r:id="rId4"/>
    <p:sldLayoutId id="2147483658" r:id="rId5"/>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dt="0"/>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rgbClr val="A50021"/>
        </a:buClr>
        <a:buSzPct val="90000"/>
        <a:buFont typeface="Wingdings" pitchFamily="2" charset="2"/>
        <a:buChar char="§"/>
        <a:defRPr sz="2900" kern="1200">
          <a:solidFill>
            <a:schemeClr val="tx1"/>
          </a:solidFill>
          <a:latin typeface="+mn-lt"/>
          <a:ea typeface="+mn-ea"/>
          <a:cs typeface="+mn-cs"/>
        </a:defRPr>
      </a:lvl1pPr>
      <a:lvl2pPr marL="640080" indent="-274320" algn="l" rtl="0" eaLnBrk="1" latinLnBrk="0" hangingPunct="1">
        <a:spcBef>
          <a:spcPts val="550"/>
        </a:spcBef>
        <a:buClr>
          <a:srgbClr val="002060"/>
        </a:buClr>
        <a:buSzPct val="60000"/>
        <a:buFont typeface="Webdings" pitchFamily="18" charset="2"/>
        <a:buChar char="4"/>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5.png"/><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Benefits of IACBE Accreditation</a:t>
            </a:r>
          </a:p>
        </p:txBody>
      </p:sp>
      <p:sp>
        <p:nvSpPr>
          <p:cNvPr id="4"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5"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endPar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endParaRPr>
          </a:p>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Evidence </a:t>
            </a: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of Quality</a:t>
            </a: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9" name="Group 8"/>
          <p:cNvGrpSpPr/>
          <p:nvPr/>
        </p:nvGrpSpPr>
        <p:grpSpPr>
          <a:xfrm>
            <a:off x="0" y="2651760"/>
            <a:ext cx="9144000" cy="2815590"/>
            <a:chOff x="0" y="2346960"/>
            <a:chExt cx="9144000" cy="2815590"/>
          </a:xfrm>
        </p:grpSpPr>
        <p:sp>
          <p:nvSpPr>
            <p:cNvPr id="10" name="Rectangle 9"/>
            <p:cNvSpPr/>
            <p:nvPr/>
          </p:nvSpPr>
          <p:spPr>
            <a:xfrm>
              <a:off x="0" y="3939540"/>
              <a:ext cx="9144000" cy="12230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marL="285750" indent="-285750" algn="ctr">
                <a:buFont typeface="Wingdings" panose="05000000000000000000" pitchFamily="2" charset="2"/>
                <a:buChar char="v"/>
              </a:pPr>
              <a:r>
                <a:rPr lang="en-US" sz="1800" b="0" dirty="0" smtClean="0">
                  <a:solidFill>
                    <a:schemeClr val="bg1"/>
                  </a:solidFill>
                  <a:latin typeface="Arial Rounded MT Bold" pitchFamily="34" charset="0"/>
                  <a:cs typeface="Times New Roman" pitchFamily="18" charset="0"/>
                </a:rPr>
                <a:t>To the institution for continual improvement</a:t>
              </a:r>
            </a:p>
            <a:p>
              <a:pPr marL="285750" indent="-285750" algn="ctr">
                <a:buFont typeface="Wingdings" panose="05000000000000000000" pitchFamily="2" charset="2"/>
                <a:buChar char="v"/>
              </a:pPr>
              <a:r>
                <a:rPr lang="en-US" dirty="0" smtClean="0">
                  <a:solidFill>
                    <a:schemeClr val="bg1"/>
                  </a:solidFill>
                  <a:latin typeface="Arial Rounded MT Bold" pitchFamily="34" charset="0"/>
                  <a:cs typeface="Times New Roman" pitchFamily="18" charset="0"/>
                </a:rPr>
                <a:t>And to the stakeholders that the institution is improving continually</a:t>
              </a:r>
              <a:endParaRPr lang="en-US" sz="1800" b="0" dirty="0">
                <a:solidFill>
                  <a:schemeClr val="bg1"/>
                </a:solidFill>
                <a:latin typeface="Arial Rounded MT Bold" pitchFamily="34" charset="0"/>
                <a:cs typeface="Times New Roman" pitchFamily="18" charset="0"/>
              </a:endParaRPr>
            </a:p>
          </p:txBody>
        </p:sp>
        <p:sp>
          <p:nvSpPr>
            <p:cNvPr id="11" name="Text Box 26"/>
            <p:cNvSpPr txBox="1">
              <a:spLocks noChangeArrowheads="1"/>
            </p:cNvSpPr>
            <p:nvPr/>
          </p:nvSpPr>
          <p:spPr bwMode="auto">
            <a:xfrm>
              <a:off x="1170432" y="2346960"/>
              <a:ext cx="6906768" cy="1824990"/>
            </a:xfrm>
            <a:prstGeom prst="rect">
              <a:avLst/>
            </a:prstGeom>
            <a:solidFill>
              <a:srgbClr val="002060"/>
            </a:solidFill>
            <a:ln w="38100" cmpd="sng" algn="ctr">
              <a:solidFill>
                <a:srgbClr val="A50021"/>
              </a:solidFill>
              <a:miter lim="800000"/>
              <a:headEnd/>
              <a:tailEnd/>
            </a:ln>
            <a:effectLst/>
          </p:spPr>
          <p:txBody>
            <a:bodyPr lIns="182880" tIns="45720" rIns="182880" bIns="91440" anchor="ctr" anchorCtr="0"/>
            <a:lstStyle/>
            <a:p>
              <a:pPr lvl="0" algn="ctr">
                <a:defRPr/>
              </a:pPr>
              <a:r>
                <a:rPr lang="en-US" sz="2800" kern="0" dirty="0">
                  <a:solidFill>
                    <a:schemeClr val="bg1"/>
                  </a:solidFill>
                  <a:latin typeface="Calibri" panose="020F0502020204030204" pitchFamily="34" charset="0"/>
                </a:rPr>
                <a:t>The </a:t>
              </a:r>
              <a:r>
                <a:rPr lang="en-US" sz="2800" kern="0" dirty="0" smtClean="0">
                  <a:solidFill>
                    <a:schemeClr val="bg1"/>
                  </a:solidFill>
                  <a:latin typeface="Calibri" panose="020F0502020204030204" pitchFamily="34" charset="0"/>
                </a:rPr>
                <a:t>IACBE’s accreditation framework provides </a:t>
              </a:r>
              <a:r>
                <a:rPr lang="en-US" sz="2800" kern="0" dirty="0" smtClean="0">
                  <a:solidFill>
                    <a:schemeClr val="bg1"/>
                  </a:solidFill>
                  <a:latin typeface="Calibri" panose="020F0502020204030204" pitchFamily="34" charset="0"/>
                </a:rPr>
                <a:t>external validation and confirmation </a:t>
              </a:r>
              <a:r>
                <a:rPr lang="en-US" sz="2800" kern="0" dirty="0">
                  <a:solidFill>
                    <a:schemeClr val="bg1"/>
                  </a:solidFill>
                  <a:latin typeface="Calibri" panose="020F0502020204030204" pitchFamily="34" charset="0"/>
                </a:rPr>
                <a:t>of quality </a:t>
              </a:r>
              <a:r>
                <a:rPr lang="en-US" sz="2800" kern="0" dirty="0" smtClean="0">
                  <a:solidFill>
                    <a:schemeClr val="bg1"/>
                  </a:solidFill>
                  <a:latin typeface="Calibri" panose="020F0502020204030204" pitchFamily="34" charset="0"/>
                </a:rPr>
                <a:t>of </a:t>
              </a:r>
              <a:r>
                <a:rPr lang="en-US" sz="2800" kern="0" dirty="0">
                  <a:solidFill>
                    <a:schemeClr val="bg1"/>
                  </a:solidFill>
                  <a:latin typeface="Calibri" panose="020F0502020204030204" pitchFamily="34" charset="0"/>
                </a:rPr>
                <a:t>an institution’s business programs.</a:t>
              </a:r>
            </a:p>
          </p:txBody>
        </p:sp>
      </p:grpSp>
    </p:spTree>
    <p:extLst>
      <p:ext uri="{BB962C8B-B14F-4D97-AF65-F5344CB8AC3E}">
        <p14:creationId xmlns:p14="http://schemas.microsoft.com/office/powerpoint/2010/main" val="1743533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25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p:tgtEl>
                                          <p:spTgt spid="9"/>
                                        </p:tgtEl>
                                        <p:attrNameLst>
                                          <p:attrName>ppt_y</p:attrName>
                                        </p:attrNameLst>
                                      </p:cBhvr>
                                      <p:tavLst>
                                        <p:tav tm="0">
                                          <p:val>
                                            <p:strVal val="#ppt_y+#ppt_h*1.125000"/>
                                          </p:val>
                                        </p:tav>
                                        <p:tav tm="100000">
                                          <p:val>
                                            <p:strVal val="#ppt_y"/>
                                          </p:val>
                                        </p:tav>
                                      </p:tavLst>
                                    </p:anim>
                                    <p:animEffect transition="in" filter="wipe(up)">
                                      <p:cBhvr>
                                        <p:cTn id="1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Benefits of IACBE Accreditation</a:t>
            </a:r>
          </a:p>
        </p:txBody>
      </p:sp>
      <p:sp>
        <p:nvSpPr>
          <p:cNvPr id="6"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7"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2000" b="0" i="0" u="sng" strike="noStrike" kern="0" cap="none" spc="0" normalizeH="0" baseline="0" noProof="0" dirty="0" smtClean="0">
              <a:ln>
                <a:noFill/>
              </a:ln>
              <a:solidFill>
                <a:srgbClr val="A50021"/>
              </a:solidFill>
              <a:effectLst/>
              <a:uLnTx/>
              <a:uFillTx/>
              <a:latin typeface="Calibri" panose="020F0502020204030204" pitchFamily="34" charset="0"/>
            </a:endParaRPr>
          </a:p>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Sharing of Best Practices</a:t>
            </a: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9" name="Group 8"/>
          <p:cNvGrpSpPr/>
          <p:nvPr/>
        </p:nvGrpSpPr>
        <p:grpSpPr>
          <a:xfrm>
            <a:off x="0" y="2491740"/>
            <a:ext cx="9144000" cy="2670810"/>
            <a:chOff x="0" y="2491740"/>
            <a:chExt cx="9144000" cy="2670810"/>
          </a:xfrm>
        </p:grpSpPr>
        <p:sp>
          <p:nvSpPr>
            <p:cNvPr id="10" name="Rectangle 9"/>
            <p:cNvSpPr/>
            <p:nvPr/>
          </p:nvSpPr>
          <p:spPr>
            <a:xfrm>
              <a:off x="0" y="3939540"/>
              <a:ext cx="9144000" cy="12230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t"/>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11" name="Text Box 26"/>
            <p:cNvSpPr txBox="1">
              <a:spLocks noChangeArrowheads="1"/>
            </p:cNvSpPr>
            <p:nvPr/>
          </p:nvSpPr>
          <p:spPr bwMode="auto">
            <a:xfrm>
              <a:off x="1170432" y="2491740"/>
              <a:ext cx="6803136" cy="1676400"/>
            </a:xfrm>
            <a:prstGeom prst="rect">
              <a:avLst/>
            </a:prstGeom>
            <a:solidFill>
              <a:srgbClr val="002060"/>
            </a:solidFill>
            <a:ln w="38100" cmpd="sng" algn="ctr">
              <a:solidFill>
                <a:srgbClr val="A50021"/>
              </a:solidFill>
              <a:miter lim="800000"/>
              <a:headEnd/>
              <a:tailEnd/>
            </a:ln>
            <a:effectLst/>
          </p:spPr>
          <p:txBody>
            <a:bodyPr lIns="182880" tIns="45720" rIns="182880" bIns="91440" anchor="ctr" anchorCtr="0"/>
            <a:lstStyle/>
            <a:p>
              <a:pPr lvl="0" algn="ctr">
                <a:defRPr/>
              </a:pPr>
              <a:r>
                <a:rPr lang="en-US" sz="2400" kern="0" dirty="0">
                  <a:solidFill>
                    <a:schemeClr val="bg1"/>
                  </a:solidFill>
                  <a:latin typeface="Calibri" panose="020F0502020204030204" pitchFamily="34" charset="0"/>
                </a:rPr>
                <a:t>The IACBE supports and </a:t>
              </a:r>
              <a:r>
                <a:rPr lang="en-US" sz="2400" kern="0" dirty="0" smtClean="0">
                  <a:solidFill>
                    <a:schemeClr val="bg1"/>
                  </a:solidFill>
                  <a:latin typeface="Calibri" panose="020F0502020204030204" pitchFamily="34" charset="0"/>
                </a:rPr>
                <a:t>promotes innovation </a:t>
              </a:r>
              <a:r>
                <a:rPr lang="en-US" sz="2400" kern="0" dirty="0">
                  <a:solidFill>
                    <a:schemeClr val="bg1"/>
                  </a:solidFill>
                  <a:latin typeface="Calibri" panose="020F0502020204030204" pitchFamily="34" charset="0"/>
                </a:rPr>
                <a:t>and creativity in teaching and learning through the </a:t>
              </a:r>
              <a:r>
                <a:rPr lang="en-US" sz="2400" kern="0" dirty="0" smtClean="0">
                  <a:solidFill>
                    <a:schemeClr val="bg1"/>
                  </a:solidFill>
                  <a:latin typeface="Calibri" panose="020F0502020204030204" pitchFamily="34" charset="0"/>
                </a:rPr>
                <a:t>Outcomes based accreditation process</a:t>
              </a:r>
              <a:endParaRPr lang="en-US" sz="2400" kern="0" dirty="0">
                <a:solidFill>
                  <a:schemeClr val="bg1"/>
                </a:solidFill>
                <a:latin typeface="Calibri" panose="020F0502020204030204" pitchFamily="34" charset="0"/>
              </a:endParaRPr>
            </a:p>
          </p:txBody>
        </p:sp>
      </p:grpSp>
      <p:sp>
        <p:nvSpPr>
          <p:cNvPr id="12" name="Rectangle 24"/>
          <p:cNvSpPr>
            <a:spLocks noChangeArrowheads="1"/>
          </p:cNvSpPr>
          <p:nvPr/>
        </p:nvSpPr>
        <p:spPr bwMode="auto">
          <a:xfrm>
            <a:off x="0" y="4168140"/>
            <a:ext cx="9144000" cy="975360"/>
          </a:xfrm>
          <a:prstGeom prst="rect">
            <a:avLst/>
          </a:prstGeom>
          <a:noFill/>
          <a:ln w="9525">
            <a:noFill/>
            <a:miter lim="800000"/>
            <a:headEnd/>
            <a:tailEnd/>
          </a:ln>
          <a:effectLst/>
        </p:spPr>
        <p:txBody>
          <a:bodyPr lIns="0" tIns="0" rIns="0" bIns="0" anchor="ctr"/>
          <a:lstStyle/>
          <a:p>
            <a:pPr marL="2011680" indent="-342900">
              <a:buFont typeface="Wingdings" pitchFamily="2" charset="2"/>
              <a:buChar char="v"/>
            </a:pPr>
            <a:r>
              <a:rPr lang="en-US" altLang="en-US" sz="2000" b="1" baseline="0" dirty="0" smtClean="0">
                <a:solidFill>
                  <a:schemeClr val="bg1"/>
                </a:solidFill>
                <a:latin typeface="Calibri" panose="020F0502020204030204" pitchFamily="34" charset="0"/>
                <a:cs typeface="Arial" charset="0"/>
              </a:rPr>
              <a:t>Annual and Regional Assembly Conferences</a:t>
            </a:r>
          </a:p>
          <a:p>
            <a:pPr marL="2011680" indent="-342900">
              <a:buFont typeface="Wingdings" pitchFamily="2" charset="2"/>
              <a:buChar char="v"/>
            </a:pPr>
            <a:r>
              <a:rPr lang="en-US" altLang="en-US" sz="2000" b="1" baseline="0" dirty="0" smtClean="0">
                <a:solidFill>
                  <a:schemeClr val="bg1"/>
                </a:solidFill>
                <a:latin typeface="Calibri" panose="020F0502020204030204" pitchFamily="34" charset="0"/>
                <a:cs typeface="Arial" charset="0"/>
              </a:rPr>
              <a:t>Journal for Excellence</a:t>
            </a:r>
            <a:r>
              <a:rPr lang="en-US" altLang="en-US" sz="2000" b="1" dirty="0" smtClean="0">
                <a:solidFill>
                  <a:schemeClr val="bg1"/>
                </a:solidFill>
                <a:latin typeface="Calibri" panose="020F0502020204030204" pitchFamily="34" charset="0"/>
                <a:cs typeface="Arial" charset="0"/>
              </a:rPr>
              <a:t> in Business Education (JEBE</a:t>
            </a:r>
            <a:r>
              <a:rPr lang="en-US" altLang="en-US" sz="2000" dirty="0" smtClean="0">
                <a:solidFill>
                  <a:schemeClr val="bg1"/>
                </a:solidFill>
                <a:latin typeface="Calibri" panose="020F0502020204030204" pitchFamily="34" charset="0"/>
                <a:cs typeface="Arial" charset="0"/>
              </a:rPr>
              <a:t>)</a:t>
            </a:r>
            <a:endParaRPr lang="en-US" altLang="en-US" sz="2000" baseline="0" dirty="0">
              <a:solidFill>
                <a:schemeClr val="bg1"/>
              </a:solidFill>
              <a:latin typeface="Calibri" panose="020F0502020204030204" pitchFamily="34" charset="0"/>
              <a:cs typeface="Arial" charset="0"/>
            </a:endParaRPr>
          </a:p>
        </p:txBody>
      </p:sp>
    </p:spTree>
    <p:extLst>
      <p:ext uri="{BB962C8B-B14F-4D97-AF65-F5344CB8AC3E}">
        <p14:creationId xmlns:p14="http://schemas.microsoft.com/office/powerpoint/2010/main" val="1200061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25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p:tgtEl>
                                          <p:spTgt spid="9"/>
                                        </p:tgtEl>
                                        <p:attrNameLst>
                                          <p:attrName>ppt_y</p:attrName>
                                        </p:attrNameLst>
                                      </p:cBhvr>
                                      <p:tavLst>
                                        <p:tav tm="0">
                                          <p:val>
                                            <p:strVal val="#ppt_y+#ppt_h*1.125000"/>
                                          </p:val>
                                        </p:tav>
                                        <p:tav tm="100000">
                                          <p:val>
                                            <p:strVal val="#ppt_y"/>
                                          </p:val>
                                        </p:tav>
                                      </p:tavLst>
                                    </p:anim>
                                    <p:animEffect transition="in" filter="wipe(up)">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750" fill="hold"/>
                                        <p:tgtEl>
                                          <p:spTgt spid="12"/>
                                        </p:tgtEl>
                                        <p:attrNameLst>
                                          <p:attrName>ppt_x</p:attrName>
                                        </p:attrNameLst>
                                      </p:cBhvr>
                                      <p:tavLst>
                                        <p:tav tm="0">
                                          <p:val>
                                            <p:strVal val="#ppt_x"/>
                                          </p:val>
                                        </p:tav>
                                        <p:tav tm="100000">
                                          <p:val>
                                            <p:strVal val="#ppt_x"/>
                                          </p:val>
                                        </p:tav>
                                      </p:tavLst>
                                    </p:anim>
                                    <p:anim calcmode="lin" valueType="num">
                                      <p:cBhvr additive="base">
                                        <p:cTn id="19"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9"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2000" b="0" i="0" u="sng" strike="noStrike" kern="0" cap="none" spc="0" normalizeH="0" baseline="0" noProof="0" dirty="0" smtClean="0">
              <a:ln>
                <a:noFill/>
              </a:ln>
              <a:solidFill>
                <a:srgbClr val="A50021"/>
              </a:solidFill>
              <a:effectLst/>
              <a:uLnTx/>
              <a:uFillTx/>
              <a:latin typeface="Calibri" panose="020F0502020204030204" pitchFamily="34" charset="0"/>
            </a:endParaRPr>
          </a:p>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Public Accountability</a:t>
            </a: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10" name="Group 9"/>
          <p:cNvGrpSpPr/>
          <p:nvPr/>
        </p:nvGrpSpPr>
        <p:grpSpPr>
          <a:xfrm>
            <a:off x="0" y="2491740"/>
            <a:ext cx="9144000" cy="2670810"/>
            <a:chOff x="0" y="2491740"/>
            <a:chExt cx="9144000" cy="2670810"/>
          </a:xfrm>
        </p:grpSpPr>
        <p:sp>
          <p:nvSpPr>
            <p:cNvPr id="11" name="Rectangle 10"/>
            <p:cNvSpPr/>
            <p:nvPr/>
          </p:nvSpPr>
          <p:spPr>
            <a:xfrm>
              <a:off x="0" y="4168140"/>
              <a:ext cx="9144000" cy="9944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t"/>
            <a:lstStyle>
              <a:extLst/>
            </a:lstStyle>
            <a:p>
              <a:pPr marL="285750" indent="-285750" algn="ctr">
                <a:buFont typeface="Wingdings" panose="05000000000000000000" pitchFamily="2" charset="2"/>
                <a:buChar char="v"/>
              </a:pPr>
              <a:r>
                <a:rPr lang="en-US" sz="1800" b="0" dirty="0" smtClean="0">
                  <a:solidFill>
                    <a:schemeClr val="bg1"/>
                  </a:solidFill>
                  <a:latin typeface="Arial Rounded MT Bold" pitchFamily="34" charset="0"/>
                  <a:cs typeface="Times New Roman" pitchFamily="18" charset="0"/>
                </a:rPr>
                <a:t>Through the publication of the OA </a:t>
              </a:r>
              <a:r>
                <a:rPr lang="en-US" sz="1800" b="0" dirty="0" smtClean="0">
                  <a:solidFill>
                    <a:schemeClr val="bg1"/>
                  </a:solidFill>
                  <a:latin typeface="Arial Rounded MT Bold" pitchFamily="34" charset="0"/>
                  <a:cs typeface="Times New Roman" pitchFamily="18" charset="0"/>
                </a:rPr>
                <a:t>results on the member school’s website </a:t>
              </a:r>
              <a:endParaRPr lang="en-US" sz="1800" b="0" dirty="0" smtClean="0">
                <a:solidFill>
                  <a:schemeClr val="bg1"/>
                </a:solidFill>
                <a:latin typeface="Arial Rounded MT Bold" pitchFamily="34" charset="0"/>
                <a:cs typeface="Times New Roman" pitchFamily="18" charset="0"/>
              </a:endParaRPr>
            </a:p>
            <a:p>
              <a:pPr algn="ctr"/>
              <a:endParaRPr lang="en-US" b="0" dirty="0" smtClean="0">
                <a:solidFill>
                  <a:schemeClr val="bg1"/>
                </a:solidFill>
                <a:latin typeface="Arial Rounded MT Bold" pitchFamily="34" charset="0"/>
                <a:cs typeface="Times New Roman" pitchFamily="18" charset="0"/>
              </a:endParaRPr>
            </a:p>
            <a:p>
              <a:pPr marL="285750" indent="-285750" algn="ctr">
                <a:buFont typeface="Wingdings" panose="05000000000000000000" pitchFamily="2" charset="2"/>
                <a:buChar char="v"/>
              </a:pPr>
              <a:endParaRPr lang="en-US" sz="1800" b="0" dirty="0">
                <a:solidFill>
                  <a:schemeClr val="bg1"/>
                </a:solidFill>
                <a:latin typeface="Arial Rounded MT Bold" pitchFamily="34" charset="0"/>
                <a:cs typeface="Times New Roman" pitchFamily="18" charset="0"/>
              </a:endParaRPr>
            </a:p>
          </p:txBody>
        </p:sp>
        <p:sp>
          <p:nvSpPr>
            <p:cNvPr id="12" name="Text Box 26"/>
            <p:cNvSpPr txBox="1">
              <a:spLocks noChangeArrowheads="1"/>
            </p:cNvSpPr>
            <p:nvPr/>
          </p:nvSpPr>
          <p:spPr bwMode="auto">
            <a:xfrm>
              <a:off x="1170432" y="2491740"/>
              <a:ext cx="6803136" cy="1676400"/>
            </a:xfrm>
            <a:prstGeom prst="rect">
              <a:avLst/>
            </a:prstGeom>
            <a:solidFill>
              <a:srgbClr val="002060"/>
            </a:solidFill>
            <a:ln w="38100" cmpd="sng" algn="ctr">
              <a:solidFill>
                <a:srgbClr val="A50021"/>
              </a:solidFill>
              <a:miter lim="800000"/>
              <a:headEnd/>
              <a:tailEnd/>
            </a:ln>
            <a:effectLst/>
          </p:spPr>
          <p:txBody>
            <a:bodyPr lIns="182880" tIns="0" rIns="182880" bIns="91440" anchor="ctr" anchorCtr="0"/>
            <a:lstStyle/>
            <a:p>
              <a:pPr lvl="0" algn="ctr">
                <a:defRPr/>
              </a:pPr>
              <a:r>
                <a:rPr lang="en-US" sz="2600" kern="0" dirty="0">
                  <a:solidFill>
                    <a:schemeClr val="bg1"/>
                  </a:solidFill>
                  <a:latin typeface="Calibri" panose="020F0502020204030204" pitchFamily="34" charset="0"/>
                </a:rPr>
                <a:t>Specialized accreditation by the </a:t>
              </a:r>
              <a:r>
                <a:rPr lang="en-US" sz="2600" kern="0" dirty="0" smtClean="0">
                  <a:solidFill>
                    <a:schemeClr val="bg1"/>
                  </a:solidFill>
                  <a:latin typeface="Calibri" panose="020F0502020204030204" pitchFamily="34" charset="0"/>
                </a:rPr>
                <a:t>IACBE provides </a:t>
              </a:r>
              <a:r>
                <a:rPr lang="en-US" sz="2600" kern="0" dirty="0">
                  <a:solidFill>
                    <a:schemeClr val="bg1"/>
                  </a:solidFill>
                  <a:latin typeface="Calibri" panose="020F0502020204030204" pitchFamily="34" charset="0"/>
                </a:rPr>
                <a:t>external accountability </a:t>
              </a:r>
              <a:r>
                <a:rPr lang="en-US" sz="2600" kern="0" dirty="0" smtClean="0">
                  <a:solidFill>
                    <a:schemeClr val="bg1"/>
                  </a:solidFill>
                  <a:latin typeface="Calibri" panose="020F0502020204030204" pitchFamily="34" charset="0"/>
                </a:rPr>
                <a:t>to the stakeholders of </a:t>
              </a:r>
              <a:r>
                <a:rPr lang="en-US" sz="2600" kern="0" dirty="0">
                  <a:solidFill>
                    <a:schemeClr val="bg1"/>
                  </a:solidFill>
                  <a:latin typeface="Calibri" panose="020F0502020204030204" pitchFamily="34" charset="0"/>
                </a:rPr>
                <a:t>an institution’s business programs.</a:t>
              </a:r>
            </a:p>
          </p:txBody>
        </p:sp>
      </p:grpSp>
      <p:sp>
        <p:nvSpPr>
          <p:cNvPr id="14"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Benefits of IACBE Accreditation</a:t>
            </a:r>
          </a:p>
        </p:txBody>
      </p:sp>
    </p:spTree>
    <p:extLst>
      <p:ext uri="{BB962C8B-B14F-4D97-AF65-F5344CB8AC3E}">
        <p14:creationId xmlns:p14="http://schemas.microsoft.com/office/powerpoint/2010/main" val="8220942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p:cTn id="7"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25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p:tgtEl>
                                          <p:spTgt spid="10"/>
                                        </p:tgtEl>
                                        <p:attrNameLst>
                                          <p:attrName>ppt_y</p:attrName>
                                        </p:attrNameLst>
                                      </p:cBhvr>
                                      <p:tavLst>
                                        <p:tav tm="0">
                                          <p:val>
                                            <p:strVal val="#ppt_y+#ppt_h*1.125000"/>
                                          </p:val>
                                        </p:tav>
                                        <p:tav tm="100000">
                                          <p:val>
                                            <p:strVal val="#ppt_y"/>
                                          </p:val>
                                        </p:tav>
                                      </p:tavLst>
                                    </p:anim>
                                    <p:animEffect transition="in" filter="wipe(up)">
                                      <p:cBhvr>
                                        <p:cTn id="1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8"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ct val="0"/>
              </a:spcBef>
              <a:spcAft>
                <a:spcPct val="0"/>
              </a:spcAft>
              <a:buClr>
                <a:srgbClr val="330033"/>
              </a:buClr>
              <a:buSzPct val="90000"/>
              <a:buFont typeface="Wingdings" pitchFamily="2" charset="2"/>
              <a:buNone/>
              <a:tabLst/>
              <a:defRPr/>
            </a:pPr>
            <a:endParaRPr lang="en-US" sz="2000" u="sng" kern="0" dirty="0" smtClean="0">
              <a:solidFill>
                <a:srgbClr val="A50021"/>
              </a:solidFill>
              <a:latin typeface="Calibri" panose="020F0502020204030204" pitchFamily="34" charset="0"/>
            </a:endParaRPr>
          </a:p>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lang="en-US" sz="2000" b="1" u="sng" kern="0" dirty="0" smtClean="0">
                <a:solidFill>
                  <a:srgbClr val="A50021"/>
                </a:solidFill>
                <a:latin typeface="Calibri" panose="020F0502020204030204" pitchFamily="34" charset="0"/>
              </a:rPr>
              <a:t>Global Opportunities</a:t>
            </a:r>
            <a:endPar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endParaRP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9" name="Group 8"/>
          <p:cNvGrpSpPr/>
          <p:nvPr/>
        </p:nvGrpSpPr>
        <p:grpSpPr>
          <a:xfrm>
            <a:off x="0" y="2491740"/>
            <a:ext cx="9144000" cy="2670810"/>
            <a:chOff x="0" y="2491740"/>
            <a:chExt cx="9144000" cy="2670810"/>
          </a:xfrm>
        </p:grpSpPr>
        <p:sp>
          <p:nvSpPr>
            <p:cNvPr id="10" name="Rectangle 9"/>
            <p:cNvSpPr/>
            <p:nvPr/>
          </p:nvSpPr>
          <p:spPr>
            <a:xfrm>
              <a:off x="0" y="3939540"/>
              <a:ext cx="9144000" cy="12230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t"/>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11" name="Text Box 26"/>
            <p:cNvSpPr txBox="1">
              <a:spLocks noChangeArrowheads="1"/>
            </p:cNvSpPr>
            <p:nvPr/>
          </p:nvSpPr>
          <p:spPr bwMode="auto">
            <a:xfrm>
              <a:off x="1170432" y="2491740"/>
              <a:ext cx="6803136" cy="1676400"/>
            </a:xfrm>
            <a:prstGeom prst="rect">
              <a:avLst/>
            </a:prstGeom>
            <a:solidFill>
              <a:srgbClr val="002060"/>
            </a:solidFill>
            <a:ln w="38100" cmpd="sng" algn="ctr">
              <a:solidFill>
                <a:srgbClr val="A50021"/>
              </a:solidFill>
              <a:miter lim="800000"/>
              <a:headEnd/>
              <a:tailEnd/>
            </a:ln>
            <a:effectLst/>
          </p:spPr>
          <p:txBody>
            <a:bodyPr lIns="182880" tIns="0" rIns="182880" bIns="91440" anchor="ctr" anchorCtr="0"/>
            <a:lstStyle/>
            <a:p>
              <a:pPr lvl="0" algn="ctr">
                <a:defRPr/>
              </a:pPr>
              <a:r>
                <a:rPr lang="en-US" sz="2600" kern="0" dirty="0">
                  <a:solidFill>
                    <a:schemeClr val="bg1"/>
                  </a:solidFill>
                  <a:latin typeface="Calibri" panose="020F0502020204030204" pitchFamily="34" charset="0"/>
                </a:rPr>
                <a:t>The IACBE provides </a:t>
              </a:r>
              <a:r>
                <a:rPr lang="en-US" sz="2600" kern="0" dirty="0" smtClean="0">
                  <a:solidFill>
                    <a:schemeClr val="bg1"/>
                  </a:solidFill>
                  <a:latin typeface="Calibri" panose="020F0502020204030204" pitchFamily="34" charset="0"/>
                </a:rPr>
                <a:t>significant opportunities </a:t>
              </a:r>
              <a:r>
                <a:rPr lang="en-US" sz="2600" kern="0" dirty="0">
                  <a:solidFill>
                    <a:schemeClr val="bg1"/>
                  </a:solidFill>
                  <a:latin typeface="Calibri" panose="020F0502020204030204" pitchFamily="34" charset="0"/>
                </a:rPr>
                <a:t>to partner with other IACBE schools around the world.</a:t>
              </a:r>
            </a:p>
          </p:txBody>
        </p:sp>
      </p:grpSp>
      <p:sp>
        <p:nvSpPr>
          <p:cNvPr id="13"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Benefits of IACBE Accreditation</a:t>
            </a:r>
          </a:p>
        </p:txBody>
      </p:sp>
      <p:sp>
        <p:nvSpPr>
          <p:cNvPr id="12" name="Rectangle 24"/>
          <p:cNvSpPr>
            <a:spLocks noChangeArrowheads="1"/>
          </p:cNvSpPr>
          <p:nvPr/>
        </p:nvSpPr>
        <p:spPr bwMode="auto">
          <a:xfrm>
            <a:off x="0" y="4154140"/>
            <a:ext cx="9144000" cy="975360"/>
          </a:xfrm>
          <a:prstGeom prst="rect">
            <a:avLst/>
          </a:prstGeom>
          <a:noFill/>
          <a:ln w="9525">
            <a:noFill/>
            <a:miter lim="800000"/>
            <a:headEnd/>
            <a:tailEnd/>
          </a:ln>
          <a:effectLst/>
        </p:spPr>
        <p:txBody>
          <a:bodyPr lIns="0" tIns="0" rIns="0" bIns="0" anchor="ctr"/>
          <a:lstStyle/>
          <a:p>
            <a:pPr indent="-342900" algn="ctr">
              <a:buFont typeface="Wingdings" pitchFamily="2" charset="2"/>
              <a:buChar char="v"/>
            </a:pPr>
            <a:r>
              <a:rPr lang="en-US" altLang="en-US" sz="2000" dirty="0" smtClean="0">
                <a:solidFill>
                  <a:schemeClr val="bg1"/>
                </a:solidFill>
                <a:latin typeface="Calibri" panose="020F0502020204030204" pitchFamily="34" charset="0"/>
                <a:cs typeface="Arial" charset="0"/>
              </a:rPr>
              <a:t>International Business Education Consortium (IBEC)</a:t>
            </a:r>
            <a:endParaRPr lang="en-US" altLang="en-US" sz="2000" baseline="0" dirty="0">
              <a:solidFill>
                <a:schemeClr val="bg1"/>
              </a:solidFill>
              <a:latin typeface="Calibri" panose="020F0502020204030204" pitchFamily="34" charset="0"/>
              <a:cs typeface="Arial" charset="0"/>
            </a:endParaRPr>
          </a:p>
        </p:txBody>
      </p:sp>
    </p:spTree>
    <p:extLst>
      <p:ext uri="{BB962C8B-B14F-4D97-AF65-F5344CB8AC3E}">
        <p14:creationId xmlns:p14="http://schemas.microsoft.com/office/powerpoint/2010/main" val="7332452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25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p:tgtEl>
                                          <p:spTgt spid="9"/>
                                        </p:tgtEl>
                                        <p:attrNameLst>
                                          <p:attrName>ppt_y</p:attrName>
                                        </p:attrNameLst>
                                      </p:cBhvr>
                                      <p:tavLst>
                                        <p:tav tm="0">
                                          <p:val>
                                            <p:strVal val="#ppt_y+#ppt_h*1.125000"/>
                                          </p:val>
                                        </p:tav>
                                        <p:tav tm="100000">
                                          <p:val>
                                            <p:strVal val="#ppt_y"/>
                                          </p:val>
                                        </p:tav>
                                      </p:tavLst>
                                    </p:anim>
                                    <p:animEffect transition="in" filter="wipe(up)">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750" fill="hold"/>
                                        <p:tgtEl>
                                          <p:spTgt spid="12"/>
                                        </p:tgtEl>
                                        <p:attrNameLst>
                                          <p:attrName>ppt_x</p:attrName>
                                        </p:attrNameLst>
                                      </p:cBhvr>
                                      <p:tavLst>
                                        <p:tav tm="0">
                                          <p:val>
                                            <p:strVal val="#ppt_x"/>
                                          </p:val>
                                        </p:tav>
                                        <p:tav tm="100000">
                                          <p:val>
                                            <p:strVal val="#ppt_x"/>
                                          </p:val>
                                        </p:tav>
                                      </p:tavLst>
                                    </p:anim>
                                    <p:anim calcmode="lin" valueType="num">
                                      <p:cBhvr additive="base">
                                        <p:cTn id="19"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3950"/>
            <a:ext cx="9144000" cy="74295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r>
              <a:rPr lang="en-US" sz="2000" dirty="0">
                <a:latin typeface="Calibri" panose="020F0502020204030204" pitchFamily="34" charset="0"/>
              </a:rPr>
              <a:t>The IACBE’s Accreditation Philosophy and Outcomes-Based Quality Assurance</a:t>
            </a:r>
          </a:p>
        </p:txBody>
      </p:sp>
    </p:spTree>
    <p:extLst>
      <p:ext uri="{BB962C8B-B14F-4D97-AF65-F5344CB8AC3E}">
        <p14:creationId xmlns:p14="http://schemas.microsoft.com/office/powerpoint/2010/main" val="14342525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The IACBE’s Accreditation </a:t>
            </a:r>
            <a:r>
              <a:rPr lang="en-US" sz="2000" b="1" dirty="0" smtClean="0">
                <a:solidFill>
                  <a:srgbClr val="A50021"/>
                </a:solidFill>
                <a:latin typeface="Calibri" panose="020F0502020204030204" pitchFamily="34" charset="0"/>
              </a:rPr>
              <a:t>Philosophy</a:t>
            </a:r>
          </a:p>
          <a:p>
            <a:r>
              <a:rPr lang="en-US" sz="2000" b="1" dirty="0" smtClean="0">
                <a:solidFill>
                  <a:srgbClr val="A50021"/>
                </a:solidFill>
                <a:latin typeface="Calibri" panose="020F0502020204030204" pitchFamily="34" charset="0"/>
              </a:rPr>
              <a:t>and </a:t>
            </a:r>
            <a:r>
              <a:rPr lang="en-US" sz="2000" b="1" dirty="0">
                <a:solidFill>
                  <a:srgbClr val="A50021"/>
                </a:solidFill>
                <a:latin typeface="Calibri" panose="020F0502020204030204" pitchFamily="34" charset="0"/>
              </a:rPr>
              <a:t>Outcomes-Based Quality </a:t>
            </a:r>
            <a:r>
              <a:rPr lang="en-US" sz="2000" b="1" dirty="0" smtClean="0">
                <a:solidFill>
                  <a:srgbClr val="A50021"/>
                </a:solidFill>
                <a:latin typeface="Calibri" panose="020F0502020204030204" pitchFamily="34" charset="0"/>
              </a:rPr>
              <a:t>Assurance</a:t>
            </a:r>
            <a:endParaRPr lang="en-US" sz="2000" b="1" dirty="0">
              <a:solidFill>
                <a:srgbClr val="A50021"/>
              </a:solidFill>
              <a:latin typeface="Calibri" panose="020F0502020204030204" pitchFamily="34" charset="0"/>
            </a:endParaRPr>
          </a:p>
        </p:txBody>
      </p:sp>
      <p:sp>
        <p:nvSpPr>
          <p:cNvPr id="9" name="Rectangle 6"/>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400" b="0" i="0" strike="noStrike" kern="0" cap="none" spc="0" normalizeH="0" baseline="0" noProof="0" dirty="0" smtClean="0">
              <a:ln>
                <a:noFill/>
              </a:ln>
              <a:solidFill>
                <a:srgbClr val="330033"/>
              </a:solidFill>
              <a:effectLst/>
              <a:uLnTx/>
              <a:uFillTx/>
              <a:latin typeface="Calibri" panose="020F0502020204030204" pitchFamily="34" charset="0"/>
            </a:endParaRPr>
          </a:p>
          <a:p>
            <a:pPr marL="91440" marR="0" lvl="0" algn="l" defTabSz="914400" rtl="0" eaLnBrk="1" fontAlgn="base" latinLnBrk="0" hangingPunct="1">
              <a:spcBef>
                <a:spcPct val="0"/>
              </a:spcBef>
              <a:spcAft>
                <a:spcPct val="0"/>
              </a:spcAft>
              <a:buClr>
                <a:srgbClr val="A50021"/>
              </a:buClr>
              <a:buSzPct val="90000"/>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 </a:t>
            </a:r>
          </a:p>
          <a:p>
            <a:pPr marL="274320" indent="-274320" fontAlgn="base">
              <a:spcBef>
                <a:spcPts val="6600"/>
              </a:spcBef>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Before we can talk about measuring, assessing, and advancing academic quality in business and management education, we have to know…</a:t>
            </a:r>
            <a:endParaRPr lang="en-US" sz="2000" kern="0" dirty="0">
              <a:solidFill>
                <a:srgbClr val="330033"/>
              </a:solidFill>
              <a:latin typeface="Calibri" panose="020F0502020204030204" pitchFamily="34" charset="0"/>
            </a:endParaRPr>
          </a:p>
          <a:p>
            <a:pPr marL="274320" lvl="0" indent="-274320" fontAlgn="base">
              <a:spcBef>
                <a:spcPts val="6600"/>
              </a:spcBef>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What do we mean by ‘academic quality’?</a:t>
            </a:r>
            <a:endParaRPr lang="en-US" sz="2000" kern="0" dirty="0">
              <a:solidFill>
                <a:srgbClr val="330033"/>
              </a:solidFill>
              <a:latin typeface="Calibri" panose="020F0502020204030204" pitchFamily="34" charset="0"/>
            </a:endParaRPr>
          </a:p>
        </p:txBody>
      </p:sp>
      <p:sp>
        <p:nvSpPr>
          <p:cNvPr id="10" name="TextBox 9"/>
          <p:cNvSpPr txBox="1"/>
          <p:nvPr/>
        </p:nvSpPr>
        <p:spPr>
          <a:xfrm>
            <a:off x="7848600" y="2962656"/>
            <a:ext cx="1371600" cy="400110"/>
          </a:xfrm>
          <a:prstGeom prst="rect">
            <a:avLst/>
          </a:prstGeom>
          <a:noFill/>
        </p:spPr>
        <p:txBody>
          <a:bodyPr wrap="square" rtlCol="0">
            <a:spAutoFit/>
          </a:bodyPr>
          <a:lstStyle/>
          <a:p>
            <a:r>
              <a:rPr lang="en-US" sz="2000" b="1" dirty="0" smtClean="0">
                <a:solidFill>
                  <a:srgbClr val="A50021"/>
                </a:solidFill>
                <a:latin typeface="Calibri" panose="020F0502020204030204" pitchFamily="34" charset="0"/>
                <a:cs typeface="Times New Roman" pitchFamily="18" charset="0"/>
              </a:rPr>
              <a:t>What?</a:t>
            </a:r>
            <a:endParaRPr lang="en-US" sz="2000" b="1" dirty="0">
              <a:solidFill>
                <a:srgbClr val="A50021"/>
              </a:solidFill>
              <a:latin typeface="Calibri" panose="020F0502020204030204" pitchFamily="34" charset="0"/>
              <a:cs typeface="Times New Roman" pitchFamily="18" charset="0"/>
            </a:endParaRPr>
          </a:p>
        </p:txBody>
      </p:sp>
      <p:grpSp>
        <p:nvGrpSpPr>
          <p:cNvPr id="2" name="Group 1"/>
          <p:cNvGrpSpPr/>
          <p:nvPr/>
        </p:nvGrpSpPr>
        <p:grpSpPr>
          <a:xfrm>
            <a:off x="533400" y="1508760"/>
            <a:ext cx="8394357" cy="409254"/>
            <a:chOff x="533400" y="1508760"/>
            <a:chExt cx="8394357" cy="409254"/>
          </a:xfrm>
        </p:grpSpPr>
        <p:grpSp>
          <p:nvGrpSpPr>
            <p:cNvPr id="11" name="Group 10"/>
            <p:cNvGrpSpPr/>
            <p:nvPr/>
          </p:nvGrpSpPr>
          <p:grpSpPr>
            <a:xfrm>
              <a:off x="2743200" y="1517904"/>
              <a:ext cx="6184557" cy="400110"/>
              <a:chOff x="1828800" y="1536192"/>
              <a:chExt cx="5486400" cy="400110"/>
            </a:xfrm>
          </p:grpSpPr>
          <p:sp>
            <p:nvSpPr>
              <p:cNvPr id="12" name="Notched Right Arrow 11"/>
              <p:cNvSpPr>
                <a:spLocks noChangeAspect="1"/>
              </p:cNvSpPr>
              <p:nvPr/>
            </p:nvSpPr>
            <p:spPr>
              <a:xfrm>
                <a:off x="1828800" y="1645920"/>
                <a:ext cx="411480" cy="203816"/>
              </a:xfrm>
              <a:prstGeom prst="notch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13" name="TextBox 12"/>
              <p:cNvSpPr txBox="1"/>
              <p:nvPr/>
            </p:nvSpPr>
            <p:spPr>
              <a:xfrm>
                <a:off x="2362200" y="1536192"/>
                <a:ext cx="4953000" cy="400110"/>
              </a:xfrm>
              <a:prstGeom prst="rect">
                <a:avLst/>
              </a:prstGeom>
              <a:noFill/>
            </p:spPr>
            <p:txBody>
              <a:bodyPr wrap="square" rtlCol="0">
                <a:spAutoFit/>
              </a:bodyPr>
              <a:lstStyle/>
              <a:p>
                <a:endParaRPr lang="en-US" sz="2000" dirty="0"/>
              </a:p>
            </p:txBody>
          </p:sp>
        </p:grpSp>
        <p:sp>
          <p:nvSpPr>
            <p:cNvPr id="3" name="TextBox 2"/>
            <p:cNvSpPr txBox="1"/>
            <p:nvPr/>
          </p:nvSpPr>
          <p:spPr>
            <a:xfrm>
              <a:off x="533400" y="1508760"/>
              <a:ext cx="2221232" cy="400110"/>
            </a:xfrm>
            <a:prstGeom prst="rect">
              <a:avLst/>
            </a:prstGeom>
            <a:noFill/>
          </p:spPr>
          <p:txBody>
            <a:bodyPr wrap="none" lIns="182880" rtlCol="0">
              <a:spAutoFit/>
            </a:bodyPr>
            <a:lstStyle/>
            <a:p>
              <a:pPr marL="274320" indent="-274320">
                <a:buClr>
                  <a:srgbClr val="A50021"/>
                </a:buClr>
                <a:buSzPct val="90000"/>
                <a:buFont typeface="Wingdings" pitchFamily="2" charset="2"/>
                <a:buChar char="§"/>
              </a:pPr>
              <a:r>
                <a:rPr lang="en-US" sz="2000" dirty="0" smtClean="0">
                  <a:latin typeface="Calibri" panose="020F0502020204030204" pitchFamily="34" charset="0"/>
                  <a:cs typeface="Times New Roman" pitchFamily="18" charset="0"/>
                </a:rPr>
                <a:t>First things first:</a:t>
              </a:r>
              <a:endParaRPr lang="en-US" sz="2000" dirty="0">
                <a:latin typeface="Calibri" panose="020F0502020204030204" pitchFamily="34" charset="0"/>
                <a:cs typeface="Times New Roman" pitchFamily="18" charset="0"/>
              </a:endParaRPr>
            </a:p>
          </p:txBody>
        </p:sp>
      </p:grpSp>
      <p:pic>
        <p:nvPicPr>
          <p:cNvPr id="18" name="Picture 17"/>
          <p:cNvPicPr>
            <a:picLocks/>
          </p:cNvPicPr>
          <p:nvPr/>
        </p:nvPicPr>
        <p:blipFill rotWithShape="1">
          <a:blip r:embed="rId3" cstate="print">
            <a:extLst>
              <a:ext uri="{28A0092B-C50C-407E-A947-70E740481C1C}">
                <a14:useLocalDpi xmlns:a14="http://schemas.microsoft.com/office/drawing/2010/main" val="0"/>
              </a:ext>
            </a:extLst>
          </a:blip>
          <a:srcRect t="11459" b="10417"/>
          <a:stretch/>
        </p:blipFill>
        <p:spPr>
          <a:xfrm>
            <a:off x="5641657" y="3714750"/>
            <a:ext cx="1828800" cy="11430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274086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nodeType="afterEffect">
                                  <p:stCondLst>
                                    <p:cond delay="75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p:tgtEl>
                                          <p:spTgt spid="2"/>
                                        </p:tgtEl>
                                        <p:attrNameLst>
                                          <p:attrName>ppt_x</p:attrName>
                                        </p:attrNameLst>
                                      </p:cBhvr>
                                      <p:tavLst>
                                        <p:tav tm="0">
                                          <p:val>
                                            <p:strVal val="#ppt_x-#ppt_w*1.125000"/>
                                          </p:val>
                                        </p:tav>
                                        <p:tav tm="100000">
                                          <p:val>
                                            <p:strVal val="#ppt_x"/>
                                          </p:val>
                                        </p:tav>
                                      </p:tavLst>
                                    </p:anim>
                                    <p:animEffect transition="in" filter="wipe(right)">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 calcmode="lin" valueType="num">
                                      <p:cBhvr>
                                        <p:cTn id="18"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
                                            <p:txEl>
                                              <p:pRg st="2" end="2"/>
                                            </p:txEl>
                                          </p:spTgt>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12" presetClass="entr" presetSubtype="2" fill="hold" grpId="0" nodeType="afterEffect">
                                  <p:stCondLst>
                                    <p:cond delay="2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p:tgtEl>
                                          <p:spTgt spid="10"/>
                                        </p:tgtEl>
                                        <p:attrNameLst>
                                          <p:attrName>ppt_x</p:attrName>
                                        </p:attrNameLst>
                                      </p:cBhvr>
                                      <p:tavLst>
                                        <p:tav tm="0">
                                          <p:val>
                                            <p:strVal val="#ppt_x+#ppt_w*1.125000"/>
                                          </p:val>
                                        </p:tav>
                                        <p:tav tm="100000">
                                          <p:val>
                                            <p:strVal val="#ppt_x"/>
                                          </p:val>
                                        </p:tav>
                                      </p:tavLst>
                                    </p:anim>
                                    <p:animEffect transition="in" filter="wipe(left)">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p:cTn id="29"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9">
                                            <p:txEl>
                                              <p:pRg st="3" end="3"/>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marR="0" lvl="0" indent="-34290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1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Bef>
                <a:spcPct val="0"/>
              </a:spcBef>
              <a:spcAft>
                <a:spcPct val="0"/>
              </a:spcAft>
              <a:buClr>
                <a:schemeClr val="accent5">
                  <a:lumMod val="50000"/>
                </a:schemeClr>
              </a:buClr>
              <a:buSzPct val="90000"/>
              <a:buFont typeface="Wingdings" panose="05000000000000000000" pitchFamily="2" charset="2"/>
              <a:buChar char="q"/>
              <a:defRPr/>
            </a:pPr>
            <a:r>
              <a:rPr lang="en-US" sz="2400" kern="0" dirty="0">
                <a:solidFill>
                  <a:srgbClr val="330033"/>
                </a:solidFill>
                <a:latin typeface="Calibri" panose="020F0502020204030204" pitchFamily="34" charset="0"/>
              </a:rPr>
              <a:t>One approach to measuring academic quality is to focus on resource measures, i.e., on the “inputs” into the educational process:</a:t>
            </a:r>
          </a:p>
          <a:p>
            <a:pPr marL="274320" marR="0" lvl="1" indent="-274320" algn="l" defTabSz="914400" rtl="0" eaLnBrk="1" fontAlgn="base" latinLnBrk="0" hangingPunct="1">
              <a:lnSpc>
                <a:spcPct val="70000"/>
              </a:lnSpc>
              <a:spcBef>
                <a:spcPts val="1200"/>
              </a:spcBef>
              <a:spcAft>
                <a:spcPct val="0"/>
              </a:spcAft>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Faculty Qualifications</a:t>
            </a:r>
          </a:p>
          <a:p>
            <a:pPr marL="274320" marR="0" lvl="1" indent="-274320" algn="l" defTabSz="914400" rtl="0" eaLnBrk="1" fontAlgn="base" latinLnBrk="0" hangingPunct="1">
              <a:lnSpc>
                <a:spcPct val="70000"/>
              </a:lnSpc>
              <a:spcBef>
                <a:spcPts val="1300"/>
              </a:spcBef>
              <a:spcAft>
                <a:spcPct val="0"/>
              </a:spcAft>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Faculty Deployment/Teaching Loads</a:t>
            </a:r>
          </a:p>
          <a:p>
            <a:pPr marL="274320" marR="0" lvl="1" indent="-274320" algn="l" defTabSz="914400" rtl="0" eaLnBrk="1" fontAlgn="base" latinLnBrk="0" hangingPunct="1">
              <a:lnSpc>
                <a:spcPct val="70000"/>
              </a:lnSpc>
              <a:spcBef>
                <a:spcPts val="1300"/>
              </a:spcBef>
              <a:spcAft>
                <a:spcPct val="0"/>
              </a:spcAft>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Library Resources</a:t>
            </a:r>
          </a:p>
          <a:p>
            <a:pPr marL="274320" marR="0" lvl="1" indent="-274320" algn="l" defTabSz="914400" rtl="0" eaLnBrk="1" fontAlgn="base" latinLnBrk="0" hangingPunct="1">
              <a:lnSpc>
                <a:spcPct val="70000"/>
              </a:lnSpc>
              <a:spcBef>
                <a:spcPts val="1300"/>
              </a:spcBef>
              <a:spcAft>
                <a:spcPct val="0"/>
              </a:spcAft>
              <a:buClr>
                <a:srgbClr val="A50021"/>
              </a:buClr>
              <a:buSzPct val="90000"/>
              <a:buFont typeface="Wingdings" pitchFamily="2" charset="2"/>
              <a:buChar char="§"/>
              <a:tabLst/>
              <a:defRPr/>
            </a:pPr>
            <a:r>
              <a:rPr lang="en-US" sz="2000" kern="0" dirty="0" smtClean="0">
                <a:solidFill>
                  <a:srgbClr val="330033"/>
                </a:solidFill>
                <a:latin typeface="Calibri" panose="020F0502020204030204" pitchFamily="34" charset="0"/>
              </a:rPr>
              <a:t>Technological Resources</a:t>
            </a:r>
            <a:endPar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marR="0" lvl="1" indent="-274320" algn="l" defTabSz="914400" rtl="0" eaLnBrk="1" fontAlgn="base" latinLnBrk="0" hangingPunct="1">
              <a:lnSpc>
                <a:spcPct val="70000"/>
              </a:lnSpc>
              <a:spcBef>
                <a:spcPts val="1300"/>
              </a:spcBef>
              <a:spcAft>
                <a:spcPct val="0"/>
              </a:spcAft>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Facilities/Infrastructure</a:t>
            </a:r>
          </a:p>
          <a:p>
            <a:pPr marL="274320" lvl="1" indent="-274320" fontAlgn="base">
              <a:lnSpc>
                <a:spcPct val="70000"/>
              </a:lnSpc>
              <a:spcBef>
                <a:spcPts val="1300"/>
              </a:spcBef>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Student/Faculty Ratios, etc.</a:t>
            </a:r>
            <a:endParaRPr lang="en-US" sz="2000" kern="0" dirty="0">
              <a:solidFill>
                <a:srgbClr val="330033"/>
              </a:solidFill>
              <a:latin typeface="Calibri" panose="020F0502020204030204" pitchFamily="34" charset="0"/>
            </a:endParaRPr>
          </a:p>
        </p:txBody>
      </p:sp>
      <p:sp>
        <p:nvSpPr>
          <p:cNvPr id="8"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The IACBE’s Accreditation </a:t>
            </a:r>
            <a:r>
              <a:rPr lang="en-US" sz="2000" b="1" dirty="0" smtClean="0">
                <a:solidFill>
                  <a:srgbClr val="A50021"/>
                </a:solidFill>
                <a:latin typeface="Calibri" panose="020F0502020204030204" pitchFamily="34" charset="0"/>
              </a:rPr>
              <a:t>Philosophy</a:t>
            </a:r>
          </a:p>
          <a:p>
            <a:r>
              <a:rPr lang="en-US" sz="2000" b="1" dirty="0" smtClean="0">
                <a:solidFill>
                  <a:srgbClr val="A50021"/>
                </a:solidFill>
                <a:latin typeface="Calibri" panose="020F0502020204030204" pitchFamily="34" charset="0"/>
              </a:rPr>
              <a:t>and </a:t>
            </a:r>
            <a:r>
              <a:rPr lang="en-US" sz="2000" b="1" dirty="0">
                <a:solidFill>
                  <a:srgbClr val="A50021"/>
                </a:solidFill>
                <a:latin typeface="Calibri" panose="020F0502020204030204" pitchFamily="34" charset="0"/>
              </a:rPr>
              <a:t>Outcomes-Based Quality </a:t>
            </a:r>
            <a:r>
              <a:rPr lang="en-US" sz="2000" b="1" dirty="0" smtClean="0">
                <a:solidFill>
                  <a:srgbClr val="A50021"/>
                </a:solidFill>
                <a:latin typeface="Calibri" panose="020F0502020204030204" pitchFamily="34" charset="0"/>
              </a:rPr>
              <a:t>Assurance</a:t>
            </a:r>
            <a:endParaRPr lang="en-US" sz="2000" b="1" dirty="0">
              <a:solidFill>
                <a:srgbClr val="A50021"/>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2" end="2"/>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p:cTn id="17"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4" end="4"/>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p:cTn id="25"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6">
                                            <p:txEl>
                                              <p:pRg st="5" end="5"/>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 calcmode="lin" valueType="num">
                                      <p:cBhvr>
                                        <p:cTn id="29"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6">
                                            <p:txEl>
                                              <p:pRg st="6" end="6"/>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 calcmode="lin" valueType="num">
                                      <p:cBhvr>
                                        <p:cTn id="33"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4" dur="500" fill="hold"/>
                                        <p:tgtEl>
                                          <p:spTgt spid="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533400" y="1307592"/>
            <a:ext cx="8610600" cy="4007358"/>
          </a:xfrm>
          <a:prstGeom prst="rect">
            <a:avLst/>
          </a:prstGeom>
          <a:solidFill>
            <a:srgbClr val="E8F0F4"/>
          </a:solid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1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Bef>
                <a:spcPct val="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However, the IACBE emphasizes </a:t>
            </a:r>
            <a:r>
              <a:rPr lang="en-US" sz="2000" b="1" u="sng" kern="0" dirty="0">
                <a:solidFill>
                  <a:srgbClr val="330033"/>
                </a:solidFill>
                <a:latin typeface="Calibri" panose="020F0502020204030204" pitchFamily="34" charset="0"/>
              </a:rPr>
              <a:t>the results </a:t>
            </a:r>
            <a:r>
              <a:rPr lang="en-US" sz="2000" kern="0" dirty="0">
                <a:solidFill>
                  <a:srgbClr val="330033"/>
                </a:solidFill>
                <a:latin typeface="Calibri" panose="020F0502020204030204" pitchFamily="34" charset="0"/>
              </a:rPr>
              <a:t>of the teaching/learning process and other educational processes, i.e., our emphasis is on </a:t>
            </a:r>
            <a:r>
              <a:rPr lang="en-US" sz="2000" b="1" u="sng" kern="0" dirty="0" smtClean="0">
                <a:solidFill>
                  <a:srgbClr val="330033"/>
                </a:solidFill>
                <a:latin typeface="Calibri" panose="020F0502020204030204" pitchFamily="34" charset="0"/>
              </a:rPr>
              <a:t>learning outcomes</a:t>
            </a:r>
            <a:r>
              <a:rPr lang="en-US" sz="2000" kern="0" dirty="0">
                <a:solidFill>
                  <a:srgbClr val="330033"/>
                </a:solidFill>
                <a:latin typeface="Calibri" panose="020F0502020204030204" pitchFamily="34" charset="0"/>
              </a:rPr>
              <a:t>.</a:t>
            </a:r>
          </a:p>
          <a:p>
            <a:pPr marL="274320" marR="0" lvl="0" indent="-274320" algn="l" defTabSz="914400" rtl="0" eaLnBrk="1" fontAlgn="base" latinLnBrk="0" hangingPunct="1">
              <a:spcBef>
                <a:spcPts val="1800"/>
              </a:spcBef>
              <a:spcAft>
                <a:spcPct val="0"/>
              </a:spcAft>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The focus is on the value of resources to the institution’s stakeholders in terms of their ability to generate measurable results or outcomes pertaining to</a:t>
            </a:r>
            <a:r>
              <a:rPr kumimoji="0" lang="en-US" sz="2000" b="0" i="0" u="none" strike="noStrike" kern="0" cap="none" spc="0" normalizeH="0" noProof="0" dirty="0" smtClean="0">
                <a:ln>
                  <a:noFill/>
                </a:ln>
                <a:solidFill>
                  <a:srgbClr val="330033"/>
                </a:solidFill>
                <a:effectLst/>
                <a:uLnTx/>
                <a:uFillTx/>
                <a:latin typeface="Calibri" panose="020F0502020204030204" pitchFamily="34" charset="0"/>
              </a:rPr>
              <a:t> </a:t>
            </a: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student learning and institutional effectiveness:</a:t>
            </a:r>
          </a:p>
          <a:p>
            <a:pPr marL="530352" marR="0" lvl="1" indent="-274320" algn="l" defTabSz="914400" rtl="0" eaLnBrk="1" fontAlgn="base" latinLnBrk="0" hangingPunct="1">
              <a:spcBef>
                <a:spcPts val="900"/>
              </a:spcBef>
              <a:spcAft>
                <a:spcPct val="0"/>
              </a:spcAft>
              <a:buClr>
                <a:srgbClr val="002060"/>
              </a:buClr>
              <a:buSzPct val="60000"/>
              <a:buFont typeface="Webdings" pitchFamily="18" charset="2"/>
              <a:buChar char="4"/>
              <a:tabLst/>
              <a:defRPr/>
            </a:pP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Did students learn what they were supposed to have learned</a:t>
            </a: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a:t>
            </a:r>
          </a:p>
          <a:p>
            <a:pPr marL="530352" marR="0" lvl="1" indent="-274320" algn="l" defTabSz="914400" rtl="0" eaLnBrk="1" fontAlgn="base" latinLnBrk="0" hangingPunct="1">
              <a:spcBef>
                <a:spcPts val="900"/>
              </a:spcBef>
              <a:spcAft>
                <a:spcPct val="0"/>
              </a:spcAft>
              <a:buClr>
                <a:srgbClr val="002060"/>
              </a:buClr>
              <a:buSzPct val="60000"/>
              <a:buFont typeface="Webdings" pitchFamily="18" charset="2"/>
              <a:buChar char="4"/>
              <a:tabLst/>
              <a:defRPr/>
            </a:pPr>
            <a:r>
              <a:rPr lang="en-US" sz="1600" kern="0" dirty="0" smtClean="0">
                <a:solidFill>
                  <a:srgbClr val="330033"/>
                </a:solidFill>
                <a:latin typeface="Calibri" panose="020F0502020204030204" pitchFamily="34" charset="0"/>
              </a:rPr>
              <a:t>Is the industry appreciating what students have learnt?</a:t>
            </a:r>
            <a:endPar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530352" marR="0" lvl="1" indent="-274320" algn="l" defTabSz="914400" rtl="0" eaLnBrk="1" fontAlgn="base" latinLnBrk="0" hangingPunct="1">
              <a:spcBef>
                <a:spcPts val="1200"/>
              </a:spcBef>
              <a:spcAft>
                <a:spcPct val="0"/>
              </a:spcAft>
              <a:buClr>
                <a:srgbClr val="002060"/>
              </a:buClr>
              <a:buSzPct val="60000"/>
              <a:buFont typeface="Webdings" pitchFamily="18" charset="2"/>
              <a:buChar char="4"/>
              <a:tabLst/>
              <a:defRPr/>
            </a:pP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Is the institution operating effectively?</a:t>
            </a:r>
          </a:p>
          <a:p>
            <a:pPr marL="530352" marR="0" lvl="1" indent="-274320" algn="l" defTabSz="914400" rtl="0" eaLnBrk="1" fontAlgn="base" latinLnBrk="0" hangingPunct="1">
              <a:spcBef>
                <a:spcPts val="1200"/>
              </a:spcBef>
              <a:spcAft>
                <a:spcPct val="0"/>
              </a:spcAft>
              <a:buClr>
                <a:srgbClr val="002060"/>
              </a:buClr>
              <a:buSzPct val="60000"/>
              <a:buFont typeface="Webdings" pitchFamily="18" charset="2"/>
              <a:buChar char="4"/>
              <a:tabLst/>
              <a:defRPr/>
            </a:pP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Is the institution accomplishing its mission and </a:t>
            </a: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goals?</a:t>
            </a:r>
          </a:p>
          <a:p>
            <a:pPr marL="541782" marR="0" lvl="1" indent="-285750" algn="l" defTabSz="914400" rtl="0" eaLnBrk="1" fontAlgn="base" latinLnBrk="0" hangingPunct="1">
              <a:spcBef>
                <a:spcPts val="1200"/>
              </a:spcBef>
              <a:spcAft>
                <a:spcPct val="0"/>
              </a:spcAft>
              <a:buClr>
                <a:srgbClr val="002060"/>
              </a:buClr>
              <a:buSzPct val="60000"/>
              <a:buFont typeface="Wingdings" panose="05000000000000000000" pitchFamily="2" charset="2"/>
              <a:buChar char="v"/>
              <a:tabLst/>
              <a:defRPr/>
            </a:pP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What </a:t>
            </a: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is </a:t>
            </a:r>
            <a:r>
              <a:rPr kumimoji="0" lang="en-US" sz="1600" b="0" i="0" u="none" strike="noStrike" kern="0" cap="none" spc="0" normalizeH="0" baseline="0" noProof="0" dirty="0" smtClean="0">
                <a:ln>
                  <a:noFill/>
                </a:ln>
                <a:solidFill>
                  <a:srgbClr val="330033"/>
                </a:solidFill>
                <a:effectLst/>
                <a:uLnTx/>
                <a:uFillTx/>
                <a:latin typeface="Calibri" panose="020F0502020204030204" pitchFamily="34" charset="0"/>
              </a:rPr>
              <a:t>being done to improve all</a:t>
            </a:r>
            <a:r>
              <a:rPr kumimoji="0" lang="en-US" sz="1600" b="0" i="0" u="none" strike="noStrike" kern="0" cap="none" spc="0" normalizeH="0" noProof="0" dirty="0" smtClean="0">
                <a:ln>
                  <a:noFill/>
                </a:ln>
                <a:solidFill>
                  <a:srgbClr val="330033"/>
                </a:solidFill>
                <a:effectLst/>
                <a:uLnTx/>
                <a:uFillTx/>
                <a:latin typeface="Calibri" panose="020F0502020204030204" pitchFamily="34" charset="0"/>
              </a:rPr>
              <a:t> of the above when they are answered </a:t>
            </a:r>
            <a:r>
              <a:rPr kumimoji="0" lang="en-US" sz="1600" b="1" i="0" u="sng" strike="noStrike" kern="0" cap="none" spc="0" normalizeH="0" noProof="0" dirty="0" smtClean="0">
                <a:ln>
                  <a:noFill/>
                </a:ln>
                <a:solidFill>
                  <a:srgbClr val="330033"/>
                </a:solidFill>
                <a:effectLst/>
                <a:uLnTx/>
                <a:uFillTx/>
                <a:latin typeface="Calibri" panose="020F0502020204030204" pitchFamily="34" charset="0"/>
              </a:rPr>
              <a:t>yes</a:t>
            </a:r>
            <a:r>
              <a:rPr kumimoji="0" lang="en-US" sz="1600" b="0" i="0" u="none" strike="noStrike" kern="0" cap="none" spc="0" normalizeH="0" noProof="0" dirty="0" smtClean="0">
                <a:ln>
                  <a:noFill/>
                </a:ln>
                <a:solidFill>
                  <a:srgbClr val="330033"/>
                </a:solidFill>
                <a:effectLst/>
                <a:uLnTx/>
                <a:uFillTx/>
                <a:latin typeface="Calibri" panose="020F0502020204030204" pitchFamily="34" charset="0"/>
              </a:rPr>
              <a:t> and </a:t>
            </a:r>
            <a:r>
              <a:rPr kumimoji="0" lang="en-US" sz="1600" b="1" i="0" u="sng" strike="noStrike" kern="0" cap="none" spc="0" normalizeH="0" noProof="0" dirty="0" smtClean="0">
                <a:ln>
                  <a:noFill/>
                </a:ln>
                <a:solidFill>
                  <a:srgbClr val="330033"/>
                </a:solidFill>
                <a:effectLst/>
                <a:uLnTx/>
                <a:uFillTx/>
                <a:latin typeface="Calibri" panose="020F0502020204030204" pitchFamily="34" charset="0"/>
              </a:rPr>
              <a:t>no</a:t>
            </a:r>
            <a:endParaRPr kumimoji="0" lang="en-US" sz="1600" b="1" i="0" u="sng" strike="noStrike" kern="0" cap="none" spc="0" normalizeH="0" baseline="0" noProof="0" dirty="0">
              <a:ln>
                <a:noFill/>
              </a:ln>
              <a:solidFill>
                <a:srgbClr val="330033"/>
              </a:solidFill>
              <a:effectLst/>
              <a:uLnTx/>
              <a:uFillTx/>
              <a:latin typeface="Calibri" panose="020F0502020204030204" pitchFamily="34" charset="0"/>
            </a:endParaRPr>
          </a:p>
        </p:txBody>
      </p:sp>
      <p:sp>
        <p:nvSpPr>
          <p:cNvPr id="7"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The IACBE’s Accreditation </a:t>
            </a:r>
            <a:r>
              <a:rPr lang="en-US" sz="2000" b="1" dirty="0" smtClean="0">
                <a:solidFill>
                  <a:srgbClr val="A50021"/>
                </a:solidFill>
                <a:latin typeface="Calibri" panose="020F0502020204030204" pitchFamily="34" charset="0"/>
              </a:rPr>
              <a:t>Philosophy</a:t>
            </a:r>
          </a:p>
          <a:p>
            <a:r>
              <a:rPr lang="en-US" sz="2000" b="1" dirty="0" smtClean="0">
                <a:solidFill>
                  <a:srgbClr val="A50021"/>
                </a:solidFill>
                <a:latin typeface="Calibri" panose="020F0502020204030204" pitchFamily="34" charset="0"/>
              </a:rPr>
              <a:t>and </a:t>
            </a:r>
            <a:r>
              <a:rPr lang="en-US" sz="2000" b="1" dirty="0">
                <a:solidFill>
                  <a:srgbClr val="A50021"/>
                </a:solidFill>
                <a:latin typeface="Calibri" panose="020F0502020204030204" pitchFamily="34" charset="0"/>
              </a:rPr>
              <a:t>Outcomes-Based Quality </a:t>
            </a:r>
            <a:r>
              <a:rPr lang="en-US" sz="2000" b="1" dirty="0" smtClean="0">
                <a:solidFill>
                  <a:srgbClr val="A50021"/>
                </a:solidFill>
                <a:latin typeface="Calibri" panose="020F0502020204030204" pitchFamily="34" charset="0"/>
              </a:rPr>
              <a:t>Assurance</a:t>
            </a:r>
            <a:endParaRPr lang="en-US" sz="2000" b="1" dirty="0">
              <a:solidFill>
                <a:srgbClr val="A50021"/>
              </a:solidFill>
              <a:latin typeface="Calibri" panose="020F0502020204030204" pitchFamily="34" charset="0"/>
            </a:endParaRPr>
          </a:p>
        </p:txBody>
      </p:sp>
    </p:spTree>
    <p:extLst>
      <p:ext uri="{BB962C8B-B14F-4D97-AF65-F5344CB8AC3E}">
        <p14:creationId xmlns:p14="http://schemas.microsoft.com/office/powerpoint/2010/main" val="30419181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100" b="0" i="0" strike="noStrike" kern="0" cap="none" spc="0" normalizeH="0" baseline="0" noProof="0" dirty="0" smtClean="0">
              <a:ln>
                <a:noFill/>
              </a:ln>
              <a:solidFill>
                <a:srgbClr val="330033"/>
              </a:solidFill>
              <a:effectLst/>
              <a:uLnTx/>
              <a:uFillTx/>
              <a:latin typeface="Calibri" panose="020F0502020204030204" pitchFamily="34" charset="0"/>
            </a:endParaRPr>
          </a:p>
          <a:p>
            <a:pPr marL="274320" marR="0" lvl="0" indent="-274320" algn="l" defTabSz="914400" rtl="0" eaLnBrk="1" fontAlgn="base" latinLnBrk="0" hangingPunct="1">
              <a:spcBef>
                <a:spcPct val="0"/>
              </a:spcBef>
              <a:spcAft>
                <a:spcPct val="0"/>
              </a:spcAft>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The measurement of academic quality focuses on the ‘outputs’ of the</a:t>
            </a:r>
            <a:r>
              <a:rPr kumimoji="0" lang="en-US" sz="2000" b="0" i="0" u="none" strike="noStrike" kern="0" cap="none" spc="0" normalizeH="0" noProof="0" dirty="0" smtClean="0">
                <a:ln>
                  <a:noFill/>
                </a:ln>
                <a:solidFill>
                  <a:srgbClr val="330033"/>
                </a:solidFill>
                <a:effectLst/>
                <a:uLnTx/>
                <a:uFillTx/>
                <a:latin typeface="Calibri" panose="020F0502020204030204" pitchFamily="34" charset="0"/>
              </a:rPr>
              <a:t> </a:t>
            </a: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educational process instead of the ‘inputs’ into the process.</a:t>
            </a:r>
          </a:p>
          <a:p>
            <a:pPr marL="274320" indent="-274320" fontAlgn="base">
              <a:spcBef>
                <a:spcPts val="3600"/>
              </a:spcBef>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The IACBE is </a:t>
            </a:r>
            <a:r>
              <a:rPr lang="en-US" sz="2000" kern="0" dirty="0" smtClean="0">
                <a:solidFill>
                  <a:srgbClr val="330033"/>
                </a:solidFill>
                <a:latin typeface="Calibri" panose="020F0502020204030204" pitchFamily="34" charset="0"/>
              </a:rPr>
              <a:t>the </a:t>
            </a:r>
            <a:r>
              <a:rPr lang="en-US" sz="2000" kern="0" dirty="0">
                <a:solidFill>
                  <a:srgbClr val="330033"/>
                </a:solidFill>
                <a:latin typeface="Calibri" panose="020F0502020204030204" pitchFamily="34" charset="0"/>
              </a:rPr>
              <a:t>leader in mission-driven and outcomes-based </a:t>
            </a:r>
            <a:r>
              <a:rPr lang="en-US" sz="2000" kern="0" dirty="0" smtClean="0">
                <a:solidFill>
                  <a:srgbClr val="330033"/>
                </a:solidFill>
                <a:latin typeface="Calibri" panose="020F0502020204030204" pitchFamily="34" charset="0"/>
              </a:rPr>
              <a:t>accreditation, in </a:t>
            </a:r>
            <a:r>
              <a:rPr lang="en-US" sz="2000" kern="0" dirty="0">
                <a:solidFill>
                  <a:srgbClr val="330033"/>
                </a:solidFill>
                <a:latin typeface="Calibri" panose="020F0502020204030204" pitchFamily="34" charset="0"/>
              </a:rPr>
              <a:t>which the evaluation of </a:t>
            </a:r>
            <a:r>
              <a:rPr lang="en-US" sz="2000" kern="0" dirty="0" smtClean="0">
                <a:solidFill>
                  <a:srgbClr val="330033"/>
                </a:solidFill>
                <a:latin typeface="Calibri" panose="020F0502020204030204" pitchFamily="34" charset="0"/>
              </a:rPr>
              <a:t>academic quality and excellence </a:t>
            </a:r>
            <a:r>
              <a:rPr lang="en-US" sz="2000" kern="0" dirty="0">
                <a:solidFill>
                  <a:srgbClr val="330033"/>
                </a:solidFill>
                <a:latin typeface="Calibri" panose="020F0502020204030204" pitchFamily="34" charset="0"/>
              </a:rPr>
              <a:t>in </a:t>
            </a:r>
            <a:r>
              <a:rPr lang="en-US" sz="2000" kern="0" dirty="0" smtClean="0">
                <a:solidFill>
                  <a:srgbClr val="330033"/>
                </a:solidFill>
                <a:latin typeface="Calibri" panose="020F0502020204030204" pitchFamily="34" charset="0"/>
              </a:rPr>
              <a:t>business education </a:t>
            </a:r>
            <a:r>
              <a:rPr lang="en-US" sz="2000" kern="0" dirty="0">
                <a:solidFill>
                  <a:srgbClr val="330033"/>
                </a:solidFill>
                <a:latin typeface="Calibri" panose="020F0502020204030204" pitchFamily="34" charset="0"/>
              </a:rPr>
              <a:t>is based on the results of the assessment of educational </a:t>
            </a:r>
            <a:r>
              <a:rPr lang="en-US" sz="2000" kern="0" dirty="0" smtClean="0">
                <a:solidFill>
                  <a:srgbClr val="330033"/>
                </a:solidFill>
                <a:latin typeface="Calibri" panose="020F0502020204030204" pitchFamily="34" charset="0"/>
              </a:rPr>
              <a:t>outcomes rather </a:t>
            </a:r>
            <a:r>
              <a:rPr lang="en-US" sz="2000" kern="0" dirty="0">
                <a:solidFill>
                  <a:srgbClr val="330033"/>
                </a:solidFill>
                <a:latin typeface="Calibri" panose="020F0502020204030204" pitchFamily="34" charset="0"/>
              </a:rPr>
              <a:t>than prescriptive input standards</a:t>
            </a:r>
            <a:r>
              <a:rPr lang="en-US" sz="2000" kern="0" dirty="0" smtClean="0">
                <a:solidFill>
                  <a:srgbClr val="330033"/>
                </a:solidFill>
                <a:latin typeface="Calibri" panose="020F0502020204030204" pitchFamily="34" charset="0"/>
              </a:rPr>
              <a:t>.</a:t>
            </a:r>
            <a:endPar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marR="0" lvl="0" indent="-274320" algn="l" defTabSz="914400" rtl="0" eaLnBrk="1" fontAlgn="base" latinLnBrk="0" hangingPunct="1">
              <a:spcBef>
                <a:spcPts val="3600"/>
              </a:spcBef>
              <a:buClr>
                <a:srgbClr val="A50021"/>
              </a:buClr>
              <a:buSzPct val="90000"/>
              <a:buFont typeface="Wingdings" pitchFamily="2" charset="2"/>
              <a:buChar char="§"/>
              <a:tabLst/>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How is ‘academic quality’ defined? The IACBE defines academic quality as</a:t>
            </a:r>
            <a:r>
              <a:rPr kumimoji="0" lang="en-US" sz="2000" b="0" i="0" u="none" strike="noStrike" kern="0" cap="none" spc="0" normalizeH="0" noProof="0" dirty="0" smtClean="0">
                <a:ln>
                  <a:noFill/>
                </a:ln>
                <a:solidFill>
                  <a:srgbClr val="330033"/>
                </a:solidFill>
                <a:effectLst/>
                <a:uLnTx/>
                <a:uFillTx/>
                <a:latin typeface="Calibri" panose="020F0502020204030204" pitchFamily="34" charset="0"/>
              </a:rPr>
              <a:t> </a:t>
            </a: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follows:</a:t>
            </a:r>
          </a:p>
        </p:txBody>
      </p:sp>
      <p:sp>
        <p:nvSpPr>
          <p:cNvPr id="5"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The IACBE’s Accreditation </a:t>
            </a:r>
            <a:r>
              <a:rPr lang="en-US" sz="2000" b="1" dirty="0" smtClean="0">
                <a:solidFill>
                  <a:srgbClr val="A50021"/>
                </a:solidFill>
                <a:latin typeface="Calibri" panose="020F0502020204030204" pitchFamily="34" charset="0"/>
              </a:rPr>
              <a:t>Philosophy</a:t>
            </a:r>
          </a:p>
          <a:p>
            <a:r>
              <a:rPr lang="en-US" sz="2000" b="1" dirty="0" smtClean="0">
                <a:solidFill>
                  <a:srgbClr val="A50021"/>
                </a:solidFill>
                <a:latin typeface="Calibri" panose="020F0502020204030204" pitchFamily="34" charset="0"/>
              </a:rPr>
              <a:t>and </a:t>
            </a:r>
            <a:r>
              <a:rPr lang="en-US" sz="2000" b="1" dirty="0">
                <a:solidFill>
                  <a:srgbClr val="A50021"/>
                </a:solidFill>
                <a:latin typeface="Calibri" panose="020F0502020204030204" pitchFamily="34" charset="0"/>
              </a:rPr>
              <a:t>Outcomes-Based Quality </a:t>
            </a:r>
            <a:r>
              <a:rPr lang="en-US" sz="2000" b="1" dirty="0" smtClean="0">
                <a:solidFill>
                  <a:srgbClr val="A50021"/>
                </a:solidFill>
                <a:latin typeface="Calibri" panose="020F0502020204030204" pitchFamily="34" charset="0"/>
              </a:rPr>
              <a:t>Assurance</a:t>
            </a:r>
            <a:endParaRPr lang="en-US" sz="2000" b="1" dirty="0">
              <a:solidFill>
                <a:srgbClr val="A50021"/>
              </a:solidFill>
              <a:latin typeface="Calibri" panose="020F0502020204030204" pitchFamily="34" charset="0"/>
            </a:endParaRPr>
          </a:p>
        </p:txBody>
      </p:sp>
    </p:spTree>
    <p:extLst>
      <p:ext uri="{BB962C8B-B14F-4D97-AF65-F5344CB8AC3E}">
        <p14:creationId xmlns:p14="http://schemas.microsoft.com/office/powerpoint/2010/main" val="28465216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p:cTn id="1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Academic Quality</a:t>
            </a: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4" name="Group 3"/>
          <p:cNvGrpSpPr/>
          <p:nvPr/>
        </p:nvGrpSpPr>
        <p:grpSpPr>
          <a:xfrm>
            <a:off x="0" y="1813560"/>
            <a:ext cx="9144000" cy="3334512"/>
            <a:chOff x="0" y="2042160"/>
            <a:chExt cx="9144000" cy="3334512"/>
          </a:xfrm>
        </p:grpSpPr>
        <p:sp>
          <p:nvSpPr>
            <p:cNvPr id="5" name="Rectangle 4"/>
            <p:cNvSpPr/>
            <p:nvPr/>
          </p:nvSpPr>
          <p:spPr>
            <a:xfrm>
              <a:off x="0" y="3939540"/>
              <a:ext cx="9144000" cy="1437132"/>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6" name="Text Box 26"/>
            <p:cNvSpPr txBox="1">
              <a:spLocks noChangeArrowheads="1"/>
            </p:cNvSpPr>
            <p:nvPr/>
          </p:nvSpPr>
          <p:spPr bwMode="auto">
            <a:xfrm>
              <a:off x="1170432" y="2042160"/>
              <a:ext cx="6803136" cy="1901190"/>
            </a:xfrm>
            <a:prstGeom prst="rect">
              <a:avLst/>
            </a:prstGeom>
            <a:solidFill>
              <a:srgbClr val="002060"/>
            </a:solidFill>
            <a:ln w="38100" cmpd="sng" algn="ctr">
              <a:solidFill>
                <a:srgbClr val="A50021"/>
              </a:solidFill>
              <a:miter lim="800000"/>
              <a:headEnd/>
              <a:tailEnd/>
            </a:ln>
            <a:effectLst/>
          </p:spPr>
          <p:txBody>
            <a:bodyPr tIns="45720" bIns="91440" anchor="ctr" anchorCtr="1"/>
            <a:lstStyle/>
            <a:p>
              <a:pPr lvl="0" algn="ctr">
                <a:defRPr/>
              </a:pPr>
              <a:r>
                <a:rPr lang="en-US" sz="2000" kern="0" dirty="0">
                  <a:solidFill>
                    <a:schemeClr val="bg1"/>
                  </a:solidFill>
                  <a:latin typeface="Calibri" panose="020F0502020204030204" pitchFamily="34" charset="0"/>
                </a:rPr>
                <a:t>The overall level of performance of </a:t>
              </a:r>
              <a:r>
                <a:rPr lang="en-US" sz="2000" kern="0" dirty="0" smtClean="0">
                  <a:solidFill>
                    <a:schemeClr val="bg1"/>
                  </a:solidFill>
                  <a:latin typeface="Calibri" panose="020F0502020204030204" pitchFamily="34" charset="0"/>
                </a:rPr>
                <a:t>the</a:t>
              </a:r>
            </a:p>
            <a:p>
              <a:pPr lvl="0" algn="ctr">
                <a:defRPr/>
              </a:pPr>
              <a:r>
                <a:rPr lang="en-US" sz="2000" kern="0" dirty="0" smtClean="0">
                  <a:solidFill>
                    <a:schemeClr val="bg1"/>
                  </a:solidFill>
                  <a:latin typeface="Calibri" panose="020F0502020204030204" pitchFamily="34" charset="0"/>
                </a:rPr>
                <a:t>institution </a:t>
              </a:r>
              <a:r>
                <a:rPr lang="en-US" sz="2000" kern="0" dirty="0">
                  <a:solidFill>
                    <a:schemeClr val="bg1"/>
                  </a:solidFill>
                  <a:latin typeface="Calibri" panose="020F0502020204030204" pitchFamily="34" charset="0"/>
                </a:rPr>
                <a:t>in the context of its </a:t>
              </a:r>
              <a:r>
                <a:rPr lang="en-US" sz="2400" b="1" kern="0" dirty="0">
                  <a:solidFill>
                    <a:schemeClr val="bg1"/>
                  </a:solidFill>
                  <a:latin typeface="Calibri" panose="020F0502020204030204" pitchFamily="34" charset="0"/>
                </a:rPr>
                <a:t>mission</a:t>
              </a:r>
              <a:r>
                <a:rPr lang="en-US" sz="2400" kern="0" dirty="0">
                  <a:solidFill>
                    <a:schemeClr val="bg1"/>
                  </a:solidFill>
                  <a:latin typeface="Calibri" panose="020F0502020204030204" pitchFamily="34" charset="0"/>
                </a:rPr>
                <a:t> </a:t>
              </a:r>
              <a:r>
                <a:rPr lang="en-US" sz="2000" kern="0" dirty="0">
                  <a:solidFill>
                    <a:schemeClr val="bg1"/>
                  </a:solidFill>
                  <a:latin typeface="Calibri" panose="020F0502020204030204" pitchFamily="34" charset="0"/>
                </a:rPr>
                <a:t>as measured by the extent of </a:t>
              </a:r>
              <a:r>
                <a:rPr lang="en-US" sz="2000" kern="0" dirty="0" smtClean="0">
                  <a:solidFill>
                    <a:schemeClr val="bg1"/>
                  </a:solidFill>
                  <a:latin typeface="Calibri" panose="020F0502020204030204" pitchFamily="34" charset="0"/>
                </a:rPr>
                <a:t>accomplishment/realization </a:t>
              </a:r>
              <a:r>
                <a:rPr lang="en-US" sz="2000" kern="0" dirty="0">
                  <a:solidFill>
                    <a:schemeClr val="bg1"/>
                  </a:solidFill>
                  <a:latin typeface="Calibri" panose="020F0502020204030204" pitchFamily="34" charset="0"/>
                </a:rPr>
                <a:t>of the </a:t>
              </a:r>
              <a:r>
                <a:rPr lang="en-US" sz="2000" kern="0" dirty="0" smtClean="0">
                  <a:solidFill>
                    <a:schemeClr val="bg1"/>
                  </a:solidFill>
                  <a:latin typeface="Calibri" panose="020F0502020204030204" pitchFamily="34" charset="0"/>
                </a:rPr>
                <a:t>institution’s </a:t>
              </a:r>
              <a:r>
                <a:rPr lang="en-US" sz="2400" kern="0" dirty="0">
                  <a:solidFill>
                    <a:schemeClr val="bg1"/>
                  </a:solidFill>
                  <a:latin typeface="Calibri" panose="020F0502020204030204" pitchFamily="34" charset="0"/>
                </a:rPr>
                <a:t>intended student learning and operational outcomes</a:t>
              </a:r>
              <a:r>
                <a:rPr lang="en-US" sz="2000" kern="0" dirty="0">
                  <a:solidFill>
                    <a:schemeClr val="bg1"/>
                  </a:solidFill>
                  <a:latin typeface="Calibri" panose="020F0502020204030204" pitchFamily="34" charset="0"/>
                </a:rPr>
                <a:t> and its </a:t>
              </a:r>
              <a:r>
                <a:rPr lang="en-US" sz="2400" kern="0" dirty="0">
                  <a:solidFill>
                    <a:schemeClr val="bg1"/>
                  </a:solidFill>
                  <a:latin typeface="Calibri" panose="020F0502020204030204" pitchFamily="34" charset="0"/>
                </a:rPr>
                <a:t>mission and broad-based </a:t>
              </a:r>
              <a:r>
                <a:rPr lang="en-US" sz="2400" kern="0" dirty="0" smtClean="0">
                  <a:solidFill>
                    <a:schemeClr val="bg1"/>
                  </a:solidFill>
                  <a:latin typeface="Calibri" panose="020F0502020204030204" pitchFamily="34" charset="0"/>
                </a:rPr>
                <a:t>goals</a:t>
              </a:r>
              <a:endParaRPr lang="en-US" sz="2000" kern="0" dirty="0">
                <a:solidFill>
                  <a:schemeClr val="bg1"/>
                </a:solidFill>
                <a:latin typeface="Calibri" panose="020F0502020204030204" pitchFamily="34" charset="0"/>
              </a:endParaRPr>
            </a:p>
          </p:txBody>
        </p:sp>
      </p:grpSp>
      <p:sp>
        <p:nvSpPr>
          <p:cNvPr id="7" name="Rectangle 24"/>
          <p:cNvSpPr>
            <a:spLocks noChangeArrowheads="1"/>
          </p:cNvSpPr>
          <p:nvPr/>
        </p:nvSpPr>
        <p:spPr bwMode="auto">
          <a:xfrm>
            <a:off x="0" y="3714750"/>
            <a:ext cx="9144000" cy="975360"/>
          </a:xfrm>
          <a:prstGeom prst="rect">
            <a:avLst/>
          </a:prstGeom>
          <a:noFill/>
          <a:ln w="9525">
            <a:noFill/>
            <a:miter lim="800000"/>
            <a:headEnd/>
            <a:tailEnd/>
          </a:ln>
          <a:effectLst/>
        </p:spPr>
        <p:txBody>
          <a:bodyPr lIns="0" tIns="0" rIns="0" bIns="0" anchor="ctr"/>
          <a:lstStyle/>
          <a:p>
            <a:pPr algn="ctr"/>
            <a:endParaRPr lang="en-US" altLang="en-US" sz="2000" baseline="0" dirty="0" smtClean="0">
              <a:solidFill>
                <a:schemeClr val="bg1"/>
              </a:solidFill>
              <a:latin typeface="Calibri" panose="020F0502020204030204" pitchFamily="34" charset="0"/>
              <a:cs typeface="Arial" charset="0"/>
            </a:endParaRPr>
          </a:p>
          <a:p>
            <a:pPr algn="ctr"/>
            <a:r>
              <a:rPr lang="en-US" altLang="en-US" sz="2000" baseline="0" dirty="0" smtClean="0">
                <a:solidFill>
                  <a:schemeClr val="bg1"/>
                </a:solidFill>
                <a:latin typeface="Calibri" panose="020F0502020204030204" pitchFamily="34" charset="0"/>
                <a:cs typeface="Arial" charset="0"/>
              </a:rPr>
              <a:t>In other words,</a:t>
            </a:r>
            <a:r>
              <a:rPr lang="en-US" altLang="en-US" sz="2000" dirty="0" smtClean="0">
                <a:solidFill>
                  <a:schemeClr val="bg1"/>
                </a:solidFill>
                <a:latin typeface="Calibri" panose="020F0502020204030204" pitchFamily="34" charset="0"/>
                <a:cs typeface="Arial" charset="0"/>
              </a:rPr>
              <a:t> academic quality is defined in terms of the results</a:t>
            </a:r>
          </a:p>
          <a:p>
            <a:pPr algn="ctr"/>
            <a:r>
              <a:rPr lang="en-US" altLang="en-US" sz="2000" dirty="0" smtClean="0">
                <a:solidFill>
                  <a:schemeClr val="bg1"/>
                </a:solidFill>
                <a:latin typeface="Calibri" panose="020F0502020204030204" pitchFamily="34" charset="0"/>
                <a:cs typeface="Arial" charset="0"/>
              </a:rPr>
              <a:t>of the educational process rather than the inputs </a:t>
            </a:r>
            <a:r>
              <a:rPr lang="en-US" altLang="en-US" sz="2000" dirty="0" smtClean="0">
                <a:solidFill>
                  <a:schemeClr val="bg1"/>
                </a:solidFill>
                <a:latin typeface="Calibri" panose="020F0502020204030204" pitchFamily="34" charset="0"/>
                <a:cs typeface="Arial" charset="0"/>
              </a:rPr>
              <a:t>going into </a:t>
            </a:r>
            <a:r>
              <a:rPr lang="en-US" altLang="en-US" sz="2000" dirty="0" smtClean="0">
                <a:solidFill>
                  <a:schemeClr val="bg1"/>
                </a:solidFill>
                <a:latin typeface="Calibri" panose="020F0502020204030204" pitchFamily="34" charset="0"/>
                <a:cs typeface="Arial" charset="0"/>
              </a:rPr>
              <a:t>it.</a:t>
            </a:r>
            <a:endParaRPr lang="en-US" altLang="en-US" sz="2000" baseline="0" dirty="0" smtClean="0">
              <a:solidFill>
                <a:schemeClr val="bg1"/>
              </a:solidFill>
              <a:latin typeface="Calibri" panose="020F0502020204030204" pitchFamily="34" charset="0"/>
              <a:cs typeface="Arial" charset="0"/>
            </a:endParaRPr>
          </a:p>
        </p:txBody>
      </p:sp>
      <p:sp>
        <p:nvSpPr>
          <p:cNvPr id="8" name="Text Box 22"/>
          <p:cNvSpPr txBox="1">
            <a:spLocks noChangeArrowheads="1"/>
          </p:cNvSpPr>
          <p:nvPr/>
        </p:nvSpPr>
        <p:spPr bwMode="auto">
          <a:xfrm>
            <a:off x="0" y="-7089"/>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The IACBE’s Accreditation </a:t>
            </a:r>
            <a:r>
              <a:rPr lang="en-US" sz="2000" b="1" dirty="0" smtClean="0">
                <a:solidFill>
                  <a:srgbClr val="A50021"/>
                </a:solidFill>
                <a:latin typeface="Calibri" panose="020F0502020204030204" pitchFamily="34" charset="0"/>
              </a:rPr>
              <a:t>Philosophy</a:t>
            </a:r>
          </a:p>
          <a:p>
            <a:pPr algn="ctr"/>
            <a:r>
              <a:rPr lang="en-US" sz="2000" b="1" dirty="0" smtClean="0">
                <a:solidFill>
                  <a:srgbClr val="A50021"/>
                </a:solidFill>
                <a:latin typeface="Calibri" panose="020F0502020204030204" pitchFamily="34" charset="0"/>
              </a:rPr>
              <a:t>and </a:t>
            </a:r>
            <a:r>
              <a:rPr lang="en-US" sz="2000" b="1" dirty="0">
                <a:solidFill>
                  <a:srgbClr val="A50021"/>
                </a:solidFill>
                <a:latin typeface="Calibri" panose="020F0502020204030204" pitchFamily="34" charset="0"/>
              </a:rPr>
              <a:t>Outcomes-Based Quality </a:t>
            </a:r>
            <a:r>
              <a:rPr lang="en-US" sz="2000" b="1" dirty="0" smtClean="0">
                <a:solidFill>
                  <a:srgbClr val="A50021"/>
                </a:solidFill>
                <a:latin typeface="Calibri" panose="020F0502020204030204" pitchFamily="34" charset="0"/>
              </a:rPr>
              <a:t>Assurance</a:t>
            </a:r>
            <a:endParaRPr lang="en-US" sz="2000" b="1" dirty="0">
              <a:solidFill>
                <a:srgbClr val="A50021"/>
              </a:solidFill>
              <a:latin typeface="Calibri" panose="020F0502020204030204" pitchFamily="34" charset="0"/>
            </a:endParaRPr>
          </a:p>
        </p:txBody>
      </p:sp>
    </p:spTree>
    <p:extLst>
      <p:ext uri="{BB962C8B-B14F-4D97-AF65-F5344CB8AC3E}">
        <p14:creationId xmlns:p14="http://schemas.microsoft.com/office/powerpoint/2010/main" val="40472988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5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p:tgtEl>
                                          <p:spTgt spid="4"/>
                                        </p:tgtEl>
                                        <p:attrNameLst>
                                          <p:attrName>ppt_y</p:attrName>
                                        </p:attrNameLst>
                                      </p:cBhvr>
                                      <p:tavLst>
                                        <p:tav tm="0">
                                          <p:val>
                                            <p:strVal val="#ppt_y+#ppt_h*1.125000"/>
                                          </p:val>
                                        </p:tav>
                                        <p:tav tm="100000">
                                          <p:val>
                                            <p:strVal val="#ppt_y"/>
                                          </p:val>
                                        </p:tav>
                                      </p:tavLst>
                                    </p:anim>
                                    <p:animEffect transition="in" filter="wipe(up)">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750" fill="hold"/>
                                        <p:tgtEl>
                                          <p:spTgt spid="7"/>
                                        </p:tgtEl>
                                        <p:attrNameLst>
                                          <p:attrName>ppt_x</p:attrName>
                                        </p:attrNameLst>
                                      </p:cBhvr>
                                      <p:tavLst>
                                        <p:tav tm="0">
                                          <p:val>
                                            <p:strVal val="#ppt_x"/>
                                          </p:val>
                                        </p:tav>
                                        <p:tav tm="100000">
                                          <p:val>
                                            <p:strVal val="#ppt_x"/>
                                          </p:val>
                                        </p:tav>
                                      </p:tavLst>
                                    </p:anim>
                                    <p:anim calcmode="lin" valueType="num">
                                      <p:cBhvr additive="base">
                                        <p:cTn id="19" dur="75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533400" y="1307592"/>
            <a:ext cx="8610600" cy="3840480"/>
          </a:xfrm>
          <a:prstGeom prst="rect">
            <a:avLst/>
          </a:prstGeom>
          <a:solidFill>
            <a:srgbClr val="E8F0F4"/>
          </a:solidFill>
        </p:spPr>
        <p:txBody>
          <a:bodyPr lIns="182880" rIns="182880"/>
          <a:lstStyle/>
          <a:p>
            <a:pPr marL="274320" lvl="0" indent="-274320" fontAlgn="base">
              <a:spcAft>
                <a:spcPct val="0"/>
              </a:spcAft>
              <a:buClr>
                <a:srgbClr val="330033"/>
              </a:buClr>
              <a:buSzPct val="90000"/>
            </a:pPr>
            <a:endParaRPr lang="en-US" sz="1100" kern="0" dirty="0" smtClean="0">
              <a:solidFill>
                <a:srgbClr val="330033"/>
              </a:solidFill>
              <a:latin typeface="Calibri" panose="020F0502020204030204" pitchFamily="34" charset="0"/>
            </a:endParaRPr>
          </a:p>
          <a:p>
            <a:pPr marL="274320" lvl="0" indent="-274320" fontAlgn="base">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About the IACBE</a:t>
            </a:r>
          </a:p>
          <a:p>
            <a:pPr marL="274320" lvl="0" indent="-274320" fontAlgn="base">
              <a:spcBef>
                <a:spcPts val="20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The IACBE’s Accreditation Philosophy and Outcomes-Based Quality Assurance</a:t>
            </a:r>
          </a:p>
          <a:p>
            <a:pPr marL="274320" lvl="0" indent="-274320" fontAlgn="base">
              <a:spcBef>
                <a:spcPts val="20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Outcomes Assessment and Quality Enhancement</a:t>
            </a:r>
          </a:p>
          <a:p>
            <a:pPr marL="274320" lvl="0" indent="-274320" fontAlgn="base">
              <a:spcBef>
                <a:spcPts val="20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The Evaluation Criteria of the IACBE</a:t>
            </a:r>
          </a:p>
          <a:p>
            <a:pPr marL="274320" indent="-274320" fontAlgn="base">
              <a:spcBef>
                <a:spcPts val="20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Steps in </a:t>
            </a:r>
            <a:r>
              <a:rPr lang="en-US" sz="2000" kern="0" dirty="0">
                <a:solidFill>
                  <a:srgbClr val="330033"/>
                </a:solidFill>
                <a:latin typeface="Calibri" panose="020F0502020204030204" pitchFamily="34" charset="0"/>
              </a:rPr>
              <a:t>the </a:t>
            </a:r>
            <a:r>
              <a:rPr lang="en-US" sz="2000" kern="0" dirty="0" smtClean="0">
                <a:solidFill>
                  <a:srgbClr val="330033"/>
                </a:solidFill>
                <a:latin typeface="Calibri" panose="020F0502020204030204" pitchFamily="34" charset="0"/>
              </a:rPr>
              <a:t>IACBE’s Accreditation Process</a:t>
            </a:r>
          </a:p>
        </p:txBody>
      </p:sp>
      <p:sp>
        <p:nvSpPr>
          <p:cNvPr id="8" name="Text Box 22"/>
          <p:cNvSpPr txBox="1">
            <a:spLocks noChangeArrowheads="1"/>
          </p:cNvSpPr>
          <p:nvPr/>
        </p:nvSpPr>
        <p:spPr bwMode="auto">
          <a:xfrm>
            <a:off x="0" y="-762"/>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Outline of Presentation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p:cTn id="13"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p:cTn id="1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7">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p:cTn id="21"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p:cTn id="25"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7">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 calcmode="lin" valueType="num">
                                      <p:cBhvr>
                                        <p:cTn id="29"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0" y="1307592"/>
            <a:ext cx="9144000" cy="3840480"/>
          </a:xfrm>
          <a:prstGeom prst="rect">
            <a:avLst/>
          </a:prstGeom>
          <a:solidFill>
            <a:srgbClr val="E8F0F4"/>
          </a:solidFill>
          <a:ln/>
        </p:spPr>
        <p:txBody>
          <a:bodyPr lIns="0" rIns="0"/>
          <a:lstStyle/>
          <a:p>
            <a:pPr marR="0" lvl="0"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2000" b="0" i="0" strike="noStrike" kern="0" cap="none" spc="0" normalizeH="0" baseline="0" noProof="0" dirty="0" smtClean="0">
              <a:ln>
                <a:noFill/>
              </a:ln>
              <a:solidFill>
                <a:srgbClr val="A50021"/>
              </a:solidFill>
              <a:effectLst/>
              <a:uLnTx/>
              <a:uFillTx/>
              <a:latin typeface="Times New Roman"/>
              <a:ea typeface="+mn-ea"/>
              <a:cs typeface="+mn-cs"/>
            </a:endParaRPr>
          </a:p>
          <a:p>
            <a:pPr marL="342900" marR="0" lvl="0" indent="-34290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400" b="0" i="0" u="none"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5" name="Text Placeholder 2"/>
          <p:cNvSpPr txBox="1">
            <a:spLocks/>
          </p:cNvSpPr>
          <p:nvPr/>
        </p:nvSpPr>
        <p:spPr>
          <a:xfrm>
            <a:off x="533400" y="1809750"/>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r>
              <a:rPr lang="en-US" dirty="0" smtClean="0">
                <a:latin typeface="Calibri" panose="020F0502020204030204" pitchFamily="34" charset="0"/>
              </a:rPr>
              <a:t>Evaluating</a:t>
            </a: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Academic</a:t>
            </a:r>
            <a:endParaRPr lang="en-US" dirty="0">
              <a:latin typeface="Calibri" panose="020F0502020204030204" pitchFamily="34" charset="0"/>
            </a:endParaRP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Quality</a:t>
            </a:r>
          </a:p>
        </p:txBody>
      </p:sp>
      <p:pic>
        <p:nvPicPr>
          <p:cNvPr id="9" name="Picture 8"/>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54043"/>
          <a:stretch/>
        </p:blipFill>
        <p:spPr>
          <a:xfrm>
            <a:off x="5918480" y="2258568"/>
            <a:ext cx="2692120" cy="1924050"/>
          </a:xfrm>
          <a:prstGeom prst="rect">
            <a:avLst/>
          </a:prstGeom>
        </p:spPr>
      </p:pic>
      <p:pic>
        <p:nvPicPr>
          <p:cNvPr id="4098"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43200" y="2258568"/>
            <a:ext cx="3152775"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22"/>
          <p:cNvSpPr txBox="1">
            <a:spLocks noChangeArrowheads="1"/>
          </p:cNvSpPr>
          <p:nvPr/>
        </p:nvSpPr>
        <p:spPr bwMode="auto">
          <a:xfrm>
            <a:off x="0" y="-7089"/>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The IACBE’s Accreditation </a:t>
            </a:r>
            <a:r>
              <a:rPr lang="en-US" sz="2000" b="1" dirty="0" smtClean="0">
                <a:solidFill>
                  <a:srgbClr val="A50021"/>
                </a:solidFill>
                <a:latin typeface="Calibri" panose="020F0502020204030204" pitchFamily="34" charset="0"/>
              </a:rPr>
              <a:t>Philosophy</a:t>
            </a:r>
          </a:p>
          <a:p>
            <a:pPr algn="ctr"/>
            <a:r>
              <a:rPr lang="en-US" sz="2000" b="1" dirty="0" smtClean="0">
                <a:solidFill>
                  <a:srgbClr val="A50021"/>
                </a:solidFill>
                <a:latin typeface="Calibri" panose="020F0502020204030204" pitchFamily="34" charset="0"/>
              </a:rPr>
              <a:t>and </a:t>
            </a:r>
            <a:r>
              <a:rPr lang="en-US" sz="2000" b="1" dirty="0">
                <a:solidFill>
                  <a:srgbClr val="A50021"/>
                </a:solidFill>
                <a:latin typeface="Calibri" panose="020F0502020204030204" pitchFamily="34" charset="0"/>
              </a:rPr>
              <a:t>Outcomes-Based Quality </a:t>
            </a:r>
            <a:r>
              <a:rPr lang="en-US" sz="2000" b="1" dirty="0" smtClean="0">
                <a:solidFill>
                  <a:srgbClr val="A50021"/>
                </a:solidFill>
                <a:latin typeface="Calibri" panose="020F0502020204030204" pitchFamily="34" charset="0"/>
              </a:rPr>
              <a:t>Assurance</a:t>
            </a:r>
            <a:endParaRPr lang="en-US" sz="2000" b="1" dirty="0">
              <a:solidFill>
                <a:srgbClr val="A50021"/>
              </a:solidFill>
              <a:latin typeface="Calibri" panose="020F0502020204030204" pitchFamily="34" charset="0"/>
            </a:endParaRPr>
          </a:p>
        </p:txBody>
      </p:sp>
    </p:spTree>
    <p:extLst>
      <p:ext uri="{BB962C8B-B14F-4D97-AF65-F5344CB8AC3E}">
        <p14:creationId xmlns:p14="http://schemas.microsoft.com/office/powerpoint/2010/main" val="18167466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12" presetClass="entr" presetSubtype="8" fill="hold" nodeType="afterEffect">
                                  <p:stCondLst>
                                    <p:cond delay="1000"/>
                                  </p:stCondLst>
                                  <p:childTnLst>
                                    <p:set>
                                      <p:cBhvr>
                                        <p:cTn id="11" dur="1" fill="hold">
                                          <p:stCondLst>
                                            <p:cond delay="0"/>
                                          </p:stCondLst>
                                        </p:cTn>
                                        <p:tgtEl>
                                          <p:spTgt spid="4098"/>
                                        </p:tgtEl>
                                        <p:attrNameLst>
                                          <p:attrName>style.visibility</p:attrName>
                                        </p:attrNameLst>
                                      </p:cBhvr>
                                      <p:to>
                                        <p:strVal val="visible"/>
                                      </p:to>
                                    </p:set>
                                    <p:anim calcmode="lin" valueType="num">
                                      <p:cBhvr additive="base">
                                        <p:cTn id="12" dur="1000"/>
                                        <p:tgtEl>
                                          <p:spTgt spid="4098"/>
                                        </p:tgtEl>
                                        <p:attrNameLst>
                                          <p:attrName>ppt_x</p:attrName>
                                        </p:attrNameLst>
                                      </p:cBhvr>
                                      <p:tavLst>
                                        <p:tav tm="0">
                                          <p:val>
                                            <p:strVal val="#ppt_x-#ppt_w*1.125000"/>
                                          </p:val>
                                        </p:tav>
                                        <p:tav tm="100000">
                                          <p:val>
                                            <p:strVal val="#ppt_x"/>
                                          </p:val>
                                        </p:tav>
                                      </p:tavLst>
                                    </p:anim>
                                    <p:animEffect transition="in" filter="wipe(right)">
                                      <p:cBhvr>
                                        <p:cTn id="13" dur="1000"/>
                                        <p:tgtEl>
                                          <p:spTgt spid="409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1+#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3950"/>
            <a:ext cx="9144000" cy="74295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r>
              <a:rPr lang="en-US" sz="2000" dirty="0" smtClean="0">
                <a:solidFill>
                  <a:prstClr val="white"/>
                </a:solidFill>
                <a:latin typeface="Calibri" panose="020F0502020204030204" pitchFamily="34" charset="0"/>
              </a:rPr>
              <a:t>Outcomes Assessment and Quality Enhancement</a:t>
            </a:r>
            <a:endParaRPr lang="en-US" sz="2000" dirty="0">
              <a:solidFill>
                <a:prstClr val="white"/>
              </a:solidFill>
              <a:latin typeface="Calibri" panose="020F0502020204030204" pitchFamily="34" charset="0"/>
            </a:endParaRPr>
          </a:p>
        </p:txBody>
      </p:sp>
    </p:spTree>
    <p:extLst>
      <p:ext uri="{BB962C8B-B14F-4D97-AF65-F5344CB8AC3E}">
        <p14:creationId xmlns:p14="http://schemas.microsoft.com/office/powerpoint/2010/main" val="2258232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marR="0" lvl="0" indent="-34290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4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Bef>
                <a:spcPts val="9000"/>
              </a:spcBef>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Questions</a:t>
            </a:r>
            <a:r>
              <a:rPr lang="en-US" sz="2000" kern="0" dirty="0">
                <a:solidFill>
                  <a:srgbClr val="330033"/>
                </a:solidFill>
                <a:latin typeface="Calibri" panose="020F0502020204030204" pitchFamily="34" charset="0"/>
              </a:rPr>
              <a:t>:</a:t>
            </a:r>
          </a:p>
          <a:p>
            <a:pPr marL="530352" lvl="1" indent="-274320" fontAlgn="base">
              <a:spcBef>
                <a:spcPts val="1200"/>
              </a:spcBef>
              <a:spcAft>
                <a:spcPct val="0"/>
              </a:spcAft>
              <a:buClr>
                <a:srgbClr val="002060"/>
              </a:buClr>
              <a:buSzPct val="60000"/>
              <a:buFont typeface="Webdings" pitchFamily="18" charset="2"/>
              <a:buChar char="4"/>
              <a:defRPr/>
            </a:pPr>
            <a:r>
              <a:rPr lang="en-US" sz="1900" kern="0" dirty="0">
                <a:solidFill>
                  <a:srgbClr val="330033"/>
                </a:solidFill>
                <a:latin typeface="Calibri" panose="020F0502020204030204" pitchFamily="34" charset="0"/>
              </a:rPr>
              <a:t>What is outcomes assessment?</a:t>
            </a:r>
          </a:p>
          <a:p>
            <a:pPr marL="530352" lvl="1" indent="-274320" fontAlgn="base">
              <a:spcBef>
                <a:spcPts val="2400"/>
              </a:spcBef>
              <a:spcAft>
                <a:spcPct val="0"/>
              </a:spcAft>
              <a:buClr>
                <a:srgbClr val="002060"/>
              </a:buClr>
              <a:buSzPct val="60000"/>
              <a:buFont typeface="Webdings" pitchFamily="18" charset="2"/>
              <a:buChar char="4"/>
              <a:defRPr/>
            </a:pPr>
            <a:r>
              <a:rPr lang="en-US" sz="1900" kern="0" dirty="0">
                <a:solidFill>
                  <a:srgbClr val="330033"/>
                </a:solidFill>
                <a:latin typeface="Calibri" panose="020F0502020204030204" pitchFamily="34" charset="0"/>
              </a:rPr>
              <a:t>What are its purposes and benefits?</a:t>
            </a:r>
          </a:p>
          <a:p>
            <a:pPr marL="530352" lvl="1" indent="-274320" fontAlgn="base">
              <a:spcBef>
                <a:spcPts val="2400"/>
              </a:spcBef>
              <a:spcAft>
                <a:spcPct val="0"/>
              </a:spcAft>
              <a:buClr>
                <a:srgbClr val="002060"/>
              </a:buClr>
              <a:buSzPct val="60000"/>
              <a:buFont typeface="Webdings" pitchFamily="18" charset="2"/>
              <a:buChar char="4"/>
              <a:defRPr/>
            </a:pPr>
            <a:r>
              <a:rPr lang="en-US" sz="1900" kern="0" dirty="0" smtClean="0">
                <a:solidFill>
                  <a:srgbClr val="330033"/>
                </a:solidFill>
                <a:latin typeface="Calibri" panose="020F0502020204030204" pitchFamily="34" charset="0"/>
              </a:rPr>
              <a:t>How </a:t>
            </a:r>
            <a:r>
              <a:rPr lang="en-US" sz="1900" kern="0" dirty="0">
                <a:solidFill>
                  <a:srgbClr val="330033"/>
                </a:solidFill>
                <a:latin typeface="Calibri" panose="020F0502020204030204" pitchFamily="34" charset="0"/>
              </a:rPr>
              <a:t>is the process of outcomes assessment used for the purpose of continuous improvement and advancing academic quality?</a:t>
            </a:r>
          </a:p>
        </p:txBody>
      </p:sp>
      <p:sp>
        <p:nvSpPr>
          <p:cNvPr id="3" name="Rectangle 3"/>
          <p:cNvSpPr txBox="1">
            <a:spLocks noChangeArrowheads="1"/>
          </p:cNvSpPr>
          <p:nvPr/>
        </p:nvSpPr>
        <p:spPr>
          <a:xfrm>
            <a:off x="533400" y="1307592"/>
            <a:ext cx="6797040" cy="1187958"/>
          </a:xfrm>
          <a:prstGeom prst="rect">
            <a:avLst/>
          </a:prstGeom>
          <a:solidFill>
            <a:srgbClr val="E8F0F4"/>
          </a:solidFill>
          <a:ln/>
        </p:spPr>
        <p:txBody>
          <a:bodyPr lIns="182880" rIns="182880"/>
          <a:lstStyle/>
          <a:p>
            <a:pPr marL="342900" marR="0" lvl="0" indent="-34290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1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Measuring and advancing academic quality </a:t>
            </a:r>
            <a:r>
              <a:rPr lang="en-US" sz="2000" kern="0" dirty="0" smtClean="0">
                <a:solidFill>
                  <a:srgbClr val="330033"/>
                </a:solidFill>
                <a:latin typeface="Calibri" panose="020F0502020204030204" pitchFamily="34" charset="0"/>
              </a:rPr>
              <a:t>is accomplished by </a:t>
            </a:r>
            <a:r>
              <a:rPr lang="en-US" sz="2000" kern="0" dirty="0">
                <a:solidFill>
                  <a:srgbClr val="330033"/>
                </a:solidFill>
                <a:latin typeface="Calibri" panose="020F0502020204030204" pitchFamily="34" charset="0"/>
              </a:rPr>
              <a:t>engaging in a comprehensive program of </a:t>
            </a:r>
            <a:r>
              <a:rPr lang="en-US" sz="2000" kern="0" dirty="0" smtClean="0">
                <a:solidFill>
                  <a:srgbClr val="330033"/>
                </a:solidFill>
                <a:latin typeface="Calibri" panose="020F0502020204030204" pitchFamily="34" charset="0"/>
              </a:rPr>
              <a:t>outcomes assessment.</a:t>
            </a:r>
            <a:endParaRPr lang="en-US" sz="2000" kern="0" dirty="0">
              <a:solidFill>
                <a:srgbClr val="330033"/>
              </a:solidFill>
              <a:latin typeface="Calibri" panose="020F0502020204030204" pitchFamily="34" charset="0"/>
            </a:endParaRPr>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56120" y="1339047"/>
            <a:ext cx="2011680" cy="1537503"/>
          </a:xfrm>
          <a:prstGeom prst="rect">
            <a:avLst/>
          </a:prstGeom>
        </p:spPr>
      </p:pic>
      <p:sp>
        <p:nvSpPr>
          <p:cNvPr id="5"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smtClean="0">
                <a:solidFill>
                  <a:srgbClr val="A50021"/>
                </a:solidFill>
                <a:latin typeface="Calibri" panose="020F0502020204030204" pitchFamily="34" charset="0"/>
              </a:rPr>
              <a:t>Outcomes Assessment </a:t>
            </a:r>
            <a:r>
              <a:rPr lang="en-US" sz="2000" b="1" dirty="0">
                <a:solidFill>
                  <a:srgbClr val="A50021"/>
                </a:solidFill>
                <a:latin typeface="Calibri" panose="020F0502020204030204" pitchFamily="34" charset="0"/>
              </a:rPr>
              <a:t>and </a:t>
            </a:r>
            <a:r>
              <a:rPr lang="en-US" sz="2000" b="1" dirty="0" smtClean="0">
                <a:solidFill>
                  <a:srgbClr val="A50021"/>
                </a:solidFill>
                <a:latin typeface="Calibri" panose="020F0502020204030204" pitchFamily="34" charset="0"/>
              </a:rPr>
              <a:t>Quality Enhancement</a:t>
            </a:r>
            <a:endParaRPr lang="en-US" sz="2000" b="1" dirty="0">
              <a:solidFill>
                <a:srgbClr val="A50021"/>
              </a:solidFill>
              <a:effectLst/>
              <a:latin typeface="Calibri" panose="020F0502020204030204" pitchFamily="34" charset="0"/>
            </a:endParaRPr>
          </a:p>
        </p:txBody>
      </p:sp>
    </p:spTree>
    <p:extLst>
      <p:ext uri="{BB962C8B-B14F-4D97-AF65-F5344CB8AC3E}">
        <p14:creationId xmlns:p14="http://schemas.microsoft.com/office/powerpoint/2010/main" val="21943372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3" presetClass="entr" presetSubtype="16"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2" presetClass="entr" presetSubtype="8" fill="hold" nodeType="afterEffect">
                                  <p:stCondLst>
                                    <p:cond delay="100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 calcmode="lin" valueType="num">
                                      <p:cBhvr>
                                        <p:cTn id="2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 calcmode="lin" valueType="num">
                                      <p:cBhvr>
                                        <p:cTn id="40"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0" tIns="0" rIns="0" bIns="0" anchor="ctr"/>
          <a:lstStyle/>
          <a:p>
            <a:pPr algn="ctr">
              <a:lnSpc>
                <a:spcPct val="100000"/>
              </a:lnSpc>
            </a:pPr>
            <a:r>
              <a:rPr lang="en-US" sz="2000" b="1" dirty="0" smtClean="0">
                <a:solidFill>
                  <a:srgbClr val="A50021"/>
                </a:solidFill>
                <a:latin typeface="Calibri" panose="020F0502020204030204" pitchFamily="34" charset="0"/>
              </a:rPr>
              <a:t>Outcomes Assessment </a:t>
            </a:r>
            <a:r>
              <a:rPr lang="en-US" sz="2000" b="1" dirty="0">
                <a:solidFill>
                  <a:srgbClr val="A50021"/>
                </a:solidFill>
                <a:latin typeface="Calibri" panose="020F0502020204030204" pitchFamily="34" charset="0"/>
              </a:rPr>
              <a:t>and </a:t>
            </a:r>
            <a:r>
              <a:rPr lang="en-US" sz="2000" b="1" dirty="0" smtClean="0">
                <a:solidFill>
                  <a:srgbClr val="A50021"/>
                </a:solidFill>
                <a:latin typeface="Calibri" panose="020F0502020204030204" pitchFamily="34" charset="0"/>
              </a:rPr>
              <a:t>Quality Enhancement</a:t>
            </a:r>
            <a:endParaRPr lang="en-US" sz="2000" b="1" dirty="0">
              <a:solidFill>
                <a:srgbClr val="A50021"/>
              </a:solidFill>
              <a:effectLst/>
              <a:latin typeface="Calibri" panose="020F0502020204030204" pitchFamily="34" charset="0"/>
            </a:endParaRPr>
          </a:p>
        </p:txBody>
      </p:sp>
      <p:sp>
        <p:nvSpPr>
          <p:cNvPr id="4" name="Rectangle 3"/>
          <p:cNvSpPr txBox="1">
            <a:spLocks noChangeArrowheads="1"/>
          </p:cNvSpPr>
          <p:nvPr/>
        </p:nvSpPr>
        <p:spPr>
          <a:xfrm>
            <a:off x="0" y="1307592"/>
            <a:ext cx="9144000" cy="3840480"/>
          </a:xfrm>
          <a:prstGeom prst="rect">
            <a:avLst/>
          </a:prstGeom>
          <a:solidFill>
            <a:srgbClr val="E8F0F4"/>
          </a:solidFill>
          <a:ln/>
        </p:spPr>
        <p:txBody>
          <a:bodyPr lIns="0" rIns="0"/>
          <a:lstStyle/>
          <a:p>
            <a:pPr marR="0" lvl="0"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2000" b="0" i="0" strike="noStrike" kern="0" cap="none" spc="0" normalizeH="0" baseline="0" noProof="0" dirty="0" smtClean="0">
              <a:ln>
                <a:noFill/>
              </a:ln>
              <a:solidFill>
                <a:srgbClr val="A50021"/>
              </a:solidFill>
              <a:effectLst/>
              <a:uLnTx/>
              <a:uFillTx/>
              <a:latin typeface="Times New Roman"/>
              <a:ea typeface="+mn-ea"/>
              <a:cs typeface="+mn-cs"/>
            </a:endParaRPr>
          </a:p>
          <a:p>
            <a:pPr marL="342900" marR="0" lvl="0" indent="-34290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400" b="0" i="0" u="none" strike="noStrike" kern="0" cap="none" spc="0" normalizeH="0" baseline="0" noProof="0" dirty="0" smtClean="0">
              <a:ln>
                <a:noFill/>
              </a:ln>
              <a:solidFill>
                <a:srgbClr val="330033"/>
              </a:solidFill>
              <a:effectLst/>
              <a:uLnTx/>
              <a:uFillTx/>
              <a:latin typeface="Times New Roman"/>
              <a:ea typeface="+mn-ea"/>
              <a:cs typeface="+mn-cs"/>
            </a:endParaRPr>
          </a:p>
        </p:txBody>
      </p:sp>
      <p:grpSp>
        <p:nvGrpSpPr>
          <p:cNvPr id="5" name="Group 4"/>
          <p:cNvGrpSpPr/>
          <p:nvPr/>
        </p:nvGrpSpPr>
        <p:grpSpPr>
          <a:xfrm>
            <a:off x="0" y="2491740"/>
            <a:ext cx="9144000" cy="2670810"/>
            <a:chOff x="0" y="2491740"/>
            <a:chExt cx="9144000" cy="2670810"/>
          </a:xfrm>
        </p:grpSpPr>
        <p:sp>
          <p:nvSpPr>
            <p:cNvPr id="6" name="Rectangle 5"/>
            <p:cNvSpPr/>
            <p:nvPr/>
          </p:nvSpPr>
          <p:spPr>
            <a:xfrm>
              <a:off x="0" y="3939540"/>
              <a:ext cx="9144000" cy="12230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Arial Rounded MT Bold" pitchFamily="34" charset="0"/>
                <a:cs typeface="Times New Roman" pitchFamily="18" charset="0"/>
              </a:endParaRPr>
            </a:p>
          </p:txBody>
        </p:sp>
        <p:sp>
          <p:nvSpPr>
            <p:cNvPr id="7" name="Text Box 26"/>
            <p:cNvSpPr txBox="1">
              <a:spLocks noChangeArrowheads="1"/>
            </p:cNvSpPr>
            <p:nvPr/>
          </p:nvSpPr>
          <p:spPr bwMode="auto">
            <a:xfrm>
              <a:off x="1170432" y="2491740"/>
              <a:ext cx="6803136" cy="1676400"/>
            </a:xfrm>
            <a:prstGeom prst="rect">
              <a:avLst/>
            </a:prstGeom>
            <a:solidFill>
              <a:srgbClr val="002060"/>
            </a:solidFill>
            <a:ln w="38100" cmpd="sng" algn="ctr">
              <a:solidFill>
                <a:srgbClr val="A50021"/>
              </a:solidFill>
              <a:miter lim="800000"/>
              <a:headEnd/>
              <a:tailEnd/>
            </a:ln>
            <a:effectLst/>
          </p:spPr>
          <p:txBody>
            <a:bodyPr tIns="45720" bIns="91440" anchor="ctr" anchorCtr="1"/>
            <a:lstStyle/>
            <a:p>
              <a:pPr lvl="0" algn="ctr">
                <a:defRPr/>
              </a:pPr>
              <a:r>
                <a:rPr lang="en-US" sz="2000" kern="0" dirty="0">
                  <a:solidFill>
                    <a:prstClr val="white"/>
                  </a:solidFill>
                  <a:latin typeface="Calibri" panose="020F0502020204030204" pitchFamily="34" charset="0"/>
                </a:rPr>
                <a:t>The systematic collection, analysis, evaluation, and interpretation of information pertaining to student learning and institutional operations in order to inform decision making about the ways in which to improve learning, teaching, and overall institutional effectiveness</a:t>
              </a:r>
            </a:p>
          </p:txBody>
        </p:sp>
      </p:grpSp>
      <p:sp>
        <p:nvSpPr>
          <p:cNvPr id="8" name="Rectangle 7"/>
          <p:cNvSpPr/>
          <p:nvPr/>
        </p:nvSpPr>
        <p:spPr>
          <a:xfrm>
            <a:off x="0" y="1657350"/>
            <a:ext cx="9144000" cy="461665"/>
          </a:xfrm>
          <a:prstGeom prst="rect">
            <a:avLst/>
          </a:prstGeom>
        </p:spPr>
        <p:txBody>
          <a:bodyPr wrap="square">
            <a:spAutoFit/>
          </a:bodyPr>
          <a:lstStyle/>
          <a:p>
            <a:pPr algn="ctr"/>
            <a:r>
              <a:rPr lang="en-US" sz="2400" kern="0" dirty="0" smtClean="0">
                <a:solidFill>
                  <a:srgbClr val="330033"/>
                </a:solidFill>
                <a:latin typeface="Calibri" panose="020F0502020204030204" pitchFamily="34" charset="0"/>
              </a:rPr>
              <a:t>What is outcomes assessment?</a:t>
            </a:r>
            <a:endParaRPr lang="en-US" sz="2400" dirty="0">
              <a:latin typeface="Calibri" panose="020F0502020204030204" pitchFamily="34" charset="0"/>
            </a:endParaRPr>
          </a:p>
        </p:txBody>
      </p:sp>
      <p:sp>
        <p:nvSpPr>
          <p:cNvPr id="10" name="Rectangle 24"/>
          <p:cNvSpPr>
            <a:spLocks noChangeArrowheads="1"/>
          </p:cNvSpPr>
          <p:nvPr/>
        </p:nvSpPr>
        <p:spPr bwMode="auto">
          <a:xfrm>
            <a:off x="0" y="4171950"/>
            <a:ext cx="9144000" cy="975360"/>
          </a:xfrm>
          <a:prstGeom prst="rect">
            <a:avLst/>
          </a:prstGeom>
          <a:noFill/>
          <a:ln w="9525">
            <a:noFill/>
            <a:miter lim="800000"/>
            <a:headEnd/>
            <a:tailEnd/>
          </a:ln>
          <a:effectLst/>
        </p:spPr>
        <p:txBody>
          <a:bodyPr lIns="182880" tIns="0" rIns="182880" bIns="0" anchor="ctr"/>
          <a:lstStyle/>
          <a:p>
            <a:pPr algn="ctr"/>
            <a:r>
              <a:rPr lang="en-US" altLang="en-US" sz="2000" dirty="0" smtClean="0">
                <a:solidFill>
                  <a:schemeClr val="bg1"/>
                </a:solidFill>
                <a:latin typeface="Calibri" panose="020F0502020204030204" pitchFamily="34" charset="0"/>
                <a:cs typeface="Arial" charset="0"/>
              </a:rPr>
              <a:t>The process of outcomes assessment provides the framework</a:t>
            </a:r>
          </a:p>
          <a:p>
            <a:pPr algn="ctr"/>
            <a:r>
              <a:rPr lang="en-US" altLang="en-US" sz="2000" dirty="0" smtClean="0">
                <a:solidFill>
                  <a:schemeClr val="bg1"/>
                </a:solidFill>
                <a:latin typeface="Calibri" panose="020F0502020204030204" pitchFamily="34" charset="0"/>
                <a:cs typeface="Arial" charset="0"/>
              </a:rPr>
              <a:t>for assessing quality continually and increase the value offerings of the Program.</a:t>
            </a:r>
            <a:endParaRPr lang="en-US" altLang="en-US" sz="2000" baseline="0" dirty="0" smtClean="0">
              <a:solidFill>
                <a:schemeClr val="bg1"/>
              </a:solidFill>
              <a:latin typeface="Calibri" panose="020F0502020204030204" pitchFamily="34" charset="0"/>
              <a:cs typeface="Arial" charset="0"/>
            </a:endParaRPr>
          </a:p>
        </p:txBody>
      </p:sp>
    </p:spTree>
    <p:extLst>
      <p:ext uri="{BB962C8B-B14F-4D97-AF65-F5344CB8AC3E}">
        <p14:creationId xmlns:p14="http://schemas.microsoft.com/office/powerpoint/2010/main" val="2513812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ppt_h*1.125000"/>
                                          </p:val>
                                        </p:tav>
                                        <p:tav tm="100000">
                                          <p:val>
                                            <p:strVal val="#ppt_y"/>
                                          </p:val>
                                        </p:tav>
                                      </p:tavLst>
                                    </p:anim>
                                    <p:animEffect transition="in" filter="wipe(up)">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750" fill="hold"/>
                                        <p:tgtEl>
                                          <p:spTgt spid="10"/>
                                        </p:tgtEl>
                                        <p:attrNameLst>
                                          <p:attrName>ppt_x</p:attrName>
                                        </p:attrNameLst>
                                      </p:cBhvr>
                                      <p:tavLst>
                                        <p:tav tm="0">
                                          <p:val>
                                            <p:strVal val="#ppt_x"/>
                                          </p:val>
                                        </p:tav>
                                        <p:tav tm="100000">
                                          <p:val>
                                            <p:strVal val="#ppt_x"/>
                                          </p:val>
                                        </p:tav>
                                      </p:tavLst>
                                    </p:anim>
                                    <p:anim calcmode="lin" valueType="num">
                                      <p:cBhvr additive="base">
                                        <p:cTn id="20"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lvl="0" indent="-342900" fontAlgn="base">
              <a:spcBef>
                <a:spcPct val="0"/>
              </a:spcBef>
              <a:spcAft>
                <a:spcPct val="0"/>
              </a:spcAft>
              <a:buClr>
                <a:srgbClr val="330033"/>
              </a:buClr>
              <a:buSzPct val="90000"/>
            </a:pPr>
            <a:endParaRPr lang="en-US" sz="1100" kern="0" dirty="0" smtClean="0">
              <a:solidFill>
                <a:srgbClr val="330033"/>
              </a:solidFill>
              <a:latin typeface="Calibri" panose="020F0502020204030204" pitchFamily="34" charset="0"/>
            </a:endParaRPr>
          </a:p>
          <a:p>
            <a:pPr marL="274320" lvl="0" indent="-274320" fontAlgn="base">
              <a:spcBef>
                <a:spcPct val="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Provides more </a:t>
            </a:r>
            <a:r>
              <a:rPr lang="en-US" sz="2000" kern="0" dirty="0">
                <a:solidFill>
                  <a:srgbClr val="330033"/>
                </a:solidFill>
                <a:latin typeface="Calibri" panose="020F0502020204030204" pitchFamily="34" charset="0"/>
              </a:rPr>
              <a:t>effective (</a:t>
            </a:r>
            <a:r>
              <a:rPr lang="en-US" sz="2000" kern="0" dirty="0" smtClean="0">
                <a:solidFill>
                  <a:srgbClr val="330033"/>
                </a:solidFill>
                <a:latin typeface="Calibri" panose="020F0502020204030204" pitchFamily="34" charset="0"/>
              </a:rPr>
              <a:t>evidence-driven) basis for resource planning and resource allocation (Budgeting)</a:t>
            </a:r>
          </a:p>
          <a:p>
            <a:pPr marL="274320" lvl="0" indent="-274320" fontAlgn="base">
              <a:spcBef>
                <a:spcPts val="18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Provides intentional and focused framework for continuous improvement:</a:t>
            </a:r>
          </a:p>
          <a:p>
            <a:pPr marL="530352" lvl="1" indent="-274320" fontAlgn="base">
              <a:lnSpc>
                <a:spcPct val="50000"/>
              </a:lnSpc>
              <a:spcBef>
                <a:spcPts val="1200"/>
              </a:spcBef>
              <a:spcAft>
                <a:spcPct val="0"/>
              </a:spcAft>
              <a:buClr>
                <a:srgbClr val="002060"/>
              </a:buClr>
              <a:buSzPct val="60000"/>
              <a:buFont typeface="Webdings" pitchFamily="18" charset="2"/>
              <a:buChar char="4"/>
            </a:pPr>
            <a:r>
              <a:rPr lang="en-US" kern="0" dirty="0" smtClean="0">
                <a:solidFill>
                  <a:srgbClr val="330033"/>
                </a:solidFill>
                <a:latin typeface="Calibri" panose="020F0502020204030204" pitchFamily="34" charset="0"/>
              </a:rPr>
              <a:t>Curriculum/Course Content</a:t>
            </a:r>
          </a:p>
          <a:p>
            <a:pPr marL="530352" lvl="1" indent="-274320" fontAlgn="base">
              <a:lnSpc>
                <a:spcPct val="50000"/>
              </a:lnSpc>
              <a:spcBef>
                <a:spcPts val="1500"/>
              </a:spcBef>
              <a:spcAft>
                <a:spcPct val="0"/>
              </a:spcAft>
              <a:buClr>
                <a:srgbClr val="002060"/>
              </a:buClr>
              <a:buSzPct val="60000"/>
              <a:buFont typeface="Webdings" pitchFamily="18" charset="2"/>
              <a:buChar char="4"/>
            </a:pPr>
            <a:r>
              <a:rPr lang="en-US" kern="0" dirty="0" smtClean="0">
                <a:solidFill>
                  <a:srgbClr val="330033"/>
                </a:solidFill>
                <a:latin typeface="Calibri" panose="020F0502020204030204" pitchFamily="34" charset="0"/>
              </a:rPr>
              <a:t>Teaching Methods</a:t>
            </a:r>
          </a:p>
          <a:p>
            <a:pPr marL="530352" lvl="1" indent="-274320" fontAlgn="base">
              <a:lnSpc>
                <a:spcPct val="50000"/>
              </a:lnSpc>
              <a:spcBef>
                <a:spcPts val="1500"/>
              </a:spcBef>
              <a:spcAft>
                <a:spcPct val="0"/>
              </a:spcAft>
              <a:buClr>
                <a:srgbClr val="002060"/>
              </a:buClr>
              <a:buSzPct val="60000"/>
              <a:buFont typeface="Webdings" pitchFamily="18" charset="2"/>
              <a:buChar char="4"/>
            </a:pPr>
            <a:r>
              <a:rPr lang="en-US" kern="0" dirty="0" smtClean="0">
                <a:solidFill>
                  <a:srgbClr val="330033"/>
                </a:solidFill>
                <a:latin typeface="Calibri" panose="020F0502020204030204" pitchFamily="34" charset="0"/>
              </a:rPr>
              <a:t>Instructional and Other Resources</a:t>
            </a:r>
          </a:p>
          <a:p>
            <a:pPr marL="530352" lvl="1" indent="-274320" fontAlgn="base">
              <a:lnSpc>
                <a:spcPct val="50000"/>
              </a:lnSpc>
              <a:spcBef>
                <a:spcPts val="1500"/>
              </a:spcBef>
              <a:spcAft>
                <a:spcPct val="0"/>
              </a:spcAft>
              <a:buClr>
                <a:srgbClr val="002060"/>
              </a:buClr>
              <a:buSzPct val="60000"/>
              <a:buFont typeface="Webdings" pitchFamily="18" charset="2"/>
              <a:buChar char="4"/>
            </a:pPr>
            <a:r>
              <a:rPr lang="en-US" kern="0" dirty="0" smtClean="0">
                <a:solidFill>
                  <a:srgbClr val="330033"/>
                </a:solidFill>
                <a:latin typeface="Calibri" panose="020F0502020204030204" pitchFamily="34" charset="0"/>
              </a:rPr>
              <a:t>Academic/Student Support Services</a:t>
            </a:r>
          </a:p>
          <a:p>
            <a:pPr marL="530352" lvl="1" indent="-274320" fontAlgn="base">
              <a:lnSpc>
                <a:spcPct val="50000"/>
              </a:lnSpc>
              <a:spcBef>
                <a:spcPts val="1500"/>
              </a:spcBef>
              <a:spcAft>
                <a:spcPct val="0"/>
              </a:spcAft>
              <a:buClr>
                <a:srgbClr val="002060"/>
              </a:buClr>
              <a:buSzPct val="60000"/>
              <a:buFont typeface="Webdings" pitchFamily="18" charset="2"/>
              <a:buChar char="4"/>
            </a:pPr>
            <a:r>
              <a:rPr lang="en-US" kern="0" dirty="0" smtClean="0">
                <a:solidFill>
                  <a:srgbClr val="330033"/>
                </a:solidFill>
                <a:latin typeface="Calibri" panose="020F0502020204030204" pitchFamily="34" charset="0"/>
              </a:rPr>
              <a:t>Staffing, etc.</a:t>
            </a:r>
          </a:p>
          <a:p>
            <a:pPr marL="274320" lvl="0" indent="-274320" fontAlgn="base">
              <a:spcBef>
                <a:spcPts val="1800"/>
              </a:spcBef>
              <a:spcAft>
                <a:spcPct val="0"/>
              </a:spcAft>
              <a:buClr>
                <a:srgbClr val="A50021"/>
              </a:buClr>
              <a:buSzPct val="90000"/>
              <a:buFont typeface="Wingdings" pitchFamily="2" charset="2"/>
              <a:buChar char="§"/>
            </a:pPr>
            <a:r>
              <a:rPr lang="en-US" sz="2000" kern="0" dirty="0">
                <a:solidFill>
                  <a:srgbClr val="330033"/>
                </a:solidFill>
                <a:latin typeface="Calibri" panose="020F0502020204030204" pitchFamily="34" charset="0"/>
              </a:rPr>
              <a:t>Means of measuring and improving overall institutional effectiveness</a:t>
            </a:r>
            <a:endParaRPr kumimoji="0" lang="en-US" b="0" i="0" u="none" strike="noStrike" kern="0" cap="none" spc="0" normalizeH="0" baseline="0" noProof="0" dirty="0">
              <a:ln>
                <a:noFill/>
              </a:ln>
              <a:solidFill>
                <a:srgbClr val="330033"/>
              </a:solidFill>
              <a:effectLst/>
              <a:uLnTx/>
              <a:uFillTx/>
              <a:latin typeface="Calibri" panose="020F0502020204030204" pitchFamily="34" charset="0"/>
            </a:endParaRPr>
          </a:p>
        </p:txBody>
      </p:sp>
      <p:sp>
        <p:nvSpPr>
          <p:cNvPr id="5"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Benefits of Outcomes Assessment</a:t>
            </a:r>
          </a:p>
        </p:txBody>
      </p:sp>
    </p:spTree>
    <p:extLst>
      <p:ext uri="{BB962C8B-B14F-4D97-AF65-F5344CB8AC3E}">
        <p14:creationId xmlns:p14="http://schemas.microsoft.com/office/powerpoint/2010/main" val="32972930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p:cTn id="3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6" end="6"/>
                                            </p:txEl>
                                          </p:spTgt>
                                        </p:tgtEl>
                                        <p:attrNameLst>
                                          <p:attrName>ppt_h</p:attrName>
                                        </p:attrNameLst>
                                      </p:cBhvr>
                                      <p:tavLst>
                                        <p:tav tm="0">
                                          <p:val>
                                            <p:fltVal val="0"/>
                                          </p:val>
                                        </p:tav>
                                        <p:tav tm="100000">
                                          <p:val>
                                            <p:strVal val="#ppt_h"/>
                                          </p:val>
                                        </p:tav>
                                      </p:tavLst>
                                    </p:anim>
                                  </p:childTnLst>
                                </p:cTn>
                              </p:par>
                              <p:par>
                                <p:cTn id="37" presetID="23" presetClass="entr" presetSubtype="16"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p:cTn id="3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p:cTn id="45"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2">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lvl="0" indent="-342900" algn="ctr" fontAlgn="base">
              <a:spcBef>
                <a:spcPct val="0"/>
              </a:spcBef>
              <a:spcAft>
                <a:spcPct val="0"/>
              </a:spcAft>
              <a:buClr>
                <a:srgbClr val="330033"/>
              </a:buClr>
              <a:buSzPct val="90000"/>
            </a:pPr>
            <a:endParaRPr lang="en-US" sz="2000" kern="0" dirty="0">
              <a:solidFill>
                <a:srgbClr val="330033"/>
              </a:solidFill>
              <a:latin typeface="Times New Roman"/>
            </a:endParaRPr>
          </a:p>
        </p:txBody>
      </p:sp>
      <p:sp>
        <p:nvSpPr>
          <p:cNvPr id="4" name="Text Box 5"/>
          <p:cNvSpPr txBox="1">
            <a:spLocks noChangeArrowheads="1"/>
          </p:cNvSpPr>
          <p:nvPr/>
        </p:nvSpPr>
        <p:spPr bwMode="auto">
          <a:xfrm>
            <a:off x="2362200" y="1581150"/>
            <a:ext cx="4865434" cy="307777"/>
          </a:xfrm>
          <a:prstGeom prst="rect">
            <a:avLst/>
          </a:prstGeom>
          <a:solidFill>
            <a:srgbClr val="002060"/>
          </a:solidFill>
          <a:ln w="19050" algn="ctr">
            <a:solidFill>
              <a:srgbClr val="990033"/>
            </a:solidFill>
            <a:miter lim="800000"/>
            <a:headEnd/>
            <a:tailEnd/>
          </a:ln>
          <a:effectLst>
            <a:outerShdw blurRad="50800" dist="38100" dir="2700000" algn="tl" rotWithShape="0">
              <a:prstClr val="black">
                <a:alpha val="40000"/>
              </a:prstClr>
            </a:outerShdw>
          </a:effectLst>
        </p:spPr>
        <p:txBody>
          <a:bodyPr wrap="square" anchor="ctr" anchorCtr="1">
            <a:noAutofit/>
          </a:bodyPr>
          <a:lstStyle/>
          <a:p>
            <a:pPr lvl="0">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Academic Business Unit </a:t>
            </a:r>
            <a:r>
              <a:rPr lang="en-US" sz="1100" b="1" kern="0" dirty="0" smtClean="0">
                <a:solidFill>
                  <a:schemeClr val="bg1"/>
                </a:solidFill>
                <a:latin typeface="Arial" charset="0"/>
                <a:cs typeface="Arial" charset="0"/>
              </a:rPr>
              <a:t>Effectiveness </a:t>
            </a:r>
            <a:r>
              <a:rPr lang="en-US" sz="1100" b="1" kern="0" dirty="0">
                <a:solidFill>
                  <a:schemeClr val="bg1"/>
                </a:solidFill>
                <a:latin typeface="Arial" charset="0"/>
                <a:cs typeface="Arial" charset="0"/>
              </a:rPr>
              <a:t>and Outcomes </a:t>
            </a:r>
            <a:r>
              <a:rPr lang="en-US" sz="1100" b="1" kern="0" dirty="0" smtClean="0">
                <a:solidFill>
                  <a:schemeClr val="bg1"/>
                </a:solidFill>
                <a:latin typeface="Arial" charset="0"/>
                <a:cs typeface="Arial" charset="0"/>
              </a:rPr>
              <a:t>Assessment</a:t>
            </a:r>
            <a:endParaRPr kumimoji="0" lang="en-US" sz="1100" b="1" i="0" u="none" strike="noStrike" kern="0" cap="none" spc="0" normalizeH="0" baseline="0" noProof="0" dirty="0" smtClean="0">
              <a:ln>
                <a:noFill/>
              </a:ln>
              <a:solidFill>
                <a:schemeClr val="bg1"/>
              </a:solidFill>
              <a:effectLst/>
              <a:uLnTx/>
              <a:uFillTx/>
              <a:latin typeface="Arial" charset="0"/>
              <a:cs typeface="Arial" charset="0"/>
            </a:endParaRPr>
          </a:p>
        </p:txBody>
      </p:sp>
      <p:sp>
        <p:nvSpPr>
          <p:cNvPr id="5" name="Text Box 6"/>
          <p:cNvSpPr txBox="1">
            <a:spLocks noChangeArrowheads="1"/>
          </p:cNvSpPr>
          <p:nvPr/>
        </p:nvSpPr>
        <p:spPr bwMode="auto">
          <a:xfrm>
            <a:off x="4014216" y="2221992"/>
            <a:ext cx="1554480" cy="384048"/>
          </a:xfrm>
          <a:prstGeom prst="rect">
            <a:avLst/>
          </a:prstGeom>
          <a:solidFill>
            <a:srgbClr val="002060"/>
          </a:solidFill>
          <a:ln w="19050" algn="ctr">
            <a:solidFill>
              <a:srgbClr val="990033"/>
            </a:solidFill>
            <a:miter lim="800000"/>
            <a:headEnd/>
            <a:tailEnd/>
          </a:ln>
          <a:effectLst>
            <a:outerShdw blurRad="50800" dist="38100" dir="2700000" algn="tl" rotWithShape="0">
              <a:prstClr val="black">
                <a:alpha val="40000"/>
              </a:prstClr>
            </a:outerShdw>
          </a:effectLst>
        </p:spPr>
        <p:txBody>
          <a:bodyPr lIns="0" rIns="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Student Learning</a:t>
            </a:r>
          </a:p>
        </p:txBody>
      </p:sp>
      <p:sp>
        <p:nvSpPr>
          <p:cNvPr id="6" name="Text Box 8"/>
          <p:cNvSpPr txBox="1">
            <a:spLocks noChangeArrowheads="1"/>
          </p:cNvSpPr>
          <p:nvPr/>
        </p:nvSpPr>
        <p:spPr bwMode="auto">
          <a:xfrm>
            <a:off x="5074920" y="2971800"/>
            <a:ext cx="1005840" cy="384048"/>
          </a:xfrm>
          <a:prstGeom prst="rect">
            <a:avLst/>
          </a:prstGeom>
          <a:solidFill>
            <a:srgbClr val="002060"/>
          </a:solidFill>
          <a:ln w="19050" algn="ctr">
            <a:solidFill>
              <a:srgbClr val="990033"/>
            </a:solidFill>
            <a:miter lim="800000"/>
            <a:headEnd/>
            <a:tailEnd/>
          </a:ln>
          <a:effectLst>
            <a:outerShdw blurRad="50800" dist="38100" dir="2700000" algn="tl" rotWithShape="0">
              <a:prstClr val="black">
                <a:alpha val="40000"/>
              </a:prstClr>
            </a:outerShdw>
          </a:effectLst>
        </p:spPr>
        <p:txBody>
          <a:bodyPr wrap="none"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Skills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Development</a:t>
            </a:r>
          </a:p>
        </p:txBody>
      </p:sp>
      <p:sp>
        <p:nvSpPr>
          <p:cNvPr id="7" name="Text Box 11"/>
          <p:cNvSpPr txBox="1">
            <a:spLocks noChangeArrowheads="1"/>
          </p:cNvSpPr>
          <p:nvPr/>
        </p:nvSpPr>
        <p:spPr bwMode="auto">
          <a:xfrm>
            <a:off x="6705600" y="2224918"/>
            <a:ext cx="1554480" cy="384048"/>
          </a:xfrm>
          <a:prstGeom prst="rect">
            <a:avLst/>
          </a:prstGeom>
          <a:solidFill>
            <a:srgbClr val="002060"/>
          </a:solidFill>
          <a:ln w="19050" algn="ctr">
            <a:solidFill>
              <a:srgbClr val="990033"/>
            </a:solidFill>
            <a:miter lim="800000"/>
            <a:headEnd/>
            <a:tailEnd/>
          </a:ln>
          <a:effectLst>
            <a:outerShdw blurRad="50800" dist="38100" dir="2700000" algn="tl" rotWithShape="0">
              <a:prstClr val="black">
                <a:alpha val="40000"/>
              </a:prstClr>
            </a:outerShdw>
          </a:effectLst>
        </p:spPr>
        <p:txBody>
          <a:bodyPr lIns="0" rIns="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Operational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Effectiveness</a:t>
            </a:r>
          </a:p>
        </p:txBody>
      </p:sp>
      <p:sp>
        <p:nvSpPr>
          <p:cNvPr id="8" name="Text Box 12"/>
          <p:cNvSpPr txBox="1">
            <a:spLocks noChangeArrowheads="1"/>
          </p:cNvSpPr>
          <p:nvPr/>
        </p:nvSpPr>
        <p:spPr bwMode="auto">
          <a:xfrm>
            <a:off x="1307592" y="2224918"/>
            <a:ext cx="1554480" cy="384048"/>
          </a:xfrm>
          <a:prstGeom prst="rect">
            <a:avLst/>
          </a:prstGeom>
          <a:solidFill>
            <a:srgbClr val="002060"/>
          </a:solidFill>
          <a:ln w="19050" algn="ctr">
            <a:solidFill>
              <a:srgbClr val="990033"/>
            </a:solidFill>
            <a:miter lim="800000"/>
            <a:headEnd/>
            <a:tailEnd/>
          </a:ln>
          <a:effectLst>
            <a:outerShdw blurRad="50800" dist="38100" dir="2700000" algn="tl" rotWithShape="0">
              <a:prstClr val="black">
                <a:alpha val="40000"/>
              </a:prstClr>
            </a:outerShdw>
          </a:effectLst>
        </p:spPr>
        <p:txBody>
          <a:bodyPr lIns="0" rIns="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Mission and Goals</a:t>
            </a:r>
          </a:p>
        </p:txBody>
      </p:sp>
      <p:sp>
        <p:nvSpPr>
          <p:cNvPr id="9" name="Line 13"/>
          <p:cNvSpPr>
            <a:spLocks noChangeShapeType="1"/>
          </p:cNvSpPr>
          <p:nvPr/>
        </p:nvSpPr>
        <p:spPr bwMode="auto">
          <a:xfrm flipH="1">
            <a:off x="2066544" y="1737514"/>
            <a:ext cx="295656" cy="484632"/>
          </a:xfrm>
          <a:prstGeom prst="line">
            <a:avLst/>
          </a:prstGeom>
          <a:noFill/>
          <a:ln w="15875">
            <a:solidFill>
              <a:srgbClr val="990033"/>
            </a:solidFill>
            <a:round/>
            <a:headEnd/>
            <a:tailEn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10" name="Line 14"/>
          <p:cNvSpPr>
            <a:spLocks noChangeShapeType="1"/>
          </p:cNvSpPr>
          <p:nvPr/>
        </p:nvSpPr>
        <p:spPr bwMode="auto">
          <a:xfrm>
            <a:off x="7227634" y="1735037"/>
            <a:ext cx="292608" cy="484632"/>
          </a:xfrm>
          <a:prstGeom prst="line">
            <a:avLst/>
          </a:prstGeom>
          <a:noFill/>
          <a:ln w="15875">
            <a:solidFill>
              <a:srgbClr val="990033"/>
            </a:solidFill>
            <a:round/>
            <a:headEnd/>
            <a:tailEn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11" name="Line 15"/>
          <p:cNvSpPr>
            <a:spLocks noChangeShapeType="1"/>
          </p:cNvSpPr>
          <p:nvPr/>
        </p:nvSpPr>
        <p:spPr bwMode="auto">
          <a:xfrm flipV="1">
            <a:off x="4800600" y="1883664"/>
            <a:ext cx="0" cy="338328"/>
          </a:xfrm>
          <a:prstGeom prst="line">
            <a:avLst/>
          </a:prstGeom>
          <a:noFill/>
          <a:ln w="15875">
            <a:solidFill>
              <a:srgbClr val="990033"/>
            </a:solidFill>
            <a:round/>
            <a:headEnd/>
            <a:tailEn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12" name="Line 18"/>
          <p:cNvSpPr>
            <a:spLocks noChangeShapeType="1"/>
          </p:cNvSpPr>
          <p:nvPr/>
        </p:nvSpPr>
        <p:spPr bwMode="auto">
          <a:xfrm flipH="1">
            <a:off x="4005072" y="2615184"/>
            <a:ext cx="786384" cy="365760"/>
          </a:xfrm>
          <a:prstGeom prst="line">
            <a:avLst/>
          </a:prstGeom>
          <a:noFill/>
          <a:ln w="15875">
            <a:solidFill>
              <a:srgbClr val="990033"/>
            </a:solidFill>
            <a:round/>
            <a:headEnd/>
            <a:tailEn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13" name="Line 19"/>
          <p:cNvSpPr>
            <a:spLocks noChangeShapeType="1"/>
          </p:cNvSpPr>
          <p:nvPr/>
        </p:nvSpPr>
        <p:spPr bwMode="auto">
          <a:xfrm>
            <a:off x="4791455" y="2615184"/>
            <a:ext cx="800861" cy="365760"/>
          </a:xfrm>
          <a:prstGeom prst="line">
            <a:avLst/>
          </a:prstGeom>
          <a:noFill/>
          <a:ln w="15875">
            <a:solidFill>
              <a:srgbClr val="990033"/>
            </a:solidFill>
            <a:round/>
            <a:headEnd/>
            <a:tailEn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14" name="Text Box 22"/>
          <p:cNvSpPr txBox="1">
            <a:spLocks noChangeArrowheads="1"/>
          </p:cNvSpPr>
          <p:nvPr/>
        </p:nvSpPr>
        <p:spPr bwMode="auto">
          <a:xfrm>
            <a:off x="3429000" y="3848862"/>
            <a:ext cx="1178417" cy="1161288"/>
          </a:xfrm>
          <a:prstGeom prst="rect">
            <a:avLst/>
          </a:prstGeom>
          <a:noFill/>
          <a:ln w="9525" algn="ctr">
            <a:noFill/>
            <a:miter lim="800000"/>
            <a:headEnd/>
            <a:tailEnd/>
          </a:ln>
        </p:spPr>
        <p:txBody>
          <a:bodyPr wrap="square">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Evidence that students learned what they were supposed to learn in their</a:t>
            </a:r>
            <a:r>
              <a:rPr kumimoji="0" lang="en-US" sz="1000" b="1" i="0" u="none" strike="noStrike" kern="0" cap="none" spc="0" normalizeH="0" noProof="0" dirty="0" smtClean="0">
                <a:ln>
                  <a:noFill/>
                </a:ln>
                <a:solidFill>
                  <a:srgbClr val="A50021"/>
                </a:solidFill>
                <a:effectLst/>
                <a:uLnTx/>
                <a:uFillTx/>
                <a:latin typeface="Arial" charset="0"/>
                <a:cs typeface="Arial" charset="0"/>
              </a:rPr>
              <a:t> fields of study</a:t>
            </a:r>
            <a:endParaRPr kumimoji="0" lang="en-US" sz="1000" b="1" i="0" u="none" strike="noStrike" kern="0" cap="none" spc="0" normalizeH="0" baseline="0" noProof="0" dirty="0" smtClean="0">
              <a:ln>
                <a:noFill/>
              </a:ln>
              <a:solidFill>
                <a:srgbClr val="A50021"/>
              </a:solidFill>
              <a:effectLst/>
              <a:uLnTx/>
              <a:uFillTx/>
              <a:latin typeface="Arial" charset="0"/>
              <a:cs typeface="Arial" charset="0"/>
            </a:endParaRPr>
          </a:p>
        </p:txBody>
      </p:sp>
      <p:sp>
        <p:nvSpPr>
          <p:cNvPr id="15" name="Text Box 23"/>
          <p:cNvSpPr txBox="1">
            <a:spLocks noChangeArrowheads="1"/>
          </p:cNvSpPr>
          <p:nvPr/>
        </p:nvSpPr>
        <p:spPr bwMode="auto">
          <a:xfrm>
            <a:off x="4864608" y="3848862"/>
            <a:ext cx="1455419" cy="1161288"/>
          </a:xfrm>
          <a:prstGeom prst="rect">
            <a:avLst/>
          </a:prstGeom>
          <a:noFill/>
          <a:ln w="9525" algn="ctr">
            <a:noFill/>
            <a:miter lim="800000"/>
            <a:headEnd/>
            <a:tailEnd/>
          </a:ln>
        </p:spPr>
        <p:txBody>
          <a:bodyPr wrap="square">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Evidence that</a:t>
            </a:r>
            <a:r>
              <a:rPr kumimoji="0" lang="en-US" sz="1000" b="1" i="0" u="none" strike="noStrike" kern="0" cap="none" spc="0" normalizeH="0" noProof="0" dirty="0" smtClean="0">
                <a:ln>
                  <a:noFill/>
                </a:ln>
                <a:solidFill>
                  <a:srgbClr val="A50021"/>
                </a:solidFill>
                <a:effectLst/>
                <a:uLnTx/>
                <a:uFillTx/>
                <a:latin typeface="Arial" charset="0"/>
                <a:cs typeface="Arial" charset="0"/>
              </a:rPr>
              <a:t> </a:t>
            </a:r>
            <a:r>
              <a:rPr kumimoji="0" lang="en-US" sz="1000" b="1" i="0" u="none" strike="noStrike" kern="0" cap="none" spc="0" normalizeH="0" baseline="0" noProof="0" dirty="0" smtClean="0">
                <a:ln>
                  <a:noFill/>
                </a:ln>
                <a:solidFill>
                  <a:srgbClr val="A50021"/>
                </a:solidFill>
                <a:effectLst/>
                <a:uLnTx/>
                <a:uFillTx/>
                <a:latin typeface="Arial" charset="0"/>
                <a:cs typeface="Arial" charset="0"/>
              </a:rPr>
              <a:t>students have acquired </a:t>
            </a:r>
            <a:r>
              <a:rPr lang="en-US" sz="1000" b="1" kern="0" dirty="0" smtClean="0">
                <a:solidFill>
                  <a:srgbClr val="A50021"/>
                </a:solidFill>
                <a:latin typeface="Arial" charset="0"/>
                <a:cs typeface="Arial" charset="0"/>
              </a:rPr>
              <a:t>t</a:t>
            </a:r>
            <a:r>
              <a:rPr kumimoji="0" lang="en-US" sz="1000" b="1" i="0" u="none" strike="noStrike" kern="0" cap="none" spc="0" normalizeH="0" baseline="0" noProof="0" dirty="0" smtClean="0">
                <a:ln>
                  <a:noFill/>
                </a:ln>
                <a:solidFill>
                  <a:srgbClr val="A50021"/>
                </a:solidFill>
                <a:effectLst/>
                <a:uLnTx/>
                <a:uFillTx/>
                <a:latin typeface="Arial" charset="0"/>
                <a:cs typeface="Arial" charset="0"/>
              </a:rPr>
              <a:t>he appropriate</a:t>
            </a:r>
            <a:r>
              <a:rPr kumimoji="0" lang="en-US" sz="1000" b="1" i="0" u="none" strike="noStrike" kern="0" cap="none" spc="0" normalizeH="0" noProof="0" dirty="0" smtClean="0">
                <a:ln>
                  <a:noFill/>
                </a:ln>
                <a:solidFill>
                  <a:srgbClr val="A50021"/>
                </a:solidFill>
                <a:effectLst/>
                <a:uLnTx/>
                <a:uFillTx/>
                <a:latin typeface="Arial" charset="0"/>
                <a:cs typeface="Arial" charset="0"/>
              </a:rPr>
              <a:t> </a:t>
            </a:r>
            <a:r>
              <a:rPr kumimoji="0" lang="en-US" sz="1000" b="1" i="0" u="none" strike="noStrike" kern="0" cap="none" spc="0" normalizeH="0" baseline="0" noProof="0" dirty="0" smtClean="0">
                <a:ln>
                  <a:noFill/>
                </a:ln>
                <a:solidFill>
                  <a:srgbClr val="A50021"/>
                </a:solidFill>
                <a:effectLst/>
                <a:uLnTx/>
                <a:uFillTx/>
                <a:latin typeface="Arial" charset="0"/>
                <a:cs typeface="Arial" charset="0"/>
              </a:rPr>
              <a:t>business-related, professional skills</a:t>
            </a:r>
          </a:p>
        </p:txBody>
      </p:sp>
      <p:sp>
        <p:nvSpPr>
          <p:cNvPr id="16" name="Text Box 25"/>
          <p:cNvSpPr txBox="1">
            <a:spLocks noChangeArrowheads="1"/>
          </p:cNvSpPr>
          <p:nvPr/>
        </p:nvSpPr>
        <p:spPr bwMode="auto">
          <a:xfrm>
            <a:off x="6858000" y="3850268"/>
            <a:ext cx="1371600" cy="1159882"/>
          </a:xfrm>
          <a:prstGeom prst="rect">
            <a:avLst/>
          </a:prstGeom>
          <a:noFill/>
          <a:ln w="9525" algn="ctr">
            <a:noFill/>
            <a:miter lim="800000"/>
            <a:headEnd/>
            <a:tailEnd/>
          </a:ln>
        </p:spPr>
        <p:txBody>
          <a:bodyPr wrap="square">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Evidence that the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resources and processes of the academic business unit are organized</a:t>
            </a:r>
            <a:r>
              <a:rPr kumimoji="0" lang="en-US" sz="1000" b="1" i="0" u="none" strike="noStrike" kern="0" cap="none" spc="0" normalizeH="0" noProof="0" dirty="0" smtClean="0">
                <a:ln>
                  <a:noFill/>
                </a:ln>
                <a:solidFill>
                  <a:srgbClr val="A50021"/>
                </a:solidFill>
                <a:effectLst/>
                <a:uLnTx/>
                <a:uFillTx/>
                <a:latin typeface="Arial" charset="0"/>
                <a:cs typeface="Arial" charset="0"/>
              </a:rPr>
              <a:t> and deployed effectively</a:t>
            </a:r>
            <a:endParaRPr kumimoji="0" lang="en-US" sz="1000" b="1" i="0" u="none" strike="noStrike" kern="0" cap="none" spc="0" normalizeH="0" baseline="0" noProof="0" dirty="0" smtClean="0">
              <a:ln>
                <a:noFill/>
              </a:ln>
              <a:solidFill>
                <a:srgbClr val="A50021"/>
              </a:solidFill>
              <a:effectLst/>
              <a:uLnTx/>
              <a:uFillTx/>
              <a:latin typeface="Arial" charset="0"/>
              <a:cs typeface="Arial" charset="0"/>
            </a:endParaRPr>
          </a:p>
        </p:txBody>
      </p:sp>
      <p:sp>
        <p:nvSpPr>
          <p:cNvPr id="17" name="Line 26"/>
          <p:cNvSpPr>
            <a:spLocks noChangeShapeType="1"/>
          </p:cNvSpPr>
          <p:nvPr/>
        </p:nvSpPr>
        <p:spPr bwMode="auto">
          <a:xfrm flipH="1" flipV="1">
            <a:off x="2056838" y="2615184"/>
            <a:ext cx="9705" cy="1234440"/>
          </a:xfrm>
          <a:prstGeom prst="line">
            <a:avLst/>
          </a:prstGeom>
          <a:noFill/>
          <a:ln w="15875">
            <a:solidFill>
              <a:srgbClr val="990033"/>
            </a:solidFill>
            <a:round/>
            <a:headEnd/>
            <a:tailEnd type="triangle" w="med" len="me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18" name="Line 27"/>
          <p:cNvSpPr>
            <a:spLocks noChangeShapeType="1"/>
          </p:cNvSpPr>
          <p:nvPr/>
        </p:nvSpPr>
        <p:spPr bwMode="auto">
          <a:xfrm flipV="1">
            <a:off x="4023360" y="3355848"/>
            <a:ext cx="0" cy="502920"/>
          </a:xfrm>
          <a:prstGeom prst="line">
            <a:avLst/>
          </a:prstGeom>
          <a:noFill/>
          <a:ln w="15875">
            <a:solidFill>
              <a:srgbClr val="990033"/>
            </a:solidFill>
            <a:round/>
            <a:headEnd/>
            <a:tailEnd type="triangle" w="med" len="me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smtClean="0">
                <a:ln>
                  <a:noFill/>
                </a:ln>
                <a:solidFill>
                  <a:sysClr val="windowText" lastClr="000000"/>
                </a:solidFill>
                <a:effectLst/>
                <a:uLnTx/>
                <a:uFillTx/>
              </a:rPr>
              <a:t>                              </a:t>
            </a:r>
          </a:p>
        </p:txBody>
      </p:sp>
      <p:sp>
        <p:nvSpPr>
          <p:cNvPr id="19" name="Line 29"/>
          <p:cNvSpPr>
            <a:spLocks noChangeShapeType="1"/>
          </p:cNvSpPr>
          <p:nvPr/>
        </p:nvSpPr>
        <p:spPr bwMode="auto">
          <a:xfrm flipV="1">
            <a:off x="5588873" y="3355848"/>
            <a:ext cx="0" cy="502920"/>
          </a:xfrm>
          <a:prstGeom prst="line">
            <a:avLst/>
          </a:prstGeom>
          <a:noFill/>
          <a:ln w="15875">
            <a:solidFill>
              <a:srgbClr val="990033"/>
            </a:solidFill>
            <a:round/>
            <a:headEnd/>
            <a:tailEnd type="triangle" w="med" len="med"/>
          </a:ln>
          <a:effectLst>
            <a:outerShdw blurRad="50800" dist="38100" dir="2700000" algn="tl"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20" name="Line 31"/>
          <p:cNvSpPr>
            <a:spLocks noChangeShapeType="1"/>
          </p:cNvSpPr>
          <p:nvPr/>
        </p:nvSpPr>
        <p:spPr bwMode="auto">
          <a:xfrm flipV="1">
            <a:off x="7543800" y="2615183"/>
            <a:ext cx="0" cy="1234440"/>
          </a:xfrm>
          <a:prstGeom prst="line">
            <a:avLst/>
          </a:prstGeom>
          <a:noFill/>
          <a:ln w="15875">
            <a:solidFill>
              <a:srgbClr val="990033"/>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dirty="0" smtClean="0">
              <a:ln>
                <a:noFill/>
              </a:ln>
              <a:solidFill>
                <a:sysClr val="windowText" lastClr="000000"/>
              </a:solidFill>
              <a:effectLst/>
              <a:uLnTx/>
              <a:uFillTx/>
            </a:endParaRPr>
          </a:p>
        </p:txBody>
      </p:sp>
      <p:sp>
        <p:nvSpPr>
          <p:cNvPr id="21" name="Text Box 20"/>
          <p:cNvSpPr txBox="1">
            <a:spLocks noChangeArrowheads="1"/>
          </p:cNvSpPr>
          <p:nvPr/>
        </p:nvSpPr>
        <p:spPr bwMode="auto">
          <a:xfrm>
            <a:off x="1289304" y="3850268"/>
            <a:ext cx="1554479" cy="1159882"/>
          </a:xfrm>
          <a:prstGeom prst="rect">
            <a:avLst/>
          </a:prstGeom>
          <a:noFill/>
          <a:ln w="9525" algn="ctr">
            <a:noFill/>
            <a:miter lim="800000"/>
            <a:headEnd/>
            <a:tailEnd/>
          </a:ln>
        </p:spPr>
        <p:txBody>
          <a:bodyPr wrap="square">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Evidence that the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mission 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broad-based goals of the academic business unit are being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A50021"/>
                </a:solidFill>
                <a:effectLst/>
                <a:uLnTx/>
                <a:uFillTx/>
                <a:latin typeface="Arial" charset="0"/>
                <a:cs typeface="Arial" charset="0"/>
              </a:rPr>
              <a:t>accomplished</a:t>
            </a:r>
          </a:p>
        </p:txBody>
      </p:sp>
      <p:sp>
        <p:nvSpPr>
          <p:cNvPr id="22" name="Text Box 7"/>
          <p:cNvSpPr txBox="1">
            <a:spLocks noChangeArrowheads="1"/>
          </p:cNvSpPr>
          <p:nvPr/>
        </p:nvSpPr>
        <p:spPr bwMode="auto">
          <a:xfrm>
            <a:off x="3502152" y="2971800"/>
            <a:ext cx="1005840" cy="384048"/>
          </a:xfrm>
          <a:prstGeom prst="rect">
            <a:avLst/>
          </a:prstGeom>
          <a:solidFill>
            <a:srgbClr val="002060"/>
          </a:solidFill>
          <a:ln w="19050" algn="ctr">
            <a:solidFill>
              <a:srgbClr val="990033"/>
            </a:solidFill>
            <a:miter lim="800000"/>
            <a:headEnd/>
            <a:tailEnd/>
          </a:ln>
          <a:effectLst>
            <a:outerShdw blurRad="50800" dist="38100" dir="2700000" algn="tl" rotWithShape="0">
              <a:prstClr val="black">
                <a:alpha val="40000"/>
              </a:prstClr>
            </a:outerShdw>
          </a:effectLst>
        </p:spPr>
        <p:txBody>
          <a:bodyPr lIns="0" tIns="0" rIns="0" bIns="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chemeClr val="bg1"/>
                </a:solidFill>
                <a:effectLst/>
                <a:uLnTx/>
                <a:uFillTx/>
                <a:latin typeface="Arial" charset="0"/>
                <a:cs typeface="Arial" charset="0"/>
              </a:rPr>
              <a:t>Disciplinary</a:t>
            </a:r>
            <a:r>
              <a:rPr kumimoji="0" lang="en-US" sz="1100" b="1" i="0" u="none" strike="noStrike" kern="0" cap="none" spc="0" normalizeH="0" noProof="0" dirty="0" smtClean="0">
                <a:ln>
                  <a:noFill/>
                </a:ln>
                <a:solidFill>
                  <a:schemeClr val="bg1"/>
                </a:solidFill>
                <a:effectLst/>
                <a:uLnTx/>
                <a:uFillTx/>
                <a:latin typeface="Arial" charset="0"/>
                <a:cs typeface="Arial" charset="0"/>
              </a:rPr>
              <a:t> Knowledge</a:t>
            </a:r>
            <a:endParaRPr kumimoji="0" lang="en-US" sz="1100" b="1" i="0" u="none" strike="noStrike" kern="0" cap="none" spc="0" normalizeH="0" baseline="0" noProof="0" dirty="0" smtClean="0">
              <a:ln>
                <a:noFill/>
              </a:ln>
              <a:solidFill>
                <a:schemeClr val="bg1"/>
              </a:solidFill>
              <a:effectLst/>
              <a:uLnTx/>
              <a:uFillTx/>
              <a:latin typeface="Arial" charset="0"/>
              <a:cs typeface="Arial" charset="0"/>
            </a:endParaRPr>
          </a:p>
        </p:txBody>
      </p:sp>
      <p:sp>
        <p:nvSpPr>
          <p:cNvPr id="25"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Measuring Overall Effectiveness</a:t>
            </a:r>
          </a:p>
        </p:txBody>
      </p:sp>
    </p:spTree>
    <p:extLst>
      <p:ext uri="{BB962C8B-B14F-4D97-AF65-F5344CB8AC3E}">
        <p14:creationId xmlns:p14="http://schemas.microsoft.com/office/powerpoint/2010/main" val="1343957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ppt_x"/>
                                          </p:val>
                                        </p:tav>
                                        <p:tav tm="100000">
                                          <p:val>
                                            <p:strVal val="#ppt_x"/>
                                          </p:val>
                                        </p:tav>
                                      </p:tavLst>
                                    </p:anim>
                                    <p:anim calcmode="lin" valueType="num">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75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strVal val="#ppt_x"/>
                                          </p:val>
                                        </p:tav>
                                        <p:tav tm="100000">
                                          <p:val>
                                            <p:strVal val="#ppt_x"/>
                                          </p:val>
                                        </p:tav>
                                      </p:tavLst>
                                    </p:anim>
                                    <p:anim calcmode="lin" valueType="num">
                                      <p:cBhvr>
                                        <p:cTn id="53" dur="1000" fill="hold"/>
                                        <p:tgtEl>
                                          <p:spTgt spid="12"/>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1000"/>
                                        <p:tgtEl>
                                          <p:spTgt spid="22"/>
                                        </p:tgtEl>
                                      </p:cBhvr>
                                    </p:animEffect>
                                    <p:anim calcmode="lin" valueType="num">
                                      <p:cBhvr>
                                        <p:cTn id="62" dur="1000" fill="hold"/>
                                        <p:tgtEl>
                                          <p:spTgt spid="22"/>
                                        </p:tgtEl>
                                        <p:attrNameLst>
                                          <p:attrName>ppt_x</p:attrName>
                                        </p:attrNameLst>
                                      </p:cBhvr>
                                      <p:tavLst>
                                        <p:tav tm="0">
                                          <p:val>
                                            <p:strVal val="#ppt_x"/>
                                          </p:val>
                                        </p:tav>
                                        <p:tav tm="100000">
                                          <p:val>
                                            <p:strVal val="#ppt_x"/>
                                          </p:val>
                                        </p:tav>
                                      </p:tavLst>
                                    </p:anim>
                                    <p:anim calcmode="lin" valueType="num">
                                      <p:cBhvr>
                                        <p:cTn id="63" dur="1000" fill="hold"/>
                                        <p:tgtEl>
                                          <p:spTgt spid="22"/>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1000"/>
                                        <p:tgtEl>
                                          <p:spTgt spid="6"/>
                                        </p:tgtEl>
                                      </p:cBhvr>
                                    </p:animEffect>
                                    <p:anim calcmode="lin" valueType="num">
                                      <p:cBhvr>
                                        <p:cTn id="67" dur="1000" fill="hold"/>
                                        <p:tgtEl>
                                          <p:spTgt spid="6"/>
                                        </p:tgtEl>
                                        <p:attrNameLst>
                                          <p:attrName>ppt_x</p:attrName>
                                        </p:attrNameLst>
                                      </p:cBhvr>
                                      <p:tavLst>
                                        <p:tav tm="0">
                                          <p:val>
                                            <p:strVal val="#ppt_x"/>
                                          </p:val>
                                        </p:tav>
                                        <p:tav tm="100000">
                                          <p:val>
                                            <p:strVal val="#ppt_x"/>
                                          </p:val>
                                        </p:tav>
                                      </p:tavLst>
                                    </p:anim>
                                    <p:anim calcmode="lin" valueType="num">
                                      <p:cBhvr>
                                        <p:cTn id="6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1000"/>
                                        <p:tgtEl>
                                          <p:spTgt spid="18"/>
                                        </p:tgtEl>
                                      </p:cBhvr>
                                    </p:animEffect>
                                    <p:anim calcmode="lin" valueType="num">
                                      <p:cBhvr>
                                        <p:cTn id="79" dur="1000" fill="hold"/>
                                        <p:tgtEl>
                                          <p:spTgt spid="18"/>
                                        </p:tgtEl>
                                        <p:attrNameLst>
                                          <p:attrName>ppt_x</p:attrName>
                                        </p:attrNameLst>
                                      </p:cBhvr>
                                      <p:tavLst>
                                        <p:tav tm="0">
                                          <p:val>
                                            <p:strVal val="#ppt_x"/>
                                          </p:val>
                                        </p:tav>
                                        <p:tav tm="100000">
                                          <p:val>
                                            <p:strVal val="#ppt_x"/>
                                          </p:val>
                                        </p:tav>
                                      </p:tavLst>
                                    </p:anim>
                                    <p:anim calcmode="lin" valueType="num">
                                      <p:cBhvr>
                                        <p:cTn id="80" dur="1000" fill="hold"/>
                                        <p:tgtEl>
                                          <p:spTgt spid="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1000"/>
                                        <p:tgtEl>
                                          <p:spTgt spid="19"/>
                                        </p:tgtEl>
                                      </p:cBhvr>
                                    </p:animEffect>
                                    <p:anim calcmode="lin" valueType="num">
                                      <p:cBhvr>
                                        <p:cTn id="84" dur="1000" fill="hold"/>
                                        <p:tgtEl>
                                          <p:spTgt spid="19"/>
                                        </p:tgtEl>
                                        <p:attrNameLst>
                                          <p:attrName>ppt_x</p:attrName>
                                        </p:attrNameLst>
                                      </p:cBhvr>
                                      <p:tavLst>
                                        <p:tav tm="0">
                                          <p:val>
                                            <p:strVal val="#ppt_x"/>
                                          </p:val>
                                        </p:tav>
                                        <p:tav tm="100000">
                                          <p:val>
                                            <p:strVal val="#ppt_x"/>
                                          </p:val>
                                        </p:tav>
                                      </p:tavLst>
                                    </p:anim>
                                    <p:anim calcmode="lin" valueType="num">
                                      <p:cBhvr>
                                        <p:cTn id="85" dur="1000" fill="hold"/>
                                        <p:tgtEl>
                                          <p:spTgt spid="19"/>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fade">
                                      <p:cBhvr>
                                        <p:cTn id="88" dur="1000"/>
                                        <p:tgtEl>
                                          <p:spTgt spid="20"/>
                                        </p:tgtEl>
                                      </p:cBhvr>
                                    </p:animEffect>
                                    <p:anim calcmode="lin" valueType="num">
                                      <p:cBhvr>
                                        <p:cTn id="89" dur="1000" fill="hold"/>
                                        <p:tgtEl>
                                          <p:spTgt spid="20"/>
                                        </p:tgtEl>
                                        <p:attrNameLst>
                                          <p:attrName>ppt_x</p:attrName>
                                        </p:attrNameLst>
                                      </p:cBhvr>
                                      <p:tavLst>
                                        <p:tav tm="0">
                                          <p:val>
                                            <p:strVal val="#ppt_x"/>
                                          </p:val>
                                        </p:tav>
                                        <p:tav tm="100000">
                                          <p:val>
                                            <p:strVal val="#ppt_x"/>
                                          </p:val>
                                        </p:tav>
                                      </p:tavLst>
                                    </p:anim>
                                    <p:anim calcmode="lin" valueType="num">
                                      <p:cBhvr>
                                        <p:cTn id="90" dur="1000" fill="hold"/>
                                        <p:tgtEl>
                                          <p:spTgt spid="20"/>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fade">
                                      <p:cBhvr>
                                        <p:cTn id="93" dur="1000"/>
                                        <p:tgtEl>
                                          <p:spTgt spid="21"/>
                                        </p:tgtEl>
                                      </p:cBhvr>
                                    </p:animEffect>
                                    <p:anim calcmode="lin" valueType="num">
                                      <p:cBhvr>
                                        <p:cTn id="94" dur="1000" fill="hold"/>
                                        <p:tgtEl>
                                          <p:spTgt spid="21"/>
                                        </p:tgtEl>
                                        <p:attrNameLst>
                                          <p:attrName>ppt_x</p:attrName>
                                        </p:attrNameLst>
                                      </p:cBhvr>
                                      <p:tavLst>
                                        <p:tav tm="0">
                                          <p:val>
                                            <p:strVal val="#ppt_x"/>
                                          </p:val>
                                        </p:tav>
                                        <p:tav tm="100000">
                                          <p:val>
                                            <p:strVal val="#ppt_x"/>
                                          </p:val>
                                        </p:tav>
                                      </p:tavLst>
                                    </p:anim>
                                    <p:anim calcmode="lin" valueType="num">
                                      <p:cBhvr>
                                        <p:cTn id="95" dur="1000" fill="hold"/>
                                        <p:tgtEl>
                                          <p:spTgt spid="21"/>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1000"/>
                                        <p:tgtEl>
                                          <p:spTgt spid="14"/>
                                        </p:tgtEl>
                                      </p:cBhvr>
                                    </p:animEffect>
                                    <p:anim calcmode="lin" valueType="num">
                                      <p:cBhvr>
                                        <p:cTn id="99" dur="1000" fill="hold"/>
                                        <p:tgtEl>
                                          <p:spTgt spid="14"/>
                                        </p:tgtEl>
                                        <p:attrNameLst>
                                          <p:attrName>ppt_x</p:attrName>
                                        </p:attrNameLst>
                                      </p:cBhvr>
                                      <p:tavLst>
                                        <p:tav tm="0">
                                          <p:val>
                                            <p:strVal val="#ppt_x"/>
                                          </p:val>
                                        </p:tav>
                                        <p:tav tm="100000">
                                          <p:val>
                                            <p:strVal val="#ppt_x"/>
                                          </p:val>
                                        </p:tav>
                                      </p:tavLst>
                                    </p:anim>
                                    <p:anim calcmode="lin" valueType="num">
                                      <p:cBhvr>
                                        <p:cTn id="100" dur="1000" fill="hold"/>
                                        <p:tgtEl>
                                          <p:spTgt spid="14"/>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fade">
                                      <p:cBhvr>
                                        <p:cTn id="103" dur="1000"/>
                                        <p:tgtEl>
                                          <p:spTgt spid="15"/>
                                        </p:tgtEl>
                                      </p:cBhvr>
                                    </p:animEffect>
                                    <p:anim calcmode="lin" valueType="num">
                                      <p:cBhvr>
                                        <p:cTn id="104" dur="1000" fill="hold"/>
                                        <p:tgtEl>
                                          <p:spTgt spid="15"/>
                                        </p:tgtEl>
                                        <p:attrNameLst>
                                          <p:attrName>ppt_x</p:attrName>
                                        </p:attrNameLst>
                                      </p:cBhvr>
                                      <p:tavLst>
                                        <p:tav tm="0">
                                          <p:val>
                                            <p:strVal val="#ppt_x"/>
                                          </p:val>
                                        </p:tav>
                                        <p:tav tm="100000">
                                          <p:val>
                                            <p:strVal val="#ppt_x"/>
                                          </p:val>
                                        </p:tav>
                                      </p:tavLst>
                                    </p:anim>
                                    <p:anim calcmode="lin" valueType="num">
                                      <p:cBhvr>
                                        <p:cTn id="105" dur="1000" fill="hold"/>
                                        <p:tgtEl>
                                          <p:spTgt spid="15"/>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childTnLst>
                          </p:cTn>
                        </p:par>
                        <p:par>
                          <p:cTn id="111" fill="hold">
                            <p:stCondLst>
                              <p:cond delay="1000"/>
                            </p:stCondLst>
                            <p:childTnLst>
                              <p:par>
                                <p:cTn id="112" presetID="23" presetClass="entr" presetSubtype="16" fill="hold" nodeType="afterEffect" nodePh="1">
                                  <p:stCondLst>
                                    <p:cond delay="0"/>
                                  </p:stCondLst>
                                  <p:endCondLst>
                                    <p:cond evt="begin" delay="0">
                                      <p:tn val="112"/>
                                    </p:cond>
                                  </p:endCondLst>
                                  <p:childTnLst>
                                    <p:set>
                                      <p:cBhvr>
                                        <p:cTn id="113" dur="1" fill="hold">
                                          <p:stCondLst>
                                            <p:cond delay="0"/>
                                          </p:stCondLst>
                                        </p:cTn>
                                        <p:tgtEl>
                                          <p:spTgt spid="2">
                                            <p:txEl>
                                              <p:pRg st="0" end="0"/>
                                            </p:txEl>
                                          </p:spTgt>
                                        </p:tgtEl>
                                        <p:attrNameLst>
                                          <p:attrName>style.visibility</p:attrName>
                                        </p:attrNameLst>
                                      </p:cBhvr>
                                      <p:to>
                                        <p:strVal val="visible"/>
                                      </p:to>
                                    </p:set>
                                    <p:anim calcmode="lin" valueType="num">
                                      <p:cBhvr>
                                        <p:cTn id="1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15"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animBg="1"/>
      <p:bldP spid="18" grpId="0" animBg="1"/>
      <p:bldP spid="19" grpId="0" animBg="1"/>
      <p:bldP spid="20" grpId="0" animBg="1"/>
      <p:bldP spid="21" grpId="0"/>
      <p:bldP spid="22" grpId="0" animBg="1"/>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lvl="0" indent="-342900" fontAlgn="base">
              <a:spcAft>
                <a:spcPct val="0"/>
              </a:spcAft>
              <a:buClr>
                <a:srgbClr val="330033"/>
              </a:buClr>
              <a:buSzPct val="90000"/>
            </a:pPr>
            <a:endParaRPr lang="en-US" sz="1100" kern="0" dirty="0" smtClean="0">
              <a:solidFill>
                <a:srgbClr val="330033"/>
              </a:solidFill>
              <a:latin typeface="Calibri" panose="020F0502020204030204" pitchFamily="34" charset="0"/>
            </a:endParaRPr>
          </a:p>
          <a:p>
            <a:pPr marL="274320" lvl="0" indent="-274320" fontAlgn="base">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Articulate goals and intended outcomes for students and for the academic business unit (intended student learning outcomes and operational outcomes).</a:t>
            </a:r>
          </a:p>
          <a:p>
            <a:pPr marL="274320" lvl="0" indent="-274320" fontAlgn="base">
              <a:spcBef>
                <a:spcPts val="36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Use assessment tools – Measures and measure related rubrics - to gather data and information pertaining to the goals and intended outcomes.</a:t>
            </a:r>
          </a:p>
          <a:p>
            <a:pPr marL="274320" lvl="0" indent="-274320" fontAlgn="base">
              <a:spcBef>
                <a:spcPts val="3600"/>
              </a:spcBef>
              <a:spcAft>
                <a:spcPct val="0"/>
              </a:spcAft>
              <a:buClr>
                <a:srgbClr val="A50021"/>
              </a:buClr>
              <a:buSzPct val="90000"/>
              <a:buFont typeface="Wingdings" pitchFamily="2" charset="2"/>
              <a:buChar char="§"/>
            </a:pPr>
            <a:r>
              <a:rPr lang="en-US" sz="2000" kern="0" dirty="0" smtClean="0">
                <a:solidFill>
                  <a:srgbClr val="330033"/>
                </a:solidFill>
                <a:latin typeface="Calibri" panose="020F0502020204030204" pitchFamily="34" charset="0"/>
              </a:rPr>
              <a:t>Analyze and evaluate the assessment results to determine the extent to which students and the academic </a:t>
            </a:r>
            <a:r>
              <a:rPr lang="en-US" sz="2000" kern="0" dirty="0">
                <a:solidFill>
                  <a:srgbClr val="330033"/>
                </a:solidFill>
                <a:latin typeface="Calibri" panose="020F0502020204030204" pitchFamily="34" charset="0"/>
              </a:rPr>
              <a:t>business unit (its operational effectiveness) </a:t>
            </a:r>
            <a:r>
              <a:rPr lang="en-US" sz="2000" kern="0" dirty="0" smtClean="0">
                <a:solidFill>
                  <a:srgbClr val="330033"/>
                </a:solidFill>
                <a:latin typeface="Calibri" panose="020F0502020204030204" pitchFamily="34" charset="0"/>
              </a:rPr>
              <a:t>is realizing the intended outcomes.</a:t>
            </a:r>
            <a:endParaRPr lang="en-US" sz="2000" kern="0" dirty="0">
              <a:solidFill>
                <a:srgbClr val="330033"/>
              </a:solidFill>
              <a:latin typeface="Calibri" panose="020F0502020204030204" pitchFamily="34" charset="0"/>
            </a:endParaRPr>
          </a:p>
        </p:txBody>
      </p:sp>
      <p:sp>
        <p:nvSpPr>
          <p:cNvPr id="5"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14676932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lvl="0" indent="-342900" fontAlgn="base">
              <a:spcAft>
                <a:spcPct val="0"/>
              </a:spcAft>
              <a:buClr>
                <a:srgbClr val="330033"/>
              </a:buClr>
              <a:buSzPct val="90000"/>
            </a:pPr>
            <a:endParaRPr lang="en-US" sz="1100" kern="0" dirty="0" smtClean="0">
              <a:solidFill>
                <a:srgbClr val="330033"/>
              </a:solidFill>
              <a:latin typeface="Calibri" panose="020F0502020204030204" pitchFamily="34" charset="0"/>
            </a:endParaRPr>
          </a:p>
          <a:p>
            <a:pPr marL="274320" lvl="0" indent="-274320" fontAlgn="base">
              <a:spcAft>
                <a:spcPct val="0"/>
              </a:spcAft>
              <a:buClr>
                <a:srgbClr val="A50021"/>
              </a:buClr>
              <a:buSzPct val="90000"/>
              <a:buFont typeface="Wingdings" pitchFamily="2" charset="2"/>
              <a:buChar char="§"/>
            </a:pPr>
            <a:r>
              <a:rPr lang="en-US" sz="1900" kern="0" dirty="0" smtClean="0">
                <a:solidFill>
                  <a:srgbClr val="330033"/>
                </a:solidFill>
                <a:latin typeface="Calibri" panose="020F0502020204030204" pitchFamily="34" charset="0"/>
              </a:rPr>
              <a:t>Identify changes and improvements that are needed (in curricula, resources, processes, etc.).</a:t>
            </a:r>
          </a:p>
          <a:p>
            <a:pPr marL="274320" lvl="0" indent="-274320" fontAlgn="base">
              <a:spcBef>
                <a:spcPts val="1800"/>
              </a:spcBef>
              <a:spcAft>
                <a:spcPct val="0"/>
              </a:spcAft>
              <a:buClr>
                <a:srgbClr val="A50021"/>
              </a:buClr>
              <a:buSzPct val="90000"/>
              <a:buFont typeface="Wingdings" pitchFamily="2" charset="2"/>
              <a:buChar char="§"/>
            </a:pPr>
            <a:r>
              <a:rPr lang="en-US" sz="1900" kern="0" dirty="0" smtClean="0">
                <a:solidFill>
                  <a:srgbClr val="330033"/>
                </a:solidFill>
                <a:latin typeface="Calibri" panose="020F0502020204030204" pitchFamily="34" charset="0"/>
              </a:rPr>
              <a:t>Prepare and execute strategies and action plans to implement the identified changes and improvements.</a:t>
            </a:r>
          </a:p>
          <a:p>
            <a:pPr marL="274320" lvl="0" indent="-274320" fontAlgn="base">
              <a:spcBef>
                <a:spcPts val="1800"/>
              </a:spcBef>
              <a:spcAft>
                <a:spcPct val="0"/>
              </a:spcAft>
              <a:buClr>
                <a:srgbClr val="A50021"/>
              </a:buClr>
              <a:buSzPct val="90000"/>
              <a:buFont typeface="Wingdings" pitchFamily="2" charset="2"/>
              <a:buChar char="§"/>
            </a:pPr>
            <a:r>
              <a:rPr lang="en-US" sz="1900" kern="0" dirty="0" smtClean="0">
                <a:solidFill>
                  <a:srgbClr val="330033"/>
                </a:solidFill>
                <a:latin typeface="Calibri" panose="020F0502020204030204" pitchFamily="34" charset="0"/>
              </a:rPr>
              <a:t>Evaluate the results of executed action plans to determine the extent </a:t>
            </a:r>
            <a:r>
              <a:rPr lang="en-US" sz="1900" kern="0" dirty="0">
                <a:solidFill>
                  <a:srgbClr val="330033"/>
                </a:solidFill>
                <a:latin typeface="Calibri" panose="020F0502020204030204" pitchFamily="34" charset="0"/>
              </a:rPr>
              <a:t>to which the </a:t>
            </a:r>
            <a:r>
              <a:rPr lang="en-US" sz="1900" kern="0" dirty="0" smtClean="0">
                <a:solidFill>
                  <a:srgbClr val="330033"/>
                </a:solidFill>
                <a:latin typeface="Calibri" panose="020F0502020204030204" pitchFamily="34" charset="0"/>
              </a:rPr>
              <a:t>strategies and action </a:t>
            </a:r>
            <a:r>
              <a:rPr lang="en-US" sz="1900" kern="0" dirty="0">
                <a:solidFill>
                  <a:srgbClr val="330033"/>
                </a:solidFill>
                <a:latin typeface="Calibri" panose="020F0502020204030204" pitchFamily="34" charset="0"/>
              </a:rPr>
              <a:t>plans resulted in the desired outcomes (</a:t>
            </a:r>
            <a:r>
              <a:rPr lang="en-US" sz="1900" kern="0" dirty="0" smtClean="0">
                <a:solidFill>
                  <a:srgbClr val="330033"/>
                </a:solidFill>
                <a:latin typeface="Calibri" panose="020F0502020204030204" pitchFamily="34" charset="0"/>
              </a:rPr>
              <a:t>i.e., repeat the assessment process and determine ‘realized’ outcomes).</a:t>
            </a:r>
          </a:p>
          <a:p>
            <a:pPr marL="274320" lvl="0" indent="-274320" fontAlgn="base">
              <a:spcBef>
                <a:spcPts val="1800"/>
              </a:spcBef>
              <a:spcAft>
                <a:spcPct val="0"/>
              </a:spcAft>
              <a:buClr>
                <a:srgbClr val="A50021"/>
              </a:buClr>
              <a:buSzPct val="90000"/>
              <a:buFont typeface="Wingdings" pitchFamily="2" charset="2"/>
              <a:buChar char="§"/>
            </a:pPr>
            <a:r>
              <a:rPr lang="en-US" sz="1900" kern="0" dirty="0" smtClean="0">
                <a:solidFill>
                  <a:srgbClr val="330033"/>
                </a:solidFill>
                <a:latin typeface="Calibri" panose="020F0502020204030204" pitchFamily="34" charset="0"/>
              </a:rPr>
              <a:t>This phase of the outcomes assessment process represents ‘closing the loop’ in outcomes assessment: the ‘Assessment Feedback Loop.’</a:t>
            </a:r>
          </a:p>
        </p:txBody>
      </p:sp>
      <p:sp>
        <p:nvSpPr>
          <p:cNvPr id="5"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6319597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marL="342900" lvl="0" indent="-342900" algn="ctr" fontAlgn="base">
              <a:spcBef>
                <a:spcPct val="100000"/>
              </a:spcBef>
              <a:spcAft>
                <a:spcPct val="0"/>
              </a:spcAft>
              <a:buClr>
                <a:srgbClr val="330033"/>
              </a:buClr>
              <a:buSzPct val="90000"/>
            </a:pPr>
            <a:endParaRPr lang="en-US" sz="2000" kern="0" dirty="0">
              <a:solidFill>
                <a:srgbClr val="330033"/>
              </a:solidFill>
              <a:latin typeface="Times New Roman"/>
            </a:endParaRPr>
          </a:p>
        </p:txBody>
      </p:sp>
      <p:sp>
        <p:nvSpPr>
          <p:cNvPr id="5" name="Text Placeholder 2"/>
          <p:cNvSpPr txBox="1">
            <a:spLocks/>
          </p:cNvSpPr>
          <p:nvPr/>
        </p:nvSpPr>
        <p:spPr>
          <a:xfrm>
            <a:off x="1069848" y="1801368"/>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The </a:t>
            </a: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Assessment Feedback</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 </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Loop</a:t>
            </a: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r>
              <a:rPr lang="en-US" dirty="0">
                <a:latin typeface="Calibri" panose="020F0502020204030204" pitchFamily="34" charset="0"/>
              </a:rPr>
              <a:t>f</a:t>
            </a:r>
            <a:r>
              <a:rPr lang="en-US" baseline="0" dirty="0" smtClean="0">
                <a:latin typeface="Calibri" panose="020F0502020204030204" pitchFamily="34" charset="0"/>
              </a:rPr>
              <a:t>or the assessment measures</a:t>
            </a:r>
            <a:endPar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endParaRPr>
          </a:p>
        </p:txBody>
      </p:sp>
      <p:grpSp>
        <p:nvGrpSpPr>
          <p:cNvPr id="2" name="Group 1"/>
          <p:cNvGrpSpPr/>
          <p:nvPr/>
        </p:nvGrpSpPr>
        <p:grpSpPr>
          <a:xfrm>
            <a:off x="3291840" y="1508760"/>
            <a:ext cx="1714500" cy="981075"/>
            <a:chOff x="3291840" y="1508760"/>
            <a:chExt cx="1714500" cy="981075"/>
          </a:xfrm>
        </p:grpSpPr>
        <p:pic>
          <p:nvPicPr>
            <p:cNvPr id="10" name="Picture 9"/>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1508760"/>
              <a:ext cx="1714500" cy="981075"/>
            </a:xfrm>
            <a:prstGeom prst="rect">
              <a:avLst/>
            </a:prstGeom>
          </p:spPr>
        </p:pic>
        <p:sp>
          <p:nvSpPr>
            <p:cNvPr id="11" name="TextBox 10"/>
            <p:cNvSpPr txBox="1"/>
            <p:nvPr/>
          </p:nvSpPr>
          <p:spPr>
            <a:xfrm>
              <a:off x="33909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schemeClr val="bg1"/>
                  </a:solidFill>
                  <a:latin typeface="Arial" panose="020B0604020202020204" pitchFamily="34" charset="0"/>
                  <a:cs typeface="Arial" panose="020B0604020202020204" pitchFamily="34" charset="0"/>
                </a:rPr>
                <a:t>Carry out</a:t>
              </a:r>
            </a:p>
            <a:p>
              <a:pPr algn="ctr"/>
              <a:r>
                <a:rPr lang="en-US" sz="1000" dirty="0" smtClean="0">
                  <a:solidFill>
                    <a:schemeClr val="bg1"/>
                  </a:solidFill>
                  <a:latin typeface="Arial" panose="020B0604020202020204" pitchFamily="34" charset="0"/>
                  <a:cs typeface="Arial" panose="020B0604020202020204" pitchFamily="34" charset="0"/>
                </a:rPr>
                <a:t>assessment</a:t>
              </a:r>
            </a:p>
            <a:p>
              <a:pPr algn="ctr"/>
              <a:r>
                <a:rPr lang="en-US" sz="1000" dirty="0" smtClean="0">
                  <a:solidFill>
                    <a:schemeClr val="bg1"/>
                  </a:solidFill>
                  <a:latin typeface="Arial" panose="020B0604020202020204" pitchFamily="34" charset="0"/>
                  <a:cs typeface="Arial" panose="020B0604020202020204" pitchFamily="34" charset="0"/>
                </a:rPr>
                <a:t>activities</a:t>
              </a:r>
              <a:endParaRPr lang="en-US" sz="1000" dirty="0">
                <a:solidFill>
                  <a:schemeClr val="bg1"/>
                </a:solidFill>
                <a:latin typeface="Arial" panose="020B0604020202020204" pitchFamily="34" charset="0"/>
                <a:cs typeface="Arial" panose="020B0604020202020204" pitchFamily="34" charset="0"/>
              </a:endParaRPr>
            </a:p>
          </p:txBody>
        </p:sp>
      </p:grpSp>
      <p:sp>
        <p:nvSpPr>
          <p:cNvPr id="12"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7660071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p:tgtEl>
                                          <p:spTgt spid="5"/>
                                        </p:tgtEl>
                                        <p:attrNameLst>
                                          <p:attrName>ppt_x</p:attrName>
                                        </p:attrNameLst>
                                      </p:cBhvr>
                                      <p:tavLst>
                                        <p:tav tm="0">
                                          <p:val>
                                            <p:strVal val="#ppt_x-#ppt_w*1.125000"/>
                                          </p:val>
                                        </p:tav>
                                        <p:tav tm="100000">
                                          <p:val>
                                            <p:strVal val="#ppt_x"/>
                                          </p:val>
                                        </p:tav>
                                      </p:tavLst>
                                    </p:anim>
                                    <p:animEffect transition="in" filter="wipe(right)">
                                      <p:cBhvr>
                                        <p:cTn id="8" dur="75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p:tgtEl>
                                          <p:spTgt spid="2"/>
                                        </p:tgtEl>
                                        <p:attrNameLst>
                                          <p:attrName>ppt_x</p:attrName>
                                        </p:attrNameLst>
                                      </p:cBhvr>
                                      <p:tavLst>
                                        <p:tav tm="0">
                                          <p:val>
                                            <p:strVal val="#ppt_x-#ppt_w*1.125000"/>
                                          </p:val>
                                        </p:tav>
                                        <p:tav tm="100000">
                                          <p:val>
                                            <p:strVal val="#ppt_x"/>
                                          </p:val>
                                        </p:tav>
                                      </p:tavLst>
                                    </p:anim>
                                    <p:animEffect transition="in" filter="wipe(right)">
                                      <p:cBhvr>
                                        <p:cTn id="14"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marL="342900" lvl="0" indent="-342900" algn="ctr" fontAlgn="base">
              <a:spcBef>
                <a:spcPct val="100000"/>
              </a:spcBef>
              <a:spcAft>
                <a:spcPct val="0"/>
              </a:spcAft>
              <a:buClr>
                <a:srgbClr val="330033"/>
              </a:buClr>
              <a:buSzPct val="90000"/>
            </a:pPr>
            <a:endParaRPr lang="en-US" sz="2000" kern="0" dirty="0">
              <a:solidFill>
                <a:srgbClr val="330033"/>
              </a:solidFill>
              <a:latin typeface="Times New Roman"/>
            </a:endParaRPr>
          </a:p>
        </p:txBody>
      </p:sp>
      <p:sp>
        <p:nvSpPr>
          <p:cNvPr id="5" name="Text Placeholder 2"/>
          <p:cNvSpPr txBox="1">
            <a:spLocks/>
          </p:cNvSpPr>
          <p:nvPr/>
        </p:nvSpPr>
        <p:spPr>
          <a:xfrm>
            <a:off x="1069848" y="1801368"/>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algn="ctr">
              <a:spcAft>
                <a:spcPts val="0"/>
              </a:spcAft>
              <a:buClr>
                <a:srgbClr val="C00000"/>
              </a:buClr>
              <a:buSzPct val="90000"/>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The Assessment Feedback</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 </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Loop </a:t>
            </a:r>
            <a:r>
              <a:rPr lang="en-US" noProof="0" dirty="0" smtClean="0">
                <a:latin typeface="Calibri" panose="020F0502020204030204" pitchFamily="34" charset="0"/>
              </a:rPr>
              <a:t>f</a:t>
            </a:r>
            <a:r>
              <a:rPr lang="en-US" dirty="0" smtClean="0">
                <a:latin typeface="Calibri" panose="020F0502020204030204" pitchFamily="34" charset="0"/>
              </a:rPr>
              <a:t>or </a:t>
            </a:r>
            <a:r>
              <a:rPr lang="en-US" dirty="0">
                <a:latin typeface="Calibri" panose="020F0502020204030204" pitchFamily="34" charset="0"/>
              </a:rPr>
              <a:t>the assessment measures</a:t>
            </a: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endPar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endParaRPr>
          </a:p>
        </p:txBody>
      </p:sp>
      <p:grpSp>
        <p:nvGrpSpPr>
          <p:cNvPr id="14" name="Group 13"/>
          <p:cNvGrpSpPr/>
          <p:nvPr/>
        </p:nvGrpSpPr>
        <p:grpSpPr>
          <a:xfrm>
            <a:off x="5036485" y="1504950"/>
            <a:ext cx="3048000" cy="1095375"/>
            <a:chOff x="5036485" y="1504950"/>
            <a:chExt cx="3048000" cy="1095375"/>
          </a:xfrm>
        </p:grpSpPr>
        <p:pic>
          <p:nvPicPr>
            <p:cNvPr id="15" name="Picture 1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36485" y="1504950"/>
              <a:ext cx="3048000" cy="1095375"/>
            </a:xfrm>
            <a:prstGeom prst="rect">
              <a:avLst/>
            </a:prstGeom>
          </p:spPr>
        </p:pic>
        <p:sp>
          <p:nvSpPr>
            <p:cNvPr id="16" name="TextBox 15"/>
            <p:cNvSpPr txBox="1"/>
            <p:nvPr/>
          </p:nvSpPr>
          <p:spPr>
            <a:xfrm>
              <a:off x="64770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schemeClr val="bg1"/>
                  </a:solidFill>
                  <a:latin typeface="Arial" panose="020B0604020202020204" pitchFamily="34" charset="0"/>
                  <a:cs typeface="Arial" panose="020B0604020202020204" pitchFamily="34" charset="0"/>
                </a:rPr>
                <a:t>Determine where</a:t>
              </a:r>
            </a:p>
            <a:p>
              <a:pPr algn="ctr"/>
              <a:r>
                <a:rPr lang="en-US" sz="1000" dirty="0" smtClean="0">
                  <a:solidFill>
                    <a:schemeClr val="bg1"/>
                  </a:solidFill>
                  <a:latin typeface="Arial" panose="020B0604020202020204" pitchFamily="34" charset="0"/>
                  <a:cs typeface="Arial" panose="020B0604020202020204" pitchFamily="34" charset="0"/>
                </a:rPr>
                <a:t>changes and</a:t>
              </a:r>
            </a:p>
            <a:p>
              <a:pPr algn="ctr"/>
              <a:r>
                <a:rPr lang="en-US" sz="1000" dirty="0" smtClean="0">
                  <a:solidFill>
                    <a:schemeClr val="bg1"/>
                  </a:solidFill>
                  <a:latin typeface="Arial" panose="020B0604020202020204" pitchFamily="34" charset="0"/>
                  <a:cs typeface="Arial" panose="020B0604020202020204" pitchFamily="34" charset="0"/>
                </a:rPr>
                <a:t>improvements are</a:t>
              </a:r>
            </a:p>
            <a:p>
              <a:pPr algn="ctr"/>
              <a:r>
                <a:rPr lang="en-US" sz="1000" dirty="0" smtClean="0">
                  <a:solidFill>
                    <a:schemeClr val="bg1"/>
                  </a:solidFill>
                  <a:latin typeface="Arial" panose="020B0604020202020204" pitchFamily="34" charset="0"/>
                  <a:cs typeface="Arial" panose="020B0604020202020204" pitchFamily="34" charset="0"/>
                </a:rPr>
                <a:t>needed</a:t>
              </a:r>
              <a:endParaRPr lang="en-US" sz="1000" dirty="0">
                <a:solidFill>
                  <a:schemeClr val="bg1"/>
                </a:solidFill>
                <a:latin typeface="Arial" panose="020B0604020202020204" pitchFamily="34" charset="0"/>
                <a:cs typeface="Arial" panose="020B0604020202020204" pitchFamily="34" charset="0"/>
              </a:endParaRPr>
            </a:p>
          </p:txBody>
        </p:sp>
      </p:grpSp>
      <p:grpSp>
        <p:nvGrpSpPr>
          <p:cNvPr id="10" name="Group 9"/>
          <p:cNvGrpSpPr/>
          <p:nvPr/>
        </p:nvGrpSpPr>
        <p:grpSpPr>
          <a:xfrm>
            <a:off x="3291840" y="1508760"/>
            <a:ext cx="1714500" cy="981075"/>
            <a:chOff x="3291840" y="1508760"/>
            <a:chExt cx="1714500" cy="981075"/>
          </a:xfrm>
        </p:grpSpPr>
        <p:pic>
          <p:nvPicPr>
            <p:cNvPr id="12" name="Picture 1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1508760"/>
              <a:ext cx="1714500" cy="981075"/>
            </a:xfrm>
            <a:prstGeom prst="rect">
              <a:avLst/>
            </a:prstGeom>
          </p:spPr>
        </p:pic>
        <p:sp>
          <p:nvSpPr>
            <p:cNvPr id="13" name="TextBox 12"/>
            <p:cNvSpPr txBox="1"/>
            <p:nvPr/>
          </p:nvSpPr>
          <p:spPr>
            <a:xfrm>
              <a:off x="33909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schemeClr val="bg1"/>
                  </a:solidFill>
                  <a:latin typeface="Arial" panose="020B0604020202020204" pitchFamily="34" charset="0"/>
                  <a:cs typeface="Arial" panose="020B0604020202020204" pitchFamily="34" charset="0"/>
                </a:rPr>
                <a:t>Carry out</a:t>
              </a:r>
            </a:p>
            <a:p>
              <a:pPr algn="ctr"/>
              <a:r>
                <a:rPr lang="en-US" sz="1000" dirty="0" smtClean="0">
                  <a:solidFill>
                    <a:schemeClr val="bg1"/>
                  </a:solidFill>
                  <a:latin typeface="Arial" panose="020B0604020202020204" pitchFamily="34" charset="0"/>
                  <a:cs typeface="Arial" panose="020B0604020202020204" pitchFamily="34" charset="0"/>
                </a:rPr>
                <a:t>assessment</a:t>
              </a:r>
            </a:p>
            <a:p>
              <a:pPr algn="ctr"/>
              <a:r>
                <a:rPr lang="en-US" sz="1000" dirty="0" smtClean="0">
                  <a:solidFill>
                    <a:schemeClr val="bg1"/>
                  </a:solidFill>
                  <a:latin typeface="Arial" panose="020B0604020202020204" pitchFamily="34" charset="0"/>
                  <a:cs typeface="Arial" panose="020B0604020202020204" pitchFamily="34" charset="0"/>
                </a:rPr>
                <a:t>activities</a:t>
              </a:r>
              <a:endParaRPr lang="en-US" sz="1000" dirty="0">
                <a:solidFill>
                  <a:schemeClr val="bg1"/>
                </a:solidFill>
                <a:latin typeface="Arial" panose="020B0604020202020204" pitchFamily="34" charset="0"/>
                <a:cs typeface="Arial" panose="020B0604020202020204" pitchFamily="34" charset="0"/>
              </a:endParaRPr>
            </a:p>
          </p:txBody>
        </p:sp>
      </p:grpSp>
      <p:sp>
        <p:nvSpPr>
          <p:cNvPr id="18"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2276033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p:tgtEl>
                                          <p:spTgt spid="14"/>
                                        </p:tgtEl>
                                        <p:attrNameLst>
                                          <p:attrName>ppt_x</p:attrName>
                                        </p:attrNameLst>
                                      </p:cBhvr>
                                      <p:tavLst>
                                        <p:tav tm="0">
                                          <p:val>
                                            <p:strVal val="#ppt_x-#ppt_w*1.125000"/>
                                          </p:val>
                                        </p:tav>
                                        <p:tav tm="100000">
                                          <p:val>
                                            <p:strVal val="#ppt_x"/>
                                          </p:val>
                                        </p:tav>
                                      </p:tavLst>
                                    </p:anim>
                                    <p:animEffect transition="in" filter="wipe(right)">
                                      <p:cBhvr>
                                        <p:cTn id="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3950"/>
            <a:ext cx="9144000" cy="74295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r>
              <a:rPr lang="en-US" sz="2200" dirty="0" smtClean="0">
                <a:latin typeface="Calibri" panose="020F0502020204030204" pitchFamily="34" charset="0"/>
              </a:rPr>
              <a:t>About the IACBE</a:t>
            </a:r>
            <a:endParaRPr lang="en-US" sz="220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marL="342900" lvl="0" indent="-342900" algn="ctr" fontAlgn="base">
              <a:spcBef>
                <a:spcPct val="100000"/>
              </a:spcBef>
              <a:spcAft>
                <a:spcPct val="0"/>
              </a:spcAft>
              <a:buClr>
                <a:srgbClr val="330033"/>
              </a:buClr>
              <a:buSzPct val="90000"/>
            </a:pPr>
            <a:endParaRPr lang="en-US" sz="2000" kern="0" dirty="0">
              <a:solidFill>
                <a:srgbClr val="330033"/>
              </a:solidFill>
              <a:latin typeface="Times New Roman"/>
            </a:endParaRPr>
          </a:p>
        </p:txBody>
      </p:sp>
      <p:sp>
        <p:nvSpPr>
          <p:cNvPr id="5" name="Text Placeholder 2"/>
          <p:cNvSpPr txBox="1">
            <a:spLocks/>
          </p:cNvSpPr>
          <p:nvPr/>
        </p:nvSpPr>
        <p:spPr>
          <a:xfrm>
            <a:off x="1069848" y="1801368"/>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algn="ctr">
              <a:spcAft>
                <a:spcPts val="0"/>
              </a:spcAft>
              <a:buClr>
                <a:srgbClr val="C00000"/>
              </a:buClr>
              <a:buSzPct val="90000"/>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The Assessment Feedback</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 </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Loop </a:t>
            </a:r>
            <a:r>
              <a:rPr lang="en-US" noProof="0" dirty="0" smtClean="0">
                <a:latin typeface="Calibri" panose="020F0502020204030204" pitchFamily="34" charset="0"/>
              </a:rPr>
              <a:t>f</a:t>
            </a:r>
            <a:r>
              <a:rPr lang="en-US" dirty="0" smtClean="0">
                <a:latin typeface="Calibri" panose="020F0502020204030204" pitchFamily="34" charset="0"/>
              </a:rPr>
              <a:t>or </a:t>
            </a:r>
            <a:r>
              <a:rPr lang="en-US" dirty="0">
                <a:latin typeface="Calibri" panose="020F0502020204030204" pitchFamily="34" charset="0"/>
              </a:rPr>
              <a:t>the assessment measures</a:t>
            </a: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endPar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endParaRPr>
          </a:p>
        </p:txBody>
      </p:sp>
      <p:grpSp>
        <p:nvGrpSpPr>
          <p:cNvPr id="15" name="Group 14"/>
          <p:cNvGrpSpPr/>
          <p:nvPr/>
        </p:nvGrpSpPr>
        <p:grpSpPr>
          <a:xfrm>
            <a:off x="6364224" y="2660904"/>
            <a:ext cx="1714500" cy="2228850"/>
            <a:chOff x="6364224" y="2660904"/>
            <a:chExt cx="1714500" cy="2228850"/>
          </a:xfrm>
        </p:grpSpPr>
        <p:pic>
          <p:nvPicPr>
            <p:cNvPr id="25" name="Picture 2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64224" y="2660904"/>
              <a:ext cx="1714500" cy="2228850"/>
            </a:xfrm>
            <a:prstGeom prst="rect">
              <a:avLst/>
            </a:prstGeom>
          </p:spPr>
        </p:pic>
        <p:sp>
          <p:nvSpPr>
            <p:cNvPr id="6" name="TextBox 5"/>
            <p:cNvSpPr txBox="1"/>
            <p:nvPr/>
          </p:nvSpPr>
          <p:spPr>
            <a:xfrm>
              <a:off x="64770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schemeClr val="bg1"/>
                  </a:solidFill>
                  <a:latin typeface="Arial" panose="020B0604020202020204" pitchFamily="34" charset="0"/>
                  <a:cs typeface="Arial" panose="020B0604020202020204" pitchFamily="34" charset="0"/>
                </a:rPr>
                <a:t>Prepare strategies</a:t>
              </a:r>
            </a:p>
            <a:p>
              <a:pPr algn="ctr"/>
              <a:r>
                <a:rPr lang="en-US" sz="1000" dirty="0" smtClean="0">
                  <a:solidFill>
                    <a:schemeClr val="bg1"/>
                  </a:solidFill>
                  <a:latin typeface="Arial" panose="020B0604020202020204" pitchFamily="34" charset="0"/>
                  <a:cs typeface="Arial" panose="020B0604020202020204" pitchFamily="34" charset="0"/>
                </a:rPr>
                <a:t>and action plans</a:t>
              </a:r>
              <a:endParaRPr lang="en-US" sz="1000" dirty="0">
                <a:solidFill>
                  <a:schemeClr val="bg1"/>
                </a:solidFill>
                <a:latin typeface="Arial" panose="020B0604020202020204" pitchFamily="34" charset="0"/>
                <a:cs typeface="Arial" panose="020B0604020202020204" pitchFamily="34" charset="0"/>
              </a:endParaRPr>
            </a:p>
          </p:txBody>
        </p:sp>
      </p:grpSp>
      <p:grpSp>
        <p:nvGrpSpPr>
          <p:cNvPr id="13" name="Group 12"/>
          <p:cNvGrpSpPr/>
          <p:nvPr/>
        </p:nvGrpSpPr>
        <p:grpSpPr>
          <a:xfrm>
            <a:off x="5036485" y="1504950"/>
            <a:ext cx="3048000" cy="1095375"/>
            <a:chOff x="5036485" y="1504950"/>
            <a:chExt cx="3048000" cy="1095375"/>
          </a:xfrm>
        </p:grpSpPr>
        <p:pic>
          <p:nvPicPr>
            <p:cNvPr id="17" name="Picture 1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36485" y="1504950"/>
              <a:ext cx="3048000" cy="1095375"/>
            </a:xfrm>
            <a:prstGeom prst="rect">
              <a:avLst/>
            </a:prstGeom>
          </p:spPr>
        </p:pic>
        <p:sp>
          <p:nvSpPr>
            <p:cNvPr id="16" name="TextBox 15"/>
            <p:cNvSpPr txBox="1"/>
            <p:nvPr/>
          </p:nvSpPr>
          <p:spPr>
            <a:xfrm>
              <a:off x="64770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schemeClr val="bg1"/>
                  </a:solidFill>
                  <a:latin typeface="Arial" panose="020B0604020202020204" pitchFamily="34" charset="0"/>
                  <a:cs typeface="Arial" panose="020B0604020202020204" pitchFamily="34" charset="0"/>
                </a:rPr>
                <a:t>Determine where</a:t>
              </a:r>
            </a:p>
            <a:p>
              <a:pPr algn="ctr"/>
              <a:r>
                <a:rPr lang="en-US" sz="1000" dirty="0" smtClean="0">
                  <a:solidFill>
                    <a:schemeClr val="bg1"/>
                  </a:solidFill>
                  <a:latin typeface="Arial" panose="020B0604020202020204" pitchFamily="34" charset="0"/>
                  <a:cs typeface="Arial" panose="020B0604020202020204" pitchFamily="34" charset="0"/>
                </a:rPr>
                <a:t>changes and</a:t>
              </a:r>
            </a:p>
            <a:p>
              <a:pPr algn="ctr"/>
              <a:r>
                <a:rPr lang="en-US" sz="1000" dirty="0" smtClean="0">
                  <a:solidFill>
                    <a:schemeClr val="bg1"/>
                  </a:solidFill>
                  <a:latin typeface="Arial" panose="020B0604020202020204" pitchFamily="34" charset="0"/>
                  <a:cs typeface="Arial" panose="020B0604020202020204" pitchFamily="34" charset="0"/>
                </a:rPr>
                <a:t>improvements are</a:t>
              </a:r>
            </a:p>
            <a:p>
              <a:pPr algn="ctr"/>
              <a:r>
                <a:rPr lang="en-US" sz="1000" dirty="0" smtClean="0">
                  <a:solidFill>
                    <a:schemeClr val="bg1"/>
                  </a:solidFill>
                  <a:latin typeface="Arial" panose="020B0604020202020204" pitchFamily="34" charset="0"/>
                  <a:cs typeface="Arial" panose="020B0604020202020204" pitchFamily="34" charset="0"/>
                </a:rPr>
                <a:t>needed</a:t>
              </a:r>
              <a:endParaRPr lang="en-US" sz="1000" dirty="0">
                <a:solidFill>
                  <a:schemeClr val="bg1"/>
                </a:solidFill>
                <a:latin typeface="Arial" panose="020B0604020202020204" pitchFamily="34" charset="0"/>
                <a:cs typeface="Arial" panose="020B0604020202020204" pitchFamily="34" charset="0"/>
              </a:endParaRPr>
            </a:p>
          </p:txBody>
        </p:sp>
      </p:grpSp>
      <p:grpSp>
        <p:nvGrpSpPr>
          <p:cNvPr id="14" name="Group 13"/>
          <p:cNvGrpSpPr/>
          <p:nvPr/>
        </p:nvGrpSpPr>
        <p:grpSpPr>
          <a:xfrm>
            <a:off x="3291840" y="1508760"/>
            <a:ext cx="1714500" cy="981075"/>
            <a:chOff x="3291840" y="1508760"/>
            <a:chExt cx="1714500" cy="981075"/>
          </a:xfrm>
        </p:grpSpPr>
        <p:pic>
          <p:nvPicPr>
            <p:cNvPr id="22" name="Picture 2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1508760"/>
              <a:ext cx="1714500" cy="981075"/>
            </a:xfrm>
            <a:prstGeom prst="rect">
              <a:avLst/>
            </a:prstGeom>
          </p:spPr>
        </p:pic>
        <p:sp>
          <p:nvSpPr>
            <p:cNvPr id="18" name="TextBox 17"/>
            <p:cNvSpPr txBox="1"/>
            <p:nvPr/>
          </p:nvSpPr>
          <p:spPr>
            <a:xfrm>
              <a:off x="33909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schemeClr val="bg1"/>
                  </a:solidFill>
                  <a:latin typeface="Arial" panose="020B0604020202020204" pitchFamily="34" charset="0"/>
                  <a:cs typeface="Arial" panose="020B0604020202020204" pitchFamily="34" charset="0"/>
                </a:rPr>
                <a:t>Carry out</a:t>
              </a:r>
            </a:p>
            <a:p>
              <a:pPr algn="ctr"/>
              <a:r>
                <a:rPr lang="en-US" sz="1000" dirty="0" smtClean="0">
                  <a:solidFill>
                    <a:schemeClr val="bg1"/>
                  </a:solidFill>
                  <a:latin typeface="Arial" panose="020B0604020202020204" pitchFamily="34" charset="0"/>
                  <a:cs typeface="Arial" panose="020B0604020202020204" pitchFamily="34" charset="0"/>
                </a:rPr>
                <a:t>assessment</a:t>
              </a:r>
            </a:p>
            <a:p>
              <a:pPr algn="ctr"/>
              <a:r>
                <a:rPr lang="en-US" sz="1000" dirty="0" smtClean="0">
                  <a:solidFill>
                    <a:schemeClr val="bg1"/>
                  </a:solidFill>
                  <a:latin typeface="Arial" panose="020B0604020202020204" pitchFamily="34" charset="0"/>
                  <a:cs typeface="Arial" panose="020B0604020202020204" pitchFamily="34" charset="0"/>
                </a:rPr>
                <a:t>activities</a:t>
              </a:r>
              <a:endParaRPr lang="en-US" sz="1000" dirty="0">
                <a:solidFill>
                  <a:schemeClr val="bg1"/>
                </a:solidFill>
                <a:latin typeface="Arial" panose="020B0604020202020204" pitchFamily="34" charset="0"/>
                <a:cs typeface="Arial" panose="020B0604020202020204" pitchFamily="34" charset="0"/>
              </a:endParaRPr>
            </a:p>
          </p:txBody>
        </p:sp>
      </p:grpSp>
      <p:sp>
        <p:nvSpPr>
          <p:cNvPr id="20"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3614278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p:tgtEl>
                                          <p:spTgt spid="15"/>
                                        </p:tgtEl>
                                        <p:attrNameLst>
                                          <p:attrName>ppt_y</p:attrName>
                                        </p:attrNameLst>
                                      </p:cBhvr>
                                      <p:tavLst>
                                        <p:tav tm="0">
                                          <p:val>
                                            <p:strVal val="#ppt_y-#ppt_h*1.125000"/>
                                          </p:val>
                                        </p:tav>
                                        <p:tav tm="100000">
                                          <p:val>
                                            <p:strVal val="#ppt_y"/>
                                          </p:val>
                                        </p:tav>
                                      </p:tavLst>
                                    </p:anim>
                                    <p:animEffect transition="in" filter="wipe(down)">
                                      <p:cBhvr>
                                        <p:cTn id="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marL="342900" indent="-342900" algn="ctr" fontAlgn="base">
              <a:spcBef>
                <a:spcPct val="100000"/>
              </a:spcBef>
              <a:spcAft>
                <a:spcPct val="0"/>
              </a:spcAft>
              <a:buClr>
                <a:srgbClr val="330033"/>
              </a:buClr>
              <a:buSzPct val="90000"/>
            </a:pPr>
            <a:endParaRPr lang="en-US" sz="2000" kern="0" dirty="0">
              <a:solidFill>
                <a:srgbClr val="330033"/>
              </a:solidFill>
              <a:latin typeface="Times New Roman"/>
            </a:endParaRPr>
          </a:p>
        </p:txBody>
      </p:sp>
      <p:sp>
        <p:nvSpPr>
          <p:cNvPr id="5" name="Text Placeholder 2"/>
          <p:cNvSpPr txBox="1">
            <a:spLocks/>
          </p:cNvSpPr>
          <p:nvPr/>
        </p:nvSpPr>
        <p:spPr>
          <a:xfrm>
            <a:off x="1069848" y="1801368"/>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algn="ctr">
              <a:spcAft>
                <a:spcPts val="0"/>
              </a:spcAft>
              <a:buClr>
                <a:srgbClr val="C00000"/>
              </a:buClr>
              <a:buSzPct val="90000"/>
              <a:defRPr/>
            </a:pPr>
            <a:r>
              <a:rPr lang="en-US" dirty="0" smtClean="0">
                <a:solidFill>
                  <a:prstClr val="white"/>
                </a:solidFill>
                <a:latin typeface="Calibri" panose="020F0502020204030204" pitchFamily="34" charset="0"/>
              </a:rPr>
              <a:t>The Assessment Feedback </a:t>
            </a:r>
            <a:r>
              <a:rPr lang="en-US" dirty="0" smtClean="0">
                <a:solidFill>
                  <a:prstClr val="white"/>
                </a:solidFill>
                <a:latin typeface="Calibri" panose="020F0502020204030204" pitchFamily="34" charset="0"/>
              </a:rPr>
              <a:t>Loop </a:t>
            </a:r>
            <a:r>
              <a:rPr lang="en-US" dirty="0">
                <a:latin typeface="Calibri" panose="020F0502020204030204" pitchFamily="34" charset="0"/>
              </a:rPr>
              <a:t>for the assessment measures</a:t>
            </a:r>
          </a:p>
          <a:p>
            <a:pPr algn="ctr">
              <a:spcAft>
                <a:spcPts val="0"/>
              </a:spcAft>
              <a:buClr>
                <a:srgbClr val="C00000"/>
              </a:buClr>
              <a:buSzPct val="90000"/>
              <a:buFont typeface="Wingdings" pitchFamily="2" charset="2"/>
              <a:buNone/>
              <a:defRPr/>
            </a:pPr>
            <a:endParaRPr lang="en-US" dirty="0" smtClean="0">
              <a:solidFill>
                <a:prstClr val="white"/>
              </a:solidFill>
              <a:latin typeface="Calibri" panose="020F0502020204030204" pitchFamily="34" charset="0"/>
            </a:endParaRPr>
          </a:p>
        </p:txBody>
      </p:sp>
      <p:grpSp>
        <p:nvGrpSpPr>
          <p:cNvPr id="15" name="Group 14"/>
          <p:cNvGrpSpPr/>
          <p:nvPr/>
        </p:nvGrpSpPr>
        <p:grpSpPr>
          <a:xfrm>
            <a:off x="6364224" y="2660904"/>
            <a:ext cx="1714500" cy="2228850"/>
            <a:chOff x="6364224" y="2660904"/>
            <a:chExt cx="1714500" cy="2228850"/>
          </a:xfrm>
        </p:grpSpPr>
        <p:pic>
          <p:nvPicPr>
            <p:cNvPr id="25" name="Picture 2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64224" y="2660904"/>
              <a:ext cx="1714500" cy="2228850"/>
            </a:xfrm>
            <a:prstGeom prst="rect">
              <a:avLst/>
            </a:prstGeom>
          </p:spPr>
        </p:pic>
        <p:sp>
          <p:nvSpPr>
            <p:cNvPr id="6" name="TextBox 5"/>
            <p:cNvSpPr txBox="1"/>
            <p:nvPr/>
          </p:nvSpPr>
          <p:spPr>
            <a:xfrm>
              <a:off x="64770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Prepare strategies</a:t>
              </a:r>
            </a:p>
            <a:p>
              <a:pPr algn="ctr"/>
              <a:r>
                <a:rPr lang="en-US" sz="1000" dirty="0" smtClean="0">
                  <a:solidFill>
                    <a:prstClr val="white"/>
                  </a:solidFill>
                  <a:latin typeface="Arial" panose="020B0604020202020204" pitchFamily="34" charset="0"/>
                  <a:cs typeface="Arial" panose="020B0604020202020204" pitchFamily="34" charset="0"/>
                </a:rPr>
                <a:t>and action plans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13" name="Group 12"/>
          <p:cNvGrpSpPr/>
          <p:nvPr/>
        </p:nvGrpSpPr>
        <p:grpSpPr>
          <a:xfrm>
            <a:off x="5036485" y="1504950"/>
            <a:ext cx="3048000" cy="1095375"/>
            <a:chOff x="5036485" y="1504950"/>
            <a:chExt cx="3048000" cy="1095375"/>
          </a:xfrm>
        </p:grpSpPr>
        <p:pic>
          <p:nvPicPr>
            <p:cNvPr id="17" name="Picture 1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36485" y="1504950"/>
              <a:ext cx="3048000" cy="1095375"/>
            </a:xfrm>
            <a:prstGeom prst="rect">
              <a:avLst/>
            </a:prstGeom>
          </p:spPr>
        </p:pic>
        <p:sp>
          <p:nvSpPr>
            <p:cNvPr id="16" name="TextBox 15"/>
            <p:cNvSpPr txBox="1"/>
            <p:nvPr/>
          </p:nvSpPr>
          <p:spPr>
            <a:xfrm>
              <a:off x="64770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Determine where</a:t>
              </a:r>
            </a:p>
            <a:p>
              <a:pPr algn="ctr"/>
              <a:r>
                <a:rPr lang="en-US" sz="1000" dirty="0" smtClean="0">
                  <a:solidFill>
                    <a:prstClr val="white"/>
                  </a:solidFill>
                  <a:latin typeface="Arial" panose="020B0604020202020204" pitchFamily="34" charset="0"/>
                  <a:cs typeface="Arial" panose="020B0604020202020204" pitchFamily="34" charset="0"/>
                </a:rPr>
                <a:t>changes and</a:t>
              </a:r>
            </a:p>
            <a:p>
              <a:pPr algn="ctr"/>
              <a:r>
                <a:rPr lang="en-US" sz="1000" dirty="0" smtClean="0">
                  <a:solidFill>
                    <a:prstClr val="white"/>
                  </a:solidFill>
                  <a:latin typeface="Arial" panose="020B0604020202020204" pitchFamily="34" charset="0"/>
                  <a:cs typeface="Arial" panose="020B0604020202020204" pitchFamily="34" charset="0"/>
                </a:rPr>
                <a:t>improvements are</a:t>
              </a:r>
            </a:p>
            <a:p>
              <a:pPr algn="ctr"/>
              <a:r>
                <a:rPr lang="en-US" sz="1000" dirty="0" smtClean="0">
                  <a:solidFill>
                    <a:prstClr val="white"/>
                  </a:solidFill>
                  <a:latin typeface="Arial" panose="020B0604020202020204" pitchFamily="34" charset="0"/>
                  <a:cs typeface="Arial" panose="020B0604020202020204" pitchFamily="34" charset="0"/>
                </a:rPr>
                <a:t>needed</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14" name="Group 13"/>
          <p:cNvGrpSpPr/>
          <p:nvPr/>
        </p:nvGrpSpPr>
        <p:grpSpPr>
          <a:xfrm>
            <a:off x="3291840" y="1508760"/>
            <a:ext cx="1714500" cy="981075"/>
            <a:chOff x="3291840" y="1508760"/>
            <a:chExt cx="1714500" cy="981075"/>
          </a:xfrm>
        </p:grpSpPr>
        <p:pic>
          <p:nvPicPr>
            <p:cNvPr id="22" name="Picture 2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1508760"/>
              <a:ext cx="1714500" cy="981075"/>
            </a:xfrm>
            <a:prstGeom prst="rect">
              <a:avLst/>
            </a:prstGeom>
          </p:spPr>
        </p:pic>
        <p:sp>
          <p:nvSpPr>
            <p:cNvPr id="18" name="TextBox 17"/>
            <p:cNvSpPr txBox="1"/>
            <p:nvPr/>
          </p:nvSpPr>
          <p:spPr>
            <a:xfrm>
              <a:off x="33909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Carry out</a:t>
              </a:r>
            </a:p>
            <a:p>
              <a:pPr algn="ctr"/>
              <a:r>
                <a:rPr lang="en-US" sz="1000" dirty="0" smtClean="0">
                  <a:solidFill>
                    <a:prstClr val="white"/>
                  </a:solidFill>
                  <a:latin typeface="Arial" panose="020B0604020202020204" pitchFamily="34" charset="0"/>
                  <a:cs typeface="Arial" panose="020B0604020202020204" pitchFamily="34" charset="0"/>
                </a:rPr>
                <a:t>assessment</a:t>
              </a:r>
            </a:p>
            <a:p>
              <a:pPr algn="ctr"/>
              <a:r>
                <a:rPr lang="en-US" sz="1000" dirty="0" smtClean="0">
                  <a:solidFill>
                    <a:prstClr val="white"/>
                  </a:solidFill>
                  <a:latin typeface="Arial" panose="020B0604020202020204" pitchFamily="34" charset="0"/>
                  <a:cs typeface="Arial" panose="020B0604020202020204" pitchFamily="34" charset="0"/>
                </a:rPr>
                <a:t>activities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19" name="Group 18"/>
          <p:cNvGrpSpPr/>
          <p:nvPr/>
        </p:nvGrpSpPr>
        <p:grpSpPr>
          <a:xfrm>
            <a:off x="3291840" y="3910291"/>
            <a:ext cx="2990850" cy="981075"/>
            <a:chOff x="3291840" y="3910291"/>
            <a:chExt cx="2990850" cy="981075"/>
          </a:xfrm>
        </p:grpSpPr>
        <p:pic>
          <p:nvPicPr>
            <p:cNvPr id="21" name="Picture 20"/>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3910291"/>
              <a:ext cx="2990850" cy="981075"/>
            </a:xfrm>
            <a:prstGeom prst="rect">
              <a:avLst/>
            </a:prstGeom>
          </p:spPr>
        </p:pic>
        <p:sp>
          <p:nvSpPr>
            <p:cNvPr id="23" name="TextBox 22"/>
            <p:cNvSpPr txBox="1"/>
            <p:nvPr/>
          </p:nvSpPr>
          <p:spPr>
            <a:xfrm>
              <a:off x="33909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Execute strategies</a:t>
              </a:r>
            </a:p>
            <a:p>
              <a:pPr algn="ctr"/>
              <a:r>
                <a:rPr lang="en-US" sz="1000" dirty="0" smtClean="0">
                  <a:solidFill>
                    <a:prstClr val="white"/>
                  </a:solidFill>
                  <a:latin typeface="Arial" panose="020B0604020202020204" pitchFamily="34" charset="0"/>
                  <a:cs typeface="Arial" panose="020B0604020202020204" pitchFamily="34" charset="0"/>
                </a:rPr>
                <a:t>and action plans</a:t>
              </a:r>
              <a:endParaRPr lang="en-US" sz="1000" dirty="0">
                <a:solidFill>
                  <a:prstClr val="white"/>
                </a:solidFill>
                <a:latin typeface="Arial" panose="020B0604020202020204" pitchFamily="34" charset="0"/>
                <a:cs typeface="Arial" panose="020B0604020202020204" pitchFamily="34" charset="0"/>
              </a:endParaRPr>
            </a:p>
          </p:txBody>
        </p:sp>
      </p:grpSp>
      <p:sp>
        <p:nvSpPr>
          <p:cNvPr id="24"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1679106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p:tgtEl>
                                          <p:spTgt spid="19"/>
                                        </p:tgtEl>
                                        <p:attrNameLst>
                                          <p:attrName>ppt_x</p:attrName>
                                        </p:attrNameLst>
                                      </p:cBhvr>
                                      <p:tavLst>
                                        <p:tav tm="0">
                                          <p:val>
                                            <p:strVal val="#ppt_x+#ppt_w*1.125000"/>
                                          </p:val>
                                        </p:tav>
                                        <p:tav tm="100000">
                                          <p:val>
                                            <p:strVal val="#ppt_x"/>
                                          </p:val>
                                        </p:tav>
                                      </p:tavLst>
                                    </p:anim>
                                    <p:animEffect transition="in" filter="wipe(left)">
                                      <p:cBhvr>
                                        <p:cTn id="8"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marL="342900" lvl="0" indent="-342900" algn="ctr" fontAlgn="base">
              <a:spcBef>
                <a:spcPct val="100000"/>
              </a:spcBef>
              <a:spcAft>
                <a:spcPct val="0"/>
              </a:spcAft>
              <a:buClr>
                <a:srgbClr val="330033"/>
              </a:buClr>
              <a:buSzPct val="90000"/>
            </a:pPr>
            <a:endParaRPr lang="en-US" sz="2000" kern="0" dirty="0">
              <a:solidFill>
                <a:srgbClr val="330033"/>
              </a:solidFill>
              <a:latin typeface="Times New Roman"/>
            </a:endParaRPr>
          </a:p>
        </p:txBody>
      </p:sp>
      <p:sp>
        <p:nvSpPr>
          <p:cNvPr id="5" name="Text Placeholder 2"/>
          <p:cNvSpPr txBox="1">
            <a:spLocks/>
          </p:cNvSpPr>
          <p:nvPr/>
        </p:nvSpPr>
        <p:spPr>
          <a:xfrm>
            <a:off x="1069848" y="1801368"/>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algn="ctr">
              <a:spcAft>
                <a:spcPts val="0"/>
              </a:spcAft>
              <a:buClr>
                <a:srgbClr val="C00000"/>
              </a:buClr>
              <a:buSzPct val="90000"/>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The Assessment Feedback</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 </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Loop </a:t>
            </a:r>
            <a:r>
              <a:rPr lang="en-US" dirty="0">
                <a:latin typeface="Calibri" panose="020F0502020204030204" pitchFamily="34" charset="0"/>
              </a:rPr>
              <a:t>for the assessment measures</a:t>
            </a: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endPar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endParaRPr>
          </a:p>
        </p:txBody>
      </p:sp>
      <p:grpSp>
        <p:nvGrpSpPr>
          <p:cNvPr id="12" name="Group 11"/>
          <p:cNvGrpSpPr/>
          <p:nvPr/>
        </p:nvGrpSpPr>
        <p:grpSpPr>
          <a:xfrm>
            <a:off x="6364224" y="2660904"/>
            <a:ext cx="1714500" cy="2228850"/>
            <a:chOff x="6364224" y="2660904"/>
            <a:chExt cx="1714500" cy="2228850"/>
          </a:xfrm>
        </p:grpSpPr>
        <p:pic>
          <p:nvPicPr>
            <p:cNvPr id="13" name="Picture 1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64224" y="2660904"/>
              <a:ext cx="1714500" cy="2228850"/>
            </a:xfrm>
            <a:prstGeom prst="rect">
              <a:avLst/>
            </a:prstGeom>
          </p:spPr>
        </p:pic>
        <p:sp>
          <p:nvSpPr>
            <p:cNvPr id="14" name="TextBox 13"/>
            <p:cNvSpPr txBox="1"/>
            <p:nvPr/>
          </p:nvSpPr>
          <p:spPr>
            <a:xfrm>
              <a:off x="64770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Prepare strategies</a:t>
              </a:r>
            </a:p>
            <a:p>
              <a:pPr algn="ctr"/>
              <a:r>
                <a:rPr lang="en-US" sz="1000" dirty="0" smtClean="0">
                  <a:solidFill>
                    <a:prstClr val="white"/>
                  </a:solidFill>
                  <a:latin typeface="Arial" panose="020B0604020202020204" pitchFamily="34" charset="0"/>
                  <a:cs typeface="Arial" panose="020B0604020202020204" pitchFamily="34" charset="0"/>
                </a:rPr>
                <a:t>and action plans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15" name="Group 14"/>
          <p:cNvGrpSpPr/>
          <p:nvPr/>
        </p:nvGrpSpPr>
        <p:grpSpPr>
          <a:xfrm>
            <a:off x="5036485" y="1504950"/>
            <a:ext cx="3048000" cy="1095375"/>
            <a:chOff x="5036485" y="1504950"/>
            <a:chExt cx="3048000" cy="1095375"/>
          </a:xfrm>
        </p:grpSpPr>
        <p:pic>
          <p:nvPicPr>
            <p:cNvPr id="16" name="Picture 1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36485" y="1504950"/>
              <a:ext cx="3048000" cy="1095375"/>
            </a:xfrm>
            <a:prstGeom prst="rect">
              <a:avLst/>
            </a:prstGeom>
          </p:spPr>
        </p:pic>
        <p:sp>
          <p:nvSpPr>
            <p:cNvPr id="18" name="TextBox 17"/>
            <p:cNvSpPr txBox="1"/>
            <p:nvPr/>
          </p:nvSpPr>
          <p:spPr>
            <a:xfrm>
              <a:off x="64770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Determine where</a:t>
              </a:r>
            </a:p>
            <a:p>
              <a:pPr algn="ctr"/>
              <a:r>
                <a:rPr lang="en-US" sz="1000" dirty="0" smtClean="0">
                  <a:solidFill>
                    <a:prstClr val="white"/>
                  </a:solidFill>
                  <a:latin typeface="Arial" panose="020B0604020202020204" pitchFamily="34" charset="0"/>
                  <a:cs typeface="Arial" panose="020B0604020202020204" pitchFamily="34" charset="0"/>
                </a:rPr>
                <a:t>changes and</a:t>
              </a:r>
            </a:p>
            <a:p>
              <a:pPr algn="ctr"/>
              <a:r>
                <a:rPr lang="en-US" sz="1000" dirty="0" smtClean="0">
                  <a:solidFill>
                    <a:prstClr val="white"/>
                  </a:solidFill>
                  <a:latin typeface="Arial" panose="020B0604020202020204" pitchFamily="34" charset="0"/>
                  <a:cs typeface="Arial" panose="020B0604020202020204" pitchFamily="34" charset="0"/>
                </a:rPr>
                <a:t>improvements are</a:t>
              </a:r>
            </a:p>
            <a:p>
              <a:pPr algn="ctr"/>
              <a:r>
                <a:rPr lang="en-US" sz="1000" dirty="0" smtClean="0">
                  <a:solidFill>
                    <a:prstClr val="white"/>
                  </a:solidFill>
                  <a:latin typeface="Arial" panose="020B0604020202020204" pitchFamily="34" charset="0"/>
                  <a:cs typeface="Arial" panose="020B0604020202020204" pitchFamily="34" charset="0"/>
                </a:rPr>
                <a:t>needed</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19" name="Group 18"/>
          <p:cNvGrpSpPr/>
          <p:nvPr/>
        </p:nvGrpSpPr>
        <p:grpSpPr>
          <a:xfrm>
            <a:off x="3291840" y="3910291"/>
            <a:ext cx="2990850" cy="981075"/>
            <a:chOff x="3291840" y="3910291"/>
            <a:chExt cx="2990850" cy="981075"/>
          </a:xfrm>
        </p:grpSpPr>
        <p:pic>
          <p:nvPicPr>
            <p:cNvPr id="20" name="Picture 19"/>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3910291"/>
              <a:ext cx="2990850" cy="981075"/>
            </a:xfrm>
            <a:prstGeom prst="rect">
              <a:avLst/>
            </a:prstGeom>
          </p:spPr>
        </p:pic>
        <p:sp>
          <p:nvSpPr>
            <p:cNvPr id="21" name="TextBox 20"/>
            <p:cNvSpPr txBox="1"/>
            <p:nvPr/>
          </p:nvSpPr>
          <p:spPr>
            <a:xfrm>
              <a:off x="33909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Execute strategies</a:t>
              </a:r>
            </a:p>
            <a:p>
              <a:pPr algn="ctr"/>
              <a:r>
                <a:rPr lang="en-US" sz="1000" dirty="0" smtClean="0">
                  <a:solidFill>
                    <a:prstClr val="white"/>
                  </a:solidFill>
                  <a:latin typeface="Arial" panose="020B0604020202020204" pitchFamily="34" charset="0"/>
                  <a:cs typeface="Arial" panose="020B0604020202020204" pitchFamily="34" charset="0"/>
                </a:rPr>
                <a:t>and action plans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2" name="Group 1"/>
          <p:cNvGrpSpPr/>
          <p:nvPr/>
        </p:nvGrpSpPr>
        <p:grpSpPr>
          <a:xfrm>
            <a:off x="3291840" y="1508760"/>
            <a:ext cx="1714500" cy="2362200"/>
            <a:chOff x="3291840" y="1505620"/>
            <a:chExt cx="1714500" cy="2362200"/>
          </a:xfrm>
        </p:grpSpPr>
        <p:pic>
          <p:nvPicPr>
            <p:cNvPr id="27" name="Picture 26"/>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1505620"/>
              <a:ext cx="1714500" cy="2362200"/>
            </a:xfrm>
            <a:prstGeom prst="rect">
              <a:avLst/>
            </a:prstGeom>
          </p:spPr>
        </p:pic>
        <p:sp>
          <p:nvSpPr>
            <p:cNvPr id="22" name="TextBox 21"/>
            <p:cNvSpPr txBox="1"/>
            <p:nvPr/>
          </p:nvSpPr>
          <p:spPr>
            <a:xfrm>
              <a:off x="33909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Carry out</a:t>
              </a:r>
            </a:p>
            <a:p>
              <a:pPr algn="ctr"/>
              <a:r>
                <a:rPr lang="en-US" sz="1000" dirty="0" smtClean="0">
                  <a:solidFill>
                    <a:prstClr val="white"/>
                  </a:solidFill>
                  <a:latin typeface="Arial" panose="020B0604020202020204" pitchFamily="34" charset="0"/>
                  <a:cs typeface="Arial" panose="020B0604020202020204" pitchFamily="34" charset="0"/>
                </a:rPr>
                <a:t>assessment</a:t>
              </a:r>
            </a:p>
            <a:p>
              <a:pPr algn="ctr"/>
              <a:r>
                <a:rPr lang="en-US" sz="1000" dirty="0" smtClean="0">
                  <a:solidFill>
                    <a:prstClr val="white"/>
                  </a:solidFill>
                  <a:latin typeface="Arial" panose="020B0604020202020204" pitchFamily="34" charset="0"/>
                  <a:cs typeface="Arial" panose="020B0604020202020204" pitchFamily="34" charset="0"/>
                </a:rPr>
                <a:t>activities again</a:t>
              </a:r>
              <a:endParaRPr lang="en-US" sz="1000" dirty="0">
                <a:solidFill>
                  <a:prstClr val="white"/>
                </a:solidFill>
                <a:latin typeface="Arial" panose="020B0604020202020204" pitchFamily="34" charset="0"/>
                <a:cs typeface="Arial" panose="020B0604020202020204" pitchFamily="34" charset="0"/>
              </a:endParaRPr>
            </a:p>
          </p:txBody>
        </p:sp>
      </p:grpSp>
      <p:sp>
        <p:nvSpPr>
          <p:cNvPr id="24"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649163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ppt_y</p:attrName>
                                        </p:attrNameLst>
                                      </p:cBhvr>
                                      <p:tavLst>
                                        <p:tav tm="0">
                                          <p:val>
                                            <p:strVal val="#ppt_y+#ppt_h*1.125000"/>
                                          </p:val>
                                        </p:tav>
                                        <p:tav tm="100000">
                                          <p:val>
                                            <p:strVal val="#ppt_y"/>
                                          </p:val>
                                        </p:tav>
                                      </p:tavLst>
                                    </p:anim>
                                    <p:animEffect transition="in" filter="wipe(up)">
                                      <p:cBhvr>
                                        <p:cTn id="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txBox="1">
            <a:spLocks noChangeArrowheads="1"/>
          </p:cNvSpPr>
          <p:nvPr/>
        </p:nvSpPr>
        <p:spPr>
          <a:xfrm>
            <a:off x="533400" y="1307592"/>
            <a:ext cx="8610600" cy="3840480"/>
          </a:xfrm>
          <a:prstGeom prst="rect">
            <a:avLst/>
          </a:prstGeom>
          <a:solidFill>
            <a:srgbClr val="E8F0F4"/>
          </a:solidFill>
          <a:ln/>
        </p:spPr>
        <p:txBody>
          <a:bodyPr lIns="91440" rIns="91440"/>
          <a:lstStyle/>
          <a:p>
            <a:pPr marL="342900" lvl="0" indent="-342900" algn="ctr" fontAlgn="base">
              <a:spcBef>
                <a:spcPct val="100000"/>
              </a:spcBef>
              <a:spcAft>
                <a:spcPct val="0"/>
              </a:spcAft>
              <a:buClr>
                <a:srgbClr val="330033"/>
              </a:buClr>
              <a:buSzPct val="90000"/>
            </a:pPr>
            <a:endParaRPr lang="en-US" sz="2000" kern="0" dirty="0">
              <a:solidFill>
                <a:srgbClr val="330033"/>
              </a:solidFill>
              <a:latin typeface="Times New Roman"/>
            </a:endParaRPr>
          </a:p>
        </p:txBody>
      </p:sp>
      <p:sp>
        <p:nvSpPr>
          <p:cNvPr id="5" name="Text Placeholder 2"/>
          <p:cNvSpPr txBox="1">
            <a:spLocks/>
          </p:cNvSpPr>
          <p:nvPr/>
        </p:nvSpPr>
        <p:spPr>
          <a:xfrm>
            <a:off x="1069848" y="1801368"/>
            <a:ext cx="1645920" cy="2834640"/>
          </a:xfrm>
          <a:prstGeom prst="rect">
            <a:avLst/>
          </a:prstGeom>
          <a:solidFill>
            <a:srgbClr val="A50021"/>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nchor="ctr" anchorCtr="1"/>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algn="ctr">
              <a:spcAft>
                <a:spcPts val="0"/>
              </a:spcAft>
              <a:buClr>
                <a:srgbClr val="C00000"/>
              </a:buClr>
              <a:buSzPct val="90000"/>
              <a:defRPr/>
            </a:pPr>
            <a:r>
              <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rPr>
              <a:t>The Assessment Feedback</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 </a:t>
            </a:r>
            <a:r>
              <a:rPr kumimoji="0" lang="en-US" sz="1800" i="0" u="none" strike="noStrike" kern="1200" cap="none" spc="0" normalizeH="0" noProof="0" dirty="0" smtClean="0">
                <a:ln>
                  <a:noFill/>
                </a:ln>
                <a:solidFill>
                  <a:schemeClr val="lt1"/>
                </a:solidFill>
                <a:effectLst/>
                <a:uLnTx/>
                <a:uFillTx/>
                <a:latin typeface="Calibri" panose="020F0502020204030204" pitchFamily="34" charset="0"/>
              </a:rPr>
              <a:t>Loop </a:t>
            </a:r>
            <a:r>
              <a:rPr lang="en-US" dirty="0">
                <a:latin typeface="Calibri" panose="020F0502020204030204" pitchFamily="34" charset="0"/>
              </a:rPr>
              <a:t>for the assessment measures</a:t>
            </a:r>
          </a:p>
          <a:p>
            <a:pPr marL="0" marR="0" lvl="0" indent="0" algn="ctr" defTabSz="914400" rtl="0" eaLnBrk="1" fontAlgn="auto" latinLnBrk="0" hangingPunct="1">
              <a:lnSpc>
                <a:spcPct val="100000"/>
              </a:lnSpc>
              <a:spcAft>
                <a:spcPts val="0"/>
              </a:spcAft>
              <a:buClr>
                <a:srgbClr val="C00000"/>
              </a:buClr>
              <a:buSzPct val="90000"/>
              <a:buFont typeface="Wingdings" pitchFamily="2" charset="2"/>
              <a:buNone/>
              <a:tabLst/>
              <a:defRPr/>
            </a:pPr>
            <a:endParaRPr kumimoji="0" lang="en-US" sz="1800" i="0" u="none" strike="noStrike" kern="1200" cap="none" spc="0" normalizeH="0" baseline="0" noProof="0" dirty="0" smtClean="0">
              <a:ln>
                <a:noFill/>
              </a:ln>
              <a:solidFill>
                <a:schemeClr val="lt1"/>
              </a:solidFill>
              <a:effectLst/>
              <a:uLnTx/>
              <a:uFillTx/>
              <a:latin typeface="Calibri" panose="020F0502020204030204" pitchFamily="34" charset="0"/>
            </a:endParaRPr>
          </a:p>
        </p:txBody>
      </p:sp>
      <p:sp>
        <p:nvSpPr>
          <p:cNvPr id="18" name="TextBox 17"/>
          <p:cNvSpPr txBox="1"/>
          <p:nvPr/>
        </p:nvSpPr>
        <p:spPr>
          <a:xfrm>
            <a:off x="4798287" y="3052240"/>
            <a:ext cx="1680268" cy="307777"/>
          </a:xfrm>
          <a:prstGeom prst="rect">
            <a:avLst/>
          </a:prstGeom>
          <a:noFill/>
        </p:spPr>
        <p:txBody>
          <a:bodyPr wrap="none" rtlCol="0">
            <a:spAutoFit/>
          </a:bodyPr>
          <a:lstStyle/>
          <a:p>
            <a:r>
              <a:rPr lang="en-US" sz="1400" b="1" i="1" dirty="0" smtClean="0">
                <a:solidFill>
                  <a:srgbClr val="A50021"/>
                </a:solidFill>
                <a:latin typeface="Arial Rounded MT Bold" pitchFamily="34" charset="0"/>
              </a:rPr>
              <a:t>Closing-the-Loop</a:t>
            </a:r>
            <a:endParaRPr lang="en-US" sz="1400" b="1" i="1" dirty="0">
              <a:solidFill>
                <a:srgbClr val="A50021"/>
              </a:solidFill>
              <a:latin typeface="Arial Rounded MT Bold" pitchFamily="34" charset="0"/>
            </a:endParaRPr>
          </a:p>
        </p:txBody>
      </p:sp>
      <p:grpSp>
        <p:nvGrpSpPr>
          <p:cNvPr id="13" name="Group 12"/>
          <p:cNvGrpSpPr/>
          <p:nvPr/>
        </p:nvGrpSpPr>
        <p:grpSpPr>
          <a:xfrm>
            <a:off x="6364224" y="2660904"/>
            <a:ext cx="1714500" cy="2228850"/>
            <a:chOff x="6364224" y="2660904"/>
            <a:chExt cx="1714500" cy="2228850"/>
          </a:xfrm>
        </p:grpSpPr>
        <p:pic>
          <p:nvPicPr>
            <p:cNvPr id="14" name="Picture 1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64224" y="2660904"/>
              <a:ext cx="1714500" cy="2228850"/>
            </a:xfrm>
            <a:prstGeom prst="rect">
              <a:avLst/>
            </a:prstGeom>
          </p:spPr>
        </p:pic>
        <p:sp>
          <p:nvSpPr>
            <p:cNvPr id="15" name="TextBox 14"/>
            <p:cNvSpPr txBox="1"/>
            <p:nvPr/>
          </p:nvSpPr>
          <p:spPr>
            <a:xfrm>
              <a:off x="64770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Prepare strategies</a:t>
              </a:r>
            </a:p>
            <a:p>
              <a:pPr algn="ctr"/>
              <a:r>
                <a:rPr lang="en-US" sz="1000" dirty="0" smtClean="0">
                  <a:solidFill>
                    <a:prstClr val="white"/>
                  </a:solidFill>
                  <a:latin typeface="Arial" panose="020B0604020202020204" pitchFamily="34" charset="0"/>
                  <a:cs typeface="Arial" panose="020B0604020202020204" pitchFamily="34" charset="0"/>
                </a:rPr>
                <a:t>and action plans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16" name="Group 15"/>
          <p:cNvGrpSpPr/>
          <p:nvPr/>
        </p:nvGrpSpPr>
        <p:grpSpPr>
          <a:xfrm>
            <a:off x="3291840" y="3910291"/>
            <a:ext cx="2990850" cy="981075"/>
            <a:chOff x="3291840" y="3910291"/>
            <a:chExt cx="2990850" cy="981075"/>
          </a:xfrm>
        </p:grpSpPr>
        <p:pic>
          <p:nvPicPr>
            <p:cNvPr id="17" name="Picture 1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3910291"/>
              <a:ext cx="2990850" cy="981075"/>
            </a:xfrm>
            <a:prstGeom prst="rect">
              <a:avLst/>
            </a:prstGeom>
          </p:spPr>
        </p:pic>
        <p:sp>
          <p:nvSpPr>
            <p:cNvPr id="19" name="TextBox 18"/>
            <p:cNvSpPr txBox="1"/>
            <p:nvPr/>
          </p:nvSpPr>
          <p:spPr>
            <a:xfrm>
              <a:off x="3390900" y="4095751"/>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Execute strategies</a:t>
              </a:r>
            </a:p>
            <a:p>
              <a:pPr algn="ctr"/>
              <a:r>
                <a:rPr lang="en-US" sz="1000" dirty="0" smtClean="0">
                  <a:solidFill>
                    <a:prstClr val="white"/>
                  </a:solidFill>
                  <a:latin typeface="Arial" panose="020B0604020202020204" pitchFamily="34" charset="0"/>
                  <a:cs typeface="Arial" panose="020B0604020202020204" pitchFamily="34" charset="0"/>
                </a:rPr>
                <a:t>and action plans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2" name="Group 1"/>
          <p:cNvGrpSpPr/>
          <p:nvPr/>
        </p:nvGrpSpPr>
        <p:grpSpPr>
          <a:xfrm>
            <a:off x="5038344" y="1499616"/>
            <a:ext cx="3048000" cy="1095375"/>
            <a:chOff x="5038344" y="1508760"/>
            <a:chExt cx="3048000" cy="1095375"/>
          </a:xfrm>
        </p:grpSpPr>
        <p:pic>
          <p:nvPicPr>
            <p:cNvPr id="28" name="Picture 27"/>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38344" y="1508760"/>
              <a:ext cx="3048000" cy="1095375"/>
            </a:xfrm>
            <a:prstGeom prst="rect">
              <a:avLst/>
            </a:prstGeom>
          </p:spPr>
        </p:pic>
        <p:sp>
          <p:nvSpPr>
            <p:cNvPr id="23" name="TextBox 22"/>
            <p:cNvSpPr txBox="1"/>
            <p:nvPr/>
          </p:nvSpPr>
          <p:spPr>
            <a:xfrm>
              <a:off x="6477000" y="169706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Determine</a:t>
              </a:r>
            </a:p>
            <a:p>
              <a:pPr algn="ctr"/>
              <a:r>
                <a:rPr lang="en-US" sz="1000" dirty="0" smtClean="0">
                  <a:solidFill>
                    <a:prstClr val="white"/>
                  </a:solidFill>
                  <a:latin typeface="Arial" panose="020B0604020202020204" pitchFamily="34" charset="0"/>
                  <a:cs typeface="Arial" panose="020B0604020202020204" pitchFamily="34" charset="0"/>
                </a:rPr>
                <a:t>realized</a:t>
              </a:r>
            </a:p>
            <a:p>
              <a:pPr algn="ctr"/>
              <a:r>
                <a:rPr lang="en-US" sz="1000" dirty="0" smtClean="0">
                  <a:solidFill>
                    <a:prstClr val="white"/>
                  </a:solidFill>
                  <a:latin typeface="Arial" panose="020B0604020202020204" pitchFamily="34" charset="0"/>
                  <a:cs typeface="Arial" panose="020B0604020202020204" pitchFamily="34" charset="0"/>
                </a:rPr>
                <a:t>outcomes</a:t>
              </a:r>
              <a:endParaRPr lang="en-US" sz="1000" dirty="0">
                <a:solidFill>
                  <a:prstClr val="white"/>
                </a:solidFill>
                <a:latin typeface="Arial" panose="020B0604020202020204" pitchFamily="34" charset="0"/>
                <a:cs typeface="Arial" panose="020B0604020202020204" pitchFamily="34" charset="0"/>
              </a:endParaRPr>
            </a:p>
          </p:txBody>
        </p:sp>
      </p:grpSp>
      <p:grpSp>
        <p:nvGrpSpPr>
          <p:cNvPr id="20" name="Group 19"/>
          <p:cNvGrpSpPr/>
          <p:nvPr/>
        </p:nvGrpSpPr>
        <p:grpSpPr>
          <a:xfrm>
            <a:off x="3291840" y="1508760"/>
            <a:ext cx="1714500" cy="2362200"/>
            <a:chOff x="3291840" y="1505620"/>
            <a:chExt cx="1714500" cy="2362200"/>
          </a:xfrm>
        </p:grpSpPr>
        <p:pic>
          <p:nvPicPr>
            <p:cNvPr id="21" name="Picture 20"/>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91840" y="1505620"/>
              <a:ext cx="1714500" cy="2362200"/>
            </a:xfrm>
            <a:prstGeom prst="rect">
              <a:avLst/>
            </a:prstGeom>
          </p:spPr>
        </p:pic>
        <p:sp>
          <p:nvSpPr>
            <p:cNvPr id="22" name="TextBox 21"/>
            <p:cNvSpPr txBox="1"/>
            <p:nvPr/>
          </p:nvSpPr>
          <p:spPr>
            <a:xfrm>
              <a:off x="3390900" y="1693926"/>
              <a:ext cx="1447800" cy="649224"/>
            </a:xfrm>
            <a:prstGeom prst="rect">
              <a:avLst/>
            </a:prstGeom>
            <a:solidFill>
              <a:srgbClr val="002060"/>
            </a:solidFill>
          </p:spPr>
          <p:txBody>
            <a:bodyPr wrap="square" lIns="0" tIns="0" rIns="0" bIns="0" rtlCol="0" anchor="ctr" anchorCtr="0">
              <a:noAutofit/>
            </a:bodyPr>
            <a:lstStyle/>
            <a:p>
              <a:pPr algn="ctr"/>
              <a:r>
                <a:rPr lang="en-US" sz="1000" dirty="0" smtClean="0">
                  <a:solidFill>
                    <a:prstClr val="white"/>
                  </a:solidFill>
                  <a:latin typeface="Arial" panose="020B0604020202020204" pitchFamily="34" charset="0"/>
                  <a:cs typeface="Arial" panose="020B0604020202020204" pitchFamily="34" charset="0"/>
                </a:rPr>
                <a:t>Carry out</a:t>
              </a:r>
            </a:p>
            <a:p>
              <a:pPr algn="ctr"/>
              <a:r>
                <a:rPr lang="en-US" sz="1000" dirty="0" smtClean="0">
                  <a:solidFill>
                    <a:prstClr val="white"/>
                  </a:solidFill>
                  <a:latin typeface="Arial" panose="020B0604020202020204" pitchFamily="34" charset="0"/>
                  <a:cs typeface="Arial" panose="020B0604020202020204" pitchFamily="34" charset="0"/>
                </a:rPr>
                <a:t>assessment</a:t>
              </a:r>
            </a:p>
            <a:p>
              <a:pPr algn="ctr"/>
              <a:r>
                <a:rPr lang="en-US" sz="1000" dirty="0" smtClean="0">
                  <a:solidFill>
                    <a:prstClr val="white"/>
                  </a:solidFill>
                  <a:latin typeface="Arial" panose="020B0604020202020204" pitchFamily="34" charset="0"/>
                  <a:cs typeface="Arial" panose="020B0604020202020204" pitchFamily="34" charset="0"/>
                </a:rPr>
                <a:t>activities again</a:t>
              </a:r>
              <a:endParaRPr lang="en-US" sz="1000" dirty="0">
                <a:solidFill>
                  <a:prstClr val="white"/>
                </a:solidFill>
                <a:latin typeface="Arial" panose="020B0604020202020204" pitchFamily="34" charset="0"/>
                <a:cs typeface="Arial" panose="020B0604020202020204" pitchFamily="34" charset="0"/>
              </a:endParaRPr>
            </a:p>
          </p:txBody>
        </p:sp>
      </p:grpSp>
      <p:sp>
        <p:nvSpPr>
          <p:cNvPr id="25" name="Text Box 22"/>
          <p:cNvSpPr txBox="1">
            <a:spLocks noChangeArrowheads="1"/>
          </p:cNvSpPr>
          <p:nvPr/>
        </p:nvSpPr>
        <p:spPr bwMode="auto">
          <a:xfrm>
            <a:off x="0" y="-1"/>
            <a:ext cx="9144000" cy="1123949"/>
          </a:xfrm>
          <a:prstGeom prst="rect">
            <a:avLst/>
          </a:prstGeom>
          <a:noFill/>
          <a:ln w="9525" algn="ctr">
            <a:noFill/>
            <a:miter lim="800000"/>
            <a:headEnd/>
            <a:tailEnd/>
          </a:ln>
          <a:effectLst/>
        </p:spPr>
        <p:txBody>
          <a:bodyPr lIns="713232" tIns="0" rIns="0" bIns="0" anchor="ctr"/>
          <a:lstStyle/>
          <a:p>
            <a:pPr>
              <a:lnSpc>
                <a:spcPct val="100000"/>
              </a:lnSpc>
            </a:pPr>
            <a:r>
              <a:rPr lang="en-US" sz="2000" b="1" dirty="0">
                <a:solidFill>
                  <a:srgbClr val="A50021"/>
                </a:solidFill>
                <a:latin typeface="Calibri" panose="020F0502020204030204" pitchFamily="34" charset="0"/>
              </a:rPr>
              <a:t>The Assessment Cycle</a:t>
            </a:r>
          </a:p>
        </p:txBody>
      </p:sp>
    </p:spTree>
    <p:extLst>
      <p:ext uri="{BB962C8B-B14F-4D97-AF65-F5344CB8AC3E}">
        <p14:creationId xmlns:p14="http://schemas.microsoft.com/office/powerpoint/2010/main" val="3035304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p:tgtEl>
                                          <p:spTgt spid="2"/>
                                        </p:tgtEl>
                                        <p:attrNameLst>
                                          <p:attrName>ppt_x</p:attrName>
                                        </p:attrNameLst>
                                      </p:cBhvr>
                                      <p:tavLst>
                                        <p:tav tm="0">
                                          <p:val>
                                            <p:strVal val="#ppt_x-#ppt_w*1.125000"/>
                                          </p:val>
                                        </p:tav>
                                        <p:tav tm="100000">
                                          <p:val>
                                            <p:strVal val="#ppt_x"/>
                                          </p:val>
                                        </p:tav>
                                      </p:tavLst>
                                    </p:anim>
                                    <p:animEffect transition="in" filter="wipe(right)">
                                      <p:cBhvr>
                                        <p:cTn id="8" dur="10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2000"/>
                                        <p:tgtEl>
                                          <p:spTgt spid="18"/>
                                        </p:tgtEl>
                                      </p:cBhvr>
                                    </p:animEffect>
                                    <p:anim calcmode="lin" valueType="num">
                                      <p:cBhvr>
                                        <p:cTn id="14" dur="2000" fill="hold"/>
                                        <p:tgtEl>
                                          <p:spTgt spid="18"/>
                                        </p:tgtEl>
                                        <p:attrNameLst>
                                          <p:attrName>style.rotation</p:attrName>
                                        </p:attrNameLst>
                                      </p:cBhvr>
                                      <p:tavLst>
                                        <p:tav tm="0">
                                          <p:val>
                                            <p:fltVal val="720"/>
                                          </p:val>
                                        </p:tav>
                                        <p:tav tm="100000">
                                          <p:val>
                                            <p:fltVal val="0"/>
                                          </p:val>
                                        </p:tav>
                                      </p:tavLst>
                                    </p:anim>
                                    <p:anim calcmode="lin" valueType="num">
                                      <p:cBhvr>
                                        <p:cTn id="15" dur="2000" fill="hold"/>
                                        <p:tgtEl>
                                          <p:spTgt spid="18"/>
                                        </p:tgtEl>
                                        <p:attrNameLst>
                                          <p:attrName>ppt_h</p:attrName>
                                        </p:attrNameLst>
                                      </p:cBhvr>
                                      <p:tavLst>
                                        <p:tav tm="0">
                                          <p:val>
                                            <p:fltVal val="0"/>
                                          </p:val>
                                        </p:tav>
                                        <p:tav tm="100000">
                                          <p:val>
                                            <p:strVal val="#ppt_h"/>
                                          </p:val>
                                        </p:tav>
                                      </p:tavLst>
                                    </p:anim>
                                    <p:anim calcmode="lin" valueType="num">
                                      <p:cBhvr>
                                        <p:cTn id="16" dur="2000" fill="hold"/>
                                        <p:tgtEl>
                                          <p:spTgt spid="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3950"/>
            <a:ext cx="9144000" cy="74295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r>
              <a:rPr lang="en-US" sz="2000" dirty="0" smtClean="0">
                <a:latin typeface="Calibri" panose="020F0502020204030204" pitchFamily="34" charset="0"/>
              </a:rPr>
              <a:t>The Evaluation Criteria of the IACBE</a:t>
            </a:r>
            <a:endParaRPr lang="en-US" sz="2000" dirty="0">
              <a:latin typeface="Calibri" panose="020F0502020204030204" pitchFamily="34" charset="0"/>
            </a:endParaRPr>
          </a:p>
        </p:txBody>
      </p:sp>
    </p:spTree>
    <p:extLst>
      <p:ext uri="{BB962C8B-B14F-4D97-AF65-F5344CB8AC3E}">
        <p14:creationId xmlns:p14="http://schemas.microsoft.com/office/powerpoint/2010/main" val="19606395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33400" y="1307592"/>
            <a:ext cx="8610600" cy="3840480"/>
          </a:xfrm>
          <a:prstGeom prst="rect">
            <a:avLst/>
          </a:prstGeom>
          <a:solidFill>
            <a:srgbClr val="E8F0F4"/>
          </a:solidFill>
          <a:ln/>
        </p:spPr>
        <p:txBody>
          <a:bodyPr lIns="182880" rIns="182880"/>
          <a:lstStyle/>
          <a:p>
            <a:pPr lvl="0" fontAlgn="base">
              <a:spcBef>
                <a:spcPts val="1200"/>
              </a:spcBef>
              <a:spcAft>
                <a:spcPct val="0"/>
              </a:spcAft>
              <a:buClr>
                <a:srgbClr val="A50021"/>
              </a:buClr>
              <a:buSzPct val="90000"/>
              <a:defRPr/>
            </a:pPr>
            <a:endParaRPr lang="en-US" sz="800" kern="0" dirty="0" smtClean="0">
              <a:solidFill>
                <a:srgbClr val="330033"/>
              </a:solidFill>
              <a:latin typeface="Calibri" panose="020F0502020204030204" pitchFamily="34" charset="0"/>
            </a:endParaRPr>
          </a:p>
          <a:p>
            <a:pPr marL="274320" lvl="0" indent="-274320" fontAlgn="base">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Principle 1: Outcomes Assessment</a:t>
            </a:r>
            <a:endParaRPr lang="en-US" sz="2000" kern="0" dirty="0">
              <a:solidFill>
                <a:srgbClr val="330033"/>
              </a:solidFill>
              <a:latin typeface="Calibri" panose="020F0502020204030204" pitchFamily="34" charset="0"/>
            </a:endParaRPr>
          </a:p>
          <a:p>
            <a:pPr marL="274320" lvl="0" indent="-274320" fontAlgn="base">
              <a:spcBef>
                <a:spcPts val="700"/>
              </a:spcBef>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Principle 2: Strategic Planning</a:t>
            </a:r>
          </a:p>
          <a:p>
            <a:pPr marL="27432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3: </a:t>
            </a:r>
            <a:r>
              <a:rPr lang="en-US" sz="2000" kern="0" dirty="0" smtClean="0">
                <a:solidFill>
                  <a:srgbClr val="330033"/>
                </a:solidFill>
                <a:latin typeface="Calibri" panose="020F0502020204030204" pitchFamily="34" charset="0"/>
              </a:rPr>
              <a:t>Curriculum</a:t>
            </a:r>
          </a:p>
          <a:p>
            <a:pPr marL="274320" lvl="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4: </a:t>
            </a:r>
            <a:r>
              <a:rPr lang="en-US" sz="2000" kern="0" dirty="0" smtClean="0">
                <a:solidFill>
                  <a:srgbClr val="330033"/>
                </a:solidFill>
                <a:latin typeface="Calibri" panose="020F0502020204030204" pitchFamily="34" charset="0"/>
              </a:rPr>
              <a:t>Faculty</a:t>
            </a:r>
          </a:p>
          <a:p>
            <a:pPr marL="27432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5: Scholarly and Professional </a:t>
            </a:r>
            <a:r>
              <a:rPr lang="en-US" sz="2000" kern="0" dirty="0" smtClean="0">
                <a:solidFill>
                  <a:srgbClr val="330033"/>
                </a:solidFill>
                <a:latin typeface="Calibri" panose="020F0502020204030204" pitchFamily="34" charset="0"/>
              </a:rPr>
              <a:t>Activities</a:t>
            </a:r>
          </a:p>
          <a:p>
            <a:pPr marL="274320" lvl="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6: </a:t>
            </a:r>
            <a:r>
              <a:rPr lang="en-US" sz="2000" kern="0" dirty="0" smtClean="0">
                <a:solidFill>
                  <a:srgbClr val="330033"/>
                </a:solidFill>
                <a:latin typeface="Calibri" panose="020F0502020204030204" pitchFamily="34" charset="0"/>
              </a:rPr>
              <a:t>Resources</a:t>
            </a:r>
          </a:p>
          <a:p>
            <a:pPr marL="27432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7: Internal and External </a:t>
            </a:r>
            <a:r>
              <a:rPr lang="en-US" sz="2000" kern="0" dirty="0" smtClean="0">
                <a:solidFill>
                  <a:srgbClr val="330033"/>
                </a:solidFill>
                <a:latin typeface="Calibri" panose="020F0502020204030204" pitchFamily="34" charset="0"/>
              </a:rPr>
              <a:t>Relationships</a:t>
            </a:r>
          </a:p>
          <a:p>
            <a:pPr marL="274320" lvl="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8: International Business </a:t>
            </a:r>
            <a:r>
              <a:rPr lang="en-US" sz="2000" kern="0" dirty="0" smtClean="0">
                <a:solidFill>
                  <a:srgbClr val="330033"/>
                </a:solidFill>
                <a:latin typeface="Calibri" panose="020F0502020204030204" pitchFamily="34" charset="0"/>
              </a:rPr>
              <a:t>Education</a:t>
            </a:r>
          </a:p>
          <a:p>
            <a:pPr marL="274320" indent="-274320" fontAlgn="base">
              <a:spcBef>
                <a:spcPts val="7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Principle 9: Educational </a:t>
            </a:r>
            <a:r>
              <a:rPr lang="en-US" sz="2000" kern="0" dirty="0" smtClean="0">
                <a:solidFill>
                  <a:srgbClr val="330033"/>
                </a:solidFill>
                <a:latin typeface="Calibri" panose="020F0502020204030204" pitchFamily="34" charset="0"/>
              </a:rPr>
              <a:t>Innovation</a:t>
            </a:r>
            <a:endParaRPr lang="en-US" sz="2000" kern="0" dirty="0">
              <a:solidFill>
                <a:srgbClr val="330033"/>
              </a:solidFill>
              <a:latin typeface="Calibri" panose="020F0502020204030204" pitchFamily="34" charset="0"/>
            </a:endParaRPr>
          </a:p>
          <a:p>
            <a:pPr marL="457200" indent="-365760" fontAlgn="base">
              <a:spcBef>
                <a:spcPts val="900"/>
              </a:spcBef>
              <a:spcAft>
                <a:spcPct val="0"/>
              </a:spcAft>
              <a:buClr>
                <a:srgbClr val="A50021"/>
              </a:buClr>
              <a:buSzPct val="90000"/>
              <a:buFont typeface="Wingdings" pitchFamily="2" charset="2"/>
              <a:buChar char="§"/>
              <a:defRPr/>
            </a:pPr>
            <a:endParaRPr lang="en-US" sz="2000" kern="0" dirty="0">
              <a:solidFill>
                <a:srgbClr val="330033"/>
              </a:solidFill>
              <a:latin typeface="Calibri" panose="020F0502020204030204" pitchFamily="34" charset="0"/>
            </a:endParaRPr>
          </a:p>
          <a:p>
            <a:pPr marL="457200" lvl="0" indent="-365760" fontAlgn="base">
              <a:spcBef>
                <a:spcPts val="1200"/>
              </a:spcBef>
              <a:spcAft>
                <a:spcPct val="0"/>
              </a:spcAft>
              <a:buClr>
                <a:srgbClr val="A50021"/>
              </a:buClr>
              <a:buSzPct val="90000"/>
              <a:buFont typeface="Wingdings" pitchFamily="2" charset="2"/>
              <a:buChar char="§"/>
              <a:defRPr/>
            </a:pPr>
            <a:endParaRPr lang="en-US" sz="2000" kern="0" dirty="0">
              <a:solidFill>
                <a:srgbClr val="330033"/>
              </a:solidFill>
              <a:latin typeface="Calibri" panose="020F0502020204030204" pitchFamily="34" charset="0"/>
            </a:endParaRPr>
          </a:p>
          <a:p>
            <a:pPr marL="457200" indent="-365760" fontAlgn="base">
              <a:spcBef>
                <a:spcPts val="1200"/>
              </a:spcBef>
              <a:spcAft>
                <a:spcPct val="0"/>
              </a:spcAft>
              <a:buClr>
                <a:srgbClr val="A50021"/>
              </a:buClr>
              <a:buSzPct val="90000"/>
              <a:buFont typeface="Wingdings" pitchFamily="2" charset="2"/>
              <a:buChar char="§"/>
              <a:defRPr/>
            </a:pPr>
            <a:endParaRPr lang="en-US" sz="2000" kern="0" dirty="0">
              <a:solidFill>
                <a:srgbClr val="330033"/>
              </a:solidFill>
              <a:latin typeface="Calibri" panose="020F0502020204030204" pitchFamily="34" charset="0"/>
            </a:endParaRPr>
          </a:p>
          <a:p>
            <a:pPr marL="457200" lvl="0" indent="-365760" fontAlgn="base">
              <a:spcBef>
                <a:spcPts val="1200"/>
              </a:spcBef>
              <a:spcAft>
                <a:spcPct val="0"/>
              </a:spcAft>
              <a:buClr>
                <a:srgbClr val="A50021"/>
              </a:buClr>
              <a:buSzPct val="90000"/>
              <a:buFont typeface="Wingdings" pitchFamily="2" charset="2"/>
              <a:buChar char="§"/>
              <a:defRPr/>
            </a:pPr>
            <a:endParaRPr lang="en-US" sz="2000" kern="0" dirty="0">
              <a:solidFill>
                <a:srgbClr val="330033"/>
              </a:solidFill>
              <a:latin typeface="Calibri" panose="020F0502020204030204" pitchFamily="34" charset="0"/>
            </a:endParaRPr>
          </a:p>
          <a:p>
            <a:pPr marL="457200" indent="-365760" fontAlgn="base">
              <a:spcBef>
                <a:spcPts val="1200"/>
              </a:spcBef>
              <a:spcAft>
                <a:spcPct val="0"/>
              </a:spcAft>
              <a:buClr>
                <a:srgbClr val="A50021"/>
              </a:buClr>
              <a:buSzPct val="90000"/>
              <a:buFont typeface="Wingdings" pitchFamily="2" charset="2"/>
              <a:buChar char="§"/>
              <a:defRPr/>
            </a:pPr>
            <a:endParaRPr lang="en-US" sz="2000" kern="0" dirty="0">
              <a:solidFill>
                <a:srgbClr val="330033"/>
              </a:solidFill>
              <a:latin typeface="Calibri" panose="020F0502020204030204" pitchFamily="34" charset="0"/>
            </a:endParaRPr>
          </a:p>
          <a:p>
            <a:pPr marL="457200" lvl="0" indent="-365760" fontAlgn="base">
              <a:spcBef>
                <a:spcPts val="1200"/>
              </a:spcBef>
              <a:spcAft>
                <a:spcPct val="0"/>
              </a:spcAft>
              <a:buClr>
                <a:srgbClr val="A50021"/>
              </a:buClr>
              <a:buSzPct val="90000"/>
              <a:buFont typeface="Wingdings" pitchFamily="2" charset="2"/>
              <a:buChar char="§"/>
              <a:defRPr/>
            </a:pPr>
            <a:endParaRPr lang="en-US" sz="2000" kern="0" dirty="0" smtClean="0">
              <a:solidFill>
                <a:srgbClr val="330033"/>
              </a:solidFill>
              <a:latin typeface="Calibri" panose="020F0502020204030204" pitchFamily="34" charset="0"/>
            </a:endParaRPr>
          </a:p>
        </p:txBody>
      </p:sp>
      <p:sp>
        <p:nvSpPr>
          <p:cNvPr id="8"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smtClean="0">
                <a:solidFill>
                  <a:srgbClr val="A50021"/>
                </a:solidFill>
                <a:latin typeface="Calibri" panose="020F0502020204030204" pitchFamily="34" charset="0"/>
              </a:rPr>
              <a:t>The Evaluation Criteria of the IACBE</a:t>
            </a:r>
            <a:endParaRPr lang="en-US" sz="2000" b="1" dirty="0">
              <a:solidFill>
                <a:srgbClr val="A50021"/>
              </a:solidFill>
              <a:latin typeface="Calibri" panose="020F0502020204030204" pitchFamily="34" charset="0"/>
            </a:endParaRPr>
          </a:p>
        </p:txBody>
      </p:sp>
    </p:spTree>
    <p:extLst>
      <p:ext uri="{BB962C8B-B14F-4D97-AF65-F5344CB8AC3E}">
        <p14:creationId xmlns:p14="http://schemas.microsoft.com/office/powerpoint/2010/main" val="1515376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p:cTn id="1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p:cTn id="1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3" end="3"/>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4" end="4"/>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p:cTn id="2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5" end="5"/>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p:cTn id="2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6" end="6"/>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p:cTn id="31"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p:cTn id="35"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nodeType="with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 calcmode="lin" valueType="num">
                                      <p:cBhvr>
                                        <p:cTn id="39"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5">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3950"/>
            <a:ext cx="9144000" cy="742950"/>
          </a:xfrm>
          <a:prstGeom prst="rect">
            <a:avLst/>
          </a:prstGeom>
          <a:solidFill>
            <a:srgbClr val="0020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r>
              <a:rPr lang="en-US" sz="2000" dirty="0" smtClean="0">
                <a:latin typeface="Calibri" panose="020F0502020204030204" pitchFamily="34" charset="0"/>
              </a:rPr>
              <a:t>Steps in the IACBE’s Accreditation Process</a:t>
            </a:r>
            <a:endParaRPr lang="en-US" sz="2000" dirty="0">
              <a:latin typeface="Calibri" panose="020F0502020204030204" pitchFamily="34" charset="0"/>
            </a:endParaRPr>
          </a:p>
        </p:txBody>
      </p:sp>
    </p:spTree>
    <p:extLst>
      <p:ext uri="{BB962C8B-B14F-4D97-AF65-F5344CB8AC3E}">
        <p14:creationId xmlns:p14="http://schemas.microsoft.com/office/powerpoint/2010/main" val="11482685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342900" marR="0" lvl="0" indent="-34290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4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Educational Membership</a:t>
            </a:r>
          </a:p>
          <a:p>
            <a:pPr marL="274320" lvl="0" indent="-274320" fontAlgn="base">
              <a:spcBef>
                <a:spcPts val="1800"/>
              </a:spcBef>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Candidacy Phase (Developing an Outcomes Assessment plan)</a:t>
            </a:r>
          </a:p>
          <a:p>
            <a:pPr marL="274320" lvl="0" indent="-274320" fontAlgn="base">
              <a:spcBef>
                <a:spcPts val="1800"/>
              </a:spcBef>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Candidacy Review by the Board of Commissioners</a:t>
            </a:r>
          </a:p>
          <a:p>
            <a:pPr marL="274320" lvl="0" indent="-274320" fontAlgn="base">
              <a:spcBef>
                <a:spcPts val="1800"/>
              </a:spcBef>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Preparation of a Self-Study (Complete Outcomes Assessment and other principles)</a:t>
            </a:r>
          </a:p>
          <a:p>
            <a:pPr marL="274320" lvl="0" indent="-274320" fontAlgn="base">
              <a:spcBef>
                <a:spcPts val="1800"/>
              </a:spcBef>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Site Visit</a:t>
            </a:r>
          </a:p>
          <a:p>
            <a:pPr marL="274320" lvl="0" indent="-274320" fontAlgn="base">
              <a:spcBef>
                <a:spcPts val="1800"/>
              </a:spcBef>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Accreditation Review by the Board of Commissioners</a:t>
            </a:r>
          </a:p>
          <a:p>
            <a:pPr marL="274320" lvl="0" indent="-274320" fontAlgn="base">
              <a:spcBef>
                <a:spcPts val="1800"/>
              </a:spcBef>
              <a:spcAft>
                <a:spcPct val="0"/>
              </a:spcAft>
              <a:buClr>
                <a:srgbClr val="A50021"/>
              </a:buClr>
              <a:buSzPct val="90000"/>
              <a:buFont typeface="Wingdings" pitchFamily="2" charset="2"/>
              <a:buChar char="§"/>
              <a:defRPr/>
            </a:pPr>
            <a:r>
              <a:rPr lang="en-US" kern="0" dirty="0" smtClean="0">
                <a:solidFill>
                  <a:srgbClr val="330033"/>
                </a:solidFill>
                <a:latin typeface="Calibri" panose="020F0502020204030204" pitchFamily="34" charset="0"/>
              </a:rPr>
              <a:t>Reaffirmation of Accreditation</a:t>
            </a:r>
            <a:endParaRPr lang="en-US" kern="0" dirty="0">
              <a:solidFill>
                <a:srgbClr val="330033"/>
              </a:solidFill>
              <a:latin typeface="Calibri" panose="020F0502020204030204" pitchFamily="34" charset="0"/>
            </a:endParaRPr>
          </a:p>
        </p:txBody>
      </p:sp>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6915150" y="1619250"/>
            <a:ext cx="2076450" cy="952500"/>
          </a:xfrm>
          <a:prstGeom prst="rect">
            <a:avLst/>
          </a:prstGeom>
          <a:ln>
            <a:noFill/>
          </a:ln>
          <a:effectLst>
            <a:outerShdw blurRad="190500" algn="tl" rotWithShape="0">
              <a:srgbClr val="000000">
                <a:alpha val="70000"/>
              </a:srgbClr>
            </a:outerShdw>
          </a:effectLst>
        </p:spPr>
      </p:pic>
      <p:sp>
        <p:nvSpPr>
          <p:cNvPr id="8" name="Down Arrow 7"/>
          <p:cNvSpPr/>
          <p:nvPr/>
        </p:nvSpPr>
        <p:spPr>
          <a:xfrm>
            <a:off x="667512" y="1840230"/>
            <a:ext cx="182880" cy="27432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a:off x="667512" y="2343150"/>
            <a:ext cx="182880" cy="27432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667512" y="2830830"/>
            <a:ext cx="182880" cy="27432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wn Arrow 11"/>
          <p:cNvSpPr/>
          <p:nvPr/>
        </p:nvSpPr>
        <p:spPr>
          <a:xfrm>
            <a:off x="667512" y="3333750"/>
            <a:ext cx="182880" cy="27432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a:off x="667512" y="3840480"/>
            <a:ext cx="182880" cy="27432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3"/>
          <p:cNvSpPr/>
          <p:nvPr/>
        </p:nvSpPr>
        <p:spPr>
          <a:xfrm>
            <a:off x="667512" y="4343400"/>
            <a:ext cx="182880" cy="27432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Steps in the IACBE’s Accreditation Process</a:t>
            </a:r>
          </a:p>
        </p:txBody>
      </p:sp>
    </p:spTree>
    <p:extLst>
      <p:ext uri="{BB962C8B-B14F-4D97-AF65-F5344CB8AC3E}">
        <p14:creationId xmlns:p14="http://schemas.microsoft.com/office/powerpoint/2010/main" val="35221626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750"/>
                                        <p:tgtEl>
                                          <p:spTgt spid="2"/>
                                        </p:tgtEl>
                                        <p:attrNameLst>
                                          <p:attrName>ppt_x</p:attrName>
                                        </p:attrNameLst>
                                      </p:cBhvr>
                                      <p:tavLst>
                                        <p:tav tm="0">
                                          <p:val>
                                            <p:strVal val="#ppt_x+#ppt_w*1.125000"/>
                                          </p:val>
                                        </p:tav>
                                        <p:tav tm="100000">
                                          <p:val>
                                            <p:strVal val="#ppt_x"/>
                                          </p:val>
                                        </p:tav>
                                      </p:tavLst>
                                    </p:anim>
                                    <p:animEffect transition="in" filter="wipe(left)">
                                      <p:cBhvr>
                                        <p:cTn id="13" dur="75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 calcmode="lin" valueType="num">
                                      <p:cBhvr>
                                        <p:cTn id="18"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up)">
                                      <p:cBhvr>
                                        <p:cTn id="24" dur="500"/>
                                        <p:tgtEl>
                                          <p:spTgt spid="8"/>
                                        </p:tgtEl>
                                      </p:cBhvr>
                                    </p:animEffect>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 calcmode="lin" valueType="num">
                                      <p:cBhvr>
                                        <p:cTn id="28"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500"/>
                            </p:stCondLst>
                            <p:childTnLst>
                              <p:par>
                                <p:cTn id="36" presetID="23" presetClass="entr" presetSubtype="16" fill="hold" nodeType="afterEffect">
                                  <p:stCondLst>
                                    <p:cond delay="0"/>
                                  </p:stCondLst>
                                  <p:childTnLst>
                                    <p:set>
                                      <p:cBhvr>
                                        <p:cTn id="37" dur="1" fill="hold">
                                          <p:stCondLst>
                                            <p:cond delay="0"/>
                                          </p:stCondLst>
                                        </p:cTn>
                                        <p:tgtEl>
                                          <p:spTgt spid="9">
                                            <p:txEl>
                                              <p:pRg st="3" end="3"/>
                                            </p:txEl>
                                          </p:spTgt>
                                        </p:tgtEl>
                                        <p:attrNameLst>
                                          <p:attrName>style.visibility</p:attrName>
                                        </p:attrNameLst>
                                      </p:cBhvr>
                                      <p:to>
                                        <p:strVal val="visible"/>
                                      </p:to>
                                    </p:set>
                                    <p:anim calcmode="lin" valueType="num">
                                      <p:cBhvr>
                                        <p:cTn id="3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500"/>
                                        <p:tgtEl>
                                          <p:spTgt spid="11"/>
                                        </p:tgtEl>
                                      </p:cBhvr>
                                    </p:animEffect>
                                  </p:childTnLst>
                                </p:cTn>
                              </p:par>
                            </p:childTnLst>
                          </p:cTn>
                        </p:par>
                        <p:par>
                          <p:cTn id="45" fill="hold">
                            <p:stCondLst>
                              <p:cond delay="500"/>
                            </p:stCondLst>
                            <p:childTnLst>
                              <p:par>
                                <p:cTn id="46" presetID="23" presetClass="entr" presetSubtype="16" fill="hold" nodeType="afterEffect">
                                  <p:stCondLst>
                                    <p:cond delay="0"/>
                                  </p:stCondLst>
                                  <p:childTnLst>
                                    <p:set>
                                      <p:cBhvr>
                                        <p:cTn id="47" dur="1" fill="hold">
                                          <p:stCondLst>
                                            <p:cond delay="0"/>
                                          </p:stCondLst>
                                        </p:cTn>
                                        <p:tgtEl>
                                          <p:spTgt spid="9">
                                            <p:txEl>
                                              <p:pRg st="4" end="4"/>
                                            </p:txEl>
                                          </p:spTgt>
                                        </p:tgtEl>
                                        <p:attrNameLst>
                                          <p:attrName>style.visibility</p:attrName>
                                        </p:attrNameLst>
                                      </p:cBhvr>
                                      <p:to>
                                        <p:strVal val="visible"/>
                                      </p:to>
                                    </p:set>
                                    <p:anim calcmode="lin" valueType="num">
                                      <p:cBhvr>
                                        <p:cTn id="48"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up)">
                                      <p:cBhvr>
                                        <p:cTn id="54" dur="500"/>
                                        <p:tgtEl>
                                          <p:spTgt spid="12"/>
                                        </p:tgtEl>
                                      </p:cBhvr>
                                    </p:animEffect>
                                  </p:childTnLst>
                                </p:cTn>
                              </p:par>
                            </p:childTnLst>
                          </p:cTn>
                        </p:par>
                        <p:par>
                          <p:cTn id="55" fill="hold">
                            <p:stCondLst>
                              <p:cond delay="500"/>
                            </p:stCondLst>
                            <p:childTnLst>
                              <p:par>
                                <p:cTn id="56" presetID="23" presetClass="entr" presetSubtype="16" fill="hold" nodeType="afterEffect">
                                  <p:stCondLst>
                                    <p:cond delay="0"/>
                                  </p:stCondLst>
                                  <p:childTnLst>
                                    <p:set>
                                      <p:cBhvr>
                                        <p:cTn id="57" dur="1" fill="hold">
                                          <p:stCondLst>
                                            <p:cond delay="0"/>
                                          </p:stCondLst>
                                        </p:cTn>
                                        <p:tgtEl>
                                          <p:spTgt spid="9">
                                            <p:txEl>
                                              <p:pRg st="5" end="5"/>
                                            </p:txEl>
                                          </p:spTgt>
                                        </p:tgtEl>
                                        <p:attrNameLst>
                                          <p:attrName>style.visibility</p:attrName>
                                        </p:attrNameLst>
                                      </p:cBhvr>
                                      <p:to>
                                        <p:strVal val="visible"/>
                                      </p:to>
                                    </p:set>
                                    <p:anim calcmode="lin" valueType="num">
                                      <p:cBhvr>
                                        <p:cTn id="58"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59" dur="500" fill="hold"/>
                                        <p:tgtEl>
                                          <p:spTgt spid="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up)">
                                      <p:cBhvr>
                                        <p:cTn id="64" dur="500"/>
                                        <p:tgtEl>
                                          <p:spTgt spid="13"/>
                                        </p:tgtEl>
                                      </p:cBhvr>
                                    </p:animEffect>
                                  </p:childTnLst>
                                </p:cTn>
                              </p:par>
                            </p:childTnLst>
                          </p:cTn>
                        </p:par>
                        <p:par>
                          <p:cTn id="65" fill="hold">
                            <p:stCondLst>
                              <p:cond delay="500"/>
                            </p:stCondLst>
                            <p:childTnLst>
                              <p:par>
                                <p:cTn id="66" presetID="23" presetClass="entr" presetSubtype="16" fill="hold" nodeType="afterEffect">
                                  <p:stCondLst>
                                    <p:cond delay="0"/>
                                  </p:stCondLst>
                                  <p:childTnLst>
                                    <p:set>
                                      <p:cBhvr>
                                        <p:cTn id="67" dur="1" fill="hold">
                                          <p:stCondLst>
                                            <p:cond delay="0"/>
                                          </p:stCondLst>
                                        </p:cTn>
                                        <p:tgtEl>
                                          <p:spTgt spid="9">
                                            <p:txEl>
                                              <p:pRg st="6" end="6"/>
                                            </p:txEl>
                                          </p:spTgt>
                                        </p:tgtEl>
                                        <p:attrNameLst>
                                          <p:attrName>style.visibility</p:attrName>
                                        </p:attrNameLst>
                                      </p:cBhvr>
                                      <p:to>
                                        <p:strVal val="visible"/>
                                      </p:to>
                                    </p:set>
                                    <p:anim calcmode="lin" valueType="num">
                                      <p:cBhvr>
                                        <p:cTn id="68"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69" dur="500" fill="hold"/>
                                        <p:tgtEl>
                                          <p:spTgt spid="9">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up)">
                                      <p:cBhvr>
                                        <p:cTn id="74" dur="500"/>
                                        <p:tgtEl>
                                          <p:spTgt spid="14"/>
                                        </p:tgtEl>
                                      </p:cBhvr>
                                    </p:animEffect>
                                  </p:childTnLst>
                                </p:cTn>
                              </p:par>
                            </p:childTnLst>
                          </p:cTn>
                        </p:par>
                        <p:par>
                          <p:cTn id="75" fill="hold">
                            <p:stCondLst>
                              <p:cond delay="500"/>
                            </p:stCondLst>
                            <p:childTnLst>
                              <p:par>
                                <p:cTn id="76" presetID="23" presetClass="entr" presetSubtype="16" fill="hold" nodeType="afterEffect">
                                  <p:stCondLst>
                                    <p:cond delay="0"/>
                                  </p:stCondLst>
                                  <p:childTnLst>
                                    <p:set>
                                      <p:cBhvr>
                                        <p:cTn id="77" dur="1" fill="hold">
                                          <p:stCondLst>
                                            <p:cond delay="0"/>
                                          </p:stCondLst>
                                        </p:cTn>
                                        <p:tgtEl>
                                          <p:spTgt spid="9">
                                            <p:txEl>
                                              <p:pRg st="7" end="7"/>
                                            </p:txEl>
                                          </p:spTgt>
                                        </p:tgtEl>
                                        <p:attrNameLst>
                                          <p:attrName>style.visibility</p:attrName>
                                        </p:attrNameLst>
                                      </p:cBhvr>
                                      <p:to>
                                        <p:strVal val="visible"/>
                                      </p:to>
                                    </p:set>
                                    <p:anim calcmode="lin" valueType="num">
                                      <p:cBhvr>
                                        <p:cTn id="78"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79" dur="500" fill="hold"/>
                                        <p:tgtEl>
                                          <p:spTgt spid="9">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3681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smtClean="0">
                <a:solidFill>
                  <a:srgbClr val="A50021"/>
                </a:solidFill>
                <a:latin typeface="Calibri" panose="020F0502020204030204" pitchFamily="34" charset="0"/>
              </a:rPr>
              <a:t>About the IACBE</a:t>
            </a:r>
            <a:endParaRPr lang="en-US" sz="2000" b="1" dirty="0">
              <a:solidFill>
                <a:srgbClr val="A50021"/>
              </a:solidFill>
              <a:latin typeface="Calibri" panose="020F0502020204030204" pitchFamily="34" charset="0"/>
            </a:endParaRPr>
          </a:p>
        </p:txBody>
      </p:sp>
      <p:sp>
        <p:nvSpPr>
          <p:cNvPr id="4" name="Rectangle 6"/>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274320" marR="0" lvl="0" indent="-27432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100" b="0" i="0"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Bef>
                <a:spcPct val="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Founded in 1997 in response to the expressed needs of presidents, </a:t>
            </a:r>
            <a:r>
              <a:rPr lang="en-US" sz="2000" kern="0" dirty="0" smtClean="0">
                <a:solidFill>
                  <a:srgbClr val="330033"/>
                </a:solidFill>
                <a:latin typeface="Calibri" panose="020F0502020204030204" pitchFamily="34" charset="0"/>
              </a:rPr>
              <a:t>chief academic </a:t>
            </a:r>
            <a:r>
              <a:rPr lang="en-US" sz="2000" kern="0" dirty="0">
                <a:solidFill>
                  <a:srgbClr val="330033"/>
                </a:solidFill>
                <a:latin typeface="Calibri" panose="020F0502020204030204" pitchFamily="34" charset="0"/>
              </a:rPr>
              <a:t>officers, and </a:t>
            </a:r>
            <a:r>
              <a:rPr lang="en-US" sz="2000" kern="0" dirty="0" smtClean="0">
                <a:solidFill>
                  <a:srgbClr val="330033"/>
                </a:solidFill>
                <a:latin typeface="Calibri" panose="020F0502020204030204" pitchFamily="34" charset="0"/>
              </a:rPr>
              <a:t>business deans, directors, chairs, and HODs</a:t>
            </a:r>
            <a:endPar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indent="-274320" fontAlgn="base">
              <a:spcBef>
                <a:spcPts val="800"/>
              </a:spcBef>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Private, non-profit member association</a:t>
            </a:r>
          </a:p>
          <a:p>
            <a:pPr marL="274320" indent="-274320" fontAlgn="base">
              <a:spcBef>
                <a:spcPts val="800"/>
              </a:spcBef>
              <a:buClr>
                <a:srgbClr val="A50021"/>
              </a:buClr>
              <a:buSzPct val="90000"/>
              <a:buFont typeface="Wingdings" pitchFamily="2" charset="2"/>
              <a:buChar char="§"/>
              <a:defRPr/>
            </a:pP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Employs a peer-review accreditation process (as opposed to governmental</a:t>
            </a:r>
            <a:r>
              <a:rPr kumimoji="0" lang="en-US" sz="2000" b="0" i="0" u="none" strike="noStrike" kern="0" cap="none" spc="0" normalizeH="0" noProof="0" dirty="0" smtClean="0">
                <a:ln>
                  <a:noFill/>
                </a:ln>
                <a:solidFill>
                  <a:srgbClr val="330033"/>
                </a:solidFill>
                <a:effectLst/>
                <a:uLnTx/>
                <a:uFillTx/>
                <a:latin typeface="Calibri" panose="020F0502020204030204" pitchFamily="34" charset="0"/>
              </a:rPr>
              <a:t> </a:t>
            </a: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audit)</a:t>
            </a:r>
          </a:p>
          <a:p>
            <a:pPr marL="274320" lvl="0" indent="-274320" fontAlgn="base">
              <a:spcBef>
                <a:spcPts val="800"/>
              </a:spcBef>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Hundreds </a:t>
            </a:r>
            <a:r>
              <a:rPr lang="en-US" sz="2000" kern="0" dirty="0">
                <a:solidFill>
                  <a:srgbClr val="330033"/>
                </a:solidFill>
                <a:latin typeface="Calibri" panose="020F0502020204030204" pitchFamily="34" charset="0"/>
              </a:rPr>
              <a:t>of member institutions and </a:t>
            </a:r>
            <a:r>
              <a:rPr lang="en-US" sz="2000" kern="0" dirty="0" smtClean="0">
                <a:solidFill>
                  <a:srgbClr val="330033"/>
                </a:solidFill>
                <a:latin typeface="Calibri" panose="020F0502020204030204" pitchFamily="34" charset="0"/>
              </a:rPr>
              <a:t>campuses worldwide, </a:t>
            </a:r>
            <a:r>
              <a:rPr lang="en-US" sz="2000" kern="0" dirty="0">
                <a:solidFill>
                  <a:srgbClr val="330033"/>
                </a:solidFill>
                <a:latin typeface="Calibri" panose="020F0502020204030204" pitchFamily="34" charset="0"/>
              </a:rPr>
              <a:t>and </a:t>
            </a:r>
            <a:r>
              <a:rPr lang="en-US" sz="2000" kern="0" dirty="0" smtClean="0">
                <a:solidFill>
                  <a:srgbClr val="330033"/>
                </a:solidFill>
                <a:latin typeface="Calibri" panose="020F0502020204030204" pitchFamily="34" charset="0"/>
              </a:rPr>
              <a:t>over 1,200 accredited programs </a:t>
            </a:r>
            <a:r>
              <a:rPr lang="en-US" sz="2000" kern="0" dirty="0">
                <a:solidFill>
                  <a:srgbClr val="330033"/>
                </a:solidFill>
                <a:latin typeface="Calibri" panose="020F0502020204030204" pitchFamily="34" charset="0"/>
              </a:rPr>
              <a:t>in the United States, Europe, Asia, the Middle East, </a:t>
            </a:r>
            <a:r>
              <a:rPr lang="en-US" sz="2000" kern="0" dirty="0" smtClean="0">
                <a:solidFill>
                  <a:srgbClr val="330033"/>
                </a:solidFill>
                <a:latin typeface="Calibri" panose="020F0502020204030204" pitchFamily="34" charset="0"/>
              </a:rPr>
              <a:t>Central America</a:t>
            </a:r>
            <a:r>
              <a:rPr lang="en-US" sz="2000" kern="0" dirty="0">
                <a:solidFill>
                  <a:srgbClr val="330033"/>
                </a:solidFill>
                <a:latin typeface="Calibri" panose="020F0502020204030204" pitchFamily="34" charset="0"/>
              </a:rPr>
              <a:t>, and South </a:t>
            </a:r>
            <a:r>
              <a:rPr lang="en-US" sz="2000" kern="0" dirty="0" smtClean="0">
                <a:solidFill>
                  <a:srgbClr val="330033"/>
                </a:solidFill>
                <a:latin typeface="Calibri" panose="020F0502020204030204" pitchFamily="34" charset="0"/>
              </a:rPr>
              <a:t>America</a:t>
            </a:r>
          </a:p>
          <a:p>
            <a:pPr marL="274320" lvl="0" indent="-274320" fontAlgn="base">
              <a:spcBef>
                <a:spcPts val="800"/>
              </a:spcBef>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Recognized</a:t>
            </a:r>
            <a:r>
              <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rPr>
              <a:t> by the Council for Higher Education Accreditation (CHEA) in the United</a:t>
            </a:r>
            <a:r>
              <a:rPr kumimoji="0" lang="en-US" sz="2000" b="0" i="0" u="none" strike="noStrike" kern="0" cap="none" spc="0" normalizeH="0" noProof="0" dirty="0" smtClean="0">
                <a:ln>
                  <a:noFill/>
                </a:ln>
                <a:solidFill>
                  <a:srgbClr val="330033"/>
                </a:solidFill>
                <a:effectLst/>
                <a:uLnTx/>
                <a:uFillTx/>
                <a:latin typeface="Calibri" panose="020F0502020204030204" pitchFamily="34" charset="0"/>
              </a:rPr>
              <a:t> States</a:t>
            </a:r>
            <a:endParaRPr kumimoji="0" lang="en-US" sz="2000" b="0" i="0" u="none" strike="noStrike" kern="0" cap="none" spc="0" normalizeH="0" baseline="0" noProof="0" dirty="0" smtClean="0">
              <a:ln>
                <a:noFill/>
              </a:ln>
              <a:solidFill>
                <a:srgbClr val="330033"/>
              </a:solidFill>
              <a:effectLst/>
              <a:uLnTx/>
              <a:uFillTx/>
              <a:latin typeface="Calibri" panose="020F0502020204030204" pitchFamily="34" charset="0"/>
            </a:endParaRPr>
          </a:p>
        </p:txBody>
      </p:sp>
    </p:spTree>
    <p:extLst>
      <p:ext uri="{BB962C8B-B14F-4D97-AF65-F5344CB8AC3E}">
        <p14:creationId xmlns:p14="http://schemas.microsoft.com/office/powerpoint/2010/main" val="3574721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p:cTn id="31"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smtClean="0">
                <a:solidFill>
                  <a:srgbClr val="A50021"/>
                </a:solidFill>
                <a:latin typeface="Calibri" panose="020F0502020204030204" pitchFamily="34" charset="0"/>
              </a:rPr>
              <a:t>About the IACBE</a:t>
            </a:r>
            <a:endParaRPr lang="en-US" sz="2000" b="1" dirty="0">
              <a:solidFill>
                <a:srgbClr val="A50021"/>
              </a:solidFill>
              <a:latin typeface="Calibri" panose="020F0502020204030204" pitchFamily="34" charset="0"/>
            </a:endParaRPr>
          </a:p>
        </p:txBody>
      </p:sp>
      <p:sp>
        <p:nvSpPr>
          <p:cNvPr id="15"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7"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2000" b="0" i="0" u="sng" strike="noStrike" kern="0" cap="none" spc="0" normalizeH="0" baseline="0" noProof="0" dirty="0" smtClean="0">
              <a:ln>
                <a:noFill/>
              </a:ln>
              <a:solidFill>
                <a:srgbClr val="A50021"/>
              </a:solidFill>
              <a:effectLst/>
              <a:uLnTx/>
              <a:uFillTx/>
              <a:latin typeface="Calibri" panose="020F0502020204030204" pitchFamily="34" charset="0"/>
            </a:endParaRPr>
          </a:p>
          <a:p>
            <a:pPr marR="0" lvl="0" algn="ctr" defTabSz="914400" rtl="0" eaLnBrk="1" fontAlgn="base" latinLnBrk="0" hangingPunct="1">
              <a:spcBef>
                <a:spcPts val="1200"/>
              </a:spcBef>
              <a:spcAft>
                <a:spcPct val="0"/>
              </a:spcAft>
              <a:buClr>
                <a:srgbClr val="330033"/>
              </a:buClr>
              <a:buSzPct val="90000"/>
              <a:buFont typeface="Wingdings" pitchFamily="2" charset="2"/>
              <a:buNone/>
              <a:tabLst/>
              <a:defRPr/>
            </a:pP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Mission</a:t>
            </a:r>
            <a:r>
              <a:rPr kumimoji="0" lang="en-US" sz="2000" b="1" i="0" u="sng" strike="noStrike" kern="0" cap="none" spc="0" normalizeH="0" noProof="0" dirty="0" smtClean="0">
                <a:ln>
                  <a:noFill/>
                </a:ln>
                <a:solidFill>
                  <a:srgbClr val="A50021"/>
                </a:solidFill>
                <a:effectLst/>
                <a:uLnTx/>
                <a:uFillTx/>
                <a:latin typeface="Calibri" panose="020F0502020204030204" pitchFamily="34" charset="0"/>
              </a:rPr>
              <a:t> of the IACBE</a:t>
            </a:r>
            <a:endPar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endParaRP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4" name="Group 3"/>
          <p:cNvGrpSpPr/>
          <p:nvPr/>
        </p:nvGrpSpPr>
        <p:grpSpPr>
          <a:xfrm>
            <a:off x="0" y="2647950"/>
            <a:ext cx="9144000" cy="2514600"/>
            <a:chOff x="0" y="2647950"/>
            <a:chExt cx="9144000" cy="2514600"/>
          </a:xfrm>
        </p:grpSpPr>
        <p:sp>
          <p:nvSpPr>
            <p:cNvPr id="12" name="Rectangle 11"/>
            <p:cNvSpPr/>
            <p:nvPr/>
          </p:nvSpPr>
          <p:spPr>
            <a:xfrm>
              <a:off x="0" y="3939540"/>
              <a:ext cx="9144000" cy="12230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Calibri" panose="020F0502020204030204" pitchFamily="34" charset="0"/>
                <a:cs typeface="Times New Roman" pitchFamily="18" charset="0"/>
              </a:endParaRPr>
            </a:p>
          </p:txBody>
        </p:sp>
        <p:sp>
          <p:nvSpPr>
            <p:cNvPr id="13" name="Text Box 26"/>
            <p:cNvSpPr txBox="1">
              <a:spLocks noChangeArrowheads="1"/>
            </p:cNvSpPr>
            <p:nvPr/>
          </p:nvSpPr>
          <p:spPr bwMode="auto">
            <a:xfrm>
              <a:off x="1170432" y="2647950"/>
              <a:ext cx="6803136" cy="1520190"/>
            </a:xfrm>
            <a:prstGeom prst="rect">
              <a:avLst/>
            </a:prstGeom>
            <a:solidFill>
              <a:srgbClr val="002060"/>
            </a:solidFill>
            <a:ln w="38100" cmpd="sng" algn="ctr">
              <a:solidFill>
                <a:srgbClr val="A50021"/>
              </a:solidFill>
              <a:miter lim="800000"/>
              <a:headEnd/>
              <a:tailEnd/>
            </a:ln>
            <a:effectLst/>
          </p:spPr>
          <p:txBody>
            <a:bodyPr tIns="0" bIns="45720" anchor="ctr" anchorCtr="1"/>
            <a:lstStyle/>
            <a:p>
              <a:pPr lvl="0" algn="ctr">
                <a:defRPr/>
              </a:pPr>
              <a:r>
                <a:rPr lang="en-US" sz="2000" kern="0" dirty="0" smtClean="0">
                  <a:solidFill>
                    <a:schemeClr val="bg1"/>
                  </a:solidFill>
                  <a:latin typeface="Calibri" panose="020F0502020204030204" pitchFamily="34" charset="0"/>
                </a:rPr>
                <a:t>The mission of the IACBE is to promote and recognize excellence in business education in institutions of higher education worldwide, at associate, undergraduate, graduate and doctoral levels through specialized accreditation of business programs.</a:t>
              </a:r>
              <a:endParaRPr lang="en-US" sz="2000" kern="0" dirty="0">
                <a:solidFill>
                  <a:schemeClr val="bg1"/>
                </a:solidFill>
                <a:latin typeface="Calibri" panose="020F0502020204030204" pitchFamily="34" charset="0"/>
              </a:endParaRPr>
            </a:p>
          </p:txBody>
        </p:sp>
      </p:grpSp>
      <p:sp>
        <p:nvSpPr>
          <p:cNvPr id="11" name="Rectangle 24"/>
          <p:cNvSpPr>
            <a:spLocks noChangeArrowheads="1"/>
          </p:cNvSpPr>
          <p:nvPr/>
        </p:nvSpPr>
        <p:spPr bwMode="auto">
          <a:xfrm>
            <a:off x="0" y="4095750"/>
            <a:ext cx="9144000" cy="1051560"/>
          </a:xfrm>
          <a:prstGeom prst="rect">
            <a:avLst/>
          </a:prstGeom>
          <a:noFill/>
          <a:ln w="9525">
            <a:noFill/>
            <a:miter lim="800000"/>
            <a:headEnd/>
            <a:tailEnd/>
          </a:ln>
          <a:effectLst/>
        </p:spPr>
        <p:txBody>
          <a:bodyPr lIns="0" tIns="0" rIns="0" bIns="0" anchor="ctr"/>
          <a:lstStyle/>
          <a:p>
            <a:pPr marL="571500"/>
            <a:endParaRPr lang="en-US" altLang="en-US" sz="1600" baseline="0" dirty="0">
              <a:solidFill>
                <a:schemeClr val="bg1"/>
              </a:solidFill>
              <a:latin typeface="Calibri" panose="020F0502020204030204" pitchFamily="34"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25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p:tgtEl>
                                          <p:spTgt spid="4"/>
                                        </p:tgtEl>
                                        <p:attrNameLst>
                                          <p:attrName>ppt_y</p:attrName>
                                        </p:attrNameLst>
                                      </p:cBhvr>
                                      <p:tavLst>
                                        <p:tav tm="0">
                                          <p:val>
                                            <p:strVal val="#ppt_y+#ppt_h*1.125000"/>
                                          </p:val>
                                        </p:tav>
                                        <p:tav tm="100000">
                                          <p:val>
                                            <p:strVal val="#ppt_y"/>
                                          </p:val>
                                        </p:tav>
                                      </p:tavLst>
                                    </p:anim>
                                    <p:animEffect transition="in" filter="wipe(up)">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nodePh="1">
                                  <p:stCondLst>
                                    <p:cond delay="0"/>
                                  </p:stCondLst>
                                  <p:endCondLst>
                                    <p:cond evt="begin" delay="0">
                                      <p:tn val="16"/>
                                    </p:cond>
                                  </p:end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750" fill="hold"/>
                                        <p:tgtEl>
                                          <p:spTgt spid="11"/>
                                        </p:tgtEl>
                                        <p:attrNameLst>
                                          <p:attrName>ppt_x</p:attrName>
                                        </p:attrNameLst>
                                      </p:cBhvr>
                                      <p:tavLst>
                                        <p:tav tm="0">
                                          <p:val>
                                            <p:strVal val="#ppt_x"/>
                                          </p:val>
                                        </p:tav>
                                        <p:tav tm="100000">
                                          <p:val>
                                            <p:strVal val="#ppt_x"/>
                                          </p:val>
                                        </p:tav>
                                      </p:tavLst>
                                    </p:anim>
                                    <p:anim calcmode="lin" valueType="num">
                                      <p:cBhvr additive="base">
                                        <p:cTn id="19"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533400" y="1307592"/>
            <a:ext cx="8549640" cy="3840480"/>
          </a:xfrm>
          <a:prstGeom prst="rect">
            <a:avLst/>
          </a:prstGeom>
          <a:solidFill>
            <a:srgbClr val="E8F0F4"/>
          </a:solidFill>
          <a:ln/>
        </p:spPr>
        <p:txBody>
          <a:bodyPr lIns="91440" rIns="91440"/>
          <a:lstStyle/>
          <a:p>
            <a:pPr marR="0" lvl="0" algn="ctr"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2000" b="0" i="0" u="sng" strike="noStrike" kern="0" cap="none" spc="0" normalizeH="0" baseline="0" noProof="0" dirty="0" smtClean="0">
              <a:ln>
                <a:noFill/>
              </a:ln>
              <a:solidFill>
                <a:srgbClr val="A50021"/>
              </a:solidFill>
              <a:effectLst/>
              <a:uLnTx/>
              <a:uFillTx/>
              <a:latin typeface="Times New Roman"/>
              <a:ea typeface="+mn-ea"/>
              <a:cs typeface="+mn-cs"/>
            </a:endParaRPr>
          </a:p>
        </p:txBody>
      </p:sp>
      <p:sp>
        <p:nvSpPr>
          <p:cNvPr id="4"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Core Values of the IACBE</a:t>
            </a:r>
          </a:p>
        </p:txBody>
      </p:sp>
      <p:sp>
        <p:nvSpPr>
          <p:cNvPr id="3" name="Rectangle 6"/>
          <p:cNvSpPr txBox="1">
            <a:spLocks noChangeArrowheads="1"/>
          </p:cNvSpPr>
          <p:nvPr/>
        </p:nvSpPr>
        <p:spPr>
          <a:xfrm>
            <a:off x="4693920" y="1307592"/>
            <a:ext cx="4450080" cy="3840480"/>
          </a:xfrm>
          <a:prstGeom prst="rect">
            <a:avLst/>
          </a:prstGeom>
          <a:solidFill>
            <a:srgbClr val="E8F0F4"/>
          </a:solidFill>
          <a:ln/>
        </p:spPr>
        <p:txBody>
          <a:bodyPr lIns="91440" rIns="91440" anchor="ctr"/>
          <a:lstStyle/>
          <a:p>
            <a:pPr marL="274320" lvl="0" indent="-274320" fontAlgn="base">
              <a:spcAft>
                <a:spcPct val="0"/>
              </a:spcAft>
              <a:buClr>
                <a:srgbClr val="A50021"/>
              </a:buClr>
              <a:buSzPct val="90000"/>
              <a:buFont typeface="Wingdings" pitchFamily="2" charset="2"/>
              <a:buChar char="§"/>
            </a:pPr>
            <a:r>
              <a:rPr lang="en-US" b="1" kern="0" dirty="0" smtClean="0">
                <a:solidFill>
                  <a:srgbClr val="002060"/>
                </a:solidFill>
                <a:latin typeface="Calibri" panose="020F0502020204030204" pitchFamily="34" charset="0"/>
              </a:rPr>
              <a:t>COLLEGIALITY – </a:t>
            </a:r>
            <a:r>
              <a:rPr lang="en-US" kern="0" dirty="0" smtClean="0">
                <a:solidFill>
                  <a:srgbClr val="330033"/>
                </a:solidFill>
                <a:latin typeface="Calibri" panose="020F0502020204030204" pitchFamily="34" charset="0"/>
              </a:rPr>
              <a:t>A </a:t>
            </a:r>
            <a:r>
              <a:rPr lang="en-US" kern="0" dirty="0">
                <a:solidFill>
                  <a:srgbClr val="330033"/>
                </a:solidFill>
                <a:latin typeface="Calibri" panose="020F0502020204030204" pitchFamily="34" charset="0"/>
              </a:rPr>
              <a:t>culture of collaboration and cooperation in advancing academic quality in business </a:t>
            </a:r>
            <a:r>
              <a:rPr lang="en-US" kern="0" dirty="0" smtClean="0">
                <a:solidFill>
                  <a:srgbClr val="330033"/>
                </a:solidFill>
                <a:latin typeface="Calibri" panose="020F0502020204030204" pitchFamily="34" charset="0"/>
              </a:rPr>
              <a:t>education</a:t>
            </a:r>
            <a:endParaRPr lang="en-US" kern="0" dirty="0">
              <a:solidFill>
                <a:srgbClr val="330033"/>
              </a:solidFill>
              <a:latin typeface="Calibri" panose="020F0502020204030204" pitchFamily="34" charset="0"/>
            </a:endParaRPr>
          </a:p>
          <a:p>
            <a:pPr marL="274320" lvl="0" indent="-274320" fontAlgn="base">
              <a:spcBef>
                <a:spcPts val="3600"/>
              </a:spcBef>
              <a:spcAft>
                <a:spcPct val="0"/>
              </a:spcAft>
              <a:buClr>
                <a:srgbClr val="A50021"/>
              </a:buClr>
              <a:buSzPct val="90000"/>
              <a:buFont typeface="Wingdings" pitchFamily="2" charset="2"/>
              <a:buChar char="§"/>
            </a:pPr>
            <a:r>
              <a:rPr lang="en-US" b="1" kern="0" dirty="0" smtClean="0">
                <a:solidFill>
                  <a:srgbClr val="002060"/>
                </a:solidFill>
                <a:latin typeface="Calibri" panose="020F0502020204030204" pitchFamily="34" charset="0"/>
              </a:rPr>
              <a:t>DEVELOPMENTAL PHILOSOPHY – </a:t>
            </a:r>
            <a:r>
              <a:rPr lang="en-US" kern="0" dirty="0">
                <a:solidFill>
                  <a:srgbClr val="330033"/>
                </a:solidFill>
                <a:latin typeface="Calibri" panose="020F0502020204030204" pitchFamily="34" charset="0"/>
              </a:rPr>
              <a:t>An emphasis on continuous improvement and a shared journey toward excellence in business education</a:t>
            </a:r>
          </a:p>
          <a:p>
            <a:pPr marL="274320" lvl="0" indent="-274320" fontAlgn="base">
              <a:spcBef>
                <a:spcPts val="3600"/>
              </a:spcBef>
              <a:spcAft>
                <a:spcPct val="0"/>
              </a:spcAft>
              <a:buClr>
                <a:srgbClr val="A50021"/>
              </a:buClr>
              <a:buSzPct val="90000"/>
              <a:buFont typeface="Wingdings" pitchFamily="2" charset="2"/>
              <a:buChar char="§"/>
            </a:pPr>
            <a:r>
              <a:rPr lang="en-US" b="1" kern="0" dirty="0" smtClean="0">
                <a:solidFill>
                  <a:srgbClr val="002060"/>
                </a:solidFill>
                <a:latin typeface="Calibri" panose="020F0502020204030204" pitchFamily="34" charset="0"/>
              </a:rPr>
              <a:t>RESPONSIVENESS – </a:t>
            </a:r>
            <a:r>
              <a:rPr lang="en-US" kern="0" dirty="0">
                <a:solidFill>
                  <a:srgbClr val="330033"/>
                </a:solidFill>
                <a:latin typeface="Calibri" panose="020F0502020204030204" pitchFamily="34" charset="0"/>
              </a:rPr>
              <a:t>An unwavering focus on service to our </a:t>
            </a:r>
            <a:r>
              <a:rPr lang="en-US" kern="0" dirty="0" smtClean="0">
                <a:solidFill>
                  <a:srgbClr val="330033"/>
                </a:solidFill>
                <a:latin typeface="Calibri" panose="020F0502020204030204" pitchFamily="34" charset="0"/>
              </a:rPr>
              <a:t>members</a:t>
            </a:r>
            <a:endParaRPr lang="en-US" kern="0" dirty="0">
              <a:solidFill>
                <a:srgbClr val="330033"/>
              </a:solidFill>
              <a:latin typeface="Calibri" panose="020F0502020204030204" pitchFamily="34" charset="0"/>
            </a:endParaRPr>
          </a:p>
        </p:txBody>
      </p:sp>
      <p:pic>
        <p:nvPicPr>
          <p:cNvPr id="3076" name="Picture 4" descr="http://www.scottcochrane.com/wp-content/uploads/2013/07/core_values.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81150"/>
            <a:ext cx="3931920" cy="327355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1318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8" fill="hold" nodeType="afterEffect">
                                  <p:stCondLst>
                                    <p:cond delay="500"/>
                                  </p:stCondLst>
                                  <p:childTnLst>
                                    <p:set>
                                      <p:cBhvr>
                                        <p:cTn id="11" dur="1" fill="hold">
                                          <p:stCondLst>
                                            <p:cond delay="0"/>
                                          </p:stCondLst>
                                        </p:cTn>
                                        <p:tgtEl>
                                          <p:spTgt spid="3076"/>
                                        </p:tgtEl>
                                        <p:attrNameLst>
                                          <p:attrName>style.visibility</p:attrName>
                                        </p:attrNameLst>
                                      </p:cBhvr>
                                      <p:to>
                                        <p:strVal val="visible"/>
                                      </p:to>
                                    </p:set>
                                    <p:anim calcmode="lin" valueType="num">
                                      <p:cBhvr additive="base">
                                        <p:cTn id="12" dur="1000"/>
                                        <p:tgtEl>
                                          <p:spTgt spid="3076"/>
                                        </p:tgtEl>
                                        <p:attrNameLst>
                                          <p:attrName>ppt_x</p:attrName>
                                        </p:attrNameLst>
                                      </p:cBhvr>
                                      <p:tavLst>
                                        <p:tav tm="0">
                                          <p:val>
                                            <p:strVal val="#ppt_x-#ppt_w*1.125000"/>
                                          </p:val>
                                        </p:tav>
                                        <p:tav tm="100000">
                                          <p:val>
                                            <p:strVal val="#ppt_x"/>
                                          </p:val>
                                        </p:tav>
                                      </p:tavLst>
                                    </p:anim>
                                    <p:animEffect transition="in" filter="wipe(right)">
                                      <p:cBhvr>
                                        <p:cTn id="13" dur="1000"/>
                                        <p:tgtEl>
                                          <p:spTgt spid="3076"/>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smtClean="0">
                <a:solidFill>
                  <a:srgbClr val="A50021"/>
                </a:solidFill>
                <a:latin typeface="Calibri" panose="020F0502020204030204" pitchFamily="34" charset="0"/>
              </a:rPr>
              <a:t>About the IACBE</a:t>
            </a:r>
            <a:endParaRPr lang="en-US" sz="2000" b="1" dirty="0">
              <a:solidFill>
                <a:srgbClr val="A50021"/>
              </a:solidFill>
              <a:latin typeface="Calibri" panose="020F0502020204030204" pitchFamily="34" charset="0"/>
            </a:endParaRPr>
          </a:p>
        </p:txBody>
      </p:sp>
      <p:sp>
        <p:nvSpPr>
          <p:cNvPr id="15"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7"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2000" b="0" i="0" u="sng" strike="noStrike" kern="0" cap="none" spc="0" normalizeH="0" noProof="0" dirty="0" smtClean="0">
              <a:ln>
                <a:noFill/>
              </a:ln>
              <a:solidFill>
                <a:srgbClr val="A50021"/>
              </a:solidFill>
              <a:effectLst/>
              <a:uLnTx/>
              <a:uFillTx/>
              <a:latin typeface="Calibri" panose="020F0502020204030204" pitchFamily="34" charset="0"/>
            </a:endParaRPr>
          </a:p>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kumimoji="0" lang="en-US" sz="2000" b="1" i="0" u="sng" strike="noStrike" kern="0" cap="none" spc="0" normalizeH="0" noProof="0" dirty="0" smtClean="0">
                <a:ln>
                  <a:noFill/>
                </a:ln>
                <a:solidFill>
                  <a:srgbClr val="A50021"/>
                </a:solidFill>
                <a:effectLst/>
                <a:uLnTx/>
                <a:uFillTx/>
                <a:latin typeface="Calibri" panose="020F0502020204030204" pitchFamily="34" charset="0"/>
              </a:rPr>
              <a:t>Scope of Accreditation of the IACBE</a:t>
            </a:r>
            <a:endPar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endParaRP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4" name="Group 3"/>
          <p:cNvGrpSpPr/>
          <p:nvPr/>
        </p:nvGrpSpPr>
        <p:grpSpPr>
          <a:xfrm>
            <a:off x="0" y="2571750"/>
            <a:ext cx="9144000" cy="2590800"/>
            <a:chOff x="0" y="2571750"/>
            <a:chExt cx="9144000" cy="2590800"/>
          </a:xfrm>
        </p:grpSpPr>
        <p:sp>
          <p:nvSpPr>
            <p:cNvPr id="12" name="Rectangle 11"/>
            <p:cNvSpPr/>
            <p:nvPr/>
          </p:nvSpPr>
          <p:spPr>
            <a:xfrm>
              <a:off x="0" y="3939540"/>
              <a:ext cx="9144000" cy="12230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b="0" dirty="0">
                <a:solidFill>
                  <a:schemeClr val="bg1"/>
                </a:solidFill>
                <a:latin typeface="Calibri" panose="020F0502020204030204" pitchFamily="34" charset="0"/>
                <a:cs typeface="Times New Roman" pitchFamily="18" charset="0"/>
              </a:endParaRPr>
            </a:p>
          </p:txBody>
        </p:sp>
        <p:sp>
          <p:nvSpPr>
            <p:cNvPr id="13" name="Text Box 26"/>
            <p:cNvSpPr txBox="1">
              <a:spLocks noChangeArrowheads="1"/>
            </p:cNvSpPr>
            <p:nvPr/>
          </p:nvSpPr>
          <p:spPr bwMode="auto">
            <a:xfrm>
              <a:off x="1170432" y="2571750"/>
              <a:ext cx="6803136" cy="1596390"/>
            </a:xfrm>
            <a:prstGeom prst="rect">
              <a:avLst/>
            </a:prstGeom>
            <a:solidFill>
              <a:srgbClr val="002060"/>
            </a:solidFill>
            <a:ln w="38100" cmpd="sng" algn="ctr">
              <a:solidFill>
                <a:srgbClr val="A50021"/>
              </a:solidFill>
              <a:miter lim="800000"/>
              <a:headEnd/>
              <a:tailEnd/>
            </a:ln>
            <a:effectLst/>
          </p:spPr>
          <p:txBody>
            <a:bodyPr tIns="0" bIns="45720" anchor="ctr" anchorCtr="1"/>
            <a:lstStyle/>
            <a:p>
              <a:pPr lvl="0" algn="ctr">
                <a:defRPr/>
              </a:pPr>
              <a:r>
                <a:rPr lang="en-US" sz="2000" kern="0" dirty="0">
                  <a:solidFill>
                    <a:schemeClr val="bg1"/>
                  </a:solidFill>
                  <a:latin typeface="Calibri" panose="020F0502020204030204" pitchFamily="34" charset="0"/>
                </a:rPr>
                <a:t>The IACBE accredits business programs that lead to degrees at the associate, bachelor’s, master’s, and doctoral levels in institutions of higher education worldwide that grant bachelor’s and/or graduate degrees.</a:t>
              </a:r>
            </a:p>
          </p:txBody>
        </p:sp>
      </p:grpSp>
      <p:sp>
        <p:nvSpPr>
          <p:cNvPr id="14" name="Rectangle 24"/>
          <p:cNvSpPr>
            <a:spLocks noChangeArrowheads="1"/>
          </p:cNvSpPr>
          <p:nvPr/>
        </p:nvSpPr>
        <p:spPr bwMode="auto">
          <a:xfrm>
            <a:off x="0" y="4168140"/>
            <a:ext cx="9144000" cy="975360"/>
          </a:xfrm>
          <a:prstGeom prst="rect">
            <a:avLst/>
          </a:prstGeom>
          <a:noFill/>
          <a:ln w="9525">
            <a:noFill/>
            <a:miter lim="800000"/>
            <a:headEnd/>
            <a:tailEnd/>
          </a:ln>
          <a:effectLst/>
        </p:spPr>
        <p:txBody>
          <a:bodyPr lIns="0" tIns="0" rIns="0" bIns="0" anchor="ctr"/>
          <a:lstStyle/>
          <a:p>
            <a:pPr algn="ctr"/>
            <a:r>
              <a:rPr lang="en-US" altLang="en-US" sz="2000" dirty="0" smtClean="0">
                <a:solidFill>
                  <a:schemeClr val="bg1"/>
                </a:solidFill>
                <a:latin typeface="Calibri" panose="020F0502020204030204" pitchFamily="34" charset="0"/>
                <a:cs typeface="Arial" charset="0"/>
              </a:rPr>
              <a:t>The IACBE has accredited over 1,200 business programs worldwide.</a:t>
            </a:r>
            <a:endParaRPr lang="en-US" altLang="en-US" sz="2000" baseline="0" dirty="0" smtClean="0">
              <a:solidFill>
                <a:schemeClr val="bg1"/>
              </a:solidFill>
              <a:latin typeface="Calibri" panose="020F0502020204030204" pitchFamily="34" charset="0"/>
              <a:cs typeface="Arial" charset="0"/>
            </a:endParaRPr>
          </a:p>
        </p:txBody>
      </p:sp>
    </p:spTree>
    <p:extLst>
      <p:ext uri="{BB962C8B-B14F-4D97-AF65-F5344CB8AC3E}">
        <p14:creationId xmlns:p14="http://schemas.microsoft.com/office/powerpoint/2010/main" val="36178897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1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p:tgtEl>
                                          <p:spTgt spid="4"/>
                                        </p:tgtEl>
                                        <p:attrNameLst>
                                          <p:attrName>ppt_y</p:attrName>
                                        </p:attrNameLst>
                                      </p:cBhvr>
                                      <p:tavLst>
                                        <p:tav tm="0">
                                          <p:val>
                                            <p:strVal val="#ppt_y+#ppt_h*1.125000"/>
                                          </p:val>
                                        </p:tav>
                                        <p:tav tm="100000">
                                          <p:val>
                                            <p:strVal val="#ppt_y"/>
                                          </p:val>
                                        </p:tav>
                                      </p:tavLst>
                                    </p:anim>
                                    <p:animEffect transition="in" filter="wipe(up)">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750" fill="hold"/>
                                        <p:tgtEl>
                                          <p:spTgt spid="14"/>
                                        </p:tgtEl>
                                        <p:attrNameLst>
                                          <p:attrName>ppt_x</p:attrName>
                                        </p:attrNameLst>
                                      </p:cBhvr>
                                      <p:tavLst>
                                        <p:tav tm="0">
                                          <p:val>
                                            <p:strVal val="#ppt_x"/>
                                          </p:val>
                                        </p:tav>
                                        <p:tav tm="100000">
                                          <p:val>
                                            <p:strVal val="#ppt_x"/>
                                          </p:val>
                                        </p:tav>
                                      </p:tavLst>
                                    </p:anim>
                                    <p:anim calcmode="lin" valueType="num">
                                      <p:cBhvr additive="base">
                                        <p:cTn id="19" dur="75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713232" tIns="0" rIns="0" bIns="0" anchor="ctr"/>
          <a:lstStyle/>
          <a:p>
            <a:r>
              <a:rPr lang="en-US" sz="2000" b="1" dirty="0">
                <a:solidFill>
                  <a:srgbClr val="A50021"/>
                </a:solidFill>
                <a:latin typeface="Calibri" panose="020F0502020204030204" pitchFamily="34" charset="0"/>
              </a:rPr>
              <a:t>Benefits of IACBE Accreditation</a:t>
            </a:r>
          </a:p>
        </p:txBody>
      </p:sp>
      <p:sp>
        <p:nvSpPr>
          <p:cNvPr id="3" name="Rectangle 3"/>
          <p:cNvSpPr txBox="1">
            <a:spLocks noChangeArrowheads="1"/>
          </p:cNvSpPr>
          <p:nvPr/>
        </p:nvSpPr>
        <p:spPr>
          <a:xfrm>
            <a:off x="533400" y="1307592"/>
            <a:ext cx="8610600" cy="3840480"/>
          </a:xfrm>
          <a:prstGeom prst="rect">
            <a:avLst/>
          </a:prstGeom>
          <a:solidFill>
            <a:srgbClr val="E8F0F4"/>
          </a:solidFill>
          <a:ln/>
        </p:spPr>
        <p:txBody>
          <a:bodyPr lIns="182880" rIns="182880"/>
          <a:lstStyle/>
          <a:p>
            <a:pPr marL="274320" marR="0" lvl="0" indent="-274320" algn="l" defTabSz="914400" rtl="0" eaLnBrk="1" fontAlgn="base" latinLnBrk="0" hangingPunct="1">
              <a:lnSpc>
                <a:spcPct val="100000"/>
              </a:lnSpc>
              <a:spcBef>
                <a:spcPct val="0"/>
              </a:spcBef>
              <a:spcAft>
                <a:spcPct val="0"/>
              </a:spcAft>
              <a:buClr>
                <a:srgbClr val="330033"/>
              </a:buClr>
              <a:buSzPct val="90000"/>
              <a:buFont typeface="Wingdings" pitchFamily="2" charset="2"/>
              <a:buNone/>
              <a:tabLst/>
              <a:defRPr/>
            </a:pPr>
            <a:endParaRPr kumimoji="0" lang="en-US" sz="1100" b="0" i="0" u="none" strike="noStrike" kern="0" cap="none" spc="0" normalizeH="0" baseline="0" noProof="0" dirty="0" smtClean="0">
              <a:ln>
                <a:noFill/>
              </a:ln>
              <a:solidFill>
                <a:srgbClr val="330033"/>
              </a:solidFill>
              <a:effectLst/>
              <a:uLnTx/>
              <a:uFillTx/>
              <a:latin typeface="Calibri" panose="020F0502020204030204" pitchFamily="34" charset="0"/>
            </a:endParaRPr>
          </a:p>
          <a:p>
            <a:pPr marL="274320" lvl="0" indent="-274320" fontAlgn="base">
              <a:spcBef>
                <a:spcPct val="0"/>
              </a:spcBef>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Enhanced Recognition</a:t>
            </a:r>
          </a:p>
          <a:p>
            <a:pPr marL="274320" lvl="0" indent="-274320" fontAlgn="base">
              <a:spcBef>
                <a:spcPts val="36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Evidence of Quality</a:t>
            </a:r>
          </a:p>
          <a:p>
            <a:pPr marL="274320" lvl="0" indent="-274320" fontAlgn="base">
              <a:spcBef>
                <a:spcPts val="3600"/>
              </a:spcBef>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Sharing of Best </a:t>
            </a:r>
            <a:r>
              <a:rPr lang="en-US" sz="2000" kern="0" dirty="0">
                <a:solidFill>
                  <a:srgbClr val="330033"/>
                </a:solidFill>
                <a:latin typeface="Calibri" panose="020F0502020204030204" pitchFamily="34" charset="0"/>
              </a:rPr>
              <a:t>Practices</a:t>
            </a:r>
          </a:p>
          <a:p>
            <a:pPr marL="274320" lvl="0" indent="-274320" fontAlgn="base">
              <a:spcBef>
                <a:spcPts val="3600"/>
              </a:spcBef>
              <a:spcAft>
                <a:spcPct val="0"/>
              </a:spcAft>
              <a:buClr>
                <a:srgbClr val="A50021"/>
              </a:buClr>
              <a:buSzPct val="90000"/>
              <a:buFont typeface="Wingdings" pitchFamily="2" charset="2"/>
              <a:buChar char="§"/>
              <a:defRPr/>
            </a:pPr>
            <a:r>
              <a:rPr lang="en-US" sz="2000" kern="0" dirty="0" smtClean="0">
                <a:solidFill>
                  <a:srgbClr val="330033"/>
                </a:solidFill>
                <a:latin typeface="Calibri" panose="020F0502020204030204" pitchFamily="34" charset="0"/>
              </a:rPr>
              <a:t>Public Accountability</a:t>
            </a:r>
            <a:endParaRPr lang="en-US" sz="2000" kern="0" dirty="0">
              <a:solidFill>
                <a:srgbClr val="330033"/>
              </a:solidFill>
              <a:latin typeface="Calibri" panose="020F0502020204030204" pitchFamily="34" charset="0"/>
            </a:endParaRPr>
          </a:p>
          <a:p>
            <a:pPr marL="274320" lvl="0" indent="-274320" fontAlgn="base">
              <a:spcBef>
                <a:spcPts val="3600"/>
              </a:spcBef>
              <a:spcAft>
                <a:spcPct val="0"/>
              </a:spcAft>
              <a:buClr>
                <a:srgbClr val="A50021"/>
              </a:buClr>
              <a:buSzPct val="90000"/>
              <a:buFont typeface="Wingdings" pitchFamily="2" charset="2"/>
              <a:buChar char="§"/>
              <a:defRPr/>
            </a:pPr>
            <a:r>
              <a:rPr lang="en-US" sz="2000" kern="0" dirty="0">
                <a:solidFill>
                  <a:srgbClr val="330033"/>
                </a:solidFill>
                <a:latin typeface="Calibri" panose="020F0502020204030204" pitchFamily="34" charset="0"/>
              </a:rPr>
              <a:t>Global Opportunities</a:t>
            </a:r>
          </a:p>
          <a:p>
            <a:pPr marL="274320" lvl="0" indent="-274320" fontAlgn="base">
              <a:spcBef>
                <a:spcPts val="2400"/>
              </a:spcBef>
              <a:spcAft>
                <a:spcPct val="0"/>
              </a:spcAft>
              <a:buClr>
                <a:srgbClr val="A50021"/>
              </a:buClr>
              <a:buSzPct val="90000"/>
              <a:buFont typeface="Wingdings" pitchFamily="2" charset="2"/>
              <a:buChar char="§"/>
              <a:defRPr/>
            </a:pPr>
            <a:endParaRPr lang="en-US" sz="2000" kern="0" dirty="0">
              <a:solidFill>
                <a:srgbClr val="330033"/>
              </a:solidFill>
              <a:latin typeface="Calibri" panose="020F0502020204030204" pitchFamily="34" charset="0"/>
            </a:endParaRPr>
          </a:p>
        </p:txBody>
      </p:sp>
      <p:grpSp>
        <p:nvGrpSpPr>
          <p:cNvPr id="2" name="Group 1"/>
          <p:cNvGrpSpPr/>
          <p:nvPr/>
        </p:nvGrpSpPr>
        <p:grpSpPr>
          <a:xfrm>
            <a:off x="7086600" y="1581150"/>
            <a:ext cx="1737360" cy="1438852"/>
            <a:chOff x="7086600" y="1581150"/>
            <a:chExt cx="1737360" cy="1438852"/>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8083"/>
            <a:stretch/>
          </p:blipFill>
          <p:spPr>
            <a:xfrm>
              <a:off x="7086600" y="1581150"/>
              <a:ext cx="1737360" cy="1438852"/>
            </a:xfrm>
            <a:prstGeom prst="rect">
              <a:avLst/>
            </a:prstGeom>
            <a:ln>
              <a:noFill/>
            </a:ln>
            <a:effectLst>
              <a:outerShdw blurRad="190500" algn="tl" rotWithShape="0">
                <a:srgbClr val="000000">
                  <a:alpha val="70000"/>
                </a:srgbClr>
              </a:outerShdw>
            </a:effectLst>
          </p:spPr>
        </p:pic>
        <p:sp>
          <p:nvSpPr>
            <p:cNvPr id="7" name="TextBox 6"/>
            <p:cNvSpPr txBox="1"/>
            <p:nvPr/>
          </p:nvSpPr>
          <p:spPr>
            <a:xfrm>
              <a:off x="7086601" y="1581151"/>
              <a:ext cx="1369286" cy="830997"/>
            </a:xfrm>
            <a:prstGeom prst="rect">
              <a:avLst/>
            </a:prstGeom>
            <a:noFill/>
            <a:ln>
              <a:noFill/>
            </a:ln>
          </p:spPr>
          <p:txBody>
            <a:bodyPr wrap="none" rtlCol="0">
              <a:spAutoFit/>
            </a:bodyPr>
            <a:lstStyle/>
            <a:p>
              <a:r>
                <a:rPr lang="en-US" sz="1600" dirty="0" smtClean="0">
                  <a:solidFill>
                    <a:schemeClr val="bg1"/>
                  </a:solidFill>
                  <a:effectLst>
                    <a:outerShdw blurRad="50800" dist="101600" dir="2700000" algn="tl" rotWithShape="0">
                      <a:prstClr val="black">
                        <a:alpha val="70000"/>
                      </a:prstClr>
                    </a:outerShdw>
                  </a:effectLst>
                  <a:latin typeface="Arial" pitchFamily="34" charset="0"/>
                  <a:cs typeface="Arial" pitchFamily="34" charset="0"/>
                </a:rPr>
                <a:t>Benefits</a:t>
              </a:r>
            </a:p>
            <a:p>
              <a:r>
                <a:rPr lang="en-US" sz="1600" dirty="0" smtClean="0">
                  <a:solidFill>
                    <a:schemeClr val="bg1"/>
                  </a:solidFill>
                  <a:effectLst>
                    <a:outerShdw blurRad="50800" dist="101600" dir="2700000" algn="tl" rotWithShape="0">
                      <a:prstClr val="black">
                        <a:alpha val="70000"/>
                      </a:prstClr>
                    </a:outerShdw>
                  </a:effectLst>
                  <a:latin typeface="Arial" pitchFamily="34" charset="0"/>
                  <a:cs typeface="Arial" pitchFamily="34" charset="0"/>
                </a:rPr>
                <a:t>of</a:t>
              </a:r>
            </a:p>
            <a:p>
              <a:r>
                <a:rPr lang="en-US" sz="1600" dirty="0" smtClean="0">
                  <a:solidFill>
                    <a:schemeClr val="bg1"/>
                  </a:solidFill>
                  <a:effectLst>
                    <a:outerShdw blurRad="50800" dist="101600" dir="2700000" algn="tl" rotWithShape="0">
                      <a:prstClr val="black">
                        <a:alpha val="70000"/>
                      </a:prstClr>
                    </a:outerShdw>
                  </a:effectLst>
                  <a:latin typeface="Arial" pitchFamily="34" charset="0"/>
                  <a:cs typeface="Arial" pitchFamily="34" charset="0"/>
                </a:rPr>
                <a:t>Accreditation</a:t>
              </a:r>
              <a:endParaRPr lang="en-US" sz="1600" dirty="0">
                <a:solidFill>
                  <a:schemeClr val="bg1"/>
                </a:solidFill>
                <a:effectLst>
                  <a:outerShdw blurRad="50800" dist="101600" dir="2700000" algn="tl" rotWithShape="0">
                    <a:prstClr val="black">
                      <a:alpha val="70000"/>
                    </a:prstClr>
                  </a:outerShdw>
                </a:effectLst>
                <a:latin typeface="Arial" pitchFamily="34" charset="0"/>
                <a:cs typeface="Arial" pitchFamily="34" charset="0"/>
              </a:endParaRPr>
            </a:p>
          </p:txBody>
        </p:sp>
      </p:grpSp>
    </p:spTree>
    <p:extLst>
      <p:ext uri="{BB962C8B-B14F-4D97-AF65-F5344CB8AC3E}">
        <p14:creationId xmlns:p14="http://schemas.microsoft.com/office/powerpoint/2010/main" val="150319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3" presetClass="entr" presetSubtype="16" fill="hold"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50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50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50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2"/>
          <p:cNvSpPr txBox="1">
            <a:spLocks noChangeArrowheads="1"/>
          </p:cNvSpPr>
          <p:nvPr/>
        </p:nvSpPr>
        <p:spPr bwMode="auto">
          <a:xfrm>
            <a:off x="0" y="0"/>
            <a:ext cx="9144000" cy="1124712"/>
          </a:xfrm>
          <a:prstGeom prst="rect">
            <a:avLst/>
          </a:prstGeom>
          <a:noFill/>
          <a:ln w="9525" algn="ctr">
            <a:noFill/>
            <a:miter lim="800000"/>
            <a:headEnd/>
            <a:tailEnd/>
          </a:ln>
          <a:effectLst/>
        </p:spPr>
        <p:txBody>
          <a:bodyPr lIns="0" tIns="0" rIns="0" bIns="0" anchor="ctr"/>
          <a:lstStyle/>
          <a:p>
            <a:pPr algn="ctr"/>
            <a:r>
              <a:rPr lang="en-US" sz="2000" b="1" dirty="0">
                <a:solidFill>
                  <a:srgbClr val="A50021"/>
                </a:solidFill>
                <a:latin typeface="Calibri" panose="020F0502020204030204" pitchFamily="34" charset="0"/>
              </a:rPr>
              <a:t>Benefits of IACBE Accreditation</a:t>
            </a:r>
          </a:p>
        </p:txBody>
      </p:sp>
      <p:sp>
        <p:nvSpPr>
          <p:cNvPr id="3" name="Rectangle 3"/>
          <p:cNvSpPr txBox="1">
            <a:spLocks noChangeArrowheads="1"/>
          </p:cNvSpPr>
          <p:nvPr/>
        </p:nvSpPr>
        <p:spPr>
          <a:xfrm>
            <a:off x="0" y="1294638"/>
            <a:ext cx="9144000" cy="3867912"/>
          </a:xfrm>
          <a:prstGeom prst="rect">
            <a:avLst/>
          </a:prstGeom>
          <a:noFill/>
        </p:spPr>
        <p:txBody>
          <a:bodyPr lIns="182880" rIns="182880"/>
          <a:lstStyle/>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Times New Roman"/>
              <a:ea typeface="+mn-ea"/>
              <a:cs typeface="+mn-cs"/>
            </a:endParaRPr>
          </a:p>
        </p:txBody>
      </p:sp>
      <p:sp>
        <p:nvSpPr>
          <p:cNvPr id="4" name="Rectangle 3"/>
          <p:cNvSpPr txBox="1">
            <a:spLocks noChangeArrowheads="1"/>
          </p:cNvSpPr>
          <p:nvPr/>
        </p:nvSpPr>
        <p:spPr>
          <a:xfrm>
            <a:off x="0" y="1307592"/>
            <a:ext cx="9144000" cy="3840480"/>
          </a:xfrm>
          <a:prstGeom prst="rect">
            <a:avLst/>
          </a:prstGeom>
          <a:solidFill>
            <a:srgbClr val="E8F0F4"/>
          </a:solidFill>
        </p:spPr>
        <p:txBody>
          <a:bodyPr lIns="0" rIns="0"/>
          <a:lstStyle/>
          <a:p>
            <a:pPr marR="0" lvl="0" algn="ctr"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2000" b="0" i="0" u="sng" strike="noStrike" kern="0" cap="none" spc="0" normalizeH="0" baseline="0" noProof="0" dirty="0" smtClean="0">
              <a:ln>
                <a:noFill/>
              </a:ln>
              <a:solidFill>
                <a:srgbClr val="A50021"/>
              </a:solidFill>
              <a:effectLst/>
              <a:uLnTx/>
              <a:uFillTx/>
              <a:latin typeface="Calibri" panose="020F0502020204030204" pitchFamily="34" charset="0"/>
            </a:endParaRPr>
          </a:p>
          <a:p>
            <a:pPr marR="0" lvl="0" algn="ctr" defTabSz="914400" rtl="0" eaLnBrk="1" fontAlgn="base" latinLnBrk="0" hangingPunct="1">
              <a:spcBef>
                <a:spcPts val="600"/>
              </a:spcBef>
              <a:spcAft>
                <a:spcPct val="0"/>
              </a:spcAft>
              <a:buClr>
                <a:srgbClr val="330033"/>
              </a:buClr>
              <a:buSzPct val="90000"/>
              <a:buFont typeface="Wingdings" pitchFamily="2" charset="2"/>
              <a:buNone/>
              <a:tabLst/>
              <a:defRPr/>
            </a:pPr>
            <a:r>
              <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rPr>
              <a:t>Enhanced</a:t>
            </a:r>
            <a:r>
              <a:rPr kumimoji="0" lang="en-US" sz="2000" b="1" i="0" u="sng" strike="noStrike" kern="0" cap="none" spc="0" normalizeH="0" noProof="0" dirty="0" smtClean="0">
                <a:ln>
                  <a:noFill/>
                </a:ln>
                <a:solidFill>
                  <a:srgbClr val="A50021"/>
                </a:solidFill>
                <a:effectLst/>
                <a:uLnTx/>
                <a:uFillTx/>
                <a:latin typeface="Calibri" panose="020F0502020204030204" pitchFamily="34" charset="0"/>
              </a:rPr>
              <a:t> Recognition</a:t>
            </a:r>
            <a:endParaRPr kumimoji="0" lang="en-US" sz="2000" b="1" i="0" u="sng" strike="noStrike" kern="0" cap="none" spc="0" normalizeH="0" baseline="0" noProof="0" dirty="0" smtClean="0">
              <a:ln>
                <a:noFill/>
              </a:ln>
              <a:solidFill>
                <a:srgbClr val="A50021"/>
              </a:solidFill>
              <a:effectLst/>
              <a:uLnTx/>
              <a:uFillTx/>
              <a:latin typeface="Calibri" panose="020F0502020204030204" pitchFamily="34" charset="0"/>
            </a:endParaRPr>
          </a:p>
          <a:p>
            <a:pPr marL="342900" marR="0" lvl="0" indent="-342900" algn="l" defTabSz="914400" rtl="0" eaLnBrk="1" fontAlgn="base" latinLnBrk="0" hangingPunct="1">
              <a:spcBef>
                <a:spcPct val="0"/>
              </a:spcBef>
              <a:spcAft>
                <a:spcPct val="0"/>
              </a:spcAft>
              <a:buClr>
                <a:srgbClr val="330033"/>
              </a:buClr>
              <a:buSzPct val="90000"/>
              <a:buFont typeface="Wingdings" pitchFamily="2" charset="2"/>
              <a:buNone/>
              <a:tabLst/>
              <a:defRPr/>
            </a:pPr>
            <a:endParaRPr kumimoji="0" lang="en-US" sz="1600" b="0" i="0" strike="noStrike" kern="0" cap="none" spc="0" normalizeH="0" baseline="0" noProof="0" dirty="0" smtClean="0">
              <a:ln>
                <a:noFill/>
              </a:ln>
              <a:solidFill>
                <a:srgbClr val="330033"/>
              </a:solidFill>
              <a:effectLst/>
              <a:uLnTx/>
              <a:uFillTx/>
              <a:latin typeface="Calibri" panose="020F0502020204030204" pitchFamily="34" charset="0"/>
            </a:endParaRPr>
          </a:p>
        </p:txBody>
      </p:sp>
      <p:grpSp>
        <p:nvGrpSpPr>
          <p:cNvPr id="8" name="Group 7"/>
          <p:cNvGrpSpPr/>
          <p:nvPr/>
        </p:nvGrpSpPr>
        <p:grpSpPr>
          <a:xfrm>
            <a:off x="0" y="2491740"/>
            <a:ext cx="9144000" cy="2670810"/>
            <a:chOff x="0" y="2491740"/>
            <a:chExt cx="9144000" cy="2670810"/>
          </a:xfrm>
        </p:grpSpPr>
        <p:sp>
          <p:nvSpPr>
            <p:cNvPr id="9" name="Rectangle 8"/>
            <p:cNvSpPr/>
            <p:nvPr/>
          </p:nvSpPr>
          <p:spPr>
            <a:xfrm>
              <a:off x="0" y="4168140"/>
              <a:ext cx="9144000" cy="994410"/>
            </a:xfrm>
            <a:prstGeom prst="rect">
              <a:avLst/>
            </a:prstGeom>
            <a:solidFill>
              <a:srgbClr val="A5002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marL="285750" indent="-285750" algn="ctr">
                <a:buFont typeface="Wingdings" panose="05000000000000000000" pitchFamily="2" charset="2"/>
                <a:buChar char="v"/>
              </a:pPr>
              <a:r>
                <a:rPr lang="en-US" sz="1800" b="0" dirty="0" smtClean="0">
                  <a:solidFill>
                    <a:schemeClr val="bg1"/>
                  </a:solidFill>
                  <a:latin typeface="Arial Rounded MT Bold" pitchFamily="34" charset="0"/>
                  <a:cs typeface="Times New Roman" pitchFamily="18" charset="0"/>
                </a:rPr>
                <a:t>Assurance that the institution is delivering value to its stakeholders</a:t>
              </a:r>
            </a:p>
            <a:p>
              <a:pPr marL="285750" indent="-285750" algn="ctr">
                <a:buFont typeface="Wingdings" panose="05000000000000000000" pitchFamily="2" charset="2"/>
                <a:buChar char="v"/>
              </a:pPr>
              <a:r>
                <a:rPr lang="en-US" dirty="0" smtClean="0">
                  <a:solidFill>
                    <a:schemeClr val="bg1"/>
                  </a:solidFill>
                  <a:latin typeface="Arial Rounded MT Bold" pitchFamily="34" charset="0"/>
                  <a:cs typeface="Times New Roman" pitchFamily="18" charset="0"/>
                </a:rPr>
                <a:t>A way of differentiating itself from the rest </a:t>
              </a:r>
              <a:endParaRPr lang="en-US" sz="1800" b="0" dirty="0" smtClean="0">
                <a:solidFill>
                  <a:schemeClr val="bg1"/>
                </a:solidFill>
                <a:latin typeface="Arial Rounded MT Bold" pitchFamily="34" charset="0"/>
                <a:cs typeface="Times New Roman" pitchFamily="18" charset="0"/>
              </a:endParaRPr>
            </a:p>
            <a:p>
              <a:pPr marL="285750" indent="-285750">
                <a:buFont typeface="Wingdings" panose="05000000000000000000" pitchFamily="2" charset="2"/>
                <a:buChar char="v"/>
              </a:pPr>
              <a:endParaRPr lang="en-US" sz="1800" b="0" dirty="0">
                <a:solidFill>
                  <a:schemeClr val="bg1"/>
                </a:solidFill>
                <a:latin typeface="Arial Rounded MT Bold" pitchFamily="34" charset="0"/>
                <a:cs typeface="Times New Roman" pitchFamily="18" charset="0"/>
              </a:endParaRPr>
            </a:p>
          </p:txBody>
        </p:sp>
        <p:sp>
          <p:nvSpPr>
            <p:cNvPr id="10" name="Text Box 26"/>
            <p:cNvSpPr txBox="1">
              <a:spLocks noChangeArrowheads="1"/>
            </p:cNvSpPr>
            <p:nvPr/>
          </p:nvSpPr>
          <p:spPr bwMode="auto">
            <a:xfrm>
              <a:off x="1170432" y="2491740"/>
              <a:ext cx="6803136" cy="1676400"/>
            </a:xfrm>
            <a:prstGeom prst="rect">
              <a:avLst/>
            </a:prstGeom>
            <a:solidFill>
              <a:srgbClr val="002060"/>
            </a:solidFill>
            <a:ln w="38100" cmpd="sng" algn="ctr">
              <a:solidFill>
                <a:srgbClr val="A50021"/>
              </a:solidFill>
              <a:miter lim="800000"/>
              <a:headEnd/>
              <a:tailEnd/>
            </a:ln>
            <a:effectLst/>
          </p:spPr>
          <p:txBody>
            <a:bodyPr lIns="182880" tIns="45720" rIns="182880" bIns="91440" anchor="ctr" anchorCtr="0"/>
            <a:lstStyle/>
            <a:p>
              <a:pPr lvl="0" algn="ctr">
                <a:defRPr/>
              </a:pPr>
              <a:r>
                <a:rPr lang="en-US" sz="2400" kern="0" dirty="0" smtClean="0">
                  <a:solidFill>
                    <a:schemeClr val="bg1"/>
                  </a:solidFill>
                  <a:latin typeface="Calibri" panose="020F0502020204030204" pitchFamily="34" charset="0"/>
                </a:rPr>
                <a:t>It </a:t>
              </a:r>
              <a:r>
                <a:rPr lang="en-US" sz="2400" kern="0" dirty="0">
                  <a:solidFill>
                    <a:schemeClr val="bg1"/>
                  </a:solidFill>
                  <a:latin typeface="Calibri" panose="020F0502020204030204" pitchFamily="34" charset="0"/>
                </a:rPr>
                <a:t>is becoming increasingly important for an institution’s </a:t>
              </a:r>
              <a:r>
                <a:rPr lang="en-US" sz="2400" kern="0" dirty="0" smtClean="0">
                  <a:solidFill>
                    <a:schemeClr val="bg1"/>
                  </a:solidFill>
                  <a:latin typeface="Calibri" panose="020F0502020204030204" pitchFamily="34" charset="0"/>
                </a:rPr>
                <a:t>reputation and standing </a:t>
              </a:r>
              <a:r>
                <a:rPr lang="en-US" sz="2400" kern="0" dirty="0">
                  <a:solidFill>
                    <a:schemeClr val="bg1"/>
                  </a:solidFill>
                  <a:latin typeface="Calibri" panose="020F0502020204030204" pitchFamily="34" charset="0"/>
                </a:rPr>
                <a:t>to have its business programs accredited by </a:t>
              </a:r>
              <a:r>
                <a:rPr lang="en-US" sz="2400" kern="0" dirty="0" smtClean="0">
                  <a:solidFill>
                    <a:schemeClr val="bg1"/>
                  </a:solidFill>
                  <a:latin typeface="Calibri" panose="020F0502020204030204" pitchFamily="34" charset="0"/>
                </a:rPr>
                <a:t>a recognized international accrediting organization.</a:t>
              </a:r>
              <a:endParaRPr lang="en-US" sz="2400" kern="0" dirty="0">
                <a:solidFill>
                  <a:schemeClr val="bg1"/>
                </a:solidFill>
                <a:latin typeface="Calibri" panose="020F0502020204030204" pitchFamily="34" charset="0"/>
              </a:endParaRPr>
            </a:p>
          </p:txBody>
        </p:sp>
      </p:grpSp>
    </p:spTree>
    <p:extLst>
      <p:ext uri="{BB962C8B-B14F-4D97-AF65-F5344CB8AC3E}">
        <p14:creationId xmlns:p14="http://schemas.microsoft.com/office/powerpoint/2010/main" val="37218151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25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p:tgtEl>
                                          <p:spTgt spid="8"/>
                                        </p:tgtEl>
                                        <p:attrNameLst>
                                          <p:attrName>ppt_y</p:attrName>
                                        </p:attrNameLst>
                                      </p:cBhvr>
                                      <p:tavLst>
                                        <p:tav tm="0">
                                          <p:val>
                                            <p:strVal val="#ppt_y+#ppt_h*1.125000"/>
                                          </p:val>
                                        </p:tav>
                                        <p:tav tm="100000">
                                          <p:val>
                                            <p:strVal val="#ppt_y"/>
                                          </p:val>
                                        </p:tav>
                                      </p:tavLst>
                                    </p:anim>
                                    <p:animEffect transition="in" filter="wipe(up)">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1616</Words>
  <Application>Microsoft Office PowerPoint</Application>
  <PresentationFormat>On-screen Show (16:9)</PresentationFormat>
  <Paragraphs>296</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WidescreenPresentation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2010-12-05T20:03:47Z</dcterms:created>
  <dcterms:modified xsi:type="dcterms:W3CDTF">2016-11-14T07:11:37Z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