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  <p:sldMasterId id="2147483706" r:id="rId2"/>
  </p:sldMasterIdLst>
  <p:notesMasterIdLst>
    <p:notesMasterId r:id="rId32"/>
  </p:notesMasterIdLst>
  <p:sldIdLst>
    <p:sldId id="267" r:id="rId3"/>
    <p:sldId id="268" r:id="rId4"/>
    <p:sldId id="274" r:id="rId5"/>
    <p:sldId id="281" r:id="rId6"/>
    <p:sldId id="282" r:id="rId7"/>
    <p:sldId id="272" r:id="rId8"/>
    <p:sldId id="271" r:id="rId9"/>
    <p:sldId id="275" r:id="rId10"/>
    <p:sldId id="279" r:id="rId11"/>
    <p:sldId id="285" r:id="rId12"/>
    <p:sldId id="276" r:id="rId13"/>
    <p:sldId id="277" r:id="rId14"/>
    <p:sldId id="286" r:id="rId15"/>
    <p:sldId id="278" r:id="rId16"/>
    <p:sldId id="269" r:id="rId17"/>
    <p:sldId id="270" r:id="rId18"/>
    <p:sldId id="280" r:id="rId19"/>
    <p:sldId id="256" r:id="rId20"/>
    <p:sldId id="260" r:id="rId21"/>
    <p:sldId id="264" r:id="rId22"/>
    <p:sldId id="265" r:id="rId23"/>
    <p:sldId id="258" r:id="rId24"/>
    <p:sldId id="266" r:id="rId25"/>
    <p:sldId id="259" r:id="rId26"/>
    <p:sldId id="261" r:id="rId27"/>
    <p:sldId id="262" r:id="rId28"/>
    <p:sldId id="263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7C00"/>
    <a:srgbClr val="FFAA41"/>
    <a:srgbClr val="D7A8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3"/>
    <p:restoredTop sz="94586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AB131-174A-4B4F-AC5C-98834B13598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5F0D31-5612-4517-BE68-9B6066E89134}">
      <dgm:prSet phldrT="[Text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en-US" sz="2400" b="1" dirty="0"/>
            <a:t>Interest</a:t>
          </a:r>
          <a:endParaRPr lang="en-US" sz="2100" b="1" dirty="0"/>
        </a:p>
      </dgm:t>
    </dgm:pt>
    <dgm:pt modelId="{60E2BAA5-F937-40B9-923B-84E8ABC0B494}" type="parTrans" cxnId="{E6FEC06D-87A9-4E4F-91FF-2AEAA476A00A}">
      <dgm:prSet/>
      <dgm:spPr/>
      <dgm:t>
        <a:bodyPr/>
        <a:lstStyle/>
        <a:p>
          <a:endParaRPr lang="en-US"/>
        </a:p>
      </dgm:t>
    </dgm:pt>
    <dgm:pt modelId="{0AC07E01-717B-4011-A3DA-7196B641F81A}" type="sibTrans" cxnId="{E6FEC06D-87A9-4E4F-91FF-2AEAA476A00A}">
      <dgm:prSet/>
      <dgm:spPr/>
      <dgm:t>
        <a:bodyPr/>
        <a:lstStyle/>
        <a:p>
          <a:endParaRPr lang="en-US"/>
        </a:p>
      </dgm:t>
    </dgm:pt>
    <dgm:pt modelId="{5FC964D3-6B3C-4DD4-92BE-8BB6318692B8}">
      <dgm:prSet phldrT="[Text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Member</a:t>
          </a:r>
        </a:p>
      </dgm:t>
    </dgm:pt>
    <dgm:pt modelId="{73E6AC21-CBD7-4D2C-873A-CC82F5DC4531}" type="parTrans" cxnId="{6911B879-82B1-4441-B4BF-F0C0BAF0B186}">
      <dgm:prSet/>
      <dgm:spPr/>
      <dgm:t>
        <a:bodyPr/>
        <a:lstStyle/>
        <a:p>
          <a:endParaRPr lang="en-US"/>
        </a:p>
      </dgm:t>
    </dgm:pt>
    <dgm:pt modelId="{5CDAC49D-7F7C-4DA3-93E1-6A1A01038454}" type="sibTrans" cxnId="{6911B879-82B1-4441-B4BF-F0C0BAF0B186}">
      <dgm:prSet/>
      <dgm:spPr/>
      <dgm:t>
        <a:bodyPr/>
        <a:lstStyle/>
        <a:p>
          <a:endParaRPr lang="en-US"/>
        </a:p>
      </dgm:t>
    </dgm:pt>
    <dgm:pt modelId="{BB03A97B-C7D8-4960-8AB0-963CD8134BA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Candidate</a:t>
          </a:r>
        </a:p>
      </dgm:t>
    </dgm:pt>
    <dgm:pt modelId="{003E5712-54A5-4931-909F-E553342E9888}" type="parTrans" cxnId="{B6AED4B6-2ED6-4661-9CC6-759170AB6A1F}">
      <dgm:prSet/>
      <dgm:spPr/>
      <dgm:t>
        <a:bodyPr/>
        <a:lstStyle/>
        <a:p>
          <a:endParaRPr lang="en-US"/>
        </a:p>
      </dgm:t>
    </dgm:pt>
    <dgm:pt modelId="{8C28570E-974A-4CDB-B167-50C7ED03546E}" type="sibTrans" cxnId="{B6AED4B6-2ED6-4661-9CC6-759170AB6A1F}">
      <dgm:prSet/>
      <dgm:spPr/>
      <dgm:t>
        <a:bodyPr/>
        <a:lstStyle/>
        <a:p>
          <a:endParaRPr lang="en-US"/>
        </a:p>
      </dgm:t>
    </dgm:pt>
    <dgm:pt modelId="{C84C0929-CB22-4C85-AF87-6B8270C21CF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Accredited</a:t>
          </a:r>
        </a:p>
      </dgm:t>
    </dgm:pt>
    <dgm:pt modelId="{DC6B2DF8-8C9E-4B05-9718-3BC4CAA865B1}" type="parTrans" cxnId="{690D420A-D341-4E4D-B891-B6F7D41ECDB4}">
      <dgm:prSet/>
      <dgm:spPr/>
      <dgm:t>
        <a:bodyPr/>
        <a:lstStyle/>
        <a:p>
          <a:endParaRPr lang="en-US"/>
        </a:p>
      </dgm:t>
    </dgm:pt>
    <dgm:pt modelId="{601B6A3F-FEFD-469C-BF24-C5EA9C2BAB6F}" type="sibTrans" cxnId="{690D420A-D341-4E4D-B891-B6F7D41ECDB4}">
      <dgm:prSet/>
      <dgm:spPr/>
      <dgm:t>
        <a:bodyPr/>
        <a:lstStyle/>
        <a:p>
          <a:endParaRPr lang="en-US"/>
        </a:p>
      </dgm:t>
    </dgm:pt>
    <dgm:pt modelId="{ADC1D71D-2650-44D1-904E-18C5AE8EB5FB}">
      <dgm:prSet phldrT="[Text]"/>
      <dgm:spPr/>
      <dgm:t>
        <a:bodyPr/>
        <a:lstStyle/>
        <a:p>
          <a:pPr>
            <a:spcAft>
              <a:spcPct val="15000"/>
            </a:spcAft>
            <a:buFontTx/>
            <a:buChar char="-"/>
          </a:pPr>
          <a:r>
            <a:rPr lang="en-US" sz="1600" dirty="0"/>
            <a:t>Teaching excellence focused program</a:t>
          </a:r>
        </a:p>
      </dgm:t>
    </dgm:pt>
    <dgm:pt modelId="{98B47E12-C562-47B6-9898-677995CA93FB}" type="parTrans" cxnId="{A0B2D5D1-A0F6-45E2-B1D5-D956345A3548}">
      <dgm:prSet/>
      <dgm:spPr/>
      <dgm:t>
        <a:bodyPr/>
        <a:lstStyle/>
        <a:p>
          <a:endParaRPr lang="en-US"/>
        </a:p>
      </dgm:t>
    </dgm:pt>
    <dgm:pt modelId="{3E891D6A-8FCB-4CA4-83A6-2075F6D4256F}" type="sibTrans" cxnId="{A0B2D5D1-A0F6-45E2-B1D5-D956345A3548}">
      <dgm:prSet/>
      <dgm:spPr/>
      <dgm:t>
        <a:bodyPr/>
        <a:lstStyle/>
        <a:p>
          <a:endParaRPr lang="en-US"/>
        </a:p>
      </dgm:t>
    </dgm:pt>
    <dgm:pt modelId="{45512CFB-9328-4B5D-BA62-E9A8A6A86DF1}">
      <dgm:prSet phldrT="[Text]"/>
      <dgm:spPr/>
      <dgm:t>
        <a:bodyPr/>
        <a:lstStyle/>
        <a:p>
          <a:pPr>
            <a:spcAft>
              <a:spcPct val="15000"/>
            </a:spcAft>
            <a:buFontTx/>
            <a:buChar char="-"/>
          </a:pPr>
          <a:r>
            <a:rPr lang="en-US" sz="1600" kern="1200" dirty="0"/>
            <a:t>Institutional accreditation in place</a:t>
          </a:r>
        </a:p>
      </dgm:t>
    </dgm:pt>
    <dgm:pt modelId="{FB89EB5E-BB1B-4C7B-AF92-D9CEBF231E9C}" type="parTrans" cxnId="{76170F60-64C8-4723-9C04-78D0ED05E5A9}">
      <dgm:prSet/>
      <dgm:spPr/>
      <dgm:t>
        <a:bodyPr/>
        <a:lstStyle/>
        <a:p>
          <a:endParaRPr lang="en-US"/>
        </a:p>
      </dgm:t>
    </dgm:pt>
    <dgm:pt modelId="{AA326E85-8593-4BFB-AC46-3AA5C7934C50}" type="sibTrans" cxnId="{76170F60-64C8-4723-9C04-78D0ED05E5A9}">
      <dgm:prSet/>
      <dgm:spPr/>
      <dgm:t>
        <a:bodyPr/>
        <a:lstStyle/>
        <a:p>
          <a:endParaRPr lang="en-US"/>
        </a:p>
      </dgm:t>
    </dgm:pt>
    <dgm:pt modelId="{D00FF3D6-5078-4ADF-B504-BF0CBB4566AA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kern="1200" dirty="0"/>
            <a:t>Mentorship process</a:t>
          </a:r>
        </a:p>
      </dgm:t>
    </dgm:pt>
    <dgm:pt modelId="{78E74205-787B-456A-953F-14C0AE7334F5}" type="parTrans" cxnId="{D06F0773-A32E-4D9D-B48D-905842579838}">
      <dgm:prSet/>
      <dgm:spPr/>
      <dgm:t>
        <a:bodyPr/>
        <a:lstStyle/>
        <a:p>
          <a:endParaRPr lang="en-US"/>
        </a:p>
      </dgm:t>
    </dgm:pt>
    <dgm:pt modelId="{4A50CEE7-C185-4748-B99B-563161A83F10}" type="sibTrans" cxnId="{D06F0773-A32E-4D9D-B48D-905842579838}">
      <dgm:prSet/>
      <dgm:spPr/>
      <dgm:t>
        <a:bodyPr/>
        <a:lstStyle/>
        <a:p>
          <a:endParaRPr lang="en-US"/>
        </a:p>
      </dgm:t>
    </dgm:pt>
    <dgm:pt modelId="{BDA937F9-2E2E-4B0C-B897-D0CE4D5B648C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kern="1200" dirty="0"/>
            <a:t>Self-Study, site visit, Commission decision</a:t>
          </a:r>
        </a:p>
      </dgm:t>
    </dgm:pt>
    <dgm:pt modelId="{8D20A395-C43B-4614-9AE0-EAC3C2593E0A}" type="parTrans" cxnId="{3FAF6ED1-C699-4188-868E-EE1855563A7E}">
      <dgm:prSet/>
      <dgm:spPr/>
      <dgm:t>
        <a:bodyPr/>
        <a:lstStyle/>
        <a:p>
          <a:endParaRPr lang="en-US"/>
        </a:p>
      </dgm:t>
    </dgm:pt>
    <dgm:pt modelId="{1A8E9439-E5F5-4504-9225-D89979918CB5}" type="sibTrans" cxnId="{3FAF6ED1-C699-4188-868E-EE1855563A7E}">
      <dgm:prSet/>
      <dgm:spPr/>
      <dgm:t>
        <a:bodyPr/>
        <a:lstStyle/>
        <a:p>
          <a:endParaRPr lang="en-US"/>
        </a:p>
      </dgm:t>
    </dgm:pt>
    <dgm:pt modelId="{A4CF2AA2-4B81-4F67-8808-F37E5C5366BC}" type="pres">
      <dgm:prSet presAssocID="{666AB131-174A-4B4F-AC5C-98834B135985}" presName="rootnode" presStyleCnt="0">
        <dgm:presLayoutVars>
          <dgm:chMax/>
          <dgm:chPref/>
          <dgm:dir/>
          <dgm:animLvl val="lvl"/>
        </dgm:presLayoutVars>
      </dgm:prSet>
      <dgm:spPr/>
    </dgm:pt>
    <dgm:pt modelId="{50B623C5-0FCC-4B9E-830D-590A1AE99305}" type="pres">
      <dgm:prSet presAssocID="{E85F0D31-5612-4517-BE68-9B6066E89134}" presName="composite" presStyleCnt="0"/>
      <dgm:spPr/>
    </dgm:pt>
    <dgm:pt modelId="{8535A91F-D967-40F1-846C-AE66B8EC21B4}" type="pres">
      <dgm:prSet presAssocID="{E85F0D31-5612-4517-BE68-9B6066E89134}" presName="LShape" presStyleLbl="alignNode1" presStyleIdx="0" presStyleCnt="7"/>
      <dgm:spPr>
        <a:solidFill>
          <a:srgbClr val="00B050"/>
        </a:solidFill>
      </dgm:spPr>
    </dgm:pt>
    <dgm:pt modelId="{EA626174-A3BD-4100-BCBC-3735875189A0}" type="pres">
      <dgm:prSet presAssocID="{E85F0D31-5612-4517-BE68-9B6066E8913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C3FC4F1-0E03-406A-AF88-EB329E9C9B39}" type="pres">
      <dgm:prSet presAssocID="{E85F0D31-5612-4517-BE68-9B6066E89134}" presName="Triangle" presStyleLbl="alignNode1" presStyleIdx="1" presStyleCnt="7"/>
      <dgm:spPr/>
    </dgm:pt>
    <dgm:pt modelId="{BB8B74E5-CDE8-4DF8-A7D8-7E43D4BA33AE}" type="pres">
      <dgm:prSet presAssocID="{0AC07E01-717B-4011-A3DA-7196B641F81A}" presName="sibTrans" presStyleCnt="0"/>
      <dgm:spPr/>
    </dgm:pt>
    <dgm:pt modelId="{A5F8AB55-7916-4374-BAB6-BA72910FCF55}" type="pres">
      <dgm:prSet presAssocID="{0AC07E01-717B-4011-A3DA-7196B641F81A}" presName="space" presStyleCnt="0"/>
      <dgm:spPr/>
    </dgm:pt>
    <dgm:pt modelId="{22AEAFE2-8283-4A97-AECD-FB6911BD8E52}" type="pres">
      <dgm:prSet presAssocID="{5FC964D3-6B3C-4DD4-92BE-8BB6318692B8}" presName="composite" presStyleCnt="0"/>
      <dgm:spPr/>
    </dgm:pt>
    <dgm:pt modelId="{3208374C-9765-4839-A313-368FF4BA8DC1}" type="pres">
      <dgm:prSet presAssocID="{5FC964D3-6B3C-4DD4-92BE-8BB6318692B8}" presName="LShape" presStyleLbl="alignNode1" presStyleIdx="2" presStyleCnt="7"/>
      <dgm:spPr/>
    </dgm:pt>
    <dgm:pt modelId="{DEFC9F2C-35C9-485C-8B34-D752B2F21853}" type="pres">
      <dgm:prSet presAssocID="{5FC964D3-6B3C-4DD4-92BE-8BB6318692B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FC7CFA6-47ED-4182-A911-1791259D8A39}" type="pres">
      <dgm:prSet presAssocID="{5FC964D3-6B3C-4DD4-92BE-8BB6318692B8}" presName="Triangle" presStyleLbl="alignNode1" presStyleIdx="3" presStyleCnt="7"/>
      <dgm:spPr/>
    </dgm:pt>
    <dgm:pt modelId="{83AF7A90-CBB5-4A75-B6E5-EF157CFC7E9C}" type="pres">
      <dgm:prSet presAssocID="{5CDAC49D-7F7C-4DA3-93E1-6A1A01038454}" presName="sibTrans" presStyleCnt="0"/>
      <dgm:spPr/>
    </dgm:pt>
    <dgm:pt modelId="{49C23810-F5F8-4AE0-ACF2-990F524606E2}" type="pres">
      <dgm:prSet presAssocID="{5CDAC49D-7F7C-4DA3-93E1-6A1A01038454}" presName="space" presStyleCnt="0"/>
      <dgm:spPr/>
    </dgm:pt>
    <dgm:pt modelId="{68BD95B8-6CC6-44CF-A384-185B0478FB00}" type="pres">
      <dgm:prSet presAssocID="{BB03A97B-C7D8-4960-8AB0-963CD8134BA8}" presName="composite" presStyleCnt="0"/>
      <dgm:spPr/>
    </dgm:pt>
    <dgm:pt modelId="{9A3A2A4D-BBFE-44AE-B834-597CEC133092}" type="pres">
      <dgm:prSet presAssocID="{BB03A97B-C7D8-4960-8AB0-963CD8134BA8}" presName="LShape" presStyleLbl="alignNode1" presStyleIdx="4" presStyleCnt="7"/>
      <dgm:spPr/>
    </dgm:pt>
    <dgm:pt modelId="{DC502E9A-BEED-4E50-8F87-6EED417F2DD7}" type="pres">
      <dgm:prSet presAssocID="{BB03A97B-C7D8-4960-8AB0-963CD8134BA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F73D658-3CA5-40D2-97A6-90D2286BC67A}" type="pres">
      <dgm:prSet presAssocID="{BB03A97B-C7D8-4960-8AB0-963CD8134BA8}" presName="Triangle" presStyleLbl="alignNode1" presStyleIdx="5" presStyleCnt="7"/>
      <dgm:spPr/>
    </dgm:pt>
    <dgm:pt modelId="{175B295D-DC07-445E-BE49-047FF3CC6436}" type="pres">
      <dgm:prSet presAssocID="{8C28570E-974A-4CDB-B167-50C7ED03546E}" presName="sibTrans" presStyleCnt="0"/>
      <dgm:spPr/>
    </dgm:pt>
    <dgm:pt modelId="{47254E6D-E5DE-4A7B-8FC0-450C5F4FD8CF}" type="pres">
      <dgm:prSet presAssocID="{8C28570E-974A-4CDB-B167-50C7ED03546E}" presName="space" presStyleCnt="0"/>
      <dgm:spPr/>
    </dgm:pt>
    <dgm:pt modelId="{DE52EA55-517C-46A8-8D18-D19ADFAB2839}" type="pres">
      <dgm:prSet presAssocID="{C84C0929-CB22-4C85-AF87-6B8270C21CFD}" presName="composite" presStyleCnt="0"/>
      <dgm:spPr/>
    </dgm:pt>
    <dgm:pt modelId="{67DEDED6-156E-4421-911C-DB32DB9F363F}" type="pres">
      <dgm:prSet presAssocID="{C84C0929-CB22-4C85-AF87-6B8270C21CFD}" presName="LShape" presStyleLbl="alignNode1" presStyleIdx="6" presStyleCnt="7"/>
      <dgm:spPr>
        <a:solidFill>
          <a:schemeClr val="accent1"/>
        </a:solidFill>
        <a:ln>
          <a:solidFill>
            <a:srgbClr val="0070C0"/>
          </a:solidFill>
        </a:ln>
      </dgm:spPr>
    </dgm:pt>
    <dgm:pt modelId="{4207C47B-326B-41F7-96F0-A40C9C5C3A16}" type="pres">
      <dgm:prSet presAssocID="{C84C0929-CB22-4C85-AF87-6B8270C21CF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0D420A-D341-4E4D-B891-B6F7D41ECDB4}" srcId="{666AB131-174A-4B4F-AC5C-98834B135985}" destId="{C84C0929-CB22-4C85-AF87-6B8270C21CFD}" srcOrd="3" destOrd="0" parTransId="{DC6B2DF8-8C9E-4B05-9718-3BC4CAA865B1}" sibTransId="{601B6A3F-FEFD-469C-BF24-C5EA9C2BAB6F}"/>
    <dgm:cxn modelId="{F1E06520-E835-4527-B69E-14B3871029B7}" type="presOf" srcId="{666AB131-174A-4B4F-AC5C-98834B135985}" destId="{A4CF2AA2-4B81-4F67-8808-F37E5C5366BC}" srcOrd="0" destOrd="0" presId="urn:microsoft.com/office/officeart/2009/3/layout/StepUpProcess"/>
    <dgm:cxn modelId="{3312462D-91A0-4466-A941-5E34571F9657}" type="presOf" srcId="{E85F0D31-5612-4517-BE68-9B6066E89134}" destId="{EA626174-A3BD-4100-BCBC-3735875189A0}" srcOrd="0" destOrd="0" presId="urn:microsoft.com/office/officeart/2009/3/layout/StepUpProcess"/>
    <dgm:cxn modelId="{D96CF92D-46A3-4731-BF91-0530C60D2D5B}" type="presOf" srcId="{D00FF3D6-5078-4ADF-B504-BF0CBB4566AA}" destId="{DC502E9A-BEED-4E50-8F87-6EED417F2DD7}" srcOrd="0" destOrd="1" presId="urn:microsoft.com/office/officeart/2009/3/layout/StepUpProcess"/>
    <dgm:cxn modelId="{76170F60-64C8-4723-9C04-78D0ED05E5A9}" srcId="{5FC964D3-6B3C-4DD4-92BE-8BB6318692B8}" destId="{45512CFB-9328-4B5D-BA62-E9A8A6A86DF1}" srcOrd="0" destOrd="0" parTransId="{FB89EB5E-BB1B-4C7B-AF92-D9CEBF231E9C}" sibTransId="{AA326E85-8593-4BFB-AC46-3AA5C7934C50}"/>
    <dgm:cxn modelId="{DC6CA568-190B-4210-BBDC-1850D8EBF7B6}" type="presOf" srcId="{5FC964D3-6B3C-4DD4-92BE-8BB6318692B8}" destId="{DEFC9F2C-35C9-485C-8B34-D752B2F21853}" srcOrd="0" destOrd="0" presId="urn:microsoft.com/office/officeart/2009/3/layout/StepUpProcess"/>
    <dgm:cxn modelId="{E6FEC06D-87A9-4E4F-91FF-2AEAA476A00A}" srcId="{666AB131-174A-4B4F-AC5C-98834B135985}" destId="{E85F0D31-5612-4517-BE68-9B6066E89134}" srcOrd="0" destOrd="0" parTransId="{60E2BAA5-F937-40B9-923B-84E8ABC0B494}" sibTransId="{0AC07E01-717B-4011-A3DA-7196B641F81A}"/>
    <dgm:cxn modelId="{F396144F-4F83-4617-AF29-C40335435EE4}" type="presOf" srcId="{C84C0929-CB22-4C85-AF87-6B8270C21CFD}" destId="{4207C47B-326B-41F7-96F0-A40C9C5C3A16}" srcOrd="0" destOrd="0" presId="urn:microsoft.com/office/officeart/2009/3/layout/StepUpProcess"/>
    <dgm:cxn modelId="{D06F0773-A32E-4D9D-B48D-905842579838}" srcId="{BB03A97B-C7D8-4960-8AB0-963CD8134BA8}" destId="{D00FF3D6-5078-4ADF-B504-BF0CBB4566AA}" srcOrd="0" destOrd="0" parTransId="{78E74205-787B-456A-953F-14C0AE7334F5}" sibTransId="{4A50CEE7-C185-4748-B99B-563161A83F10}"/>
    <dgm:cxn modelId="{6911B879-82B1-4441-B4BF-F0C0BAF0B186}" srcId="{666AB131-174A-4B4F-AC5C-98834B135985}" destId="{5FC964D3-6B3C-4DD4-92BE-8BB6318692B8}" srcOrd="1" destOrd="0" parTransId="{73E6AC21-CBD7-4D2C-873A-CC82F5DC4531}" sibTransId="{5CDAC49D-7F7C-4DA3-93E1-6A1A01038454}"/>
    <dgm:cxn modelId="{6FD13480-AA38-4EED-B321-7382F7324D41}" type="presOf" srcId="{BDA937F9-2E2E-4B0C-B897-D0CE4D5B648C}" destId="{4207C47B-326B-41F7-96F0-A40C9C5C3A16}" srcOrd="0" destOrd="1" presId="urn:microsoft.com/office/officeart/2009/3/layout/StepUpProcess"/>
    <dgm:cxn modelId="{F85BD498-1E79-4343-B1FD-68EA45B71EBD}" type="presOf" srcId="{ADC1D71D-2650-44D1-904E-18C5AE8EB5FB}" destId="{EA626174-A3BD-4100-BCBC-3735875189A0}" srcOrd="0" destOrd="1" presId="urn:microsoft.com/office/officeart/2009/3/layout/StepUpProcess"/>
    <dgm:cxn modelId="{EF9764AC-34D3-488D-936A-4D239EAB5B07}" type="presOf" srcId="{45512CFB-9328-4B5D-BA62-E9A8A6A86DF1}" destId="{DEFC9F2C-35C9-485C-8B34-D752B2F21853}" srcOrd="0" destOrd="1" presId="urn:microsoft.com/office/officeart/2009/3/layout/StepUpProcess"/>
    <dgm:cxn modelId="{B6AED4B6-2ED6-4661-9CC6-759170AB6A1F}" srcId="{666AB131-174A-4B4F-AC5C-98834B135985}" destId="{BB03A97B-C7D8-4960-8AB0-963CD8134BA8}" srcOrd="2" destOrd="0" parTransId="{003E5712-54A5-4931-909F-E553342E9888}" sibTransId="{8C28570E-974A-4CDB-B167-50C7ED03546E}"/>
    <dgm:cxn modelId="{3FAF6ED1-C699-4188-868E-EE1855563A7E}" srcId="{C84C0929-CB22-4C85-AF87-6B8270C21CFD}" destId="{BDA937F9-2E2E-4B0C-B897-D0CE4D5B648C}" srcOrd="0" destOrd="0" parTransId="{8D20A395-C43B-4614-9AE0-EAC3C2593E0A}" sibTransId="{1A8E9439-E5F5-4504-9225-D89979918CB5}"/>
    <dgm:cxn modelId="{A0B2D5D1-A0F6-45E2-B1D5-D956345A3548}" srcId="{E85F0D31-5612-4517-BE68-9B6066E89134}" destId="{ADC1D71D-2650-44D1-904E-18C5AE8EB5FB}" srcOrd="0" destOrd="0" parTransId="{98B47E12-C562-47B6-9898-677995CA93FB}" sibTransId="{3E891D6A-8FCB-4CA4-83A6-2075F6D4256F}"/>
    <dgm:cxn modelId="{6E5EA5F2-0BF5-41F5-9A33-F5AC632DAAA7}" type="presOf" srcId="{BB03A97B-C7D8-4960-8AB0-963CD8134BA8}" destId="{DC502E9A-BEED-4E50-8F87-6EED417F2DD7}" srcOrd="0" destOrd="0" presId="urn:microsoft.com/office/officeart/2009/3/layout/StepUpProcess"/>
    <dgm:cxn modelId="{D06FA06F-CE11-44E9-96F7-7B28C33DC835}" type="presParOf" srcId="{A4CF2AA2-4B81-4F67-8808-F37E5C5366BC}" destId="{50B623C5-0FCC-4B9E-830D-590A1AE99305}" srcOrd="0" destOrd="0" presId="urn:microsoft.com/office/officeart/2009/3/layout/StepUpProcess"/>
    <dgm:cxn modelId="{7A05B99D-4D72-49FA-9A93-F01F652DEC46}" type="presParOf" srcId="{50B623C5-0FCC-4B9E-830D-590A1AE99305}" destId="{8535A91F-D967-40F1-846C-AE66B8EC21B4}" srcOrd="0" destOrd="0" presId="urn:microsoft.com/office/officeart/2009/3/layout/StepUpProcess"/>
    <dgm:cxn modelId="{C22239E5-8679-4CB5-B612-AEB1751621A3}" type="presParOf" srcId="{50B623C5-0FCC-4B9E-830D-590A1AE99305}" destId="{EA626174-A3BD-4100-BCBC-3735875189A0}" srcOrd="1" destOrd="0" presId="urn:microsoft.com/office/officeart/2009/3/layout/StepUpProcess"/>
    <dgm:cxn modelId="{E78AF8A6-C68E-43A3-9528-316EA277B603}" type="presParOf" srcId="{50B623C5-0FCC-4B9E-830D-590A1AE99305}" destId="{7C3FC4F1-0E03-406A-AF88-EB329E9C9B39}" srcOrd="2" destOrd="0" presId="urn:microsoft.com/office/officeart/2009/3/layout/StepUpProcess"/>
    <dgm:cxn modelId="{FD0BCD8F-4B48-4E2E-9B6C-F883BB9F88DC}" type="presParOf" srcId="{A4CF2AA2-4B81-4F67-8808-F37E5C5366BC}" destId="{BB8B74E5-CDE8-4DF8-A7D8-7E43D4BA33AE}" srcOrd="1" destOrd="0" presId="urn:microsoft.com/office/officeart/2009/3/layout/StepUpProcess"/>
    <dgm:cxn modelId="{9BC26F7A-7077-46A8-BDD0-ECE641CC8046}" type="presParOf" srcId="{BB8B74E5-CDE8-4DF8-A7D8-7E43D4BA33AE}" destId="{A5F8AB55-7916-4374-BAB6-BA72910FCF55}" srcOrd="0" destOrd="0" presId="urn:microsoft.com/office/officeart/2009/3/layout/StepUpProcess"/>
    <dgm:cxn modelId="{87127FAB-CFC0-4006-97AA-02294EF4B2F5}" type="presParOf" srcId="{A4CF2AA2-4B81-4F67-8808-F37E5C5366BC}" destId="{22AEAFE2-8283-4A97-AECD-FB6911BD8E52}" srcOrd="2" destOrd="0" presId="urn:microsoft.com/office/officeart/2009/3/layout/StepUpProcess"/>
    <dgm:cxn modelId="{632E5805-F401-4D0A-8A31-A33690056102}" type="presParOf" srcId="{22AEAFE2-8283-4A97-AECD-FB6911BD8E52}" destId="{3208374C-9765-4839-A313-368FF4BA8DC1}" srcOrd="0" destOrd="0" presId="urn:microsoft.com/office/officeart/2009/3/layout/StepUpProcess"/>
    <dgm:cxn modelId="{35DD277B-86C4-476F-954A-AA2D71B42AEC}" type="presParOf" srcId="{22AEAFE2-8283-4A97-AECD-FB6911BD8E52}" destId="{DEFC9F2C-35C9-485C-8B34-D752B2F21853}" srcOrd="1" destOrd="0" presId="urn:microsoft.com/office/officeart/2009/3/layout/StepUpProcess"/>
    <dgm:cxn modelId="{AA51BB5D-8A5E-4E3A-8EA5-1DF34ED18C7D}" type="presParOf" srcId="{22AEAFE2-8283-4A97-AECD-FB6911BD8E52}" destId="{3FC7CFA6-47ED-4182-A911-1791259D8A39}" srcOrd="2" destOrd="0" presId="urn:microsoft.com/office/officeart/2009/3/layout/StepUpProcess"/>
    <dgm:cxn modelId="{A927B941-8610-4A84-AF00-D7E8512DD333}" type="presParOf" srcId="{A4CF2AA2-4B81-4F67-8808-F37E5C5366BC}" destId="{83AF7A90-CBB5-4A75-B6E5-EF157CFC7E9C}" srcOrd="3" destOrd="0" presId="urn:microsoft.com/office/officeart/2009/3/layout/StepUpProcess"/>
    <dgm:cxn modelId="{85EAB778-AD4B-4629-85DE-D6CF6E87E05E}" type="presParOf" srcId="{83AF7A90-CBB5-4A75-B6E5-EF157CFC7E9C}" destId="{49C23810-F5F8-4AE0-ACF2-990F524606E2}" srcOrd="0" destOrd="0" presId="urn:microsoft.com/office/officeart/2009/3/layout/StepUpProcess"/>
    <dgm:cxn modelId="{69DB1F5A-33F2-4DDC-B571-232FD3158290}" type="presParOf" srcId="{A4CF2AA2-4B81-4F67-8808-F37E5C5366BC}" destId="{68BD95B8-6CC6-44CF-A384-185B0478FB00}" srcOrd="4" destOrd="0" presId="urn:microsoft.com/office/officeart/2009/3/layout/StepUpProcess"/>
    <dgm:cxn modelId="{93EABF9D-03F0-4403-8625-5A3204F04F8E}" type="presParOf" srcId="{68BD95B8-6CC6-44CF-A384-185B0478FB00}" destId="{9A3A2A4D-BBFE-44AE-B834-597CEC133092}" srcOrd="0" destOrd="0" presId="urn:microsoft.com/office/officeart/2009/3/layout/StepUpProcess"/>
    <dgm:cxn modelId="{43206130-94B9-47CD-AE5D-F1C1D62EA33A}" type="presParOf" srcId="{68BD95B8-6CC6-44CF-A384-185B0478FB00}" destId="{DC502E9A-BEED-4E50-8F87-6EED417F2DD7}" srcOrd="1" destOrd="0" presId="urn:microsoft.com/office/officeart/2009/3/layout/StepUpProcess"/>
    <dgm:cxn modelId="{B6F17CAF-093E-46CD-AFF5-7DF7CEB7CB96}" type="presParOf" srcId="{68BD95B8-6CC6-44CF-A384-185B0478FB00}" destId="{CF73D658-3CA5-40D2-97A6-90D2286BC67A}" srcOrd="2" destOrd="0" presId="urn:microsoft.com/office/officeart/2009/3/layout/StepUpProcess"/>
    <dgm:cxn modelId="{A16AB89E-A01F-48C5-9305-FF86C24FB46D}" type="presParOf" srcId="{A4CF2AA2-4B81-4F67-8808-F37E5C5366BC}" destId="{175B295D-DC07-445E-BE49-047FF3CC6436}" srcOrd="5" destOrd="0" presId="urn:microsoft.com/office/officeart/2009/3/layout/StepUpProcess"/>
    <dgm:cxn modelId="{B3B0CE59-C8DA-4185-BF6F-9CE72A899483}" type="presParOf" srcId="{175B295D-DC07-445E-BE49-047FF3CC6436}" destId="{47254E6D-E5DE-4A7B-8FC0-450C5F4FD8CF}" srcOrd="0" destOrd="0" presId="urn:microsoft.com/office/officeart/2009/3/layout/StepUpProcess"/>
    <dgm:cxn modelId="{0F307A31-9EF2-433A-82C5-D11BD6A9C350}" type="presParOf" srcId="{A4CF2AA2-4B81-4F67-8808-F37E5C5366BC}" destId="{DE52EA55-517C-46A8-8D18-D19ADFAB2839}" srcOrd="6" destOrd="0" presId="urn:microsoft.com/office/officeart/2009/3/layout/StepUpProcess"/>
    <dgm:cxn modelId="{FC6686CC-A7DB-4EE2-B01A-A9B6905AA534}" type="presParOf" srcId="{DE52EA55-517C-46A8-8D18-D19ADFAB2839}" destId="{67DEDED6-156E-4421-911C-DB32DB9F363F}" srcOrd="0" destOrd="0" presId="urn:microsoft.com/office/officeart/2009/3/layout/StepUpProcess"/>
    <dgm:cxn modelId="{5CA63007-0B57-4CB1-B32B-9568885BD588}" type="presParOf" srcId="{DE52EA55-517C-46A8-8D18-D19ADFAB2839}" destId="{4207C47B-326B-41F7-96F0-A40C9C5C3A1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7040B-DF8E-49D4-9F23-198A51BF2FF5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5EF034C-E314-4073-8596-14F4C497E1E2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process improvement system is required</a:t>
          </a:r>
        </a:p>
      </dgm:t>
    </dgm:pt>
    <dgm:pt modelId="{35F72A2D-817D-4FBA-9F17-1CF5D270DE02}" type="parTrans" cxnId="{8BD62FA0-F269-4118-8670-7309A0E57F1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1E798A-78E1-47DA-83B3-82BF1638CDE4}" type="sibTrans" cxnId="{8BD62FA0-F269-4118-8670-7309A0E57F1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6F01F0-6327-43D6-8413-8D5F8AB1C51C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Accountability and transparency of assessment results (CHEA required)</a:t>
          </a:r>
        </a:p>
      </dgm:t>
    </dgm:pt>
    <dgm:pt modelId="{D207DA46-09A8-4375-8CF4-E84C8EBD2C3C}" type="parTrans" cxnId="{71C15698-8456-4B5B-8810-BA589CB22B6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F6E160-6506-452D-88E3-BDCE01D8C7BA}" type="sibTrans" cxnId="{71C15698-8456-4B5B-8810-BA589CB22B6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2A5428-129E-45F8-9FE3-9537828FE48F}">
      <dgm:prSet custT="1"/>
      <dgm:spPr/>
      <dgm:t>
        <a:bodyPr/>
        <a:lstStyle/>
        <a:p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business school has autonomy</a:t>
          </a:r>
        </a:p>
      </dgm:t>
    </dgm:pt>
    <dgm:pt modelId="{E0B9F461-6187-4EA8-9076-94BBD9032AC6}" type="parTrans" cxnId="{E4210AFD-8DFB-4E78-B99A-5C3A43509A3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256B09-7003-43C5-8B8B-8F09A0E102B2}" type="sibTrans" cxnId="{E4210AFD-8DFB-4E78-B99A-5C3A43509A3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F8437E-5D9D-4B42-99DB-0E7291DAA16B}">
      <dgm:prSet custT="1"/>
      <dgm:spPr/>
      <dgm:t>
        <a:bodyPr/>
        <a:lstStyle/>
        <a:p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need for robust student segmentation</a:t>
          </a:r>
        </a:p>
      </dgm:t>
    </dgm:pt>
    <dgm:pt modelId="{993EBF9B-E856-43C6-82E8-4710109B9110}" type="parTrans" cxnId="{C419DD54-354C-450B-AD1A-322E9F2B06D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B7FC1-706D-47E3-AD5D-BC06D0EEFF5E}" type="sibTrans" cxnId="{C419DD54-354C-450B-AD1A-322E9F2B06D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16AAF-918E-47AB-A182-258087B3109E}">
      <dgm:prSet custT="1"/>
      <dgm:spPr/>
      <dgm:t>
        <a:bodyPr/>
        <a:lstStyle/>
        <a:p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 of learning must have trends and external benchmarks</a:t>
          </a:r>
        </a:p>
      </dgm:t>
    </dgm:pt>
    <dgm:pt modelId="{E82B06D8-1259-49F1-97FE-E1B984661EC8}" type="parTrans" cxnId="{64136CF7-6955-4E6A-9657-8B26EDD499E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B0ABFA-DFF1-42D8-B0EE-D251CA6A2EA6}" type="sibTrans" cxnId="{64136CF7-6955-4E6A-9657-8B26EDD499E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37F258-4A12-4E1D-8022-2724606FEFC8}">
      <dgm:prSet custT="1"/>
      <dgm:spPr/>
      <dgm:t>
        <a:bodyPr/>
        <a:lstStyle/>
        <a:p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appropriate faculty research and scholarly activities (Boyer model)</a:t>
          </a:r>
        </a:p>
      </dgm:t>
    </dgm:pt>
    <dgm:pt modelId="{8D3CB83D-D1ED-4CA0-9B8F-AAD4E6D15B14}" type="parTrans" cxnId="{3043C64B-EC9E-4721-ADE6-46E9C67A565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DF7F8-F287-436B-9955-9E38DB153396}" type="sibTrans" cxnId="{3043C64B-EC9E-4721-ADE6-46E9C67A565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B0B8F-5C2B-4F36-9513-0C38344F8F9B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demonstrate improvements based on data</a:t>
          </a:r>
        </a:p>
      </dgm:t>
    </dgm:pt>
    <dgm:pt modelId="{664C749A-14DB-4B72-8E67-8D380F1013FB}" type="parTrans" cxnId="{47C37B54-C9E8-4969-9680-ED921ED6758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63ABC-817A-44FA-8B30-1092FD5FFAD9}" type="sibTrans" cxnId="{47C37B54-C9E8-4969-9680-ED921ED6758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C11C6F-D4AF-45EF-81AC-0D6215B68D32}" type="pres">
      <dgm:prSet presAssocID="{8AB7040B-DF8E-49D4-9F23-198A51BF2FF5}" presName="linear" presStyleCnt="0">
        <dgm:presLayoutVars>
          <dgm:dir/>
          <dgm:animLvl val="lvl"/>
          <dgm:resizeHandles val="exact"/>
        </dgm:presLayoutVars>
      </dgm:prSet>
      <dgm:spPr/>
    </dgm:pt>
    <dgm:pt modelId="{15B19CC3-8DB5-4BE6-A4A5-E66C74698828}" type="pres">
      <dgm:prSet presAssocID="{65EF034C-E314-4073-8596-14F4C497E1E2}" presName="parentLin" presStyleCnt="0"/>
      <dgm:spPr/>
    </dgm:pt>
    <dgm:pt modelId="{16F15C45-FC25-4462-96DB-0B5E9BF9C863}" type="pres">
      <dgm:prSet presAssocID="{65EF034C-E314-4073-8596-14F4C497E1E2}" presName="parentLeftMargin" presStyleLbl="node1" presStyleIdx="0" presStyleCnt="7"/>
      <dgm:spPr/>
    </dgm:pt>
    <dgm:pt modelId="{6FAF15C9-0C77-412F-AA17-EB2AE9A6A36F}" type="pres">
      <dgm:prSet presAssocID="{65EF034C-E314-4073-8596-14F4C497E1E2}" presName="parentText" presStyleLbl="node1" presStyleIdx="0" presStyleCnt="7" custScaleX="139965">
        <dgm:presLayoutVars>
          <dgm:chMax val="0"/>
          <dgm:bulletEnabled val="1"/>
        </dgm:presLayoutVars>
      </dgm:prSet>
      <dgm:spPr/>
    </dgm:pt>
    <dgm:pt modelId="{884EDB5C-4EFE-4EA9-ABCE-A58D180E786E}" type="pres">
      <dgm:prSet presAssocID="{65EF034C-E314-4073-8596-14F4C497E1E2}" presName="negativeSpace" presStyleCnt="0"/>
      <dgm:spPr/>
    </dgm:pt>
    <dgm:pt modelId="{4EF69867-D65B-420B-B2DC-99D5BCE4AC3C}" type="pres">
      <dgm:prSet presAssocID="{65EF034C-E314-4073-8596-14F4C497E1E2}" presName="childText" presStyleLbl="conFgAcc1" presStyleIdx="0" presStyleCnt="7" custLinFactNeighborY="50547">
        <dgm:presLayoutVars>
          <dgm:bulletEnabled val="1"/>
        </dgm:presLayoutVars>
      </dgm:prSet>
      <dgm:spPr>
        <a:noFill/>
      </dgm:spPr>
    </dgm:pt>
    <dgm:pt modelId="{2B3CD6AB-2BC7-45A4-A56F-FC996D9E7471}" type="pres">
      <dgm:prSet presAssocID="{F11E798A-78E1-47DA-83B3-82BF1638CDE4}" presName="spaceBetweenRectangles" presStyleCnt="0"/>
      <dgm:spPr/>
    </dgm:pt>
    <dgm:pt modelId="{C8003C6A-870B-4D40-B787-E672A7B377C4}" type="pres">
      <dgm:prSet presAssocID="{A66F01F0-6327-43D6-8413-8D5F8AB1C51C}" presName="parentLin" presStyleCnt="0"/>
      <dgm:spPr/>
    </dgm:pt>
    <dgm:pt modelId="{E2D8B2FE-D183-44FA-9BB1-777519D98A5E}" type="pres">
      <dgm:prSet presAssocID="{A66F01F0-6327-43D6-8413-8D5F8AB1C51C}" presName="parentLeftMargin" presStyleLbl="node1" presStyleIdx="0" presStyleCnt="7"/>
      <dgm:spPr/>
    </dgm:pt>
    <dgm:pt modelId="{E01A9FE5-D6D3-479B-A56B-BE0F324336DB}" type="pres">
      <dgm:prSet presAssocID="{A66F01F0-6327-43D6-8413-8D5F8AB1C51C}" presName="parentText" presStyleLbl="node1" presStyleIdx="1" presStyleCnt="7" custScaleX="139965">
        <dgm:presLayoutVars>
          <dgm:chMax val="0"/>
          <dgm:bulletEnabled val="1"/>
        </dgm:presLayoutVars>
      </dgm:prSet>
      <dgm:spPr/>
    </dgm:pt>
    <dgm:pt modelId="{551DDBA7-D4A3-4FF5-AFCB-8F5712A1661C}" type="pres">
      <dgm:prSet presAssocID="{A66F01F0-6327-43D6-8413-8D5F8AB1C51C}" presName="negativeSpace" presStyleCnt="0"/>
      <dgm:spPr/>
    </dgm:pt>
    <dgm:pt modelId="{FA322CCB-6423-481C-A72E-9D48E0B12083}" type="pres">
      <dgm:prSet presAssocID="{A66F01F0-6327-43D6-8413-8D5F8AB1C51C}" presName="childText" presStyleLbl="conFgAcc1" presStyleIdx="1" presStyleCnt="7" custLinFactNeighborY="50547">
        <dgm:presLayoutVars>
          <dgm:bulletEnabled val="1"/>
        </dgm:presLayoutVars>
      </dgm:prSet>
      <dgm:spPr>
        <a:noFill/>
      </dgm:spPr>
    </dgm:pt>
    <dgm:pt modelId="{5972947C-D435-4E77-9345-AF6051CC4435}" type="pres">
      <dgm:prSet presAssocID="{03F6E160-6506-452D-88E3-BDCE01D8C7BA}" presName="spaceBetweenRectangles" presStyleCnt="0"/>
      <dgm:spPr/>
    </dgm:pt>
    <dgm:pt modelId="{74FFFD45-7D53-47EA-8924-D00C499BBBC3}" type="pres">
      <dgm:prSet presAssocID="{3F2A5428-129E-45F8-9FE3-9537828FE48F}" presName="parentLin" presStyleCnt="0"/>
      <dgm:spPr/>
    </dgm:pt>
    <dgm:pt modelId="{5BE58AD1-115D-44EB-AC8F-3FF6C9B14435}" type="pres">
      <dgm:prSet presAssocID="{3F2A5428-129E-45F8-9FE3-9537828FE48F}" presName="parentLeftMargin" presStyleLbl="node1" presStyleIdx="1" presStyleCnt="7"/>
      <dgm:spPr/>
    </dgm:pt>
    <dgm:pt modelId="{597A0243-799C-4233-8CAE-AE3551D86821}" type="pres">
      <dgm:prSet presAssocID="{3F2A5428-129E-45F8-9FE3-9537828FE48F}" presName="parentText" presStyleLbl="node1" presStyleIdx="2" presStyleCnt="7" custScaleX="139965">
        <dgm:presLayoutVars>
          <dgm:chMax val="0"/>
          <dgm:bulletEnabled val="1"/>
        </dgm:presLayoutVars>
      </dgm:prSet>
      <dgm:spPr/>
    </dgm:pt>
    <dgm:pt modelId="{5F160188-7DDA-436D-84F4-753B60A3ED5F}" type="pres">
      <dgm:prSet presAssocID="{3F2A5428-129E-45F8-9FE3-9537828FE48F}" presName="negativeSpace" presStyleCnt="0"/>
      <dgm:spPr/>
    </dgm:pt>
    <dgm:pt modelId="{EF69B252-C709-4104-A823-A5A857C99456}" type="pres">
      <dgm:prSet presAssocID="{3F2A5428-129E-45F8-9FE3-9537828FE48F}" presName="childText" presStyleLbl="conFgAcc1" presStyleIdx="2" presStyleCnt="7" custLinFactNeighborY="50547">
        <dgm:presLayoutVars>
          <dgm:bulletEnabled val="1"/>
        </dgm:presLayoutVars>
      </dgm:prSet>
      <dgm:spPr>
        <a:noFill/>
      </dgm:spPr>
    </dgm:pt>
    <dgm:pt modelId="{4CC962DA-2F86-41BE-860B-6C846B1AF979}" type="pres">
      <dgm:prSet presAssocID="{37256B09-7003-43C5-8B8B-8F09A0E102B2}" presName="spaceBetweenRectangles" presStyleCnt="0"/>
      <dgm:spPr/>
    </dgm:pt>
    <dgm:pt modelId="{7D77127F-63D1-4AC1-9002-CD2D24535126}" type="pres">
      <dgm:prSet presAssocID="{B4F8437E-5D9D-4B42-99DB-0E7291DAA16B}" presName="parentLin" presStyleCnt="0"/>
      <dgm:spPr/>
    </dgm:pt>
    <dgm:pt modelId="{B5CE6D57-9730-441E-837B-BD8668FC845F}" type="pres">
      <dgm:prSet presAssocID="{B4F8437E-5D9D-4B42-99DB-0E7291DAA16B}" presName="parentLeftMargin" presStyleLbl="node1" presStyleIdx="2" presStyleCnt="7"/>
      <dgm:spPr/>
    </dgm:pt>
    <dgm:pt modelId="{2BD27D24-1932-4EAC-A42A-79CB21D6F58D}" type="pres">
      <dgm:prSet presAssocID="{B4F8437E-5D9D-4B42-99DB-0E7291DAA16B}" presName="parentText" presStyleLbl="node1" presStyleIdx="3" presStyleCnt="7" custScaleX="139965">
        <dgm:presLayoutVars>
          <dgm:chMax val="0"/>
          <dgm:bulletEnabled val="1"/>
        </dgm:presLayoutVars>
      </dgm:prSet>
      <dgm:spPr/>
    </dgm:pt>
    <dgm:pt modelId="{39300644-AC93-4507-B075-7B14BE9CA31D}" type="pres">
      <dgm:prSet presAssocID="{B4F8437E-5D9D-4B42-99DB-0E7291DAA16B}" presName="negativeSpace" presStyleCnt="0"/>
      <dgm:spPr/>
    </dgm:pt>
    <dgm:pt modelId="{B026E166-354F-4870-9EE1-95F7E9D1C4BD}" type="pres">
      <dgm:prSet presAssocID="{B4F8437E-5D9D-4B42-99DB-0E7291DAA16B}" presName="childText" presStyleLbl="conFgAcc1" presStyleIdx="3" presStyleCnt="7" custLinFactNeighborY="50547">
        <dgm:presLayoutVars>
          <dgm:bulletEnabled val="1"/>
        </dgm:presLayoutVars>
      </dgm:prSet>
      <dgm:spPr>
        <a:noFill/>
      </dgm:spPr>
    </dgm:pt>
    <dgm:pt modelId="{29158342-13E7-4858-8DE7-9042F00D2664}" type="pres">
      <dgm:prSet presAssocID="{0E8B7FC1-706D-47E3-AD5D-BC06D0EEFF5E}" presName="spaceBetweenRectangles" presStyleCnt="0"/>
      <dgm:spPr/>
    </dgm:pt>
    <dgm:pt modelId="{D8752610-88A8-4FD8-AF3E-75FF14FFB2EB}" type="pres">
      <dgm:prSet presAssocID="{4BD16AAF-918E-47AB-A182-258087B3109E}" presName="parentLin" presStyleCnt="0"/>
      <dgm:spPr/>
    </dgm:pt>
    <dgm:pt modelId="{B1000F54-188E-48A2-A820-ADD632628655}" type="pres">
      <dgm:prSet presAssocID="{4BD16AAF-918E-47AB-A182-258087B3109E}" presName="parentLeftMargin" presStyleLbl="node1" presStyleIdx="3" presStyleCnt="7"/>
      <dgm:spPr/>
    </dgm:pt>
    <dgm:pt modelId="{94746B2C-D42E-486E-BDD7-C8D20020B611}" type="pres">
      <dgm:prSet presAssocID="{4BD16AAF-918E-47AB-A182-258087B3109E}" presName="parentText" presStyleLbl="node1" presStyleIdx="4" presStyleCnt="7" custScaleX="139965">
        <dgm:presLayoutVars>
          <dgm:chMax val="0"/>
          <dgm:bulletEnabled val="1"/>
        </dgm:presLayoutVars>
      </dgm:prSet>
      <dgm:spPr/>
    </dgm:pt>
    <dgm:pt modelId="{0D26C4A2-741C-4841-AC4C-200FFED1F5C8}" type="pres">
      <dgm:prSet presAssocID="{4BD16AAF-918E-47AB-A182-258087B3109E}" presName="negativeSpace" presStyleCnt="0"/>
      <dgm:spPr/>
    </dgm:pt>
    <dgm:pt modelId="{757923DF-8019-449C-A392-0A95AF73C1D2}" type="pres">
      <dgm:prSet presAssocID="{4BD16AAF-918E-47AB-A182-258087B3109E}" presName="childText" presStyleLbl="conFgAcc1" presStyleIdx="4" presStyleCnt="7" custLinFactNeighborY="50547">
        <dgm:presLayoutVars>
          <dgm:bulletEnabled val="1"/>
        </dgm:presLayoutVars>
      </dgm:prSet>
      <dgm:spPr>
        <a:noFill/>
      </dgm:spPr>
    </dgm:pt>
    <dgm:pt modelId="{0E0CFADA-6BD2-4047-B51F-5758E5BD58AF}" type="pres">
      <dgm:prSet presAssocID="{DDB0ABFA-DFF1-42D8-B0EE-D251CA6A2EA6}" presName="spaceBetweenRectangles" presStyleCnt="0"/>
      <dgm:spPr/>
    </dgm:pt>
    <dgm:pt modelId="{084C2ED3-3304-4A1B-873E-0B9C13D66C35}" type="pres">
      <dgm:prSet presAssocID="{C537F258-4A12-4E1D-8022-2724606FEFC8}" presName="parentLin" presStyleCnt="0"/>
      <dgm:spPr/>
    </dgm:pt>
    <dgm:pt modelId="{B311EF5A-2051-4E2E-9217-936C14F03798}" type="pres">
      <dgm:prSet presAssocID="{C537F258-4A12-4E1D-8022-2724606FEFC8}" presName="parentLeftMargin" presStyleLbl="node1" presStyleIdx="4" presStyleCnt="7"/>
      <dgm:spPr/>
    </dgm:pt>
    <dgm:pt modelId="{7671634B-B4F3-4D1E-9F10-355198C5CAF8}" type="pres">
      <dgm:prSet presAssocID="{C537F258-4A12-4E1D-8022-2724606FEFC8}" presName="parentText" presStyleLbl="node1" presStyleIdx="5" presStyleCnt="7" custScaleX="139965">
        <dgm:presLayoutVars>
          <dgm:chMax val="0"/>
          <dgm:bulletEnabled val="1"/>
        </dgm:presLayoutVars>
      </dgm:prSet>
      <dgm:spPr/>
    </dgm:pt>
    <dgm:pt modelId="{E557D50D-87B4-4AC9-9A1C-A6CF7DE33AE8}" type="pres">
      <dgm:prSet presAssocID="{C537F258-4A12-4E1D-8022-2724606FEFC8}" presName="negativeSpace" presStyleCnt="0"/>
      <dgm:spPr/>
    </dgm:pt>
    <dgm:pt modelId="{53B9A3E6-EE43-4A74-9164-F2AFC8CCCCD7}" type="pres">
      <dgm:prSet presAssocID="{C537F258-4A12-4E1D-8022-2724606FEFC8}" presName="childText" presStyleLbl="conFgAcc1" presStyleIdx="5" presStyleCnt="7">
        <dgm:presLayoutVars>
          <dgm:bulletEnabled val="1"/>
        </dgm:presLayoutVars>
      </dgm:prSet>
      <dgm:spPr>
        <a:noFill/>
      </dgm:spPr>
    </dgm:pt>
    <dgm:pt modelId="{E72EFAA3-4C47-4492-8A3B-A47F399E79CD}" type="pres">
      <dgm:prSet presAssocID="{E9BDF7F8-F287-436B-9955-9E38DB153396}" presName="spaceBetweenRectangles" presStyleCnt="0"/>
      <dgm:spPr/>
    </dgm:pt>
    <dgm:pt modelId="{7EEAFEF4-727C-4EB7-A213-F76047BCEAEE}" type="pres">
      <dgm:prSet presAssocID="{10BB0B8F-5C2B-4F36-9513-0C38344F8F9B}" presName="parentLin" presStyleCnt="0"/>
      <dgm:spPr/>
    </dgm:pt>
    <dgm:pt modelId="{B2A2FE9A-1D30-4237-A90E-60678E844798}" type="pres">
      <dgm:prSet presAssocID="{10BB0B8F-5C2B-4F36-9513-0C38344F8F9B}" presName="parentLeftMargin" presStyleLbl="node1" presStyleIdx="5" presStyleCnt="7"/>
      <dgm:spPr/>
    </dgm:pt>
    <dgm:pt modelId="{238A8C9F-220A-43E4-8C76-A82D38675AFB}" type="pres">
      <dgm:prSet presAssocID="{10BB0B8F-5C2B-4F36-9513-0C38344F8F9B}" presName="parentText" presStyleLbl="node1" presStyleIdx="6" presStyleCnt="7" custScaleX="139965">
        <dgm:presLayoutVars>
          <dgm:chMax val="0"/>
          <dgm:bulletEnabled val="1"/>
        </dgm:presLayoutVars>
      </dgm:prSet>
      <dgm:spPr/>
    </dgm:pt>
    <dgm:pt modelId="{22C26428-77E6-4696-BB81-702360A9C718}" type="pres">
      <dgm:prSet presAssocID="{10BB0B8F-5C2B-4F36-9513-0C38344F8F9B}" presName="negativeSpace" presStyleCnt="0"/>
      <dgm:spPr/>
    </dgm:pt>
    <dgm:pt modelId="{8CC48CB7-312E-4184-982B-C0F9413FEF6A}" type="pres">
      <dgm:prSet presAssocID="{10BB0B8F-5C2B-4F36-9513-0C38344F8F9B}" presName="childText" presStyleLbl="conFgAcc1" presStyleIdx="6" presStyleCnt="7">
        <dgm:presLayoutVars>
          <dgm:bulletEnabled val="1"/>
        </dgm:presLayoutVars>
      </dgm:prSet>
      <dgm:spPr>
        <a:noFill/>
      </dgm:spPr>
    </dgm:pt>
  </dgm:ptLst>
  <dgm:cxnLst>
    <dgm:cxn modelId="{3036D510-EFC7-44C4-B01E-F564EEC18F9A}" type="presOf" srcId="{3F2A5428-129E-45F8-9FE3-9537828FE48F}" destId="{597A0243-799C-4233-8CAE-AE3551D86821}" srcOrd="1" destOrd="0" presId="urn:microsoft.com/office/officeart/2005/8/layout/list1"/>
    <dgm:cxn modelId="{253FC313-000D-4026-99D4-EE91BF7E945C}" type="presOf" srcId="{B4F8437E-5D9D-4B42-99DB-0E7291DAA16B}" destId="{B5CE6D57-9730-441E-837B-BD8668FC845F}" srcOrd="0" destOrd="0" presId="urn:microsoft.com/office/officeart/2005/8/layout/list1"/>
    <dgm:cxn modelId="{1DBF8D1B-1AD6-43CD-BFC4-89653C368A9D}" type="presOf" srcId="{C537F258-4A12-4E1D-8022-2724606FEFC8}" destId="{B311EF5A-2051-4E2E-9217-936C14F03798}" srcOrd="0" destOrd="0" presId="urn:microsoft.com/office/officeart/2005/8/layout/list1"/>
    <dgm:cxn modelId="{8314D01F-0EFD-459D-83F5-33E21D031320}" type="presOf" srcId="{A66F01F0-6327-43D6-8413-8D5F8AB1C51C}" destId="{E01A9FE5-D6D3-479B-A56B-BE0F324336DB}" srcOrd="1" destOrd="0" presId="urn:microsoft.com/office/officeart/2005/8/layout/list1"/>
    <dgm:cxn modelId="{3C0BD434-E086-4280-B026-AB3E186B5684}" type="presOf" srcId="{65EF034C-E314-4073-8596-14F4C497E1E2}" destId="{16F15C45-FC25-4462-96DB-0B5E9BF9C863}" srcOrd="0" destOrd="0" presId="urn:microsoft.com/office/officeart/2005/8/layout/list1"/>
    <dgm:cxn modelId="{4926493A-441E-4581-8E84-9B0C0F8A6E7D}" type="presOf" srcId="{4BD16AAF-918E-47AB-A182-258087B3109E}" destId="{B1000F54-188E-48A2-A820-ADD632628655}" srcOrd="0" destOrd="0" presId="urn:microsoft.com/office/officeart/2005/8/layout/list1"/>
    <dgm:cxn modelId="{AD2DA95E-88CC-4A63-B44E-2F903E797D7D}" type="presOf" srcId="{10BB0B8F-5C2B-4F36-9513-0C38344F8F9B}" destId="{238A8C9F-220A-43E4-8C76-A82D38675AFB}" srcOrd="1" destOrd="0" presId="urn:microsoft.com/office/officeart/2005/8/layout/list1"/>
    <dgm:cxn modelId="{9624F348-BB05-4DA7-B9FA-38436BB9583E}" type="presOf" srcId="{B4F8437E-5D9D-4B42-99DB-0E7291DAA16B}" destId="{2BD27D24-1932-4EAC-A42A-79CB21D6F58D}" srcOrd="1" destOrd="0" presId="urn:microsoft.com/office/officeart/2005/8/layout/list1"/>
    <dgm:cxn modelId="{3043C64B-EC9E-4721-ADE6-46E9C67A5652}" srcId="{8AB7040B-DF8E-49D4-9F23-198A51BF2FF5}" destId="{C537F258-4A12-4E1D-8022-2724606FEFC8}" srcOrd="5" destOrd="0" parTransId="{8D3CB83D-D1ED-4CA0-9B8F-AAD4E6D15B14}" sibTransId="{E9BDF7F8-F287-436B-9955-9E38DB153396}"/>
    <dgm:cxn modelId="{47C37B54-C9E8-4969-9680-ED921ED6758F}" srcId="{8AB7040B-DF8E-49D4-9F23-198A51BF2FF5}" destId="{10BB0B8F-5C2B-4F36-9513-0C38344F8F9B}" srcOrd="6" destOrd="0" parTransId="{664C749A-14DB-4B72-8E67-8D380F1013FB}" sibTransId="{4FA63ABC-817A-44FA-8B30-1092FD5FFAD9}"/>
    <dgm:cxn modelId="{C419DD54-354C-450B-AD1A-322E9F2B06DA}" srcId="{8AB7040B-DF8E-49D4-9F23-198A51BF2FF5}" destId="{B4F8437E-5D9D-4B42-99DB-0E7291DAA16B}" srcOrd="3" destOrd="0" parTransId="{993EBF9B-E856-43C6-82E8-4710109B9110}" sibTransId="{0E8B7FC1-706D-47E3-AD5D-BC06D0EEFF5E}"/>
    <dgm:cxn modelId="{4EE4F956-4CE3-42E4-B733-8C8457A9AFEA}" type="presOf" srcId="{A66F01F0-6327-43D6-8413-8D5F8AB1C51C}" destId="{E2D8B2FE-D183-44FA-9BB1-777519D98A5E}" srcOrd="0" destOrd="0" presId="urn:microsoft.com/office/officeart/2005/8/layout/list1"/>
    <dgm:cxn modelId="{0FE73097-59DB-4AC0-B221-F766D8B6E8AA}" type="presOf" srcId="{3F2A5428-129E-45F8-9FE3-9537828FE48F}" destId="{5BE58AD1-115D-44EB-AC8F-3FF6C9B14435}" srcOrd="0" destOrd="0" presId="urn:microsoft.com/office/officeart/2005/8/layout/list1"/>
    <dgm:cxn modelId="{71C15698-8456-4B5B-8810-BA589CB22B68}" srcId="{8AB7040B-DF8E-49D4-9F23-198A51BF2FF5}" destId="{A66F01F0-6327-43D6-8413-8D5F8AB1C51C}" srcOrd="1" destOrd="0" parTransId="{D207DA46-09A8-4375-8CF4-E84C8EBD2C3C}" sibTransId="{03F6E160-6506-452D-88E3-BDCE01D8C7BA}"/>
    <dgm:cxn modelId="{8BD62FA0-F269-4118-8670-7309A0E57F14}" srcId="{8AB7040B-DF8E-49D4-9F23-198A51BF2FF5}" destId="{65EF034C-E314-4073-8596-14F4C497E1E2}" srcOrd="0" destOrd="0" parTransId="{35F72A2D-817D-4FBA-9F17-1CF5D270DE02}" sibTransId="{F11E798A-78E1-47DA-83B3-82BF1638CDE4}"/>
    <dgm:cxn modelId="{853A28B9-361A-479D-BCC9-4A55C605AB48}" type="presOf" srcId="{4BD16AAF-918E-47AB-A182-258087B3109E}" destId="{94746B2C-D42E-486E-BDD7-C8D20020B611}" srcOrd="1" destOrd="0" presId="urn:microsoft.com/office/officeart/2005/8/layout/list1"/>
    <dgm:cxn modelId="{D7D065EC-32E7-4BC6-B37A-80A1F05F96D3}" type="presOf" srcId="{8AB7040B-DF8E-49D4-9F23-198A51BF2FF5}" destId="{05C11C6F-D4AF-45EF-81AC-0D6215B68D32}" srcOrd="0" destOrd="0" presId="urn:microsoft.com/office/officeart/2005/8/layout/list1"/>
    <dgm:cxn modelId="{5EF03DEE-111D-47BD-8D1C-A2C1765022EA}" type="presOf" srcId="{65EF034C-E314-4073-8596-14F4C497E1E2}" destId="{6FAF15C9-0C77-412F-AA17-EB2AE9A6A36F}" srcOrd="1" destOrd="0" presId="urn:microsoft.com/office/officeart/2005/8/layout/list1"/>
    <dgm:cxn modelId="{2352A7EE-C3B4-4612-8665-558F0F8151C8}" type="presOf" srcId="{10BB0B8F-5C2B-4F36-9513-0C38344F8F9B}" destId="{B2A2FE9A-1D30-4237-A90E-60678E844798}" srcOrd="0" destOrd="0" presId="urn:microsoft.com/office/officeart/2005/8/layout/list1"/>
    <dgm:cxn modelId="{64136CF7-6955-4E6A-9657-8B26EDD499E3}" srcId="{8AB7040B-DF8E-49D4-9F23-198A51BF2FF5}" destId="{4BD16AAF-918E-47AB-A182-258087B3109E}" srcOrd="4" destOrd="0" parTransId="{E82B06D8-1259-49F1-97FE-E1B984661EC8}" sibTransId="{DDB0ABFA-DFF1-42D8-B0EE-D251CA6A2EA6}"/>
    <dgm:cxn modelId="{006EFFF9-EA2D-4230-AFEF-19170A993608}" type="presOf" srcId="{C537F258-4A12-4E1D-8022-2724606FEFC8}" destId="{7671634B-B4F3-4D1E-9F10-355198C5CAF8}" srcOrd="1" destOrd="0" presId="urn:microsoft.com/office/officeart/2005/8/layout/list1"/>
    <dgm:cxn modelId="{E4210AFD-8DFB-4E78-B99A-5C3A43509A3B}" srcId="{8AB7040B-DF8E-49D4-9F23-198A51BF2FF5}" destId="{3F2A5428-129E-45F8-9FE3-9537828FE48F}" srcOrd="2" destOrd="0" parTransId="{E0B9F461-6187-4EA8-9076-94BBD9032AC6}" sibTransId="{37256B09-7003-43C5-8B8B-8F09A0E102B2}"/>
    <dgm:cxn modelId="{EE3E64A3-E709-4476-87AF-1F4C8BB98F99}" type="presParOf" srcId="{05C11C6F-D4AF-45EF-81AC-0D6215B68D32}" destId="{15B19CC3-8DB5-4BE6-A4A5-E66C74698828}" srcOrd="0" destOrd="0" presId="urn:microsoft.com/office/officeart/2005/8/layout/list1"/>
    <dgm:cxn modelId="{D9A01EE9-D32C-41EB-9E56-62E1ECDA455E}" type="presParOf" srcId="{15B19CC3-8DB5-4BE6-A4A5-E66C74698828}" destId="{16F15C45-FC25-4462-96DB-0B5E9BF9C863}" srcOrd="0" destOrd="0" presId="urn:microsoft.com/office/officeart/2005/8/layout/list1"/>
    <dgm:cxn modelId="{ED432F98-4E96-48B9-9FAA-E8517BAB057D}" type="presParOf" srcId="{15B19CC3-8DB5-4BE6-A4A5-E66C74698828}" destId="{6FAF15C9-0C77-412F-AA17-EB2AE9A6A36F}" srcOrd="1" destOrd="0" presId="urn:microsoft.com/office/officeart/2005/8/layout/list1"/>
    <dgm:cxn modelId="{6ABCE826-FA38-4C69-BF90-53A11DFCEC60}" type="presParOf" srcId="{05C11C6F-D4AF-45EF-81AC-0D6215B68D32}" destId="{884EDB5C-4EFE-4EA9-ABCE-A58D180E786E}" srcOrd="1" destOrd="0" presId="urn:microsoft.com/office/officeart/2005/8/layout/list1"/>
    <dgm:cxn modelId="{2D2A3584-99A8-4D4F-BC81-8932EBCC6936}" type="presParOf" srcId="{05C11C6F-D4AF-45EF-81AC-0D6215B68D32}" destId="{4EF69867-D65B-420B-B2DC-99D5BCE4AC3C}" srcOrd="2" destOrd="0" presId="urn:microsoft.com/office/officeart/2005/8/layout/list1"/>
    <dgm:cxn modelId="{1890A6E0-62E4-48A5-912A-60B6A6C3EAEE}" type="presParOf" srcId="{05C11C6F-D4AF-45EF-81AC-0D6215B68D32}" destId="{2B3CD6AB-2BC7-45A4-A56F-FC996D9E7471}" srcOrd="3" destOrd="0" presId="urn:microsoft.com/office/officeart/2005/8/layout/list1"/>
    <dgm:cxn modelId="{7BFB4394-1DC9-496F-AD19-BACC247FC2B7}" type="presParOf" srcId="{05C11C6F-D4AF-45EF-81AC-0D6215B68D32}" destId="{C8003C6A-870B-4D40-B787-E672A7B377C4}" srcOrd="4" destOrd="0" presId="urn:microsoft.com/office/officeart/2005/8/layout/list1"/>
    <dgm:cxn modelId="{0E650CD3-48B3-4EEB-8DA4-F67C1B65E814}" type="presParOf" srcId="{C8003C6A-870B-4D40-B787-E672A7B377C4}" destId="{E2D8B2FE-D183-44FA-9BB1-777519D98A5E}" srcOrd="0" destOrd="0" presId="urn:microsoft.com/office/officeart/2005/8/layout/list1"/>
    <dgm:cxn modelId="{F996E158-7A36-466E-899A-A20D2A36EFFC}" type="presParOf" srcId="{C8003C6A-870B-4D40-B787-E672A7B377C4}" destId="{E01A9FE5-D6D3-479B-A56B-BE0F324336DB}" srcOrd="1" destOrd="0" presId="urn:microsoft.com/office/officeart/2005/8/layout/list1"/>
    <dgm:cxn modelId="{0141CBD7-41DE-48AB-A466-024609C24FE3}" type="presParOf" srcId="{05C11C6F-D4AF-45EF-81AC-0D6215B68D32}" destId="{551DDBA7-D4A3-4FF5-AFCB-8F5712A1661C}" srcOrd="5" destOrd="0" presId="urn:microsoft.com/office/officeart/2005/8/layout/list1"/>
    <dgm:cxn modelId="{B05D6C04-5CA5-472C-8F2A-B3718FCC9731}" type="presParOf" srcId="{05C11C6F-D4AF-45EF-81AC-0D6215B68D32}" destId="{FA322CCB-6423-481C-A72E-9D48E0B12083}" srcOrd="6" destOrd="0" presId="urn:microsoft.com/office/officeart/2005/8/layout/list1"/>
    <dgm:cxn modelId="{17F5BA4A-1DA2-4260-98C7-21CAE15FBFCF}" type="presParOf" srcId="{05C11C6F-D4AF-45EF-81AC-0D6215B68D32}" destId="{5972947C-D435-4E77-9345-AF6051CC4435}" srcOrd="7" destOrd="0" presId="urn:microsoft.com/office/officeart/2005/8/layout/list1"/>
    <dgm:cxn modelId="{E9FB772C-12EA-4AB3-A09D-39BC7EB8E776}" type="presParOf" srcId="{05C11C6F-D4AF-45EF-81AC-0D6215B68D32}" destId="{74FFFD45-7D53-47EA-8924-D00C499BBBC3}" srcOrd="8" destOrd="0" presId="urn:microsoft.com/office/officeart/2005/8/layout/list1"/>
    <dgm:cxn modelId="{A14BDE9C-8F25-4A3F-BAC0-6B83D9D31482}" type="presParOf" srcId="{74FFFD45-7D53-47EA-8924-D00C499BBBC3}" destId="{5BE58AD1-115D-44EB-AC8F-3FF6C9B14435}" srcOrd="0" destOrd="0" presId="urn:microsoft.com/office/officeart/2005/8/layout/list1"/>
    <dgm:cxn modelId="{24ACFE7B-3F58-4A54-90AE-E0CB0544919D}" type="presParOf" srcId="{74FFFD45-7D53-47EA-8924-D00C499BBBC3}" destId="{597A0243-799C-4233-8CAE-AE3551D86821}" srcOrd="1" destOrd="0" presId="urn:microsoft.com/office/officeart/2005/8/layout/list1"/>
    <dgm:cxn modelId="{C318FDD5-C72F-4B40-8C7C-7D3C734B50C4}" type="presParOf" srcId="{05C11C6F-D4AF-45EF-81AC-0D6215B68D32}" destId="{5F160188-7DDA-436D-84F4-753B60A3ED5F}" srcOrd="9" destOrd="0" presId="urn:microsoft.com/office/officeart/2005/8/layout/list1"/>
    <dgm:cxn modelId="{96BB76BF-DA52-4492-9E8B-35CD23694F0B}" type="presParOf" srcId="{05C11C6F-D4AF-45EF-81AC-0D6215B68D32}" destId="{EF69B252-C709-4104-A823-A5A857C99456}" srcOrd="10" destOrd="0" presId="urn:microsoft.com/office/officeart/2005/8/layout/list1"/>
    <dgm:cxn modelId="{DC164471-2515-4E1E-B74B-9E768D94BBB0}" type="presParOf" srcId="{05C11C6F-D4AF-45EF-81AC-0D6215B68D32}" destId="{4CC962DA-2F86-41BE-860B-6C846B1AF979}" srcOrd="11" destOrd="0" presId="urn:microsoft.com/office/officeart/2005/8/layout/list1"/>
    <dgm:cxn modelId="{D1834A61-FC38-441F-A429-B9F3310DDAFD}" type="presParOf" srcId="{05C11C6F-D4AF-45EF-81AC-0D6215B68D32}" destId="{7D77127F-63D1-4AC1-9002-CD2D24535126}" srcOrd="12" destOrd="0" presId="urn:microsoft.com/office/officeart/2005/8/layout/list1"/>
    <dgm:cxn modelId="{252F5BE1-4267-4154-B2CC-EED298A5A47A}" type="presParOf" srcId="{7D77127F-63D1-4AC1-9002-CD2D24535126}" destId="{B5CE6D57-9730-441E-837B-BD8668FC845F}" srcOrd="0" destOrd="0" presId="urn:microsoft.com/office/officeart/2005/8/layout/list1"/>
    <dgm:cxn modelId="{868B9D8E-BE99-4283-86D0-E1A46BE0F4F2}" type="presParOf" srcId="{7D77127F-63D1-4AC1-9002-CD2D24535126}" destId="{2BD27D24-1932-4EAC-A42A-79CB21D6F58D}" srcOrd="1" destOrd="0" presId="urn:microsoft.com/office/officeart/2005/8/layout/list1"/>
    <dgm:cxn modelId="{D6A4673F-B9EF-4122-A7A3-EA9E20EBD351}" type="presParOf" srcId="{05C11C6F-D4AF-45EF-81AC-0D6215B68D32}" destId="{39300644-AC93-4507-B075-7B14BE9CA31D}" srcOrd="13" destOrd="0" presId="urn:microsoft.com/office/officeart/2005/8/layout/list1"/>
    <dgm:cxn modelId="{150AA942-C9B9-4C44-80FD-66D1FBB189CF}" type="presParOf" srcId="{05C11C6F-D4AF-45EF-81AC-0D6215B68D32}" destId="{B026E166-354F-4870-9EE1-95F7E9D1C4BD}" srcOrd="14" destOrd="0" presId="urn:microsoft.com/office/officeart/2005/8/layout/list1"/>
    <dgm:cxn modelId="{71115314-B4B3-49F4-B76A-3BE24BF66ECD}" type="presParOf" srcId="{05C11C6F-D4AF-45EF-81AC-0D6215B68D32}" destId="{29158342-13E7-4858-8DE7-9042F00D2664}" srcOrd="15" destOrd="0" presId="urn:microsoft.com/office/officeart/2005/8/layout/list1"/>
    <dgm:cxn modelId="{BA8CAECF-C031-4206-BFA1-B3911E973B0F}" type="presParOf" srcId="{05C11C6F-D4AF-45EF-81AC-0D6215B68D32}" destId="{D8752610-88A8-4FD8-AF3E-75FF14FFB2EB}" srcOrd="16" destOrd="0" presId="urn:microsoft.com/office/officeart/2005/8/layout/list1"/>
    <dgm:cxn modelId="{BF40E201-3286-43CB-8CC0-067C203DC648}" type="presParOf" srcId="{D8752610-88A8-4FD8-AF3E-75FF14FFB2EB}" destId="{B1000F54-188E-48A2-A820-ADD632628655}" srcOrd="0" destOrd="0" presId="urn:microsoft.com/office/officeart/2005/8/layout/list1"/>
    <dgm:cxn modelId="{D587EE89-C5A0-47B6-B4BB-2C336DBC5A85}" type="presParOf" srcId="{D8752610-88A8-4FD8-AF3E-75FF14FFB2EB}" destId="{94746B2C-D42E-486E-BDD7-C8D20020B611}" srcOrd="1" destOrd="0" presId="urn:microsoft.com/office/officeart/2005/8/layout/list1"/>
    <dgm:cxn modelId="{114F5EAE-0E85-442F-88C1-B34E67645A82}" type="presParOf" srcId="{05C11C6F-D4AF-45EF-81AC-0D6215B68D32}" destId="{0D26C4A2-741C-4841-AC4C-200FFED1F5C8}" srcOrd="17" destOrd="0" presId="urn:microsoft.com/office/officeart/2005/8/layout/list1"/>
    <dgm:cxn modelId="{39FA1E47-E791-4FF2-AD41-D5CEE490AA7A}" type="presParOf" srcId="{05C11C6F-D4AF-45EF-81AC-0D6215B68D32}" destId="{757923DF-8019-449C-A392-0A95AF73C1D2}" srcOrd="18" destOrd="0" presId="urn:microsoft.com/office/officeart/2005/8/layout/list1"/>
    <dgm:cxn modelId="{9DC9EDA5-11B5-43F7-8E59-6494995CA752}" type="presParOf" srcId="{05C11C6F-D4AF-45EF-81AC-0D6215B68D32}" destId="{0E0CFADA-6BD2-4047-B51F-5758E5BD58AF}" srcOrd="19" destOrd="0" presId="urn:microsoft.com/office/officeart/2005/8/layout/list1"/>
    <dgm:cxn modelId="{0196FA9E-8076-4ADD-AF70-47527DEC7F88}" type="presParOf" srcId="{05C11C6F-D4AF-45EF-81AC-0D6215B68D32}" destId="{084C2ED3-3304-4A1B-873E-0B9C13D66C35}" srcOrd="20" destOrd="0" presId="urn:microsoft.com/office/officeart/2005/8/layout/list1"/>
    <dgm:cxn modelId="{24318B89-1915-43F6-A993-C5BA1893CD6C}" type="presParOf" srcId="{084C2ED3-3304-4A1B-873E-0B9C13D66C35}" destId="{B311EF5A-2051-4E2E-9217-936C14F03798}" srcOrd="0" destOrd="0" presId="urn:microsoft.com/office/officeart/2005/8/layout/list1"/>
    <dgm:cxn modelId="{9EB08BE3-61F7-4229-B5C0-622647A813A4}" type="presParOf" srcId="{084C2ED3-3304-4A1B-873E-0B9C13D66C35}" destId="{7671634B-B4F3-4D1E-9F10-355198C5CAF8}" srcOrd="1" destOrd="0" presId="urn:microsoft.com/office/officeart/2005/8/layout/list1"/>
    <dgm:cxn modelId="{60860C3D-E477-4EA2-A25A-260CF549AA65}" type="presParOf" srcId="{05C11C6F-D4AF-45EF-81AC-0D6215B68D32}" destId="{E557D50D-87B4-4AC9-9A1C-A6CF7DE33AE8}" srcOrd="21" destOrd="0" presId="urn:microsoft.com/office/officeart/2005/8/layout/list1"/>
    <dgm:cxn modelId="{65174D79-C8C7-4F8C-971A-E30F098234E3}" type="presParOf" srcId="{05C11C6F-D4AF-45EF-81AC-0D6215B68D32}" destId="{53B9A3E6-EE43-4A74-9164-F2AFC8CCCCD7}" srcOrd="22" destOrd="0" presId="urn:microsoft.com/office/officeart/2005/8/layout/list1"/>
    <dgm:cxn modelId="{B8723F31-3C7B-4649-9ECE-8CC6498B8864}" type="presParOf" srcId="{05C11C6F-D4AF-45EF-81AC-0D6215B68D32}" destId="{E72EFAA3-4C47-4492-8A3B-A47F399E79CD}" srcOrd="23" destOrd="0" presId="urn:microsoft.com/office/officeart/2005/8/layout/list1"/>
    <dgm:cxn modelId="{8E151EE2-8341-4F73-BA62-14A7BDBBD1C9}" type="presParOf" srcId="{05C11C6F-D4AF-45EF-81AC-0D6215B68D32}" destId="{7EEAFEF4-727C-4EB7-A213-F76047BCEAEE}" srcOrd="24" destOrd="0" presId="urn:microsoft.com/office/officeart/2005/8/layout/list1"/>
    <dgm:cxn modelId="{50C5F334-EC01-4825-93CF-81DAFA4843A1}" type="presParOf" srcId="{7EEAFEF4-727C-4EB7-A213-F76047BCEAEE}" destId="{B2A2FE9A-1D30-4237-A90E-60678E844798}" srcOrd="0" destOrd="0" presId="urn:microsoft.com/office/officeart/2005/8/layout/list1"/>
    <dgm:cxn modelId="{4ADCE1D9-A6DE-4A83-8633-55F30F5EC504}" type="presParOf" srcId="{7EEAFEF4-727C-4EB7-A213-F76047BCEAEE}" destId="{238A8C9F-220A-43E4-8C76-A82D38675AFB}" srcOrd="1" destOrd="0" presId="urn:microsoft.com/office/officeart/2005/8/layout/list1"/>
    <dgm:cxn modelId="{300A81DA-B4F3-4182-9FAD-1B1EB4E46F15}" type="presParOf" srcId="{05C11C6F-D4AF-45EF-81AC-0D6215B68D32}" destId="{22C26428-77E6-4696-BB81-702360A9C718}" srcOrd="25" destOrd="0" presId="urn:microsoft.com/office/officeart/2005/8/layout/list1"/>
    <dgm:cxn modelId="{775EBD33-40AA-487B-A031-34D94D15D819}" type="presParOf" srcId="{05C11C6F-D4AF-45EF-81AC-0D6215B68D32}" destId="{8CC48CB7-312E-4184-982B-C0F9413FEF6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AB131-174A-4B4F-AC5C-98834B13598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5F0D31-5612-4517-BE68-9B6066E89134}">
      <dgm:prSet phldrT="[Text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en-US" sz="2400" b="1" dirty="0"/>
            <a:t>Interest</a:t>
          </a:r>
          <a:endParaRPr lang="en-US" sz="2100" b="1" dirty="0"/>
        </a:p>
      </dgm:t>
    </dgm:pt>
    <dgm:pt modelId="{60E2BAA5-F937-40B9-923B-84E8ABC0B494}" type="parTrans" cxnId="{E6FEC06D-87A9-4E4F-91FF-2AEAA476A00A}">
      <dgm:prSet/>
      <dgm:spPr/>
      <dgm:t>
        <a:bodyPr/>
        <a:lstStyle/>
        <a:p>
          <a:endParaRPr lang="en-US"/>
        </a:p>
      </dgm:t>
    </dgm:pt>
    <dgm:pt modelId="{0AC07E01-717B-4011-A3DA-7196B641F81A}" type="sibTrans" cxnId="{E6FEC06D-87A9-4E4F-91FF-2AEAA476A00A}">
      <dgm:prSet/>
      <dgm:spPr/>
      <dgm:t>
        <a:bodyPr/>
        <a:lstStyle/>
        <a:p>
          <a:endParaRPr lang="en-US"/>
        </a:p>
      </dgm:t>
    </dgm:pt>
    <dgm:pt modelId="{5FC964D3-6B3C-4DD4-92BE-8BB6318692B8}">
      <dgm:prSet phldrT="[Text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Member</a:t>
          </a:r>
        </a:p>
      </dgm:t>
    </dgm:pt>
    <dgm:pt modelId="{73E6AC21-CBD7-4D2C-873A-CC82F5DC4531}" type="parTrans" cxnId="{6911B879-82B1-4441-B4BF-F0C0BAF0B186}">
      <dgm:prSet/>
      <dgm:spPr/>
      <dgm:t>
        <a:bodyPr/>
        <a:lstStyle/>
        <a:p>
          <a:endParaRPr lang="en-US"/>
        </a:p>
      </dgm:t>
    </dgm:pt>
    <dgm:pt modelId="{5CDAC49D-7F7C-4DA3-93E1-6A1A01038454}" type="sibTrans" cxnId="{6911B879-82B1-4441-B4BF-F0C0BAF0B186}">
      <dgm:prSet/>
      <dgm:spPr/>
      <dgm:t>
        <a:bodyPr/>
        <a:lstStyle/>
        <a:p>
          <a:endParaRPr lang="en-US"/>
        </a:p>
      </dgm:t>
    </dgm:pt>
    <dgm:pt modelId="{BB03A97B-C7D8-4960-8AB0-963CD8134BA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Candidate</a:t>
          </a:r>
        </a:p>
      </dgm:t>
    </dgm:pt>
    <dgm:pt modelId="{003E5712-54A5-4931-909F-E553342E9888}" type="parTrans" cxnId="{B6AED4B6-2ED6-4661-9CC6-759170AB6A1F}">
      <dgm:prSet/>
      <dgm:spPr/>
      <dgm:t>
        <a:bodyPr/>
        <a:lstStyle/>
        <a:p>
          <a:endParaRPr lang="en-US"/>
        </a:p>
      </dgm:t>
    </dgm:pt>
    <dgm:pt modelId="{8C28570E-974A-4CDB-B167-50C7ED03546E}" type="sibTrans" cxnId="{B6AED4B6-2ED6-4661-9CC6-759170AB6A1F}">
      <dgm:prSet/>
      <dgm:spPr/>
      <dgm:t>
        <a:bodyPr/>
        <a:lstStyle/>
        <a:p>
          <a:endParaRPr lang="en-US"/>
        </a:p>
      </dgm:t>
    </dgm:pt>
    <dgm:pt modelId="{C84C0929-CB22-4C85-AF87-6B8270C21CF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Accredited</a:t>
          </a:r>
        </a:p>
      </dgm:t>
    </dgm:pt>
    <dgm:pt modelId="{DC6B2DF8-8C9E-4B05-9718-3BC4CAA865B1}" type="parTrans" cxnId="{690D420A-D341-4E4D-B891-B6F7D41ECDB4}">
      <dgm:prSet/>
      <dgm:spPr/>
      <dgm:t>
        <a:bodyPr/>
        <a:lstStyle/>
        <a:p>
          <a:endParaRPr lang="en-US"/>
        </a:p>
      </dgm:t>
    </dgm:pt>
    <dgm:pt modelId="{601B6A3F-FEFD-469C-BF24-C5EA9C2BAB6F}" type="sibTrans" cxnId="{690D420A-D341-4E4D-B891-B6F7D41ECDB4}">
      <dgm:prSet/>
      <dgm:spPr/>
      <dgm:t>
        <a:bodyPr/>
        <a:lstStyle/>
        <a:p>
          <a:endParaRPr lang="en-US"/>
        </a:p>
      </dgm:t>
    </dgm:pt>
    <dgm:pt modelId="{ADC1D71D-2650-44D1-904E-18C5AE8EB5FB}">
      <dgm:prSet phldrT="[Text]"/>
      <dgm:spPr/>
      <dgm:t>
        <a:bodyPr/>
        <a:lstStyle/>
        <a:p>
          <a:pPr>
            <a:spcAft>
              <a:spcPct val="15000"/>
            </a:spcAft>
            <a:buFontTx/>
            <a:buChar char="-"/>
          </a:pPr>
          <a:r>
            <a:rPr lang="en-US" sz="1600" dirty="0"/>
            <a:t>Teaching excellence focused program</a:t>
          </a:r>
        </a:p>
      </dgm:t>
    </dgm:pt>
    <dgm:pt modelId="{98B47E12-C562-47B6-9898-677995CA93FB}" type="parTrans" cxnId="{A0B2D5D1-A0F6-45E2-B1D5-D956345A3548}">
      <dgm:prSet/>
      <dgm:spPr/>
      <dgm:t>
        <a:bodyPr/>
        <a:lstStyle/>
        <a:p>
          <a:endParaRPr lang="en-US"/>
        </a:p>
      </dgm:t>
    </dgm:pt>
    <dgm:pt modelId="{3E891D6A-8FCB-4CA4-83A6-2075F6D4256F}" type="sibTrans" cxnId="{A0B2D5D1-A0F6-45E2-B1D5-D956345A3548}">
      <dgm:prSet/>
      <dgm:spPr/>
      <dgm:t>
        <a:bodyPr/>
        <a:lstStyle/>
        <a:p>
          <a:endParaRPr lang="en-US"/>
        </a:p>
      </dgm:t>
    </dgm:pt>
    <dgm:pt modelId="{45512CFB-9328-4B5D-BA62-E9A8A6A86DF1}">
      <dgm:prSet phldrT="[Text]"/>
      <dgm:spPr/>
      <dgm:t>
        <a:bodyPr/>
        <a:lstStyle/>
        <a:p>
          <a:pPr>
            <a:spcAft>
              <a:spcPct val="15000"/>
            </a:spcAft>
            <a:buFontTx/>
            <a:buChar char="-"/>
          </a:pPr>
          <a:r>
            <a:rPr lang="en-US" sz="1600" kern="1200" dirty="0"/>
            <a:t>Institutional accreditation in place</a:t>
          </a:r>
        </a:p>
      </dgm:t>
    </dgm:pt>
    <dgm:pt modelId="{FB89EB5E-BB1B-4C7B-AF92-D9CEBF231E9C}" type="parTrans" cxnId="{76170F60-64C8-4723-9C04-78D0ED05E5A9}">
      <dgm:prSet/>
      <dgm:spPr/>
      <dgm:t>
        <a:bodyPr/>
        <a:lstStyle/>
        <a:p>
          <a:endParaRPr lang="en-US"/>
        </a:p>
      </dgm:t>
    </dgm:pt>
    <dgm:pt modelId="{AA326E85-8593-4BFB-AC46-3AA5C7934C50}" type="sibTrans" cxnId="{76170F60-64C8-4723-9C04-78D0ED05E5A9}">
      <dgm:prSet/>
      <dgm:spPr/>
      <dgm:t>
        <a:bodyPr/>
        <a:lstStyle/>
        <a:p>
          <a:endParaRPr lang="en-US"/>
        </a:p>
      </dgm:t>
    </dgm:pt>
    <dgm:pt modelId="{D00FF3D6-5078-4ADF-B504-BF0CBB4566AA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kern="1200" dirty="0"/>
            <a:t>Mentorship process</a:t>
          </a:r>
        </a:p>
      </dgm:t>
    </dgm:pt>
    <dgm:pt modelId="{78E74205-787B-456A-953F-14C0AE7334F5}" type="parTrans" cxnId="{D06F0773-A32E-4D9D-B48D-905842579838}">
      <dgm:prSet/>
      <dgm:spPr/>
      <dgm:t>
        <a:bodyPr/>
        <a:lstStyle/>
        <a:p>
          <a:endParaRPr lang="en-US"/>
        </a:p>
      </dgm:t>
    </dgm:pt>
    <dgm:pt modelId="{4A50CEE7-C185-4748-B99B-563161A83F10}" type="sibTrans" cxnId="{D06F0773-A32E-4D9D-B48D-905842579838}">
      <dgm:prSet/>
      <dgm:spPr/>
      <dgm:t>
        <a:bodyPr/>
        <a:lstStyle/>
        <a:p>
          <a:endParaRPr lang="en-US"/>
        </a:p>
      </dgm:t>
    </dgm:pt>
    <dgm:pt modelId="{BDA937F9-2E2E-4B0C-B897-D0CE4D5B648C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kern="1200" dirty="0"/>
            <a:t>Self-Study, site visit, Commission decision</a:t>
          </a:r>
        </a:p>
      </dgm:t>
    </dgm:pt>
    <dgm:pt modelId="{8D20A395-C43B-4614-9AE0-EAC3C2593E0A}" type="parTrans" cxnId="{3FAF6ED1-C699-4188-868E-EE1855563A7E}">
      <dgm:prSet/>
      <dgm:spPr/>
      <dgm:t>
        <a:bodyPr/>
        <a:lstStyle/>
        <a:p>
          <a:endParaRPr lang="en-US"/>
        </a:p>
      </dgm:t>
    </dgm:pt>
    <dgm:pt modelId="{1A8E9439-E5F5-4504-9225-D89979918CB5}" type="sibTrans" cxnId="{3FAF6ED1-C699-4188-868E-EE1855563A7E}">
      <dgm:prSet/>
      <dgm:spPr/>
      <dgm:t>
        <a:bodyPr/>
        <a:lstStyle/>
        <a:p>
          <a:endParaRPr lang="en-US"/>
        </a:p>
      </dgm:t>
    </dgm:pt>
    <dgm:pt modelId="{A4CF2AA2-4B81-4F67-8808-F37E5C5366BC}" type="pres">
      <dgm:prSet presAssocID="{666AB131-174A-4B4F-AC5C-98834B135985}" presName="rootnode" presStyleCnt="0">
        <dgm:presLayoutVars>
          <dgm:chMax/>
          <dgm:chPref/>
          <dgm:dir/>
          <dgm:animLvl val="lvl"/>
        </dgm:presLayoutVars>
      </dgm:prSet>
      <dgm:spPr/>
    </dgm:pt>
    <dgm:pt modelId="{50B623C5-0FCC-4B9E-830D-590A1AE99305}" type="pres">
      <dgm:prSet presAssocID="{E85F0D31-5612-4517-BE68-9B6066E89134}" presName="composite" presStyleCnt="0"/>
      <dgm:spPr/>
    </dgm:pt>
    <dgm:pt modelId="{8535A91F-D967-40F1-846C-AE66B8EC21B4}" type="pres">
      <dgm:prSet presAssocID="{E85F0D31-5612-4517-BE68-9B6066E89134}" presName="LShape" presStyleLbl="alignNode1" presStyleIdx="0" presStyleCnt="7"/>
      <dgm:spPr>
        <a:solidFill>
          <a:srgbClr val="00B050"/>
        </a:solidFill>
      </dgm:spPr>
    </dgm:pt>
    <dgm:pt modelId="{EA626174-A3BD-4100-BCBC-3735875189A0}" type="pres">
      <dgm:prSet presAssocID="{E85F0D31-5612-4517-BE68-9B6066E8913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C3FC4F1-0E03-406A-AF88-EB329E9C9B39}" type="pres">
      <dgm:prSet presAssocID="{E85F0D31-5612-4517-BE68-9B6066E89134}" presName="Triangle" presStyleLbl="alignNode1" presStyleIdx="1" presStyleCnt="7"/>
      <dgm:spPr/>
    </dgm:pt>
    <dgm:pt modelId="{BB8B74E5-CDE8-4DF8-A7D8-7E43D4BA33AE}" type="pres">
      <dgm:prSet presAssocID="{0AC07E01-717B-4011-A3DA-7196B641F81A}" presName="sibTrans" presStyleCnt="0"/>
      <dgm:spPr/>
    </dgm:pt>
    <dgm:pt modelId="{A5F8AB55-7916-4374-BAB6-BA72910FCF55}" type="pres">
      <dgm:prSet presAssocID="{0AC07E01-717B-4011-A3DA-7196B641F81A}" presName="space" presStyleCnt="0"/>
      <dgm:spPr/>
    </dgm:pt>
    <dgm:pt modelId="{22AEAFE2-8283-4A97-AECD-FB6911BD8E52}" type="pres">
      <dgm:prSet presAssocID="{5FC964D3-6B3C-4DD4-92BE-8BB6318692B8}" presName="composite" presStyleCnt="0"/>
      <dgm:spPr/>
    </dgm:pt>
    <dgm:pt modelId="{3208374C-9765-4839-A313-368FF4BA8DC1}" type="pres">
      <dgm:prSet presAssocID="{5FC964D3-6B3C-4DD4-92BE-8BB6318692B8}" presName="LShape" presStyleLbl="alignNode1" presStyleIdx="2" presStyleCnt="7"/>
      <dgm:spPr/>
    </dgm:pt>
    <dgm:pt modelId="{DEFC9F2C-35C9-485C-8B34-D752B2F21853}" type="pres">
      <dgm:prSet presAssocID="{5FC964D3-6B3C-4DD4-92BE-8BB6318692B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FC7CFA6-47ED-4182-A911-1791259D8A39}" type="pres">
      <dgm:prSet presAssocID="{5FC964D3-6B3C-4DD4-92BE-8BB6318692B8}" presName="Triangle" presStyleLbl="alignNode1" presStyleIdx="3" presStyleCnt="7"/>
      <dgm:spPr/>
    </dgm:pt>
    <dgm:pt modelId="{83AF7A90-CBB5-4A75-B6E5-EF157CFC7E9C}" type="pres">
      <dgm:prSet presAssocID="{5CDAC49D-7F7C-4DA3-93E1-6A1A01038454}" presName="sibTrans" presStyleCnt="0"/>
      <dgm:spPr/>
    </dgm:pt>
    <dgm:pt modelId="{49C23810-F5F8-4AE0-ACF2-990F524606E2}" type="pres">
      <dgm:prSet presAssocID="{5CDAC49D-7F7C-4DA3-93E1-6A1A01038454}" presName="space" presStyleCnt="0"/>
      <dgm:spPr/>
    </dgm:pt>
    <dgm:pt modelId="{68BD95B8-6CC6-44CF-A384-185B0478FB00}" type="pres">
      <dgm:prSet presAssocID="{BB03A97B-C7D8-4960-8AB0-963CD8134BA8}" presName="composite" presStyleCnt="0"/>
      <dgm:spPr/>
    </dgm:pt>
    <dgm:pt modelId="{9A3A2A4D-BBFE-44AE-B834-597CEC133092}" type="pres">
      <dgm:prSet presAssocID="{BB03A97B-C7D8-4960-8AB0-963CD8134BA8}" presName="LShape" presStyleLbl="alignNode1" presStyleIdx="4" presStyleCnt="7"/>
      <dgm:spPr/>
    </dgm:pt>
    <dgm:pt modelId="{DC502E9A-BEED-4E50-8F87-6EED417F2DD7}" type="pres">
      <dgm:prSet presAssocID="{BB03A97B-C7D8-4960-8AB0-963CD8134BA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F73D658-3CA5-40D2-97A6-90D2286BC67A}" type="pres">
      <dgm:prSet presAssocID="{BB03A97B-C7D8-4960-8AB0-963CD8134BA8}" presName="Triangle" presStyleLbl="alignNode1" presStyleIdx="5" presStyleCnt="7"/>
      <dgm:spPr/>
    </dgm:pt>
    <dgm:pt modelId="{175B295D-DC07-445E-BE49-047FF3CC6436}" type="pres">
      <dgm:prSet presAssocID="{8C28570E-974A-4CDB-B167-50C7ED03546E}" presName="sibTrans" presStyleCnt="0"/>
      <dgm:spPr/>
    </dgm:pt>
    <dgm:pt modelId="{47254E6D-E5DE-4A7B-8FC0-450C5F4FD8CF}" type="pres">
      <dgm:prSet presAssocID="{8C28570E-974A-4CDB-B167-50C7ED03546E}" presName="space" presStyleCnt="0"/>
      <dgm:spPr/>
    </dgm:pt>
    <dgm:pt modelId="{DE52EA55-517C-46A8-8D18-D19ADFAB2839}" type="pres">
      <dgm:prSet presAssocID="{C84C0929-CB22-4C85-AF87-6B8270C21CFD}" presName="composite" presStyleCnt="0"/>
      <dgm:spPr/>
    </dgm:pt>
    <dgm:pt modelId="{67DEDED6-156E-4421-911C-DB32DB9F363F}" type="pres">
      <dgm:prSet presAssocID="{C84C0929-CB22-4C85-AF87-6B8270C21CFD}" presName="LShape" presStyleLbl="alignNode1" presStyleIdx="6" presStyleCnt="7"/>
      <dgm:spPr>
        <a:solidFill>
          <a:schemeClr val="accent1"/>
        </a:solidFill>
        <a:ln>
          <a:solidFill>
            <a:srgbClr val="0070C0"/>
          </a:solidFill>
        </a:ln>
      </dgm:spPr>
    </dgm:pt>
    <dgm:pt modelId="{4207C47B-326B-41F7-96F0-A40C9C5C3A16}" type="pres">
      <dgm:prSet presAssocID="{C84C0929-CB22-4C85-AF87-6B8270C21CF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0D420A-D341-4E4D-B891-B6F7D41ECDB4}" srcId="{666AB131-174A-4B4F-AC5C-98834B135985}" destId="{C84C0929-CB22-4C85-AF87-6B8270C21CFD}" srcOrd="3" destOrd="0" parTransId="{DC6B2DF8-8C9E-4B05-9718-3BC4CAA865B1}" sibTransId="{601B6A3F-FEFD-469C-BF24-C5EA9C2BAB6F}"/>
    <dgm:cxn modelId="{F1E06520-E835-4527-B69E-14B3871029B7}" type="presOf" srcId="{666AB131-174A-4B4F-AC5C-98834B135985}" destId="{A4CF2AA2-4B81-4F67-8808-F37E5C5366BC}" srcOrd="0" destOrd="0" presId="urn:microsoft.com/office/officeart/2009/3/layout/StepUpProcess"/>
    <dgm:cxn modelId="{3312462D-91A0-4466-A941-5E34571F9657}" type="presOf" srcId="{E85F0D31-5612-4517-BE68-9B6066E89134}" destId="{EA626174-A3BD-4100-BCBC-3735875189A0}" srcOrd="0" destOrd="0" presId="urn:microsoft.com/office/officeart/2009/3/layout/StepUpProcess"/>
    <dgm:cxn modelId="{D96CF92D-46A3-4731-BF91-0530C60D2D5B}" type="presOf" srcId="{D00FF3D6-5078-4ADF-B504-BF0CBB4566AA}" destId="{DC502E9A-BEED-4E50-8F87-6EED417F2DD7}" srcOrd="0" destOrd="1" presId="urn:microsoft.com/office/officeart/2009/3/layout/StepUpProcess"/>
    <dgm:cxn modelId="{76170F60-64C8-4723-9C04-78D0ED05E5A9}" srcId="{5FC964D3-6B3C-4DD4-92BE-8BB6318692B8}" destId="{45512CFB-9328-4B5D-BA62-E9A8A6A86DF1}" srcOrd="0" destOrd="0" parTransId="{FB89EB5E-BB1B-4C7B-AF92-D9CEBF231E9C}" sibTransId="{AA326E85-8593-4BFB-AC46-3AA5C7934C50}"/>
    <dgm:cxn modelId="{DC6CA568-190B-4210-BBDC-1850D8EBF7B6}" type="presOf" srcId="{5FC964D3-6B3C-4DD4-92BE-8BB6318692B8}" destId="{DEFC9F2C-35C9-485C-8B34-D752B2F21853}" srcOrd="0" destOrd="0" presId="urn:microsoft.com/office/officeart/2009/3/layout/StepUpProcess"/>
    <dgm:cxn modelId="{E6FEC06D-87A9-4E4F-91FF-2AEAA476A00A}" srcId="{666AB131-174A-4B4F-AC5C-98834B135985}" destId="{E85F0D31-5612-4517-BE68-9B6066E89134}" srcOrd="0" destOrd="0" parTransId="{60E2BAA5-F937-40B9-923B-84E8ABC0B494}" sibTransId="{0AC07E01-717B-4011-A3DA-7196B641F81A}"/>
    <dgm:cxn modelId="{F396144F-4F83-4617-AF29-C40335435EE4}" type="presOf" srcId="{C84C0929-CB22-4C85-AF87-6B8270C21CFD}" destId="{4207C47B-326B-41F7-96F0-A40C9C5C3A16}" srcOrd="0" destOrd="0" presId="urn:microsoft.com/office/officeart/2009/3/layout/StepUpProcess"/>
    <dgm:cxn modelId="{D06F0773-A32E-4D9D-B48D-905842579838}" srcId="{BB03A97B-C7D8-4960-8AB0-963CD8134BA8}" destId="{D00FF3D6-5078-4ADF-B504-BF0CBB4566AA}" srcOrd="0" destOrd="0" parTransId="{78E74205-787B-456A-953F-14C0AE7334F5}" sibTransId="{4A50CEE7-C185-4748-B99B-563161A83F10}"/>
    <dgm:cxn modelId="{6911B879-82B1-4441-B4BF-F0C0BAF0B186}" srcId="{666AB131-174A-4B4F-AC5C-98834B135985}" destId="{5FC964D3-6B3C-4DD4-92BE-8BB6318692B8}" srcOrd="1" destOrd="0" parTransId="{73E6AC21-CBD7-4D2C-873A-CC82F5DC4531}" sibTransId="{5CDAC49D-7F7C-4DA3-93E1-6A1A01038454}"/>
    <dgm:cxn modelId="{6FD13480-AA38-4EED-B321-7382F7324D41}" type="presOf" srcId="{BDA937F9-2E2E-4B0C-B897-D0CE4D5B648C}" destId="{4207C47B-326B-41F7-96F0-A40C9C5C3A16}" srcOrd="0" destOrd="1" presId="urn:microsoft.com/office/officeart/2009/3/layout/StepUpProcess"/>
    <dgm:cxn modelId="{F85BD498-1E79-4343-B1FD-68EA45B71EBD}" type="presOf" srcId="{ADC1D71D-2650-44D1-904E-18C5AE8EB5FB}" destId="{EA626174-A3BD-4100-BCBC-3735875189A0}" srcOrd="0" destOrd="1" presId="urn:microsoft.com/office/officeart/2009/3/layout/StepUpProcess"/>
    <dgm:cxn modelId="{EF9764AC-34D3-488D-936A-4D239EAB5B07}" type="presOf" srcId="{45512CFB-9328-4B5D-BA62-E9A8A6A86DF1}" destId="{DEFC9F2C-35C9-485C-8B34-D752B2F21853}" srcOrd="0" destOrd="1" presId="urn:microsoft.com/office/officeart/2009/3/layout/StepUpProcess"/>
    <dgm:cxn modelId="{B6AED4B6-2ED6-4661-9CC6-759170AB6A1F}" srcId="{666AB131-174A-4B4F-AC5C-98834B135985}" destId="{BB03A97B-C7D8-4960-8AB0-963CD8134BA8}" srcOrd="2" destOrd="0" parTransId="{003E5712-54A5-4931-909F-E553342E9888}" sibTransId="{8C28570E-974A-4CDB-B167-50C7ED03546E}"/>
    <dgm:cxn modelId="{3FAF6ED1-C699-4188-868E-EE1855563A7E}" srcId="{C84C0929-CB22-4C85-AF87-6B8270C21CFD}" destId="{BDA937F9-2E2E-4B0C-B897-D0CE4D5B648C}" srcOrd="0" destOrd="0" parTransId="{8D20A395-C43B-4614-9AE0-EAC3C2593E0A}" sibTransId="{1A8E9439-E5F5-4504-9225-D89979918CB5}"/>
    <dgm:cxn modelId="{A0B2D5D1-A0F6-45E2-B1D5-D956345A3548}" srcId="{E85F0D31-5612-4517-BE68-9B6066E89134}" destId="{ADC1D71D-2650-44D1-904E-18C5AE8EB5FB}" srcOrd="0" destOrd="0" parTransId="{98B47E12-C562-47B6-9898-677995CA93FB}" sibTransId="{3E891D6A-8FCB-4CA4-83A6-2075F6D4256F}"/>
    <dgm:cxn modelId="{6E5EA5F2-0BF5-41F5-9A33-F5AC632DAAA7}" type="presOf" srcId="{BB03A97B-C7D8-4960-8AB0-963CD8134BA8}" destId="{DC502E9A-BEED-4E50-8F87-6EED417F2DD7}" srcOrd="0" destOrd="0" presId="urn:microsoft.com/office/officeart/2009/3/layout/StepUpProcess"/>
    <dgm:cxn modelId="{D06FA06F-CE11-44E9-96F7-7B28C33DC835}" type="presParOf" srcId="{A4CF2AA2-4B81-4F67-8808-F37E5C5366BC}" destId="{50B623C5-0FCC-4B9E-830D-590A1AE99305}" srcOrd="0" destOrd="0" presId="urn:microsoft.com/office/officeart/2009/3/layout/StepUpProcess"/>
    <dgm:cxn modelId="{7A05B99D-4D72-49FA-9A93-F01F652DEC46}" type="presParOf" srcId="{50B623C5-0FCC-4B9E-830D-590A1AE99305}" destId="{8535A91F-D967-40F1-846C-AE66B8EC21B4}" srcOrd="0" destOrd="0" presId="urn:microsoft.com/office/officeart/2009/3/layout/StepUpProcess"/>
    <dgm:cxn modelId="{C22239E5-8679-4CB5-B612-AEB1751621A3}" type="presParOf" srcId="{50B623C5-0FCC-4B9E-830D-590A1AE99305}" destId="{EA626174-A3BD-4100-BCBC-3735875189A0}" srcOrd="1" destOrd="0" presId="urn:microsoft.com/office/officeart/2009/3/layout/StepUpProcess"/>
    <dgm:cxn modelId="{E78AF8A6-C68E-43A3-9528-316EA277B603}" type="presParOf" srcId="{50B623C5-0FCC-4B9E-830D-590A1AE99305}" destId="{7C3FC4F1-0E03-406A-AF88-EB329E9C9B39}" srcOrd="2" destOrd="0" presId="urn:microsoft.com/office/officeart/2009/3/layout/StepUpProcess"/>
    <dgm:cxn modelId="{FD0BCD8F-4B48-4E2E-9B6C-F883BB9F88DC}" type="presParOf" srcId="{A4CF2AA2-4B81-4F67-8808-F37E5C5366BC}" destId="{BB8B74E5-CDE8-4DF8-A7D8-7E43D4BA33AE}" srcOrd="1" destOrd="0" presId="urn:microsoft.com/office/officeart/2009/3/layout/StepUpProcess"/>
    <dgm:cxn modelId="{9BC26F7A-7077-46A8-BDD0-ECE641CC8046}" type="presParOf" srcId="{BB8B74E5-CDE8-4DF8-A7D8-7E43D4BA33AE}" destId="{A5F8AB55-7916-4374-BAB6-BA72910FCF55}" srcOrd="0" destOrd="0" presId="urn:microsoft.com/office/officeart/2009/3/layout/StepUpProcess"/>
    <dgm:cxn modelId="{87127FAB-CFC0-4006-97AA-02294EF4B2F5}" type="presParOf" srcId="{A4CF2AA2-4B81-4F67-8808-F37E5C5366BC}" destId="{22AEAFE2-8283-4A97-AECD-FB6911BD8E52}" srcOrd="2" destOrd="0" presId="urn:microsoft.com/office/officeart/2009/3/layout/StepUpProcess"/>
    <dgm:cxn modelId="{632E5805-F401-4D0A-8A31-A33690056102}" type="presParOf" srcId="{22AEAFE2-8283-4A97-AECD-FB6911BD8E52}" destId="{3208374C-9765-4839-A313-368FF4BA8DC1}" srcOrd="0" destOrd="0" presId="urn:microsoft.com/office/officeart/2009/3/layout/StepUpProcess"/>
    <dgm:cxn modelId="{35DD277B-86C4-476F-954A-AA2D71B42AEC}" type="presParOf" srcId="{22AEAFE2-8283-4A97-AECD-FB6911BD8E52}" destId="{DEFC9F2C-35C9-485C-8B34-D752B2F21853}" srcOrd="1" destOrd="0" presId="urn:microsoft.com/office/officeart/2009/3/layout/StepUpProcess"/>
    <dgm:cxn modelId="{AA51BB5D-8A5E-4E3A-8EA5-1DF34ED18C7D}" type="presParOf" srcId="{22AEAFE2-8283-4A97-AECD-FB6911BD8E52}" destId="{3FC7CFA6-47ED-4182-A911-1791259D8A39}" srcOrd="2" destOrd="0" presId="urn:microsoft.com/office/officeart/2009/3/layout/StepUpProcess"/>
    <dgm:cxn modelId="{A927B941-8610-4A84-AF00-D7E8512DD333}" type="presParOf" srcId="{A4CF2AA2-4B81-4F67-8808-F37E5C5366BC}" destId="{83AF7A90-CBB5-4A75-B6E5-EF157CFC7E9C}" srcOrd="3" destOrd="0" presId="urn:microsoft.com/office/officeart/2009/3/layout/StepUpProcess"/>
    <dgm:cxn modelId="{85EAB778-AD4B-4629-85DE-D6CF6E87E05E}" type="presParOf" srcId="{83AF7A90-CBB5-4A75-B6E5-EF157CFC7E9C}" destId="{49C23810-F5F8-4AE0-ACF2-990F524606E2}" srcOrd="0" destOrd="0" presId="urn:microsoft.com/office/officeart/2009/3/layout/StepUpProcess"/>
    <dgm:cxn modelId="{69DB1F5A-33F2-4DDC-B571-232FD3158290}" type="presParOf" srcId="{A4CF2AA2-4B81-4F67-8808-F37E5C5366BC}" destId="{68BD95B8-6CC6-44CF-A384-185B0478FB00}" srcOrd="4" destOrd="0" presId="urn:microsoft.com/office/officeart/2009/3/layout/StepUpProcess"/>
    <dgm:cxn modelId="{93EABF9D-03F0-4403-8625-5A3204F04F8E}" type="presParOf" srcId="{68BD95B8-6CC6-44CF-A384-185B0478FB00}" destId="{9A3A2A4D-BBFE-44AE-B834-597CEC133092}" srcOrd="0" destOrd="0" presId="urn:microsoft.com/office/officeart/2009/3/layout/StepUpProcess"/>
    <dgm:cxn modelId="{43206130-94B9-47CD-AE5D-F1C1D62EA33A}" type="presParOf" srcId="{68BD95B8-6CC6-44CF-A384-185B0478FB00}" destId="{DC502E9A-BEED-4E50-8F87-6EED417F2DD7}" srcOrd="1" destOrd="0" presId="urn:microsoft.com/office/officeart/2009/3/layout/StepUpProcess"/>
    <dgm:cxn modelId="{B6F17CAF-093E-46CD-AFF5-7DF7CEB7CB96}" type="presParOf" srcId="{68BD95B8-6CC6-44CF-A384-185B0478FB00}" destId="{CF73D658-3CA5-40D2-97A6-90D2286BC67A}" srcOrd="2" destOrd="0" presId="urn:microsoft.com/office/officeart/2009/3/layout/StepUpProcess"/>
    <dgm:cxn modelId="{A16AB89E-A01F-48C5-9305-FF86C24FB46D}" type="presParOf" srcId="{A4CF2AA2-4B81-4F67-8808-F37E5C5366BC}" destId="{175B295D-DC07-445E-BE49-047FF3CC6436}" srcOrd="5" destOrd="0" presId="urn:microsoft.com/office/officeart/2009/3/layout/StepUpProcess"/>
    <dgm:cxn modelId="{B3B0CE59-C8DA-4185-BF6F-9CE72A899483}" type="presParOf" srcId="{175B295D-DC07-445E-BE49-047FF3CC6436}" destId="{47254E6D-E5DE-4A7B-8FC0-450C5F4FD8CF}" srcOrd="0" destOrd="0" presId="urn:microsoft.com/office/officeart/2009/3/layout/StepUpProcess"/>
    <dgm:cxn modelId="{0F307A31-9EF2-433A-82C5-D11BD6A9C350}" type="presParOf" srcId="{A4CF2AA2-4B81-4F67-8808-F37E5C5366BC}" destId="{DE52EA55-517C-46A8-8D18-D19ADFAB2839}" srcOrd="6" destOrd="0" presId="urn:microsoft.com/office/officeart/2009/3/layout/StepUpProcess"/>
    <dgm:cxn modelId="{FC6686CC-A7DB-4EE2-B01A-A9B6905AA534}" type="presParOf" srcId="{DE52EA55-517C-46A8-8D18-D19ADFAB2839}" destId="{67DEDED6-156E-4421-911C-DB32DB9F363F}" srcOrd="0" destOrd="0" presId="urn:microsoft.com/office/officeart/2009/3/layout/StepUpProcess"/>
    <dgm:cxn modelId="{5CA63007-0B57-4CB1-B32B-9568885BD588}" type="presParOf" srcId="{DE52EA55-517C-46A8-8D18-D19ADFAB2839}" destId="{4207C47B-326B-41F7-96F0-A40C9C5C3A1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5A91F-D967-40F1-846C-AE66B8EC21B4}">
      <dsp:nvSpPr>
        <dsp:cNvPr id="0" name=""/>
        <dsp:cNvSpPr/>
      </dsp:nvSpPr>
      <dsp:spPr>
        <a:xfrm rot="5400000">
          <a:off x="373512" y="2119139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26174-A3BD-4100-BCBC-3735875189A0}">
      <dsp:nvSpPr>
        <dsp:cNvPr id="0" name=""/>
        <dsp:cNvSpPr/>
      </dsp:nvSpPr>
      <dsp:spPr>
        <a:xfrm>
          <a:off x="186500" y="2676140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Interest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US" sz="1600" kern="1200" dirty="0"/>
            <a:t>Teaching excellence focused program</a:t>
          </a:r>
        </a:p>
      </dsp:txBody>
      <dsp:txXfrm>
        <a:off x="186500" y="2676140"/>
        <a:ext cx="1683030" cy="1475275"/>
      </dsp:txXfrm>
    </dsp:sp>
    <dsp:sp modelId="{7C3FC4F1-0E03-406A-AF88-EB329E9C9B39}">
      <dsp:nvSpPr>
        <dsp:cNvPr id="0" name=""/>
        <dsp:cNvSpPr/>
      </dsp:nvSpPr>
      <dsp:spPr>
        <a:xfrm>
          <a:off x="1551977" y="1981893"/>
          <a:ext cx="317552" cy="317552"/>
        </a:xfrm>
        <a:prstGeom prst="triangle">
          <a:avLst>
            <a:gd name="adj" fmla="val 10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8374C-9765-4839-A313-368FF4BA8DC1}">
      <dsp:nvSpPr>
        <dsp:cNvPr id="0" name=""/>
        <dsp:cNvSpPr/>
      </dsp:nvSpPr>
      <dsp:spPr>
        <a:xfrm rot="5400000">
          <a:off x="2433871" y="1609301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C9F2C-35C9-485C-8B34-D752B2F21853}">
      <dsp:nvSpPr>
        <dsp:cNvPr id="0" name=""/>
        <dsp:cNvSpPr/>
      </dsp:nvSpPr>
      <dsp:spPr>
        <a:xfrm>
          <a:off x="2246858" y="2166302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Member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US" sz="1600" kern="1200" dirty="0"/>
            <a:t>Institutional accreditation in place</a:t>
          </a:r>
        </a:p>
      </dsp:txBody>
      <dsp:txXfrm>
        <a:off x="2246858" y="2166302"/>
        <a:ext cx="1683030" cy="1475275"/>
      </dsp:txXfrm>
    </dsp:sp>
    <dsp:sp modelId="{3FC7CFA6-47ED-4182-A911-1791259D8A39}">
      <dsp:nvSpPr>
        <dsp:cNvPr id="0" name=""/>
        <dsp:cNvSpPr/>
      </dsp:nvSpPr>
      <dsp:spPr>
        <a:xfrm>
          <a:off x="3612336" y="1472055"/>
          <a:ext cx="317552" cy="317552"/>
        </a:xfrm>
        <a:prstGeom prst="triangle">
          <a:avLst>
            <a:gd name="adj" fmla="val 1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A2A4D-BBFE-44AE-B834-597CEC133092}">
      <dsp:nvSpPr>
        <dsp:cNvPr id="0" name=""/>
        <dsp:cNvSpPr/>
      </dsp:nvSpPr>
      <dsp:spPr>
        <a:xfrm rot="5400000">
          <a:off x="4494229" y="1099463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02E9A-BEED-4E50-8F87-6EED417F2DD7}">
      <dsp:nvSpPr>
        <dsp:cNvPr id="0" name=""/>
        <dsp:cNvSpPr/>
      </dsp:nvSpPr>
      <dsp:spPr>
        <a:xfrm>
          <a:off x="4307216" y="1656464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Candidate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Mentorship process</a:t>
          </a:r>
        </a:p>
      </dsp:txBody>
      <dsp:txXfrm>
        <a:off x="4307216" y="1656464"/>
        <a:ext cx="1683030" cy="1475275"/>
      </dsp:txXfrm>
    </dsp:sp>
    <dsp:sp modelId="{CF73D658-3CA5-40D2-97A6-90D2286BC67A}">
      <dsp:nvSpPr>
        <dsp:cNvPr id="0" name=""/>
        <dsp:cNvSpPr/>
      </dsp:nvSpPr>
      <dsp:spPr>
        <a:xfrm>
          <a:off x="5672694" y="962217"/>
          <a:ext cx="317552" cy="317552"/>
        </a:xfrm>
        <a:prstGeom prst="triangle">
          <a:avLst>
            <a:gd name="adj" fmla="val 10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EDED6-156E-4421-911C-DB32DB9F363F}">
      <dsp:nvSpPr>
        <dsp:cNvPr id="0" name=""/>
        <dsp:cNvSpPr/>
      </dsp:nvSpPr>
      <dsp:spPr>
        <a:xfrm rot="5400000">
          <a:off x="6554587" y="589626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7C47B-326B-41F7-96F0-A40C9C5C3A16}">
      <dsp:nvSpPr>
        <dsp:cNvPr id="0" name=""/>
        <dsp:cNvSpPr/>
      </dsp:nvSpPr>
      <dsp:spPr>
        <a:xfrm>
          <a:off x="6367575" y="1146627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Accredited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Self-Study, site visit, Commission decision</a:t>
          </a:r>
        </a:p>
      </dsp:txBody>
      <dsp:txXfrm>
        <a:off x="6367575" y="1146627"/>
        <a:ext cx="1683030" cy="1475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9867-D65B-420B-B2DC-99D5BCE4AC3C}">
      <dsp:nvSpPr>
        <dsp:cNvPr id="0" name=""/>
        <dsp:cNvSpPr/>
      </dsp:nvSpPr>
      <dsp:spPr>
        <a:xfrm>
          <a:off x="0" y="341381"/>
          <a:ext cx="8397951" cy="378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F15C9-0C77-412F-AA17-EB2AE9A6A36F}">
      <dsp:nvSpPr>
        <dsp:cNvPr id="0" name=""/>
        <dsp:cNvSpPr/>
      </dsp:nvSpPr>
      <dsp:spPr>
        <a:xfrm>
          <a:off x="407595" y="79037"/>
          <a:ext cx="7986881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6" tIns="0" rIns="222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process improvement system is required</a:t>
          </a:r>
        </a:p>
      </dsp:txBody>
      <dsp:txXfrm>
        <a:off x="429211" y="100653"/>
        <a:ext cx="7943649" cy="399568"/>
      </dsp:txXfrm>
    </dsp:sp>
    <dsp:sp modelId="{FA322CCB-6423-481C-A72E-9D48E0B12083}">
      <dsp:nvSpPr>
        <dsp:cNvPr id="0" name=""/>
        <dsp:cNvSpPr/>
      </dsp:nvSpPr>
      <dsp:spPr>
        <a:xfrm>
          <a:off x="0" y="1021781"/>
          <a:ext cx="8397951" cy="378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A9FE5-D6D3-479B-A56B-BE0F324336DB}">
      <dsp:nvSpPr>
        <dsp:cNvPr id="0" name=""/>
        <dsp:cNvSpPr/>
      </dsp:nvSpPr>
      <dsp:spPr>
        <a:xfrm>
          <a:off x="407595" y="759437"/>
          <a:ext cx="7986881" cy="442800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6" tIns="0" rIns="222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Accountability and transparency of assessment results (CHEA required)</a:t>
          </a:r>
        </a:p>
      </dsp:txBody>
      <dsp:txXfrm>
        <a:off x="429211" y="781053"/>
        <a:ext cx="7943649" cy="399568"/>
      </dsp:txXfrm>
    </dsp:sp>
    <dsp:sp modelId="{EF69B252-C709-4104-A823-A5A857C99456}">
      <dsp:nvSpPr>
        <dsp:cNvPr id="0" name=""/>
        <dsp:cNvSpPr/>
      </dsp:nvSpPr>
      <dsp:spPr>
        <a:xfrm>
          <a:off x="0" y="1702181"/>
          <a:ext cx="8397951" cy="378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A0243-799C-4233-8CAE-AE3551D86821}">
      <dsp:nvSpPr>
        <dsp:cNvPr id="0" name=""/>
        <dsp:cNvSpPr/>
      </dsp:nvSpPr>
      <dsp:spPr>
        <a:xfrm>
          <a:off x="407595" y="1439838"/>
          <a:ext cx="7986881" cy="4428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6" tIns="0" rIns="222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business school has autonomy</a:t>
          </a:r>
        </a:p>
      </dsp:txBody>
      <dsp:txXfrm>
        <a:off x="429211" y="1461454"/>
        <a:ext cx="7943649" cy="399568"/>
      </dsp:txXfrm>
    </dsp:sp>
    <dsp:sp modelId="{B026E166-354F-4870-9EE1-95F7E9D1C4BD}">
      <dsp:nvSpPr>
        <dsp:cNvPr id="0" name=""/>
        <dsp:cNvSpPr/>
      </dsp:nvSpPr>
      <dsp:spPr>
        <a:xfrm>
          <a:off x="0" y="2382581"/>
          <a:ext cx="8397951" cy="378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27D24-1932-4EAC-A42A-79CB21D6F58D}">
      <dsp:nvSpPr>
        <dsp:cNvPr id="0" name=""/>
        <dsp:cNvSpPr/>
      </dsp:nvSpPr>
      <dsp:spPr>
        <a:xfrm>
          <a:off x="407595" y="2120238"/>
          <a:ext cx="7986881" cy="4428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6" tIns="0" rIns="222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need for robust student segmentation</a:t>
          </a:r>
        </a:p>
      </dsp:txBody>
      <dsp:txXfrm>
        <a:off x="429211" y="2141854"/>
        <a:ext cx="7943649" cy="399568"/>
      </dsp:txXfrm>
    </dsp:sp>
    <dsp:sp modelId="{757923DF-8019-449C-A392-0A95AF73C1D2}">
      <dsp:nvSpPr>
        <dsp:cNvPr id="0" name=""/>
        <dsp:cNvSpPr/>
      </dsp:nvSpPr>
      <dsp:spPr>
        <a:xfrm>
          <a:off x="0" y="3062981"/>
          <a:ext cx="8397951" cy="378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46B2C-D42E-486E-BDD7-C8D20020B611}">
      <dsp:nvSpPr>
        <dsp:cNvPr id="0" name=""/>
        <dsp:cNvSpPr/>
      </dsp:nvSpPr>
      <dsp:spPr>
        <a:xfrm>
          <a:off x="407595" y="2800638"/>
          <a:ext cx="7986881" cy="4428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6" tIns="0" rIns="222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 of learning must have trends and external benchmarks</a:t>
          </a:r>
        </a:p>
      </dsp:txBody>
      <dsp:txXfrm>
        <a:off x="429211" y="2822254"/>
        <a:ext cx="7943649" cy="399568"/>
      </dsp:txXfrm>
    </dsp:sp>
    <dsp:sp modelId="{53B9A3E6-EE43-4A74-9164-F2AFC8CCCCD7}">
      <dsp:nvSpPr>
        <dsp:cNvPr id="0" name=""/>
        <dsp:cNvSpPr/>
      </dsp:nvSpPr>
      <dsp:spPr>
        <a:xfrm>
          <a:off x="0" y="3702438"/>
          <a:ext cx="8397951" cy="378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1634B-B4F3-4D1E-9F10-355198C5CAF8}">
      <dsp:nvSpPr>
        <dsp:cNvPr id="0" name=""/>
        <dsp:cNvSpPr/>
      </dsp:nvSpPr>
      <dsp:spPr>
        <a:xfrm>
          <a:off x="407595" y="3481038"/>
          <a:ext cx="7986881" cy="442800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6" tIns="0" rIns="222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appropriate faculty research and scholarly activities (Boyer model)</a:t>
          </a:r>
        </a:p>
      </dsp:txBody>
      <dsp:txXfrm>
        <a:off x="429211" y="3502654"/>
        <a:ext cx="7943649" cy="399568"/>
      </dsp:txXfrm>
    </dsp:sp>
    <dsp:sp modelId="{8CC48CB7-312E-4184-982B-C0F9413FEF6A}">
      <dsp:nvSpPr>
        <dsp:cNvPr id="0" name=""/>
        <dsp:cNvSpPr/>
      </dsp:nvSpPr>
      <dsp:spPr>
        <a:xfrm>
          <a:off x="0" y="4382838"/>
          <a:ext cx="8397951" cy="378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A8C9F-220A-43E4-8C76-A82D38675AFB}">
      <dsp:nvSpPr>
        <dsp:cNvPr id="0" name=""/>
        <dsp:cNvSpPr/>
      </dsp:nvSpPr>
      <dsp:spPr>
        <a:xfrm>
          <a:off x="407595" y="4161438"/>
          <a:ext cx="7986881" cy="4428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6" tIns="0" rIns="222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demonstrate improvements based on data</a:t>
          </a:r>
        </a:p>
      </dsp:txBody>
      <dsp:txXfrm>
        <a:off x="429211" y="4183054"/>
        <a:ext cx="7943649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5A91F-D967-40F1-846C-AE66B8EC21B4}">
      <dsp:nvSpPr>
        <dsp:cNvPr id="0" name=""/>
        <dsp:cNvSpPr/>
      </dsp:nvSpPr>
      <dsp:spPr>
        <a:xfrm rot="5400000">
          <a:off x="373512" y="2119139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26174-A3BD-4100-BCBC-3735875189A0}">
      <dsp:nvSpPr>
        <dsp:cNvPr id="0" name=""/>
        <dsp:cNvSpPr/>
      </dsp:nvSpPr>
      <dsp:spPr>
        <a:xfrm>
          <a:off x="186500" y="2676140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Interest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US" sz="1600" kern="1200" dirty="0"/>
            <a:t>Teaching excellence focused program</a:t>
          </a:r>
        </a:p>
      </dsp:txBody>
      <dsp:txXfrm>
        <a:off x="186500" y="2676140"/>
        <a:ext cx="1683030" cy="1475275"/>
      </dsp:txXfrm>
    </dsp:sp>
    <dsp:sp modelId="{7C3FC4F1-0E03-406A-AF88-EB329E9C9B39}">
      <dsp:nvSpPr>
        <dsp:cNvPr id="0" name=""/>
        <dsp:cNvSpPr/>
      </dsp:nvSpPr>
      <dsp:spPr>
        <a:xfrm>
          <a:off x="1551977" y="1981893"/>
          <a:ext cx="317552" cy="317552"/>
        </a:xfrm>
        <a:prstGeom prst="triangle">
          <a:avLst>
            <a:gd name="adj" fmla="val 10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8374C-9765-4839-A313-368FF4BA8DC1}">
      <dsp:nvSpPr>
        <dsp:cNvPr id="0" name=""/>
        <dsp:cNvSpPr/>
      </dsp:nvSpPr>
      <dsp:spPr>
        <a:xfrm rot="5400000">
          <a:off x="2433871" y="1609301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C9F2C-35C9-485C-8B34-D752B2F21853}">
      <dsp:nvSpPr>
        <dsp:cNvPr id="0" name=""/>
        <dsp:cNvSpPr/>
      </dsp:nvSpPr>
      <dsp:spPr>
        <a:xfrm>
          <a:off x="2246858" y="2166302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Member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US" sz="1600" kern="1200" dirty="0"/>
            <a:t>Institutional accreditation in place</a:t>
          </a:r>
        </a:p>
      </dsp:txBody>
      <dsp:txXfrm>
        <a:off x="2246858" y="2166302"/>
        <a:ext cx="1683030" cy="1475275"/>
      </dsp:txXfrm>
    </dsp:sp>
    <dsp:sp modelId="{3FC7CFA6-47ED-4182-A911-1791259D8A39}">
      <dsp:nvSpPr>
        <dsp:cNvPr id="0" name=""/>
        <dsp:cNvSpPr/>
      </dsp:nvSpPr>
      <dsp:spPr>
        <a:xfrm>
          <a:off x="3612336" y="1472055"/>
          <a:ext cx="317552" cy="317552"/>
        </a:xfrm>
        <a:prstGeom prst="triangle">
          <a:avLst>
            <a:gd name="adj" fmla="val 1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A2A4D-BBFE-44AE-B834-597CEC133092}">
      <dsp:nvSpPr>
        <dsp:cNvPr id="0" name=""/>
        <dsp:cNvSpPr/>
      </dsp:nvSpPr>
      <dsp:spPr>
        <a:xfrm rot="5400000">
          <a:off x="4494229" y="1099463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02E9A-BEED-4E50-8F87-6EED417F2DD7}">
      <dsp:nvSpPr>
        <dsp:cNvPr id="0" name=""/>
        <dsp:cNvSpPr/>
      </dsp:nvSpPr>
      <dsp:spPr>
        <a:xfrm>
          <a:off x="4307216" y="1656464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Candidate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Mentorship process</a:t>
          </a:r>
        </a:p>
      </dsp:txBody>
      <dsp:txXfrm>
        <a:off x="4307216" y="1656464"/>
        <a:ext cx="1683030" cy="1475275"/>
      </dsp:txXfrm>
    </dsp:sp>
    <dsp:sp modelId="{CF73D658-3CA5-40D2-97A6-90D2286BC67A}">
      <dsp:nvSpPr>
        <dsp:cNvPr id="0" name=""/>
        <dsp:cNvSpPr/>
      </dsp:nvSpPr>
      <dsp:spPr>
        <a:xfrm>
          <a:off x="5672694" y="962217"/>
          <a:ext cx="317552" cy="317552"/>
        </a:xfrm>
        <a:prstGeom prst="triangle">
          <a:avLst>
            <a:gd name="adj" fmla="val 10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EDED6-156E-4421-911C-DB32DB9F363F}">
      <dsp:nvSpPr>
        <dsp:cNvPr id="0" name=""/>
        <dsp:cNvSpPr/>
      </dsp:nvSpPr>
      <dsp:spPr>
        <a:xfrm rot="5400000">
          <a:off x="6554587" y="589626"/>
          <a:ext cx="1120341" cy="1864222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7C47B-326B-41F7-96F0-A40C9C5C3A16}">
      <dsp:nvSpPr>
        <dsp:cNvPr id="0" name=""/>
        <dsp:cNvSpPr/>
      </dsp:nvSpPr>
      <dsp:spPr>
        <a:xfrm>
          <a:off x="6367575" y="1146627"/>
          <a:ext cx="1683030" cy="147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Accredited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Self-Study, site visit, Commission decision</a:t>
          </a:r>
        </a:p>
      </dsp:txBody>
      <dsp:txXfrm>
        <a:off x="6367575" y="1146627"/>
        <a:ext cx="1683030" cy="147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4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8354E-0D71-4720-86CC-B06AD348B7F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7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11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561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5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5D368-C741-4349-9F4C-021FEB5D1F88}"/>
              </a:ext>
            </a:extLst>
          </p:cNvPr>
          <p:cNvSpPr/>
          <p:nvPr userDrawn="1"/>
        </p:nvSpPr>
        <p:spPr>
          <a:xfrm>
            <a:off x="0" y="0"/>
            <a:ext cx="9144000" cy="13921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365126"/>
            <a:ext cx="8666922" cy="1027069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91049"/>
            <a:ext cx="8303315" cy="46859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F1953-F610-5549-A637-559D3E916D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4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1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3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1"/>
            </a:lvl1pPr>
            <a:lvl2pPr lvl="1">
              <a:spcBef>
                <a:spcPts val="0"/>
              </a:spcBef>
              <a:defRPr b="1"/>
            </a:lvl2pPr>
            <a:lvl3pPr lvl="2">
              <a:spcBef>
                <a:spcPts val="0"/>
              </a:spcBef>
              <a:defRPr b="1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176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5D368-C741-4349-9F4C-021FEB5D1F88}"/>
              </a:ext>
            </a:extLst>
          </p:cNvPr>
          <p:cNvSpPr/>
          <p:nvPr userDrawn="1"/>
        </p:nvSpPr>
        <p:spPr>
          <a:xfrm>
            <a:off x="0" y="0"/>
            <a:ext cx="9144000" cy="13921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7" y="365126"/>
            <a:ext cx="8653669" cy="1027069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F1953-F610-5549-A637-559D3E916D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2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132" y="3887812"/>
            <a:ext cx="9146751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616" y="2166365"/>
            <a:ext cx="843534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" y="3913632"/>
            <a:ext cx="862965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2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50" y="2011680"/>
            <a:ext cx="8156650" cy="420624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36" y="6485845"/>
            <a:ext cx="2155751" cy="365125"/>
          </a:xfrm>
        </p:spPr>
        <p:txBody>
          <a:bodyPr/>
          <a:lstStyle/>
          <a:p>
            <a:fld id="{12DE42F4-6EEF-4EF7-8ED4-2208F0F89A08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0353" y="6485844"/>
            <a:ext cx="37833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302" y="6406810"/>
            <a:ext cx="70969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9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167128"/>
            <a:ext cx="843534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600" b="1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" y="3913212"/>
            <a:ext cx="8627364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78ACC-22D6-47C1-A373-4FD133E34F3C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9DCCE-0475-4809-8BED-F11C7A232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4339"/>
            <a:ext cx="983107" cy="11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0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5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8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7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1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7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91049"/>
            <a:ext cx="7886700" cy="468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096" y="6582031"/>
            <a:ext cx="2057400" cy="267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EDAC2-9A10-A545-86C8-E8B234765E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5164" y="6590870"/>
            <a:ext cx="3086100" cy="267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Draft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82031"/>
            <a:ext cx="2057400" cy="267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6B6C4-B512-4491-8287-9F033CBF38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64339"/>
            <a:ext cx="983107" cy="11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−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q"/>
        <a:defRPr sz="135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049" y="284176"/>
            <a:ext cx="7957844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049" y="2011680"/>
            <a:ext cx="7957844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2DFB13-3C1E-4A6A-9DD1-A5D7FAA0CBF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32500"/>
            <a:ext cx="746049" cy="8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4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lang="en-US" sz="3600" b="1" kern="1200" cap="small" baseline="0" dirty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92100" indent="-29210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>
          <a:schemeClr val="tx1"/>
        </a:buClr>
        <a:buFont typeface="Symbol" panose="05050102010706020507" pitchFamily="18" charset="2"/>
        <a:buChar char="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8575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tx1"/>
        </a:buClr>
        <a:buFont typeface="Corbel" panose="020B0503020204020204" pitchFamily="34" charset="0"/>
        <a:buChar char="-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29210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28575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618" y="1943100"/>
            <a:ext cx="7424382" cy="2497186"/>
          </a:xfrm>
        </p:spPr>
        <p:txBody>
          <a:bodyPr anchor="ctr">
            <a:normAutofit/>
          </a:bodyPr>
          <a:lstStyle/>
          <a:p>
            <a:r>
              <a:rPr lang="en-US" dirty="0"/>
              <a:t>Accreditation with a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1719618" cy="194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809" y="4440286"/>
            <a:ext cx="772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dirty="0">
                <a:solidFill>
                  <a:prstClr val="black"/>
                </a:solidFill>
                <a:latin typeface="Corbel" panose="020B0503020204020204"/>
              </a:rPr>
              <a:t>SEAA Conference</a:t>
            </a:r>
          </a:p>
          <a:p>
            <a:pPr defTabSz="342900"/>
            <a:r>
              <a:rPr lang="en-US" sz="2400" dirty="0">
                <a:solidFill>
                  <a:prstClr val="black"/>
                </a:solidFill>
                <a:latin typeface="Corbel" panose="020B0503020204020204"/>
              </a:rPr>
              <a:t>Delhi, India</a:t>
            </a:r>
          </a:p>
          <a:p>
            <a:pPr defTabSz="342900"/>
            <a:r>
              <a:rPr lang="en-US" sz="2400" dirty="0">
                <a:solidFill>
                  <a:prstClr val="black"/>
                </a:solidFill>
                <a:latin typeface="Corbel" panose="020B0503020204020204"/>
              </a:rPr>
              <a:t>November 7, 2017</a:t>
            </a:r>
          </a:p>
        </p:txBody>
      </p:sp>
    </p:spTree>
    <p:extLst>
      <p:ext uri="{BB962C8B-B14F-4D97-AF65-F5344CB8AC3E}">
        <p14:creationId xmlns:p14="http://schemas.microsoft.com/office/powerpoint/2010/main" val="68775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F020-CD42-4846-93A0-52C34EE3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ACBSP Standards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39593-FD80-46A1-A52A-9DEA12A8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9D04-95D2-4D16-9B10-877E59ED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B9070-8917-4351-87C8-471521F426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1375" y="2169993"/>
            <a:ext cx="8302625" cy="44082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</a:rPr>
              <a:t>Standard 1: </a:t>
            </a:r>
            <a:r>
              <a:rPr lang="en-US" sz="3200" dirty="0"/>
              <a:t>Leadership</a:t>
            </a:r>
          </a:p>
          <a:p>
            <a:r>
              <a:rPr lang="en-US" sz="3200" dirty="0">
                <a:solidFill>
                  <a:srgbClr val="FFFF00"/>
                </a:solidFill>
              </a:rPr>
              <a:t>Standard 2: </a:t>
            </a:r>
            <a:r>
              <a:rPr lang="en-US" sz="3200" dirty="0"/>
              <a:t>Strategic Planning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</a:rPr>
              <a:t>Standard 3:</a:t>
            </a:r>
            <a:r>
              <a:rPr lang="en-US" sz="3200" dirty="0">
                <a:solidFill>
                  <a:srgbClr val="993300"/>
                </a:solidFill>
              </a:rPr>
              <a:t> </a:t>
            </a:r>
            <a:r>
              <a:rPr lang="en-US" sz="3200" dirty="0"/>
              <a:t>Student and Stakeholder Focus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</a:rPr>
              <a:t>Standard 4:</a:t>
            </a:r>
            <a:r>
              <a:rPr lang="en-US" sz="3200" dirty="0">
                <a:solidFill>
                  <a:srgbClr val="993300"/>
                </a:solidFill>
              </a:rPr>
              <a:t> </a:t>
            </a:r>
            <a:r>
              <a:rPr lang="en-US" sz="3200" dirty="0"/>
              <a:t>Measurement and Analysis of Student Learning and Performance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</a:rPr>
              <a:t>Standard 5:</a:t>
            </a:r>
            <a:r>
              <a:rPr lang="en-US" sz="3200" dirty="0">
                <a:solidFill>
                  <a:srgbClr val="993300"/>
                </a:solidFill>
              </a:rPr>
              <a:t> </a:t>
            </a:r>
            <a:r>
              <a:rPr lang="en-US" sz="3200" dirty="0"/>
              <a:t>Faculty and Staff Focus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</a:rPr>
              <a:t>Standard 6: </a:t>
            </a:r>
            <a:r>
              <a:rPr lang="en-US" sz="3200" dirty="0"/>
              <a:t>Educational and Business Process Focus</a:t>
            </a:r>
          </a:p>
        </p:txBody>
      </p:sp>
    </p:spTree>
    <p:extLst>
      <p:ext uri="{BB962C8B-B14F-4D97-AF65-F5344CB8AC3E}">
        <p14:creationId xmlns:p14="http://schemas.microsoft.com/office/powerpoint/2010/main" val="96760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3E5B-C37C-4596-85BA-2044AC8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Embracing the Baldrige Framework for Performance Excellence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489210-C1DE-4885-AA9D-676B1403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2120054"/>
            <a:ext cx="4995081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ACBSP Standards mirror Categories 1 to 6 of the Baldrige Framework for Education</a:t>
            </a:r>
          </a:p>
          <a:p>
            <a:r>
              <a:rPr lang="en-US" dirty="0"/>
              <a:t>Balanced focus on process and results</a:t>
            </a:r>
          </a:p>
          <a:p>
            <a:r>
              <a:rPr lang="en-US" dirty="0"/>
              <a:t> Evaluation system and feedback based on Baldrige model—</a:t>
            </a:r>
          </a:p>
          <a:p>
            <a:pPr lvl="1"/>
            <a:r>
              <a:rPr lang="en-US" dirty="0"/>
              <a:t>For processes—</a:t>
            </a:r>
            <a:r>
              <a:rPr lang="en-US" dirty="0">
                <a:solidFill>
                  <a:srgbClr val="FFFF00"/>
                </a:solidFill>
              </a:rPr>
              <a:t>ADLI</a:t>
            </a:r>
            <a:r>
              <a:rPr lang="en-US" dirty="0"/>
              <a:t> (Approach, Deployment, Learning, Integration)</a:t>
            </a:r>
          </a:p>
          <a:p>
            <a:pPr lvl="1"/>
            <a:r>
              <a:rPr lang="en-US" dirty="0"/>
              <a:t>For results—</a:t>
            </a:r>
            <a:r>
              <a:rPr lang="en-US" dirty="0" err="1">
                <a:solidFill>
                  <a:srgbClr val="FFFF00"/>
                </a:solidFill>
              </a:rPr>
              <a:t>LeTCI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(Levels, Trends, Comparisons, Integration)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D9C78-01E4-4625-9F57-00A6B2289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 b="9534"/>
          <a:stretch/>
        </p:blipFill>
        <p:spPr>
          <a:xfrm>
            <a:off x="5140456" y="2019868"/>
            <a:ext cx="4003544" cy="27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2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ACBSP Accreditation </a:t>
            </a:r>
            <a:r>
              <a:rPr lang="en" dirty="0"/>
              <a:t>Process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77673" y="1397000"/>
          <a:ext cx="8052178" cy="511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/>
          </p:cNvSpPr>
          <p:nvPr/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780F8-1845-4D42-BDAF-52A1FEAA4E21}"/>
              </a:ext>
            </a:extLst>
          </p:cNvPr>
          <p:cNvSpPr txBox="1"/>
          <p:nvPr/>
        </p:nvSpPr>
        <p:spPr>
          <a:xfrm>
            <a:off x="2879678" y="4954137"/>
            <a:ext cx="407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Typical timeframe: One to four years</a:t>
            </a:r>
          </a:p>
        </p:txBody>
      </p:sp>
    </p:spTree>
    <p:extLst>
      <p:ext uri="{BB962C8B-B14F-4D97-AF65-F5344CB8AC3E}">
        <p14:creationId xmlns:p14="http://schemas.microsoft.com/office/powerpoint/2010/main" val="101536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84EEE8-598D-4B38-88BD-F1D45E4A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Flexibility of Baldrige Approach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19CFED-AE80-4F92-A6C0-781C3856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49" y="1905655"/>
            <a:ext cx="8156650" cy="472715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Leadership</a:t>
            </a:r>
          </a:p>
          <a:p>
            <a:pPr lvl="1"/>
            <a:r>
              <a:rPr lang="en-US" dirty="0"/>
              <a:t>Use of curriculum clusters for programs</a:t>
            </a:r>
          </a:p>
          <a:p>
            <a:pPr lvl="1"/>
            <a:r>
              <a:rPr lang="en-US" dirty="0"/>
              <a:t>No hierarchical dean structure</a:t>
            </a:r>
          </a:p>
          <a:p>
            <a:r>
              <a:rPr lang="en-US" dirty="0"/>
              <a:t>Strategic planning</a:t>
            </a:r>
          </a:p>
          <a:p>
            <a:pPr lvl="1"/>
            <a:r>
              <a:rPr lang="en-US" dirty="0"/>
              <a:t>Traditional goals and objectives</a:t>
            </a:r>
          </a:p>
          <a:p>
            <a:pPr lvl="1"/>
            <a:r>
              <a:rPr lang="en-US" dirty="0"/>
              <a:t>Use of strategic business units</a:t>
            </a:r>
          </a:p>
          <a:p>
            <a:r>
              <a:rPr lang="en-US" dirty="0"/>
              <a:t>Student advising</a:t>
            </a:r>
          </a:p>
          <a:p>
            <a:pPr lvl="1"/>
            <a:r>
              <a:rPr lang="en-US" dirty="0"/>
              <a:t>Faculty-based model</a:t>
            </a:r>
          </a:p>
          <a:p>
            <a:pPr lvl="1"/>
            <a:r>
              <a:rPr lang="en-US" dirty="0"/>
              <a:t>Professional advisor model</a:t>
            </a:r>
          </a:p>
          <a:p>
            <a:r>
              <a:rPr lang="en-US" dirty="0"/>
              <a:t>Curriculum development</a:t>
            </a:r>
          </a:p>
          <a:p>
            <a:pPr lvl="1"/>
            <a:r>
              <a:rPr lang="en-US" dirty="0"/>
              <a:t>Backwards Design</a:t>
            </a:r>
          </a:p>
          <a:p>
            <a:pPr lvl="1"/>
            <a:r>
              <a:rPr lang="en-US" dirty="0"/>
              <a:t>Quality Matters</a:t>
            </a:r>
          </a:p>
          <a:p>
            <a:pPr lvl="1"/>
            <a:r>
              <a:rPr lang="en-US" dirty="0"/>
              <a:t>ISO 9001:2008 Quality Management System</a:t>
            </a:r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Small (15) to very large (5,000+) faculty</a:t>
            </a:r>
          </a:p>
          <a:p>
            <a:pPr lvl="1"/>
            <a:r>
              <a:rPr lang="en-US" dirty="0"/>
              <a:t>Adjunct / tenure / non-tenured supported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817B2-63CE-4D7A-924C-7259DD1C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F9A25-0DDF-4E88-9D90-177B2F2E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7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BDCD85-5728-41FD-9C93-44A271CA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Ah-Ha’s for Candidates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8500B21-4E11-4B23-97D3-9636B309B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23692"/>
              </p:ext>
            </p:extLst>
          </p:nvPr>
        </p:nvGraphicFramePr>
        <p:xfrm>
          <a:off x="746049" y="1792936"/>
          <a:ext cx="8397951" cy="483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2169C-BC4A-447F-BF1D-2F63B0EB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48AC1-9209-406B-92B3-A770FE59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6D6CE2-B6CB-4705-9041-E6D681B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Beyond Accreditation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5670-A147-4BA1-8F61-34CAE7EA2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E28AA2-C298-4EF6-9354-B1E00D76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Going Beyond Accreditation (GBA)?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948E25-55BB-4CE8-9DDD-E2A2209DA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recognition that accreditation is a journey not an award or status</a:t>
            </a:r>
          </a:p>
          <a:p>
            <a:pPr>
              <a:lnSpc>
                <a:spcPct val="120000"/>
              </a:lnSpc>
            </a:pPr>
            <a:r>
              <a:rPr lang="en-US" dirty="0"/>
              <a:t>Facilitating partnerships in performance excellence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Baldrige program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EFQM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Quality Matters</a:t>
            </a:r>
          </a:p>
          <a:p>
            <a:pPr>
              <a:lnSpc>
                <a:spcPct val="120000"/>
              </a:lnSpc>
            </a:pPr>
            <a:r>
              <a:rPr lang="en-US" dirty="0"/>
              <a:t>Staying current with changes in trends in education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Evolution of degrees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Certificates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Competency-based education</a:t>
            </a:r>
          </a:p>
        </p:txBody>
      </p:sp>
    </p:spTree>
    <p:extLst>
      <p:ext uri="{BB962C8B-B14F-4D97-AF65-F5344CB8AC3E}">
        <p14:creationId xmlns:p14="http://schemas.microsoft.com/office/powerpoint/2010/main" val="72923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D2EE-81B0-4446-A550-29D66370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of Certificates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AE301-2FE2-40A6-85DC-0DA7FB17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Certificates are a key growing part of how business education is delivered.</a:t>
            </a:r>
          </a:p>
          <a:p>
            <a:r>
              <a:rPr lang="en-US" dirty="0"/>
              <a:t>Pilot program for accreditation of certificates (for accredited programs)</a:t>
            </a:r>
          </a:p>
          <a:p>
            <a:pPr lvl="1"/>
            <a:r>
              <a:rPr lang="en-US" dirty="0"/>
              <a:t>Launch Summer 2018</a:t>
            </a:r>
          </a:p>
          <a:p>
            <a:pPr lvl="1"/>
            <a:r>
              <a:rPr lang="en-US" dirty="0"/>
              <a:t>Full roll out in 2019</a:t>
            </a:r>
          </a:p>
          <a:p>
            <a:r>
              <a:rPr lang="en-US" dirty="0"/>
              <a:t>Criteria will be specific to curriculum elements</a:t>
            </a:r>
          </a:p>
          <a:p>
            <a:r>
              <a:rPr lang="en-US" dirty="0"/>
              <a:t>In discussions with Quality Matters for curriculum excellence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CEBA3-1335-4CDD-8E04-D6452C2D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4464224"/>
            <a:ext cx="1706526" cy="10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9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</a:t>
            </a:r>
            <a:r>
              <a:rPr lang="en-US" sz="3600" dirty="0"/>
              <a:t>xcellence Tiers</a:t>
            </a:r>
            <a:r>
              <a:rPr lang="en" sz="3600" dirty="0"/>
              <a:t> Recognition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Discussion 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7387" y="2397150"/>
            <a:ext cx="6301988" cy="2544301"/>
            <a:chOff x="1646516" y="3980290"/>
            <a:chExt cx="6301988" cy="2544301"/>
          </a:xfrm>
        </p:grpSpPr>
        <p:grpSp>
          <p:nvGrpSpPr>
            <p:cNvPr id="10" name="Group 9"/>
            <p:cNvGrpSpPr/>
            <p:nvPr/>
          </p:nvGrpSpPr>
          <p:grpSpPr>
            <a:xfrm>
              <a:off x="1646516" y="4260766"/>
              <a:ext cx="4260564" cy="1983348"/>
              <a:chOff x="1646516" y="3980290"/>
              <a:chExt cx="4260564" cy="1983348"/>
            </a:xfrm>
          </p:grpSpPr>
          <p:pic>
            <p:nvPicPr>
              <p:cNvPr id="7" name="Picture 2" descr="shaking hand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512" y="4308744"/>
                <a:ext cx="2883568" cy="1326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ACBSP Logo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516" y="3980290"/>
                <a:ext cx="1750121" cy="1983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5835948" y="3980290"/>
              <a:ext cx="2112556" cy="2544301"/>
              <a:chOff x="5835948" y="3980290"/>
              <a:chExt cx="2112556" cy="2544301"/>
            </a:xfrm>
          </p:grpSpPr>
          <p:pic>
            <p:nvPicPr>
              <p:cNvPr id="8" name="Picture 4" descr="https://managehubaccelerator.com/wp-content/uploads/2015/03/alliance_slide_in2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86" t="22096" r="31367" b="22247"/>
              <a:stretch/>
            </p:blipFill>
            <p:spPr bwMode="auto">
              <a:xfrm>
                <a:off x="5835948" y="3980290"/>
                <a:ext cx="1615440" cy="1683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9132" y="5197457"/>
                <a:ext cx="1879372" cy="132713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Excellence Influences</a:t>
            </a:r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 descr="Kostenlose Vektorgrafik: Welt, Weltkarte, Erde, Kontinent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1894377"/>
            <a:ext cx="7584616" cy="3839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688" y="2931734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Baldrige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3496" y="4166616"/>
            <a:ext cx="75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7C00"/>
                </a:solidFill>
              </a:rPr>
              <a:t>EFQM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2475" y="2535936"/>
            <a:ext cx="75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7C00"/>
                </a:solidFill>
              </a:rPr>
              <a:t>EFQM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9072" y="3517392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Baldrige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1367" y="306397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China QA</a:t>
            </a:r>
          </a:p>
        </p:txBody>
      </p:sp>
      <p:sp>
        <p:nvSpPr>
          <p:cNvPr id="9" name="Bevel 8"/>
          <p:cNvSpPr/>
          <p:nvPr/>
        </p:nvSpPr>
        <p:spPr>
          <a:xfrm>
            <a:off x="996287" y="5843016"/>
            <a:ext cx="7353327" cy="731520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quality management is no longer a mystery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367" y="2694639"/>
            <a:ext cx="75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7C00"/>
                </a:solidFill>
              </a:rPr>
              <a:t>EFQM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5688" y="2614998"/>
            <a:ext cx="1474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Excellence🍁Canada</a:t>
            </a:r>
          </a:p>
        </p:txBody>
      </p:sp>
      <p:sp>
        <p:nvSpPr>
          <p:cNvPr id="12" name="Slide Number Placeholder 11"/>
          <p:cNvSpPr>
            <a:spLocks/>
          </p:cNvSpPr>
          <p:nvPr/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16" name="TextBox 15"/>
          <p:cNvSpPr txBox="1"/>
          <p:nvPr/>
        </p:nvSpPr>
        <p:spPr>
          <a:xfrm>
            <a:off x="4082632" y="3629567"/>
            <a:ext cx="75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7C00"/>
                </a:solidFill>
              </a:rPr>
              <a:t>EFQM</a:t>
            </a:r>
            <a:endParaRPr lang="en-US" dirty="0">
              <a:solidFill>
                <a:srgbClr val="F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3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654D-61BE-4F0B-92C0-39459AC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ACBSP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FAD6-E607-47B1-B9CB-C382EA38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Founded in 1988 for </a:t>
            </a:r>
            <a:r>
              <a:rPr lang="en-US" i="1" dirty="0"/>
              <a:t>teaching and learning</a:t>
            </a:r>
            <a:r>
              <a:rPr lang="en-US" dirty="0"/>
              <a:t> focused institutions.</a:t>
            </a:r>
          </a:p>
          <a:p>
            <a:r>
              <a:rPr lang="en-US" dirty="0"/>
              <a:t>In 2007 re-oriented standards and criteria to the Malcolm Baldrige National Quality Award</a:t>
            </a:r>
          </a:p>
          <a:p>
            <a:r>
              <a:rPr lang="en-US" dirty="0"/>
              <a:t>CHEA Scope: ACBSP accredits business, accounting, and business-related programs at the associate, baccalaureate, master, and doctorate degree levels worldwide.</a:t>
            </a:r>
          </a:p>
          <a:p>
            <a:r>
              <a:rPr lang="en-US" dirty="0"/>
              <a:t>Offers separate accounting program accreditation (associate and back/grad)</a:t>
            </a:r>
          </a:p>
          <a:p>
            <a:r>
              <a:rPr lang="en-US" dirty="0"/>
              <a:t>Explicit focus in on maintaining </a:t>
            </a:r>
            <a:r>
              <a:rPr lang="en-US" i="1" dirty="0"/>
              <a:t>scalable</a:t>
            </a:r>
            <a:r>
              <a:rPr lang="en-US" dirty="0"/>
              <a:t>, </a:t>
            </a:r>
            <a:r>
              <a:rPr lang="en-US" i="1" dirty="0"/>
              <a:t>accessible, and cost-effective</a:t>
            </a:r>
            <a:r>
              <a:rPr lang="en-US" dirty="0"/>
              <a:t> accreditation pathways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1168"/>
            <a:ext cx="8515350" cy="67102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in understanding business program excellence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Discussion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94933" y="2064981"/>
            <a:ext cx="2460258" cy="2655921"/>
          </a:xfrm>
          <a:prstGeom prst="roundRect">
            <a:avLst>
              <a:gd name="adj" fmla="val 5654"/>
            </a:avLst>
          </a:prstGeom>
          <a:pattFill prst="pct5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4244" y="1550130"/>
            <a:ext cx="2638828" cy="1158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Rankings </a:t>
            </a:r>
            <a:br>
              <a:rPr lang="en-US" b="1" dirty="0"/>
            </a:br>
            <a:r>
              <a:rPr lang="en-US" dirty="0"/>
              <a:t>(WSJ, FT, Fortune, Forbes, Economist, BW, India BT, etc.)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156363" y="1673186"/>
            <a:ext cx="1009060" cy="4627350"/>
          </a:xfrm>
          <a:prstGeom prst="triangle">
            <a:avLst>
              <a:gd name="adj" fmla="val 483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0380" y="5495283"/>
            <a:ext cx="3129388" cy="826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Regional Accreditation / </a:t>
            </a:r>
          </a:p>
          <a:p>
            <a:r>
              <a:rPr lang="en-US" b="1" dirty="0"/>
              <a:t>National Authorization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0492" y="4301319"/>
            <a:ext cx="1799235" cy="826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Specialized </a:t>
            </a:r>
          </a:p>
          <a:p>
            <a:r>
              <a:rPr lang="en-US" b="1" dirty="0"/>
              <a:t>Accreditation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057415" y="5875496"/>
            <a:ext cx="2015925" cy="2322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3247" y="5551911"/>
            <a:ext cx="1376108" cy="826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Threshold</a:t>
            </a:r>
          </a:p>
          <a:p>
            <a:pPr algn="ctr"/>
            <a:r>
              <a:rPr lang="en-US" dirty="0"/>
              <a:t> Quality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71145" y="4743610"/>
            <a:ext cx="218166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36946" y="4420198"/>
            <a:ext cx="2177905" cy="826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Quality Business </a:t>
            </a:r>
          </a:p>
          <a:p>
            <a:pPr algn="ctr"/>
            <a:r>
              <a:rPr lang="en-US" dirty="0"/>
              <a:t>Programs</a:t>
            </a:r>
          </a:p>
        </p:txBody>
      </p:sp>
      <p:cxnSp>
        <p:nvCxnSpPr>
          <p:cNvPr id="19" name="Straight Connector 18"/>
          <p:cNvCxnSpPr>
            <a:stCxn id="23" idx="0"/>
          </p:cNvCxnSpPr>
          <p:nvPr/>
        </p:nvCxnSpPr>
        <p:spPr>
          <a:xfrm>
            <a:off x="2115518" y="2052051"/>
            <a:ext cx="2137295" cy="13607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15518" y="2242139"/>
            <a:ext cx="1886571" cy="472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Elite programs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1449783" y="2052051"/>
            <a:ext cx="665735" cy="2691559"/>
          </a:xfrm>
          <a:prstGeom prst="leftBrace">
            <a:avLst>
              <a:gd name="adj1" fmla="val 20350"/>
              <a:gd name="adj2" fmla="val 52385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8530" y="3122028"/>
            <a:ext cx="1498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gap</a:t>
            </a:r>
          </a:p>
        </p:txBody>
      </p:sp>
      <p:sp>
        <p:nvSpPr>
          <p:cNvPr id="15" name="Cloud 14"/>
          <p:cNvSpPr/>
          <p:nvPr/>
        </p:nvSpPr>
        <p:spPr>
          <a:xfrm>
            <a:off x="2034559" y="2798170"/>
            <a:ext cx="2066805" cy="1406735"/>
          </a:xfrm>
          <a:prstGeom prst="cloud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9000">
                <a:schemeClr val="bg1"/>
              </a:gs>
              <a:gs pos="99000">
                <a:schemeClr val="accent1">
                  <a:lumMod val="7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What is Excellence?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814916" y="2460094"/>
            <a:ext cx="7570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12717" y="2064981"/>
            <a:ext cx="0" cy="2566286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38006" t="29609" b="30737"/>
          <a:stretch/>
        </p:blipFill>
        <p:spPr>
          <a:xfrm>
            <a:off x="2882582" y="0"/>
            <a:ext cx="3378835" cy="8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differences cause the gap?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Discussion 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1782893"/>
              </p:ext>
            </p:extLst>
          </p:nvPr>
        </p:nvGraphicFramePr>
        <p:xfrm>
          <a:off x="628650" y="1392195"/>
          <a:ext cx="8342142" cy="449523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444982">
                  <a:extLst>
                    <a:ext uri="{9D8B030D-6E8A-4147-A177-3AD203B41FA5}">
                      <a16:colId xmlns:a16="http://schemas.microsoft.com/office/drawing/2014/main" val="869101082"/>
                    </a:ext>
                  </a:extLst>
                </a:gridCol>
                <a:gridCol w="1351430">
                  <a:extLst>
                    <a:ext uri="{9D8B030D-6E8A-4147-A177-3AD203B41FA5}">
                      <a16:colId xmlns:a16="http://schemas.microsoft.com/office/drawing/2014/main" val="2693779545"/>
                    </a:ext>
                  </a:extLst>
                </a:gridCol>
                <a:gridCol w="1351430">
                  <a:extLst>
                    <a:ext uri="{9D8B030D-6E8A-4147-A177-3AD203B41FA5}">
                      <a16:colId xmlns:a16="http://schemas.microsoft.com/office/drawing/2014/main" val="2816515342"/>
                    </a:ext>
                  </a:extLst>
                </a:gridCol>
                <a:gridCol w="1351430">
                  <a:extLst>
                    <a:ext uri="{9D8B030D-6E8A-4147-A177-3AD203B41FA5}">
                      <a16:colId xmlns:a16="http://schemas.microsoft.com/office/drawing/2014/main" val="1370702655"/>
                    </a:ext>
                  </a:extLst>
                </a:gridCol>
                <a:gridCol w="1842870">
                  <a:extLst>
                    <a:ext uri="{9D8B030D-6E8A-4147-A177-3AD203B41FA5}">
                      <a16:colId xmlns:a16="http://schemas.microsoft.com/office/drawing/2014/main" val="2122751514"/>
                    </a:ext>
                  </a:extLst>
                </a:gridCol>
              </a:tblGrid>
              <a:tr h="594277">
                <a:tc>
                  <a:txBody>
                    <a:bodyPr/>
                    <a:lstStyle/>
                    <a:p>
                      <a:endParaRPr 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Input</a:t>
                      </a:r>
                      <a:r>
                        <a:rPr lang="en-US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Quality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Process Quality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Outcomes Quality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Scoring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72784"/>
                  </a:ext>
                </a:extLst>
              </a:tr>
              <a:tr h="441391">
                <a:tc>
                  <a:txBody>
                    <a:bodyPr/>
                    <a:lstStyle/>
                    <a:p>
                      <a:r>
                        <a:rPr lang="en-US" sz="1600" dirty="0"/>
                        <a:t>Rankings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Selected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Selected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Selected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Selected elements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421029"/>
                  </a:ext>
                </a:extLst>
              </a:tr>
              <a:tr h="764071">
                <a:tc>
                  <a:txBody>
                    <a:bodyPr/>
                    <a:lstStyle/>
                    <a:p>
                      <a:r>
                        <a:rPr lang="en-US" sz="1600" dirty="0"/>
                        <a:t>National</a:t>
                      </a:r>
                      <a:r>
                        <a:rPr lang="en-US" sz="1600" baseline="0" dirty="0"/>
                        <a:t> Baldrige / EFQM Global Excellence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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Comprehensive</a:t>
                      </a:r>
                      <a:r>
                        <a:rPr lang="en-US" sz="1600" b="1" baseline="0" dirty="0"/>
                        <a:t> / Role Model Reference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919421"/>
                  </a:ext>
                </a:extLst>
              </a:tr>
              <a:tr h="764071">
                <a:tc>
                  <a:txBody>
                    <a:bodyPr/>
                    <a:lstStyle/>
                    <a:p>
                      <a:r>
                        <a:rPr lang="en-US" sz="1600" dirty="0"/>
                        <a:t>Alliance</a:t>
                      </a:r>
                      <a:r>
                        <a:rPr lang="en-US" sz="1600" baseline="0" dirty="0"/>
                        <a:t> Baldrige / EFQM Committed, Recognized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()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Comprehensive / Minimum</a:t>
                      </a:r>
                      <a:r>
                        <a:rPr lang="en-US" sz="1600" b="1" baseline="0" dirty="0"/>
                        <a:t> Level Focused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962008"/>
                  </a:ext>
                </a:extLst>
              </a:tr>
              <a:tr h="424484">
                <a:tc>
                  <a:txBody>
                    <a:bodyPr/>
                    <a:lstStyle/>
                    <a:p>
                      <a:r>
                        <a:rPr lang="en-US" sz="1600" dirty="0"/>
                        <a:t>Specialized</a:t>
                      </a:r>
                      <a:r>
                        <a:rPr lang="en-US" sz="1600" baseline="0" dirty="0"/>
                        <a:t> Accreditation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912592"/>
                  </a:ext>
                </a:extLst>
              </a:tr>
              <a:tr h="537679">
                <a:tc>
                  <a:txBody>
                    <a:bodyPr/>
                    <a:lstStyle/>
                    <a:p>
                      <a:r>
                        <a:rPr lang="en-US" sz="1600" dirty="0"/>
                        <a:t>Regional Accreditation / National Authorization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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</a:t>
                      </a:r>
                      <a:endParaRPr lang="en-US" sz="2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  <a:endParaRPr lang="en-US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716314"/>
                  </a:ext>
                </a:extLst>
              </a:tr>
              <a:tr h="6791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anose="05000000000000000000" pitchFamily="2" charset="2"/>
                        </a:rPr>
                        <a:t></a:t>
                      </a:r>
                      <a:r>
                        <a:rPr lang="en-US" sz="1400" dirty="0"/>
                        <a:t> Comprehensive</a:t>
                      </a:r>
                    </a:p>
                    <a:p>
                      <a:r>
                        <a:rPr lang="en-US" sz="1400" dirty="0">
                          <a:sym typeface="Wingdings" panose="05000000000000000000" pitchFamily="2" charset="2"/>
                        </a:rPr>
                        <a:t></a:t>
                      </a: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 Holistic</a:t>
                      </a:r>
                    </a:p>
                    <a:p>
                      <a:r>
                        <a:rPr lang="en-US" sz="1400" dirty="0">
                          <a:sym typeface="Wingdings" panose="05000000000000000000" pitchFamily="2" charset="2"/>
                        </a:rPr>
                        <a:t></a:t>
                      </a:r>
                      <a:r>
                        <a:rPr lang="en-US" sz="1400" baseline="0" dirty="0"/>
                        <a:t>  Partial</a:t>
                      </a:r>
                      <a:endParaRPr 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52257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653398" y="1692937"/>
            <a:ext cx="7317394" cy="787725"/>
            <a:chOff x="1425677" y="1560912"/>
            <a:chExt cx="7317394" cy="787725"/>
          </a:xfrm>
        </p:grpSpPr>
        <p:sp>
          <p:nvSpPr>
            <p:cNvPr id="7" name="Rectangle 6"/>
            <p:cNvSpPr/>
            <p:nvPr/>
          </p:nvSpPr>
          <p:spPr>
            <a:xfrm>
              <a:off x="2855741" y="1842868"/>
              <a:ext cx="5887330" cy="5057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1425677" y="1560912"/>
              <a:ext cx="1229032" cy="450673"/>
            </a:xfrm>
            <a:prstGeom prst="wedgeRoundRectCallout">
              <a:avLst>
                <a:gd name="adj1" fmla="val 62273"/>
                <a:gd name="adj2" fmla="val 111520"/>
                <a:gd name="adj3" fmla="val 16667"/>
              </a:avLst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Lacks systems view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97295" y="4075431"/>
            <a:ext cx="6373497" cy="2274783"/>
            <a:chOff x="2369574" y="3938954"/>
            <a:chExt cx="6373497" cy="2274783"/>
          </a:xfrm>
        </p:grpSpPr>
        <p:sp>
          <p:nvSpPr>
            <p:cNvPr id="8" name="Rectangle 7"/>
            <p:cNvSpPr/>
            <p:nvPr/>
          </p:nvSpPr>
          <p:spPr>
            <a:xfrm>
              <a:off x="4142935" y="3938954"/>
              <a:ext cx="4600136" cy="11246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2369574" y="5481108"/>
              <a:ext cx="1410929" cy="732629"/>
            </a:xfrm>
            <a:prstGeom prst="wedgeRoundRectCallout">
              <a:avLst>
                <a:gd name="adj1" fmla="val 73782"/>
                <a:gd name="adj2" fmla="val -104962"/>
                <a:gd name="adj3" fmla="val 16667"/>
              </a:avLst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Process &amp; </a:t>
              </a:r>
              <a:r>
                <a:rPr lang="en-US" sz="1400" dirty="0">
                  <a:solidFill>
                    <a:schemeClr val="tx1"/>
                  </a:solidFill>
                </a:rPr>
                <a:t>outcomes not fully assessed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2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ACBSP Accreditation </a:t>
            </a:r>
            <a:r>
              <a:rPr lang="en" dirty="0"/>
              <a:t>Process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0237096"/>
              </p:ext>
            </p:extLst>
          </p:nvPr>
        </p:nvGraphicFramePr>
        <p:xfrm>
          <a:off x="477673" y="1397000"/>
          <a:ext cx="8052178" cy="511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Left Brace 1"/>
          <p:cNvSpPr/>
          <p:nvPr/>
        </p:nvSpPr>
        <p:spPr>
          <a:xfrm rot="16200000">
            <a:off x="6379029" y="2521131"/>
            <a:ext cx="304801" cy="3657603"/>
          </a:xfrm>
          <a:prstGeom prst="leftBrace">
            <a:avLst>
              <a:gd name="adj1" fmla="val 71190"/>
              <a:gd name="adj2" fmla="val 5138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20333" y="4536661"/>
            <a:ext cx="397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Standards and Criteria align closely with </a:t>
            </a:r>
            <a:r>
              <a:rPr lang="en-US"/>
              <a:t>Baldrige Criteria ca </a:t>
            </a:r>
            <a:r>
              <a:rPr lang="en-US" dirty="0"/>
              <a:t>2009-10</a:t>
            </a:r>
            <a:r>
              <a:rPr lang="en-US"/>
              <a:t> with results incorporated in Cat. 1 to 6</a:t>
            </a:r>
          </a:p>
        </p:txBody>
      </p:sp>
      <p:sp>
        <p:nvSpPr>
          <p:cNvPr id="5" name="Slide Number Placeholder 4"/>
          <p:cNvSpPr>
            <a:spLocks/>
          </p:cNvSpPr>
          <p:nvPr/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ACBSP to embrace </a:t>
            </a:r>
            <a:br>
              <a:rPr lang="en-US" dirty="0"/>
            </a:br>
            <a:r>
              <a:rPr lang="en-US" dirty="0"/>
              <a:t>Key Quality Frameworks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6" descr="ACBSP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" y="2556367"/>
            <a:ext cx="2216765" cy="25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 b="9534"/>
          <a:stretch/>
        </p:blipFill>
        <p:spPr>
          <a:xfrm>
            <a:off x="4157224" y="1447875"/>
            <a:ext cx="4047282" cy="2780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36" y="4283624"/>
            <a:ext cx="5434658" cy="2298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8421" y="3892043"/>
            <a:ext cx="522855" cy="5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Additional Excellence Levels</a:t>
            </a:r>
            <a:endParaRPr lang="en" dirty="0"/>
          </a:p>
        </p:txBody>
      </p:sp>
      <p:sp>
        <p:nvSpPr>
          <p:cNvPr id="25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grpSp>
        <p:nvGrpSpPr>
          <p:cNvPr id="2" name="Group 1"/>
          <p:cNvGrpSpPr/>
          <p:nvPr/>
        </p:nvGrpSpPr>
        <p:grpSpPr>
          <a:xfrm>
            <a:off x="783469" y="4622839"/>
            <a:ext cx="7391402" cy="1909522"/>
            <a:chOff x="480514" y="2406990"/>
            <a:chExt cx="7391402" cy="2929227"/>
          </a:xfrm>
        </p:grpSpPr>
        <p:sp>
          <p:nvSpPr>
            <p:cNvPr id="4" name="L-Shape 3"/>
            <p:cNvSpPr/>
            <p:nvPr/>
          </p:nvSpPr>
          <p:spPr>
            <a:xfrm rot="5400000">
              <a:off x="822066" y="3469985"/>
              <a:ext cx="1028805" cy="17119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: Shape 4"/>
            <p:cNvSpPr/>
            <p:nvPr/>
          </p:nvSpPr>
          <p:spPr>
            <a:xfrm>
              <a:off x="650333" y="3981477"/>
              <a:ext cx="1545521" cy="1354740"/>
            </a:xfrm>
            <a:custGeom>
              <a:avLst/>
              <a:gdLst>
                <a:gd name="connsiteX0" fmla="*/ 0 w 1545521"/>
                <a:gd name="connsiteY0" fmla="*/ 0 h 1354740"/>
                <a:gd name="connsiteX1" fmla="*/ 1545521 w 1545521"/>
                <a:gd name="connsiteY1" fmla="*/ 0 h 1354740"/>
                <a:gd name="connsiteX2" fmla="*/ 1545521 w 1545521"/>
                <a:gd name="connsiteY2" fmla="*/ 1354740 h 1354740"/>
                <a:gd name="connsiteX3" fmla="*/ 0 w 1545521"/>
                <a:gd name="connsiteY3" fmla="*/ 1354740 h 1354740"/>
                <a:gd name="connsiteX4" fmla="*/ 0 w 1545521"/>
                <a:gd name="connsiteY4" fmla="*/ 0 h 13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521" h="1354740">
                  <a:moveTo>
                    <a:pt x="0" y="0"/>
                  </a:moveTo>
                  <a:lnTo>
                    <a:pt x="1545521" y="0"/>
                  </a:lnTo>
                  <a:lnTo>
                    <a:pt x="1545521" y="1354740"/>
                  </a:lnTo>
                  <a:lnTo>
                    <a:pt x="0" y="135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/>
                <a:t>Interest</a:t>
              </a:r>
              <a:endParaRPr lang="en-US" sz="2100" b="1" kern="1200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904247" y="3343952"/>
              <a:ext cx="291607" cy="29160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hueOff val="451767"/>
                <a:satOff val="16667"/>
                <a:lumOff val="-2451"/>
                <a:alphaOff val="0"/>
              </a:schemeClr>
            </a:lnRef>
            <a:fillRef idx="1">
              <a:schemeClr val="accent3">
                <a:hueOff val="451767"/>
                <a:satOff val="16667"/>
                <a:lumOff val="-2451"/>
                <a:alphaOff val="0"/>
              </a:schemeClr>
            </a:fillRef>
            <a:effectRef idx="0">
              <a:schemeClr val="accent3">
                <a:hueOff val="451767"/>
                <a:satOff val="16667"/>
                <a:lumOff val="-2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L-Shape 6"/>
            <p:cNvSpPr/>
            <p:nvPr/>
          </p:nvSpPr>
          <p:spPr>
            <a:xfrm rot="5400000">
              <a:off x="2714087" y="3001802"/>
              <a:ext cx="1028805" cy="1711909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hueOff val="903533"/>
                <a:satOff val="33333"/>
                <a:lumOff val="-4902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/>
            <p:cNvSpPr/>
            <p:nvPr/>
          </p:nvSpPr>
          <p:spPr>
            <a:xfrm>
              <a:off x="2542354" y="3513295"/>
              <a:ext cx="1545521" cy="1354740"/>
            </a:xfrm>
            <a:custGeom>
              <a:avLst/>
              <a:gdLst>
                <a:gd name="connsiteX0" fmla="*/ 0 w 1545521"/>
                <a:gd name="connsiteY0" fmla="*/ 0 h 1354740"/>
                <a:gd name="connsiteX1" fmla="*/ 1545521 w 1545521"/>
                <a:gd name="connsiteY1" fmla="*/ 0 h 1354740"/>
                <a:gd name="connsiteX2" fmla="*/ 1545521 w 1545521"/>
                <a:gd name="connsiteY2" fmla="*/ 1354740 h 1354740"/>
                <a:gd name="connsiteX3" fmla="*/ 0 w 1545521"/>
                <a:gd name="connsiteY3" fmla="*/ 1354740 h 1354740"/>
                <a:gd name="connsiteX4" fmla="*/ 0 w 1545521"/>
                <a:gd name="connsiteY4" fmla="*/ 0 h 13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521" h="1354740">
                  <a:moveTo>
                    <a:pt x="0" y="0"/>
                  </a:moveTo>
                  <a:lnTo>
                    <a:pt x="1545521" y="0"/>
                  </a:lnTo>
                  <a:lnTo>
                    <a:pt x="1545521" y="1354740"/>
                  </a:lnTo>
                  <a:lnTo>
                    <a:pt x="0" y="135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Member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796268" y="2875770"/>
              <a:ext cx="291607" cy="29160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-Shape 9"/>
            <p:cNvSpPr/>
            <p:nvPr/>
          </p:nvSpPr>
          <p:spPr>
            <a:xfrm rot="5400000">
              <a:off x="4606108" y="2533620"/>
              <a:ext cx="1028805" cy="1711909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hueOff val="1807066"/>
                <a:satOff val="66667"/>
                <a:lumOff val="-9804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/>
            <p:cNvSpPr/>
            <p:nvPr/>
          </p:nvSpPr>
          <p:spPr>
            <a:xfrm>
              <a:off x="4434374" y="3045112"/>
              <a:ext cx="1545521" cy="1354740"/>
            </a:xfrm>
            <a:custGeom>
              <a:avLst/>
              <a:gdLst>
                <a:gd name="connsiteX0" fmla="*/ 0 w 1545521"/>
                <a:gd name="connsiteY0" fmla="*/ 0 h 1354740"/>
                <a:gd name="connsiteX1" fmla="*/ 1545521 w 1545521"/>
                <a:gd name="connsiteY1" fmla="*/ 0 h 1354740"/>
                <a:gd name="connsiteX2" fmla="*/ 1545521 w 1545521"/>
                <a:gd name="connsiteY2" fmla="*/ 1354740 h 1354740"/>
                <a:gd name="connsiteX3" fmla="*/ 0 w 1545521"/>
                <a:gd name="connsiteY3" fmla="*/ 1354740 h 1354740"/>
                <a:gd name="connsiteX4" fmla="*/ 0 w 1545521"/>
                <a:gd name="connsiteY4" fmla="*/ 0 h 13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521" h="1354740">
                  <a:moveTo>
                    <a:pt x="0" y="0"/>
                  </a:moveTo>
                  <a:lnTo>
                    <a:pt x="1545521" y="0"/>
                  </a:lnTo>
                  <a:lnTo>
                    <a:pt x="1545521" y="1354740"/>
                  </a:lnTo>
                  <a:lnTo>
                    <a:pt x="0" y="135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Candidate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688288" y="2407587"/>
              <a:ext cx="291607" cy="29160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hueOff val="2258833"/>
                <a:satOff val="83333"/>
                <a:lumOff val="-12255"/>
                <a:alphaOff val="0"/>
              </a:schemeClr>
            </a:lnRef>
            <a:fillRef idx="1">
              <a:schemeClr val="accent3">
                <a:hueOff val="2258833"/>
                <a:satOff val="83333"/>
                <a:lumOff val="-12255"/>
                <a:alphaOff val="0"/>
              </a:schemeClr>
            </a:fillRef>
            <a:effectRef idx="0">
              <a:schemeClr val="accent3">
                <a:hueOff val="2258833"/>
                <a:satOff val="83333"/>
                <a:lumOff val="-12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L-Shape 12"/>
            <p:cNvSpPr/>
            <p:nvPr/>
          </p:nvSpPr>
          <p:spPr>
            <a:xfrm rot="5400000">
              <a:off x="6498128" y="2065438"/>
              <a:ext cx="1028805" cy="17119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/>
            <p:cNvSpPr/>
            <p:nvPr/>
          </p:nvSpPr>
          <p:spPr>
            <a:xfrm>
              <a:off x="6326395" y="2576930"/>
              <a:ext cx="1545521" cy="1354740"/>
            </a:xfrm>
            <a:custGeom>
              <a:avLst/>
              <a:gdLst>
                <a:gd name="connsiteX0" fmla="*/ 0 w 1545521"/>
                <a:gd name="connsiteY0" fmla="*/ 0 h 1354740"/>
                <a:gd name="connsiteX1" fmla="*/ 1545521 w 1545521"/>
                <a:gd name="connsiteY1" fmla="*/ 0 h 1354740"/>
                <a:gd name="connsiteX2" fmla="*/ 1545521 w 1545521"/>
                <a:gd name="connsiteY2" fmla="*/ 1354740 h 1354740"/>
                <a:gd name="connsiteX3" fmla="*/ 0 w 1545521"/>
                <a:gd name="connsiteY3" fmla="*/ 1354740 h 1354740"/>
                <a:gd name="connsiteX4" fmla="*/ 0 w 1545521"/>
                <a:gd name="connsiteY4" fmla="*/ 0 h 13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521" h="1354740">
                  <a:moveTo>
                    <a:pt x="0" y="0"/>
                  </a:moveTo>
                  <a:lnTo>
                    <a:pt x="1545521" y="0"/>
                  </a:lnTo>
                  <a:lnTo>
                    <a:pt x="1545521" y="1354740"/>
                  </a:lnTo>
                  <a:lnTo>
                    <a:pt x="0" y="135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Accredited</a:t>
              </a:r>
            </a:p>
          </p:txBody>
        </p:sp>
      </p:grpSp>
      <p:sp>
        <p:nvSpPr>
          <p:cNvPr id="16" name="L-Shape 15"/>
          <p:cNvSpPr/>
          <p:nvPr/>
        </p:nvSpPr>
        <p:spPr>
          <a:xfrm rot="5400000">
            <a:off x="6620973" y="2216886"/>
            <a:ext cx="1028805" cy="1711909"/>
          </a:xfrm>
          <a:prstGeom prst="corner">
            <a:avLst>
              <a:gd name="adj1" fmla="val 16120"/>
              <a:gd name="adj2" fmla="val 16110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777777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/>
          <p:cNvSpPr/>
          <p:nvPr/>
        </p:nvSpPr>
        <p:spPr>
          <a:xfrm>
            <a:off x="6452673" y="2627712"/>
            <a:ext cx="1545521" cy="1216236"/>
          </a:xfrm>
          <a:custGeom>
            <a:avLst/>
            <a:gdLst>
              <a:gd name="connsiteX0" fmla="*/ 0 w 1545521"/>
              <a:gd name="connsiteY0" fmla="*/ 0 h 1354740"/>
              <a:gd name="connsiteX1" fmla="*/ 1545521 w 1545521"/>
              <a:gd name="connsiteY1" fmla="*/ 0 h 1354740"/>
              <a:gd name="connsiteX2" fmla="*/ 1545521 w 1545521"/>
              <a:gd name="connsiteY2" fmla="*/ 1354740 h 1354740"/>
              <a:gd name="connsiteX3" fmla="*/ 0 w 1545521"/>
              <a:gd name="connsiteY3" fmla="*/ 1354740 h 1354740"/>
              <a:gd name="connsiteX4" fmla="*/ 0 w 1545521"/>
              <a:gd name="connsiteY4" fmla="*/ 0 h 135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521" h="1354740">
                <a:moveTo>
                  <a:pt x="0" y="0"/>
                </a:moveTo>
                <a:lnTo>
                  <a:pt x="1545521" y="0"/>
                </a:lnTo>
                <a:lnTo>
                  <a:pt x="1545521" y="1354740"/>
                </a:lnTo>
                <a:lnTo>
                  <a:pt x="0" y="13547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Platinum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dirty="0"/>
              <a:t>Alliance (Top tier -1)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EFQM C2Ex</a:t>
            </a:r>
          </a:p>
        </p:txBody>
      </p:sp>
      <p:sp>
        <p:nvSpPr>
          <p:cNvPr id="18" name="L-Shape 17"/>
          <p:cNvSpPr/>
          <p:nvPr/>
        </p:nvSpPr>
        <p:spPr>
          <a:xfrm rot="5400000">
            <a:off x="6624406" y="1087415"/>
            <a:ext cx="1028805" cy="1711909"/>
          </a:xfrm>
          <a:prstGeom prst="corner">
            <a:avLst>
              <a:gd name="adj1" fmla="val 16120"/>
              <a:gd name="adj2" fmla="val 16110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 trans="100000" pencilSize="11"/>
                      </a14:imgEffect>
                    </a14:imgLayer>
                  </a14:imgProps>
                </a:ext>
              </a:extLst>
            </a:blip>
            <a:srcRect/>
            <a:tile tx="0" ty="0" sx="2000" sy="2000" flip="xy" algn="l"/>
          </a:blip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Freeform: Shape 18"/>
          <p:cNvSpPr/>
          <p:nvPr/>
        </p:nvSpPr>
        <p:spPr>
          <a:xfrm>
            <a:off x="6449242" y="1500882"/>
            <a:ext cx="1545521" cy="1354740"/>
          </a:xfrm>
          <a:custGeom>
            <a:avLst/>
            <a:gdLst>
              <a:gd name="connsiteX0" fmla="*/ 0 w 1545521"/>
              <a:gd name="connsiteY0" fmla="*/ 0 h 1354740"/>
              <a:gd name="connsiteX1" fmla="*/ 1545521 w 1545521"/>
              <a:gd name="connsiteY1" fmla="*/ 0 h 1354740"/>
              <a:gd name="connsiteX2" fmla="*/ 1545521 w 1545521"/>
              <a:gd name="connsiteY2" fmla="*/ 1354740 h 1354740"/>
              <a:gd name="connsiteX3" fmla="*/ 0 w 1545521"/>
              <a:gd name="connsiteY3" fmla="*/ 1354740 h 1354740"/>
              <a:gd name="connsiteX4" fmla="*/ 0 w 1545521"/>
              <a:gd name="connsiteY4" fmla="*/ 0 h 135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521" h="1354740">
                <a:moveTo>
                  <a:pt x="0" y="0"/>
                </a:moveTo>
                <a:lnTo>
                  <a:pt x="1545521" y="0"/>
                </a:lnTo>
                <a:lnTo>
                  <a:pt x="1545521" y="1354740"/>
                </a:lnTo>
                <a:lnTo>
                  <a:pt x="0" y="13547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Diamond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buChar char="•"/>
            </a:pPr>
            <a:r>
              <a:rPr lang="en-US" sz="1400" dirty="0"/>
              <a:t>Alliance (Top tier)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buChar char="•"/>
            </a:pPr>
            <a:r>
              <a:rPr lang="en-US" sz="1400" dirty="0"/>
              <a:t>EFQM R4Ex</a:t>
            </a:r>
          </a:p>
        </p:txBody>
      </p:sp>
      <p:sp>
        <p:nvSpPr>
          <p:cNvPr id="3" name="Left Brace 2"/>
          <p:cNvSpPr/>
          <p:nvPr/>
        </p:nvSpPr>
        <p:spPr>
          <a:xfrm>
            <a:off x="5877929" y="1497770"/>
            <a:ext cx="324269" cy="30364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88733" y="2601985"/>
            <a:ext cx="284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Going Beyond Accreditation</a:t>
            </a:r>
          </a:p>
          <a:p>
            <a:pPr algn="ctr"/>
            <a:r>
              <a:rPr lang="en-US" b="1" dirty="0"/>
              <a:t>Additional Award Tiers</a:t>
            </a:r>
          </a:p>
        </p:txBody>
      </p:sp>
      <p:sp>
        <p:nvSpPr>
          <p:cNvPr id="21" name="L-Shape 20"/>
          <p:cNvSpPr/>
          <p:nvPr/>
        </p:nvSpPr>
        <p:spPr>
          <a:xfrm rot="5400000">
            <a:off x="6701186" y="3237260"/>
            <a:ext cx="882105" cy="1711909"/>
          </a:xfrm>
          <a:prstGeom prst="corner">
            <a:avLst>
              <a:gd name="adj1" fmla="val 16120"/>
              <a:gd name="adj2" fmla="val 16110"/>
            </a:avLst>
          </a:prstGeom>
          <a:gradFill flip="none" rotWithShape="1">
            <a:gsLst>
              <a:gs pos="0">
                <a:srgbClr val="FFAA41"/>
              </a:gs>
              <a:gs pos="46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777777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: Shape 16"/>
          <p:cNvSpPr/>
          <p:nvPr/>
        </p:nvSpPr>
        <p:spPr>
          <a:xfrm>
            <a:off x="6445808" y="3757183"/>
            <a:ext cx="1918798" cy="912248"/>
          </a:xfrm>
          <a:custGeom>
            <a:avLst/>
            <a:gdLst>
              <a:gd name="connsiteX0" fmla="*/ 0 w 1545521"/>
              <a:gd name="connsiteY0" fmla="*/ 0 h 1354740"/>
              <a:gd name="connsiteX1" fmla="*/ 1545521 w 1545521"/>
              <a:gd name="connsiteY1" fmla="*/ 0 h 1354740"/>
              <a:gd name="connsiteX2" fmla="*/ 1545521 w 1545521"/>
              <a:gd name="connsiteY2" fmla="*/ 1354740 h 1354740"/>
              <a:gd name="connsiteX3" fmla="*/ 0 w 1545521"/>
              <a:gd name="connsiteY3" fmla="*/ 1354740 h 1354740"/>
              <a:gd name="connsiteX4" fmla="*/ 0 w 1545521"/>
              <a:gd name="connsiteY4" fmla="*/ 0 h 135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521" h="1354740">
                <a:moveTo>
                  <a:pt x="0" y="0"/>
                </a:moveTo>
                <a:lnTo>
                  <a:pt x="1545521" y="0"/>
                </a:lnTo>
                <a:lnTo>
                  <a:pt x="1545521" y="1354740"/>
                </a:lnTo>
                <a:lnTo>
                  <a:pt x="0" y="13547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Accreditation Plus</a:t>
            </a:r>
            <a:endParaRPr lang="en-US" b="1" kern="12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dirty="0"/>
              <a:t>Excellence Document</a:t>
            </a:r>
            <a:endParaRPr lang="en-US" sz="1400" kern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25136" r="10984" b="14207"/>
          <a:stretch/>
        </p:blipFill>
        <p:spPr>
          <a:xfrm>
            <a:off x="8195906" y="1778977"/>
            <a:ext cx="776566" cy="5611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 smoothness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3093" y="2720182"/>
            <a:ext cx="482192" cy="7278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0965" y="3896133"/>
            <a:ext cx="506448" cy="5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Plus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Requirements</a:t>
            </a:r>
          </a:p>
          <a:p>
            <a:pPr lvl="1"/>
            <a:r>
              <a:rPr lang="en-US" dirty="0"/>
              <a:t>Provide an entry point into focused process excellence</a:t>
            </a:r>
          </a:p>
          <a:p>
            <a:pPr lvl="1"/>
            <a:r>
              <a:rPr lang="en-US" dirty="0"/>
              <a:t>Ensure that the key strategic components of a Baldrige Organizational Profile/ EFQM Key Information are in place</a:t>
            </a:r>
          </a:p>
          <a:p>
            <a:pPr lvl="2"/>
            <a:r>
              <a:rPr lang="en-US" dirty="0"/>
              <a:t>Student, Customer, and Stakeholder segments &amp; requirements</a:t>
            </a:r>
          </a:p>
          <a:p>
            <a:pPr lvl="2"/>
            <a:r>
              <a:rPr lang="en-US" dirty="0"/>
              <a:t>Mission, Vision, and Values</a:t>
            </a:r>
          </a:p>
          <a:p>
            <a:pPr lvl="2"/>
            <a:r>
              <a:rPr lang="en-US" dirty="0"/>
              <a:t>Strategic Advantages</a:t>
            </a:r>
          </a:p>
          <a:p>
            <a:pPr lvl="2"/>
            <a:r>
              <a:rPr lang="en-US" dirty="0"/>
              <a:t>Strategic Challenges</a:t>
            </a:r>
          </a:p>
          <a:p>
            <a:pPr lvl="2"/>
            <a:r>
              <a:rPr lang="en-US" dirty="0"/>
              <a:t>Core Competencies</a:t>
            </a:r>
          </a:p>
          <a:p>
            <a:pPr lvl="2"/>
            <a:r>
              <a:rPr lang="en-US" dirty="0"/>
              <a:t>Competitive Environment</a:t>
            </a:r>
          </a:p>
          <a:p>
            <a:pPr lvl="2"/>
            <a:r>
              <a:rPr lang="en-US" dirty="0"/>
              <a:t>Strategic Context</a:t>
            </a:r>
          </a:p>
          <a:p>
            <a:pPr lvl="2"/>
            <a:r>
              <a:rPr lang="en-US" dirty="0"/>
              <a:t>Performance Improvement System</a:t>
            </a:r>
          </a:p>
          <a:p>
            <a:pPr lvl="1"/>
            <a:r>
              <a:rPr lang="en-US" dirty="0"/>
              <a:t>Set the stage for more involved process and results documentation</a:t>
            </a:r>
          </a:p>
          <a:p>
            <a:r>
              <a:rPr lang="en-US" dirty="0"/>
              <a:t>Delivery Mode</a:t>
            </a:r>
          </a:p>
          <a:p>
            <a:pPr lvl="1"/>
            <a:r>
              <a:rPr lang="en-US" i="1" dirty="0"/>
              <a:t>Application preparation: </a:t>
            </a:r>
            <a:r>
              <a:rPr lang="en-US" dirty="0"/>
              <a:t>Coaching / mentoring model (Possibly supported by </a:t>
            </a:r>
            <a:r>
              <a:rPr lang="en-US" dirty="0" err="1"/>
              <a:t>ManageHub</a:t>
            </a:r>
            <a:r>
              <a:rPr lang="en-US" dirty="0"/>
              <a:t> Live)</a:t>
            </a:r>
          </a:p>
          <a:p>
            <a:pPr lvl="1"/>
            <a:r>
              <a:rPr lang="en-US" i="1" dirty="0"/>
              <a:t>Quality Framework: </a:t>
            </a:r>
            <a:r>
              <a:rPr lang="en-US" dirty="0"/>
              <a:t>Baldrige Organizational Profile / EFQM Key Information</a:t>
            </a:r>
          </a:p>
          <a:p>
            <a:pPr lvl="1"/>
            <a:r>
              <a:rPr lang="en-US" i="1" dirty="0"/>
              <a:t>Judging: </a:t>
            </a:r>
            <a:r>
              <a:rPr lang="en-US" dirty="0"/>
              <a:t>Completeness check by judging panel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Discussion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5300" y="627182"/>
            <a:ext cx="506448" cy="5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Platinum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Requirements</a:t>
            </a:r>
          </a:p>
          <a:p>
            <a:pPr lvl="1"/>
            <a:r>
              <a:rPr lang="en-US" dirty="0"/>
              <a:t>Documentation of processes and results at the Basic and Overall Level (Baldrige Excellence Builder / EFQM Committed to Excellence)</a:t>
            </a:r>
          </a:p>
          <a:p>
            <a:pPr lvl="1"/>
            <a:r>
              <a:rPr lang="en-US" dirty="0"/>
              <a:t>Ensure processes and outcomes are documented, assessed, and scored</a:t>
            </a:r>
          </a:p>
          <a:p>
            <a:pPr lvl="2"/>
            <a:r>
              <a:rPr lang="en-US" dirty="0"/>
              <a:t>Baldrige </a:t>
            </a:r>
            <a:r>
              <a:rPr lang="mr-IN" dirty="0"/>
              <a:t>–</a:t>
            </a:r>
            <a:r>
              <a:rPr lang="en-US" dirty="0"/>
              <a:t> Baldrige Builder in Scorebook Navigator</a:t>
            </a:r>
          </a:p>
          <a:p>
            <a:pPr lvl="2"/>
            <a:r>
              <a:rPr lang="en-US" dirty="0"/>
              <a:t>EFQM - RADAR</a:t>
            </a:r>
          </a:p>
          <a:p>
            <a:pPr lvl="1"/>
            <a:r>
              <a:rPr lang="en-US" dirty="0"/>
              <a:t>Set the stage for later full document</a:t>
            </a:r>
          </a:p>
          <a:p>
            <a:pPr lvl="1"/>
            <a:r>
              <a:rPr lang="en-US" dirty="0"/>
              <a:t>No site visits</a:t>
            </a:r>
          </a:p>
          <a:p>
            <a:r>
              <a:rPr lang="en-US" dirty="0"/>
              <a:t>Delivery Mode</a:t>
            </a:r>
          </a:p>
          <a:p>
            <a:pPr lvl="1"/>
            <a:r>
              <a:rPr lang="en-US" i="1" dirty="0"/>
              <a:t>Application preparation: </a:t>
            </a:r>
            <a:r>
              <a:rPr lang="en-US" dirty="0"/>
              <a:t>Coaching / mentoring model (Possibly supported by </a:t>
            </a:r>
            <a:r>
              <a:rPr lang="en-US" dirty="0" err="1"/>
              <a:t>ManageHub</a:t>
            </a:r>
            <a:r>
              <a:rPr lang="en-US" dirty="0"/>
              <a:t> Live)</a:t>
            </a:r>
          </a:p>
          <a:p>
            <a:pPr lvl="1"/>
            <a:r>
              <a:rPr lang="en-US" i="1" dirty="0"/>
              <a:t>Quality Framework: </a:t>
            </a:r>
            <a:r>
              <a:rPr lang="en-US" dirty="0"/>
              <a:t>Use of adapted Baldrige Framework criteria or EFQM criteria (modeled after industry-specific models)</a:t>
            </a:r>
          </a:p>
          <a:p>
            <a:pPr lvl="1"/>
            <a:r>
              <a:rPr lang="en-US" i="1" dirty="0"/>
              <a:t>Scoring / Judging: </a:t>
            </a:r>
            <a:r>
              <a:rPr lang="en-US" dirty="0"/>
              <a:t>Baldrige top tier minus one or EFQM Committed to  Excellence (1,000 point model)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Discussion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5300" y="335863"/>
            <a:ext cx="555999" cy="8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3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Requirements</a:t>
            </a:r>
          </a:p>
          <a:p>
            <a:pPr lvl="1"/>
            <a:r>
              <a:rPr lang="en-US" dirty="0"/>
              <a:t>Documentation of processes and results at the Basic, Overall, and Multiple Levels (Baldrige Framework / EFQM </a:t>
            </a:r>
            <a:r>
              <a:rPr lang="en-US" dirty="0" err="1"/>
              <a:t>Recognised</a:t>
            </a:r>
            <a:r>
              <a:rPr lang="en-US" dirty="0"/>
              <a:t> for Excellence)</a:t>
            </a:r>
          </a:p>
          <a:p>
            <a:pPr lvl="1"/>
            <a:r>
              <a:rPr lang="en-US" dirty="0"/>
              <a:t>Ensure processes and outcomes are documented, assessed, and scored</a:t>
            </a:r>
          </a:p>
          <a:p>
            <a:pPr lvl="2"/>
            <a:r>
              <a:rPr lang="en-US" dirty="0"/>
              <a:t>Baldrige </a:t>
            </a:r>
            <a:r>
              <a:rPr lang="mr-IN" dirty="0"/>
              <a:t>–</a:t>
            </a:r>
            <a:r>
              <a:rPr lang="en-US" dirty="0"/>
              <a:t> Baldrige Framework in Scorebook Navigator</a:t>
            </a:r>
          </a:p>
          <a:p>
            <a:pPr lvl="2"/>
            <a:r>
              <a:rPr lang="en-US" dirty="0"/>
              <a:t>EFQM - RADAR</a:t>
            </a:r>
          </a:p>
          <a:p>
            <a:pPr lvl="1"/>
            <a:r>
              <a:rPr lang="en-US" dirty="0"/>
              <a:t>Site visit of high-scoring applicants</a:t>
            </a:r>
          </a:p>
          <a:p>
            <a:r>
              <a:rPr lang="en-US" dirty="0"/>
              <a:t>Delivery Mode</a:t>
            </a:r>
          </a:p>
          <a:p>
            <a:pPr lvl="1"/>
            <a:r>
              <a:rPr lang="en-US" i="1" dirty="0"/>
              <a:t>Application preparation: </a:t>
            </a:r>
            <a:r>
              <a:rPr lang="en-US" dirty="0"/>
              <a:t>Coaching / mentoring model (Possibly supported by </a:t>
            </a:r>
            <a:r>
              <a:rPr lang="en-US" dirty="0" err="1"/>
              <a:t>ManageHub</a:t>
            </a:r>
            <a:r>
              <a:rPr lang="en-US" dirty="0"/>
              <a:t> Live)</a:t>
            </a:r>
          </a:p>
          <a:p>
            <a:pPr lvl="1"/>
            <a:r>
              <a:rPr lang="en-US" i="1" dirty="0"/>
              <a:t>Quality Framework: </a:t>
            </a:r>
            <a:r>
              <a:rPr lang="en-US" dirty="0"/>
              <a:t>Use of full Baldrige Framework criteria or EFQM criteria</a:t>
            </a:r>
          </a:p>
          <a:p>
            <a:pPr lvl="1"/>
            <a:r>
              <a:rPr lang="en-US" i="1" dirty="0"/>
              <a:t>Scoring / Judging: </a:t>
            </a:r>
            <a:r>
              <a:rPr lang="en-US" dirty="0"/>
              <a:t>Follows Baldrige state top tier or EFQM </a:t>
            </a:r>
            <a:r>
              <a:rPr lang="en-US" dirty="0" err="1"/>
              <a:t>Recognised</a:t>
            </a:r>
            <a:r>
              <a:rPr lang="en-US" dirty="0"/>
              <a:t> for Excellence (1,000 point model)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Discussion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FB5A5-F885-406F-BD73-DF6F91A4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1739" y="193140"/>
            <a:ext cx="1035585" cy="10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GBA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3550" indent="-4635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Continue the journey towards performance excellence</a:t>
            </a:r>
          </a:p>
          <a:p>
            <a:pPr marL="463550" indent="-4635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Enhance the benefits of accreditation based on global principals for quality higher education such as CHEA</a:t>
            </a:r>
          </a:p>
          <a:p>
            <a:pPr marL="463550" indent="-4635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Align with world-class frameworks use by role model organizations—Baldrige, EFQM, Japan Quality Award, China Quality Award, etc.</a:t>
            </a:r>
          </a:p>
          <a:p>
            <a:pPr marL="463550" indent="-4635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Avoid the costs of additional programmatic accreditations</a:t>
            </a:r>
          </a:p>
          <a:p>
            <a:pPr marL="463550" indent="-463550">
              <a:spcAft>
                <a:spcPts val="600"/>
              </a:spcAft>
              <a:buFont typeface="Symbol" panose="05050102010706020507" pitchFamily="18" charset="2"/>
              <a:buChar char=""/>
            </a:pPr>
            <a:r>
              <a:rPr lang="en-US" sz="2800" dirty="0"/>
              <a:t>AND…Real world organizational experiential learning on how to manage change to performance excellence!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Discussion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01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850E42-1263-45C1-B12E-0474FAB4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r>
              <a:rPr lang="en-US"/>
              <a:t>/ Comments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BD8B17-573E-4346-A62C-68926FDF3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F9085-6730-4922-AB07-EFED87B3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65115-F8F8-4BB5-B90C-A766E55E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39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8D52-2BE5-4160-96F2-E2531A04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Mission, Vision,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0A8D-61E2-4871-A0CA-0A4AC2A9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– </a:t>
            </a:r>
          </a:p>
          <a:p>
            <a:pPr lvl="1"/>
            <a:r>
              <a:rPr lang="en-US" b="0" i="1" dirty="0"/>
              <a:t>ACBSP promotes continuous improvement and recognizes excellence in the accreditation of business education programs around the world.</a:t>
            </a:r>
          </a:p>
          <a:p>
            <a:r>
              <a:rPr lang="en-US" dirty="0"/>
              <a:t>Vision</a:t>
            </a:r>
          </a:p>
          <a:p>
            <a:pPr lvl="1"/>
            <a:r>
              <a:rPr lang="en-US" b="0" i="1" dirty="0"/>
              <a:t>Every quality business program worldwide is accredited.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2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Business Program Accreditor 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342666"/>
              </p:ext>
            </p:extLst>
          </p:nvPr>
        </p:nvGraphicFramePr>
        <p:xfrm>
          <a:off x="102328" y="1868158"/>
          <a:ext cx="4171960" cy="337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1,175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Member Campuses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7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985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Baccalaureate/Graduate Degree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7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188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Associate Degree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879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7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255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Outside the United States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7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60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Different Countries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87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Continents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87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13,000+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Individuals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518053"/>
              </p:ext>
            </p:extLst>
          </p:nvPr>
        </p:nvGraphicFramePr>
        <p:xfrm>
          <a:off x="4274288" y="1868158"/>
          <a:ext cx="4167963" cy="301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2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939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Institutions with Accredited Business</a:t>
                      </a:r>
                      <a:r>
                        <a:rPr lang="en-US" sz="1800" baseline="0" dirty="0"/>
                        <a:t> Programs</a:t>
                      </a:r>
                      <a:endParaRPr lang="en-US" sz="18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453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154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Candidates for Accreditation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462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82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Not Yet Seeking Accreditation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4E50B447-E581-495E-AC66-68E7270F2463}"/>
              </a:ext>
            </a:extLst>
          </p:cNvPr>
          <p:cNvSpPr/>
          <p:nvPr/>
        </p:nvSpPr>
        <p:spPr>
          <a:xfrm>
            <a:off x="893136" y="5479166"/>
            <a:ext cx="7378994" cy="695265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Largest globally in terms of students served</a:t>
            </a:r>
          </a:p>
        </p:txBody>
      </p:sp>
    </p:spTree>
    <p:extLst>
      <p:ext uri="{BB962C8B-B14F-4D97-AF65-F5344CB8AC3E}">
        <p14:creationId xmlns:p14="http://schemas.microsoft.com/office/powerpoint/2010/main" val="189639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300" dirty="0">
                <a:latin typeface="+mn-lt"/>
              </a:rPr>
              <a:t>Branding your school and ACBSP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75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Branding to Promote Candidacy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2400" dirty="0"/>
              <a:t>or Accredited  Status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CC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154C99"/>
                </a:solidFill>
              </a:rPr>
              <a:t>	</a:t>
            </a:r>
            <a:endParaRPr lang="en-US" altLang="en-US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8" y="3303732"/>
            <a:ext cx="1717941" cy="19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2" y="3303732"/>
            <a:ext cx="1717887" cy="19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3" y="3303732"/>
            <a:ext cx="1649551" cy="19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0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5FA1-2744-46D9-ADC0-BF5D3C93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ACBSP International Regional Structure</a:t>
            </a:r>
          </a:p>
        </p:txBody>
      </p:sp>
      <p:pic>
        <p:nvPicPr>
          <p:cNvPr id="1026" name="Picture 2" descr="https://c.ymcdn.com/sites/www.acbsp.org/resource/resmgr/regions/regions.png">
            <a:extLst>
              <a:ext uri="{FF2B5EF4-FFF2-40B4-BE49-F238E27FC236}">
                <a16:creationId xmlns:a16="http://schemas.microsoft.com/office/drawing/2014/main" id="{3D3620CF-EA7F-4F57-92A0-F94CEA52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18" y="1514901"/>
            <a:ext cx="9181418" cy="47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0A68CB-F96D-4C01-99C7-697D95BACBAB}"/>
              </a:ext>
            </a:extLst>
          </p:cNvPr>
          <p:cNvSpPr txBox="1"/>
          <p:nvPr/>
        </p:nvSpPr>
        <p:spPr>
          <a:xfrm>
            <a:off x="5411338" y="3535764"/>
            <a:ext cx="859810" cy="66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Region </a:t>
            </a:r>
          </a:p>
          <a:p>
            <a:pPr algn="ctr"/>
            <a:r>
              <a:rPr lang="en-US" b="1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F2EC8B-0AC0-458C-98FA-FDBC8CAB10FD}"/>
              </a:ext>
            </a:extLst>
          </p:cNvPr>
          <p:cNvSpPr txBox="1"/>
          <p:nvPr/>
        </p:nvSpPr>
        <p:spPr>
          <a:xfrm>
            <a:off x="2254156" y="4546979"/>
            <a:ext cx="859810" cy="66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Region </a:t>
            </a:r>
          </a:p>
          <a:p>
            <a:pPr algn="ctr"/>
            <a:r>
              <a:rPr lang="en-US" b="1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D59FA-5F63-4855-B5C9-DD15993E52A8}"/>
              </a:ext>
            </a:extLst>
          </p:cNvPr>
          <p:cNvSpPr txBox="1"/>
          <p:nvPr/>
        </p:nvSpPr>
        <p:spPr>
          <a:xfrm>
            <a:off x="5929953" y="2621710"/>
            <a:ext cx="859810" cy="66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Region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FE69D-63BF-4B8D-BA9C-C61D56DEFBBC}"/>
              </a:ext>
            </a:extLst>
          </p:cNvPr>
          <p:cNvSpPr/>
          <p:nvPr/>
        </p:nvSpPr>
        <p:spPr>
          <a:xfrm>
            <a:off x="954626" y="29560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58813-5456-4EC2-BADC-46668B39CFC8}"/>
              </a:ext>
            </a:extLst>
          </p:cNvPr>
          <p:cNvSpPr/>
          <p:nvPr/>
        </p:nvSpPr>
        <p:spPr>
          <a:xfrm>
            <a:off x="1832670" y="27595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2B1E48-0A62-4F0B-8A77-A435885966D0}"/>
              </a:ext>
            </a:extLst>
          </p:cNvPr>
          <p:cNvSpPr/>
          <p:nvPr/>
        </p:nvSpPr>
        <p:spPr>
          <a:xfrm>
            <a:off x="1577233" y="28822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86124-0E00-4B8C-A462-D21675EC0B7E}"/>
              </a:ext>
            </a:extLst>
          </p:cNvPr>
          <p:cNvSpPr/>
          <p:nvPr/>
        </p:nvSpPr>
        <p:spPr>
          <a:xfrm>
            <a:off x="1321796" y="30668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8BDB37-8413-4823-B001-AE01E469A20D}"/>
              </a:ext>
            </a:extLst>
          </p:cNvPr>
          <p:cNvSpPr/>
          <p:nvPr/>
        </p:nvSpPr>
        <p:spPr>
          <a:xfrm>
            <a:off x="1326685" y="33067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3C9DB2-62F2-424A-937C-997A830605F2}"/>
              </a:ext>
            </a:extLst>
          </p:cNvPr>
          <p:cNvSpPr/>
          <p:nvPr/>
        </p:nvSpPr>
        <p:spPr>
          <a:xfrm>
            <a:off x="1633260" y="33067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397F6-7ADB-4586-B133-CE63BC5DD64E}"/>
              </a:ext>
            </a:extLst>
          </p:cNvPr>
          <p:cNvSpPr txBox="1"/>
          <p:nvPr/>
        </p:nvSpPr>
        <p:spPr>
          <a:xfrm>
            <a:off x="3343701" y="5540991"/>
            <a:ext cx="2676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Offices globally:</a:t>
            </a:r>
          </a:p>
          <a:p>
            <a:r>
              <a:rPr lang="en-US" dirty="0"/>
              <a:t>HQ – Kansas City, USA</a:t>
            </a:r>
          </a:p>
          <a:p>
            <a:r>
              <a:rPr lang="en-US" dirty="0"/>
              <a:t>European HQ – Brussels</a:t>
            </a:r>
          </a:p>
          <a:p>
            <a:r>
              <a:rPr lang="en-US" dirty="0"/>
              <a:t>Latin America – Lima, Peru</a:t>
            </a:r>
          </a:p>
        </p:txBody>
      </p:sp>
    </p:spTree>
    <p:extLst>
      <p:ext uri="{BB962C8B-B14F-4D97-AF65-F5344CB8AC3E}">
        <p14:creationId xmlns:p14="http://schemas.microsoft.com/office/powerpoint/2010/main" val="9404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654D-61BE-4F0B-92C0-39459AC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ACBSP Embraces International Accreditation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FAD6-E607-47B1-B9CB-C382EA38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Member of CHEA and CHEA International Quality Group (CIQG)</a:t>
            </a:r>
          </a:p>
          <a:p>
            <a:pPr lvl="1"/>
            <a:r>
              <a:rPr lang="en-US" dirty="0"/>
              <a:t>Includes 7 CIQG International Quality Principles </a:t>
            </a:r>
          </a:p>
          <a:p>
            <a:r>
              <a:rPr lang="en-US" dirty="0"/>
              <a:t>Through CIQG in alignment with:</a:t>
            </a:r>
          </a:p>
          <a:p>
            <a:pPr lvl="2"/>
            <a:r>
              <a:rPr lang="en-US" dirty="0"/>
              <a:t>2005 UNESCO-OECD Guidelines for Quality Provision in Cross-Border Higher Education</a:t>
            </a:r>
          </a:p>
          <a:p>
            <a:pPr lvl="2"/>
            <a:r>
              <a:rPr lang="en-US" dirty="0"/>
              <a:t>2007 INQAAHE Guidelines of Good Practice for Quality Assurance </a:t>
            </a:r>
          </a:p>
          <a:p>
            <a:pPr lvl="2"/>
            <a:r>
              <a:rPr lang="en-US" dirty="0"/>
              <a:t>2008 Chiba Principles: Higher Education Quality Assurance for the Asia Pacific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1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3E5B-C37C-4596-85BA-2044AC8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Baldrige Framework for Performance Excellence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489210-C1DE-4885-AA9D-676B1403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50" y="1924334"/>
            <a:ext cx="8156650" cy="493366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Baldrige program originated in 1988</a:t>
            </a:r>
          </a:p>
          <a:p>
            <a:r>
              <a:rPr lang="en-US" dirty="0"/>
              <a:t>Current serves 6 (soon 7) sectors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Service</a:t>
            </a:r>
          </a:p>
          <a:p>
            <a:pPr lvl="1"/>
            <a:r>
              <a:rPr lang="en-US" dirty="0"/>
              <a:t>Small business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Health Care</a:t>
            </a:r>
          </a:p>
          <a:p>
            <a:pPr lvl="1"/>
            <a:r>
              <a:rPr lang="en-US" dirty="0"/>
              <a:t>Nonprofit / Government</a:t>
            </a:r>
          </a:p>
          <a:p>
            <a:pPr lvl="1"/>
            <a:r>
              <a:rPr lang="en-US" dirty="0"/>
              <a:t>(Communities of Excellence)</a:t>
            </a:r>
          </a:p>
          <a:p>
            <a:r>
              <a:rPr lang="en-US" dirty="0"/>
              <a:t>Over 30 years the Framework has evolved to a comprehensive stakeholder-based model</a:t>
            </a:r>
          </a:p>
          <a:p>
            <a:r>
              <a:rPr lang="en-US" dirty="0"/>
              <a:t>The Baldrige program is part of GEM (Global Excellence Model) Council with programs such as China Quality Award, EFQM, Japan Quality Award, SPRING Singapore</a:t>
            </a:r>
          </a:p>
          <a:p>
            <a:r>
              <a:rPr lang="en-US" dirty="0"/>
              <a:t>Baldrige is actively used by Tata Business Excellence and Max India</a:t>
            </a:r>
          </a:p>
        </p:txBody>
      </p:sp>
    </p:spTree>
    <p:extLst>
      <p:ext uri="{BB962C8B-B14F-4D97-AF65-F5344CB8AC3E}">
        <p14:creationId xmlns:p14="http://schemas.microsoft.com/office/powerpoint/2010/main" val="196972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0A73-79C0-47B9-957C-9527DCD2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Tata’s Journey with Baldrige—A study in quality growth</a:t>
            </a:r>
          </a:p>
        </p:txBody>
      </p:sp>
      <p:pic>
        <p:nvPicPr>
          <p:cNvPr id="2050" name="Picture 2" descr="https://www.nist.gov/sites/default/files/styles/480_x_480_limit/public/images/baldrige/figure-for-tata-article.jpg?itok=Is1A-3-f">
            <a:extLst>
              <a:ext uri="{FF2B5EF4-FFF2-40B4-BE49-F238E27FC236}">
                <a16:creationId xmlns:a16="http://schemas.microsoft.com/office/drawing/2014/main" id="{357AC3DC-1915-4F2A-862E-BE8A6163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49" y="1557740"/>
            <a:ext cx="4605337" cy="53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4DD52-BB86-4204-983B-02E595864AF9}"/>
              </a:ext>
            </a:extLst>
          </p:cNvPr>
          <p:cNvSpPr/>
          <p:nvPr/>
        </p:nvSpPr>
        <p:spPr>
          <a:xfrm>
            <a:off x="217268" y="4549676"/>
            <a:ext cx="383502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"Making an Elephant Dance": How the Baldrige Criteria Helped Transform a Global Conglomerate</a:t>
            </a:r>
          </a:p>
          <a:p>
            <a:endParaRPr lang="en-US" sz="1600" dirty="0"/>
          </a:p>
          <a:p>
            <a:pPr marL="627063"/>
            <a:r>
              <a:rPr lang="en-US" sz="1600" dirty="0"/>
              <a:t>(https://www.nist.gov/news-events/news/2014/09/making-elephant-dance-how-baldrige-criteria-helped-transform-global)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6625C-9CF6-4BB7-B8FF-05779DB5C2D5}"/>
              </a:ext>
            </a:extLst>
          </p:cNvPr>
          <p:cNvSpPr txBox="1"/>
          <p:nvPr/>
        </p:nvSpPr>
        <p:spPr>
          <a:xfrm>
            <a:off x="291547" y="1557740"/>
            <a:ext cx="372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Growth with the Baldrige-based Tata Business Excellence Model</a:t>
            </a:r>
          </a:p>
        </p:txBody>
      </p:sp>
    </p:spTree>
    <p:extLst>
      <p:ext uri="{BB962C8B-B14F-4D97-AF65-F5344CB8AC3E}">
        <p14:creationId xmlns:p14="http://schemas.microsoft.com/office/powerpoint/2010/main" val="15254484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1414</Words>
  <Application>Microsoft Office PowerPoint</Application>
  <PresentationFormat>On-screen Show (4:3)</PresentationFormat>
  <Paragraphs>324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.AppleSystemUIFont</vt:lpstr>
      <vt:lpstr>Arial</vt:lpstr>
      <vt:lpstr>Calibri</vt:lpstr>
      <vt:lpstr>Corbel</vt:lpstr>
      <vt:lpstr>Courier New</vt:lpstr>
      <vt:lpstr>Helvetica</vt:lpstr>
      <vt:lpstr>Symbol</vt:lpstr>
      <vt:lpstr>Wingdings</vt:lpstr>
      <vt:lpstr>2_Office Theme</vt:lpstr>
      <vt:lpstr>Banded</vt:lpstr>
      <vt:lpstr>Accreditation with a Difference</vt:lpstr>
      <vt:lpstr>History of ACBSP</vt:lpstr>
      <vt:lpstr>Mission, Vision, and Values</vt:lpstr>
      <vt:lpstr>Largest Business Program Accreditor </vt:lpstr>
      <vt:lpstr>Branding your school and ACBSP </vt:lpstr>
      <vt:lpstr>ACBSP International Regional Structure</vt:lpstr>
      <vt:lpstr>ACBSP Embraces International Accreditation Principles</vt:lpstr>
      <vt:lpstr>The Baldrige Framework for Performance Excellence</vt:lpstr>
      <vt:lpstr>Tata’s Journey with Baldrige—A study in quality growth</vt:lpstr>
      <vt:lpstr>ACBSP Standards</vt:lpstr>
      <vt:lpstr>Embracing the Baldrige Framework for Performance Excellence</vt:lpstr>
      <vt:lpstr>ACBSP Accreditation Process</vt:lpstr>
      <vt:lpstr>Examples of Flexibility of Baldrige Approach</vt:lpstr>
      <vt:lpstr>Ah-Ha’s for Candidates</vt:lpstr>
      <vt:lpstr>Going Beyond Accreditation</vt:lpstr>
      <vt:lpstr>Why Going Beyond Accreditation (GBA)?</vt:lpstr>
      <vt:lpstr>Accreditation of Certificates</vt:lpstr>
      <vt:lpstr>Excellence Tiers Recognition</vt:lpstr>
      <vt:lpstr>Global Excellence Influences</vt:lpstr>
      <vt:lpstr>in understanding business program excellence</vt:lpstr>
      <vt:lpstr>Where differences cause the gap?</vt:lpstr>
      <vt:lpstr>ACBSP Accreditation Process</vt:lpstr>
      <vt:lpstr>Using ACBSP to embrace  Key Quality Frameworks</vt:lpstr>
      <vt:lpstr>Additional Excellence Levels</vt:lpstr>
      <vt:lpstr>Accreditation Plus Level</vt:lpstr>
      <vt:lpstr>Platinum Level</vt:lpstr>
      <vt:lpstr>Diamond Level</vt:lpstr>
      <vt:lpstr>Benefits of GBA</vt:lpstr>
      <vt:lpstr>Questions /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ACBSP - GBA   Additional Tiered Recognition</dc:title>
  <cp:lastModifiedBy>Doug Gilbert</cp:lastModifiedBy>
  <cp:revision>64</cp:revision>
  <dcterms:modified xsi:type="dcterms:W3CDTF">2017-11-07T07:12:32Z</dcterms:modified>
</cp:coreProperties>
</file>