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85"/>
  </p:notesMasterIdLst>
  <p:handoutMasterIdLst>
    <p:handoutMasterId r:id="rId86"/>
  </p:handoutMasterIdLst>
  <p:sldIdLst>
    <p:sldId id="256" r:id="rId6"/>
    <p:sldId id="681" r:id="rId7"/>
    <p:sldId id="616" r:id="rId8"/>
    <p:sldId id="680" r:id="rId9"/>
    <p:sldId id="678" r:id="rId10"/>
    <p:sldId id="679" r:id="rId11"/>
    <p:sldId id="264" r:id="rId12"/>
    <p:sldId id="330" r:id="rId13"/>
    <p:sldId id="331" r:id="rId14"/>
    <p:sldId id="300" r:id="rId15"/>
    <p:sldId id="301" r:id="rId16"/>
    <p:sldId id="324" r:id="rId17"/>
    <p:sldId id="325" r:id="rId18"/>
    <p:sldId id="265" r:id="rId19"/>
    <p:sldId id="267" r:id="rId20"/>
    <p:sldId id="326" r:id="rId21"/>
    <p:sldId id="308" r:id="rId22"/>
    <p:sldId id="329" r:id="rId23"/>
    <p:sldId id="275" r:id="rId24"/>
    <p:sldId id="311" r:id="rId25"/>
    <p:sldId id="321" r:id="rId26"/>
    <p:sldId id="258" r:id="rId27"/>
    <p:sldId id="577" r:id="rId28"/>
    <p:sldId id="607" r:id="rId29"/>
    <p:sldId id="608" r:id="rId30"/>
    <p:sldId id="611" r:id="rId31"/>
    <p:sldId id="612" r:id="rId32"/>
    <p:sldId id="613" r:id="rId33"/>
    <p:sldId id="614" r:id="rId34"/>
    <p:sldId id="617" r:id="rId35"/>
    <p:sldId id="618" r:id="rId36"/>
    <p:sldId id="619" r:id="rId37"/>
    <p:sldId id="621" r:id="rId38"/>
    <p:sldId id="623" r:id="rId39"/>
    <p:sldId id="624" r:id="rId40"/>
    <p:sldId id="625" r:id="rId41"/>
    <p:sldId id="626" r:id="rId42"/>
    <p:sldId id="627" r:id="rId43"/>
    <p:sldId id="628" r:id="rId44"/>
    <p:sldId id="629" r:id="rId45"/>
    <p:sldId id="573" r:id="rId46"/>
    <p:sldId id="642" r:id="rId47"/>
    <p:sldId id="639" r:id="rId48"/>
    <p:sldId id="643" r:id="rId49"/>
    <p:sldId id="644" r:id="rId50"/>
    <p:sldId id="645" r:id="rId51"/>
    <p:sldId id="646" r:id="rId52"/>
    <p:sldId id="647" r:id="rId53"/>
    <p:sldId id="648" r:id="rId54"/>
    <p:sldId id="649" r:id="rId55"/>
    <p:sldId id="650" r:id="rId56"/>
    <p:sldId id="651" r:id="rId57"/>
    <p:sldId id="652" r:id="rId58"/>
    <p:sldId id="653" r:id="rId59"/>
    <p:sldId id="654" r:id="rId60"/>
    <p:sldId id="655" r:id="rId61"/>
    <p:sldId id="656" r:id="rId62"/>
    <p:sldId id="657" r:id="rId63"/>
    <p:sldId id="658" r:id="rId64"/>
    <p:sldId id="659" r:id="rId65"/>
    <p:sldId id="660" r:id="rId66"/>
    <p:sldId id="661" r:id="rId67"/>
    <p:sldId id="662" r:id="rId68"/>
    <p:sldId id="663" r:id="rId69"/>
    <p:sldId id="664" r:id="rId70"/>
    <p:sldId id="665" r:id="rId71"/>
    <p:sldId id="666" r:id="rId72"/>
    <p:sldId id="667" r:id="rId73"/>
    <p:sldId id="668" r:id="rId74"/>
    <p:sldId id="669" r:id="rId75"/>
    <p:sldId id="670" r:id="rId76"/>
    <p:sldId id="671" r:id="rId77"/>
    <p:sldId id="672" r:id="rId78"/>
    <p:sldId id="673" r:id="rId79"/>
    <p:sldId id="674" r:id="rId80"/>
    <p:sldId id="675" r:id="rId81"/>
    <p:sldId id="676" r:id="rId82"/>
    <p:sldId id="677" r:id="rId83"/>
    <p:sldId id="277" r:id="rId8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D62"/>
    <a:srgbClr val="7D4F4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855" autoAdjust="0"/>
    <p:restoredTop sz="93793" autoAdjust="0"/>
  </p:normalViewPr>
  <p:slideViewPr>
    <p:cSldViewPr>
      <p:cViewPr varScale="1">
        <p:scale>
          <a:sx n="70" d="100"/>
          <a:sy n="70" d="100"/>
        </p:scale>
        <p:origin x="7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8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9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ableStyles" Target="tableStyle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AF1C3F7E-F98C-47F8-A0E2-EEF9E25D504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CA417992-C5A8-4190-B43D-31A7718CC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80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CC61C183-8C9D-4145-8E79-F93F9F91C50A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48377173-8567-4991-AA46-3D553546CF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983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F6F8B-1F4C-49CB-9D48-27C80361DA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27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F6F8B-1F4C-49CB-9D48-27C80361DA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99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C7AA-AB6D-4182-B5DB-2EF22B8F67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965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out the updated “Accreditation Timetable” one-sheet with the unified 7 standards on the back,</a:t>
            </a:r>
            <a:r>
              <a:rPr lang="en-US" baseline="0" dirty="0"/>
              <a:t> and the “Accreditation Next” booklet - which is available for U.S. audiences (Baldrige) and European audiences (EFQM).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D35B1-9DEF-43CA-8437-FC7205FB3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29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4DA16CD-9AB7-45DE-B1AA-757338F5805E}" type="slidenum">
              <a:rPr lang="en-US" altLang="en-US">
                <a:latin typeface="Arial" charset="0"/>
              </a:rPr>
              <a:pPr/>
              <a:t>24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0257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C5AECC6-1CB4-4036-B111-2DB1DCA06AD2}" type="slidenum">
              <a:rPr lang="en-US" altLang="en-US">
                <a:latin typeface="Arial" charset="0"/>
              </a:rPr>
              <a:pPr/>
              <a:t>25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5260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6BBB255-4C43-4852-9098-2CF1E0F97B37}" type="slidenum">
              <a:rPr lang="en-US" altLang="en-US">
                <a:latin typeface="Arial" charset="0"/>
              </a:rPr>
              <a:pPr/>
              <a:t>26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24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CDD245E-E6B6-470C-B4E3-A31873B7A0C2}" type="slidenum">
              <a:rPr lang="en-US" altLang="en-US">
                <a:latin typeface="Arial" charset="0"/>
              </a:rPr>
              <a:pPr/>
              <a:t>27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0206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076C7BE-3B3D-4DDA-B78B-0D5BBEF0C781}" type="slidenum">
              <a:rPr lang="en-US" altLang="en-US">
                <a:latin typeface="Arial" charset="0"/>
              </a:rPr>
              <a:pPr/>
              <a:t>28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0851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D89C939-6B23-4E36-8A5D-55F542A9896B}" type="slidenum">
              <a:rPr lang="en-US" altLang="en-US">
                <a:latin typeface="Arial" charset="0"/>
              </a:rPr>
              <a:pPr/>
              <a:t>29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635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0A21-BC1D-4E4D-A6C5-F7C60E9DE7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Notes Placeholder 4"/>
          <p:cNvSpPr>
            <a:spLocks noGrp="1"/>
          </p:cNvSpPr>
          <p:nvPr/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3" tIns="46581" rIns="93163" bIns="46581"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7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B607DFF0-FFB7-4888-9BD4-757D077643B4}" type="slidenum">
              <a:rPr lang="en-US" altLang="en-US">
                <a:latin typeface="Arial" charset="0"/>
              </a:rPr>
              <a:pPr/>
              <a:t>30</a:t>
            </a:fld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09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43BA03F-091D-4C3E-B40E-1A2D15C52B87}" type="slidenum">
              <a:rPr lang="en-US" altLang="en-US">
                <a:latin typeface="Arial" charset="0"/>
              </a:rPr>
              <a:pPr/>
              <a:t>31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9218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896355B-4A7E-4103-A07B-4626827DFB39}" type="slidenum">
              <a:rPr lang="en-US" altLang="en-US">
                <a:latin typeface="Arial" charset="0"/>
              </a:rPr>
              <a:pPr/>
              <a:t>32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3452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40D8499-177D-49D4-B7A4-132DF145B16A}" type="slidenum">
              <a:rPr lang="en-US" altLang="en-US">
                <a:latin typeface="Arial" charset="0"/>
              </a:rPr>
              <a:pPr/>
              <a:t>33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7316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8E14BAC-E9B3-434F-97CF-141A401FF251}" type="slidenum">
              <a:rPr lang="en-US" altLang="en-US">
                <a:latin typeface="Arial" charset="0"/>
              </a:rPr>
              <a:pPr/>
              <a:t>34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8625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F889E23-D5DF-4E0F-9B1C-7B4AD1B644D8}" type="slidenum">
              <a:rPr lang="en-US" altLang="en-US">
                <a:latin typeface="Arial" charset="0"/>
              </a:rPr>
              <a:pPr/>
              <a:t>35</a:t>
            </a:fld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36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E8F7042-2F40-421B-8C10-EF6CA92D1FC0}" type="slidenum">
              <a:rPr lang="en-US" altLang="en-US">
                <a:latin typeface="Arial" charset="0"/>
              </a:rPr>
              <a:pPr/>
              <a:t>36</a:t>
            </a:fld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46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2384EAC-8175-4F1B-923B-7128D4331EDA}" type="slidenum">
              <a:rPr lang="en-US" altLang="en-US">
                <a:latin typeface="Arial" charset="0"/>
              </a:rPr>
              <a:pPr/>
              <a:t>37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4898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99FF93D-7585-4400-86C8-D26428ABFA19}" type="slidenum">
              <a:rPr lang="en-US" altLang="en-US">
                <a:latin typeface="Arial" charset="0"/>
              </a:rPr>
              <a:pPr/>
              <a:t>38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494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CE50F54-30FE-4B8A-8EBF-C1FF011F4B7B}" type="slidenum">
              <a:rPr lang="en-US" altLang="en-US">
                <a:latin typeface="Arial" charset="0"/>
              </a:rPr>
              <a:pPr/>
              <a:t>39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507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0A21-BC1D-4E4D-A6C5-F7C60E9DE7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Notes Placeholder 4"/>
          <p:cNvSpPr>
            <a:spLocks noGrp="1"/>
          </p:cNvSpPr>
          <p:nvPr/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3" tIns="46581" rIns="93163" bIns="46581"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85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4FA6CE9-B3E4-4404-8D92-23E16DC6CE04}" type="slidenum">
              <a:rPr lang="en-US" altLang="en-US">
                <a:latin typeface="Arial" charset="0"/>
              </a:rPr>
              <a:pPr/>
              <a:t>40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20531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EDFDD-B0D2-47DF-88E4-C6D0A396F0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0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0A21-BC1D-4E4D-A6C5-F7C60E9DE7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Notes Placeholder 4"/>
          <p:cNvSpPr>
            <a:spLocks noGrp="1"/>
          </p:cNvSpPr>
          <p:nvPr/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3" tIns="46581" rIns="93163" bIns="46581"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7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0A21-BC1D-4E4D-A6C5-F7C60E9DE7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Notes Placeholder 4"/>
          <p:cNvSpPr>
            <a:spLocks noGrp="1"/>
          </p:cNvSpPr>
          <p:nvPr/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3" tIns="46581" rIns="93163" bIns="46581"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1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18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5613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4488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645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6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08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80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52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5174E-669C-459C-A0D8-43E4884B77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8799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70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4488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645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6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08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80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52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5174E-669C-459C-A0D8-43E4884B77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8799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4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6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774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24415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797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8425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77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66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00377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30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132" y="3887812"/>
            <a:ext cx="9146751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616" y="2166365"/>
            <a:ext cx="843534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4500" spc="11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" y="3913632"/>
            <a:ext cx="862965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45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25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167128"/>
            <a:ext cx="843534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604" y="3913212"/>
            <a:ext cx="8627364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578ACC-22D6-47C1-A373-4FD133E34F3C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263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80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2656566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2656564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5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23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2120054"/>
            <a:ext cx="4594860" cy="4114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2147487"/>
            <a:ext cx="24003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24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2211494"/>
            <a:ext cx="459486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2150621"/>
            <a:ext cx="24003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06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58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74638"/>
            <a:ext cx="180178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979968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65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3810002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1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1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1" y="3675529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9"/>
            <a:ext cx="8458200" cy="1470025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48006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9" y="1136"/>
            <a:ext cx="747712" cy="365760"/>
          </a:xfrm>
        </p:spPr>
        <p:txBody>
          <a:bodyPr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90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62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2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3225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34290" indent="0">
              <a:buNone/>
              <a:defRPr sz="1575" b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6"/>
            <a:ext cx="4038600" cy="4525963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6"/>
            <a:ext cx="4038600" cy="4525963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75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3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0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0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708519"/>
            <a:ext cx="4041775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06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7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18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35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6858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296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1109162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04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68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64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4" y="3810004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2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2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2" y="3675531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91"/>
            <a:ext cx="8458200" cy="1470025"/>
          </a:xfrm>
        </p:spPr>
        <p:txBody>
          <a:bodyPr anchor="b"/>
          <a:lstStyle>
            <a:lvl1pPr>
              <a:defRPr sz="2475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36005" indent="0" algn="l">
              <a:buNone/>
              <a:defRPr sz="1350">
                <a:solidFill>
                  <a:schemeClr val="tx2"/>
                </a:solidFill>
              </a:defRPr>
            </a:lvl1pPr>
            <a:lvl2pPr marL="257175" indent="0" algn="ctr">
              <a:buNone/>
            </a:lvl2pPr>
            <a:lvl3pPr marL="514350" indent="0" algn="ctr">
              <a:buNone/>
            </a:lvl3pPr>
            <a:lvl4pPr marL="771525" indent="0" algn="ctr">
              <a:buNone/>
            </a:lvl4pPr>
            <a:lvl5pPr marL="1028700" indent="0" algn="ctr">
              <a:buNone/>
            </a:lvl5pPr>
            <a:lvl6pPr marL="1285875" indent="0" algn="ctr">
              <a:buNone/>
            </a:lvl6pPr>
            <a:lvl7pPr marL="1543050" indent="0" algn="ctr">
              <a:buNone/>
            </a:lvl7pPr>
            <a:lvl8pPr marL="1800225" indent="0" algn="ctr">
              <a:buNone/>
            </a:lvl8pPr>
            <a:lvl9pPr marL="20574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9" y="1136"/>
            <a:ext cx="747712" cy="365760"/>
          </a:xfrm>
        </p:spPr>
        <p:txBody>
          <a:bodyPr/>
          <a:lstStyle>
            <a:lvl1pPr algn="r">
              <a:defRPr sz="1013">
                <a:solidFill>
                  <a:schemeClr val="bg1"/>
                </a:solidFill>
              </a:defRPr>
            </a:lvl1pPr>
          </a:lstStyle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39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58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4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2419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25718" indent="0">
              <a:buNone/>
              <a:defRPr sz="1181" b="0">
                <a:solidFill>
                  <a:schemeClr val="tx2"/>
                </a:solidFill>
              </a:defRPr>
            </a:lvl1pPr>
            <a:lvl2pPr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62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8"/>
            <a:ext cx="4038600" cy="4525963"/>
          </a:xfrm>
        </p:spPr>
        <p:txBody>
          <a:bodyPr/>
          <a:lstStyle>
            <a:lvl1pPr>
              <a:defRPr sz="1125"/>
            </a:lvl1pPr>
            <a:lvl2pPr>
              <a:defRPr sz="1069"/>
            </a:lvl2pPr>
            <a:lvl3pPr>
              <a:defRPr sz="1013"/>
            </a:lvl3pPr>
            <a:lvl4pPr>
              <a:defRPr sz="1013"/>
            </a:lvl4pPr>
            <a:lvl5pPr>
              <a:defRPr sz="101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8"/>
            <a:ext cx="4038600" cy="4525963"/>
          </a:xfrm>
        </p:spPr>
        <p:txBody>
          <a:bodyPr/>
          <a:lstStyle>
            <a:lvl1pPr>
              <a:defRPr sz="1125"/>
            </a:lvl1pPr>
            <a:lvl2pPr>
              <a:defRPr sz="1069"/>
            </a:lvl2pPr>
            <a:lvl3pPr>
              <a:defRPr sz="1013"/>
            </a:lvl3pPr>
            <a:lvl4pPr>
              <a:defRPr sz="1013"/>
            </a:lvl4pPr>
            <a:lvl5pPr>
              <a:defRPr sz="101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225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25718" indent="0">
              <a:buNone/>
              <a:defRPr sz="1069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125" b="1"/>
            </a:lvl2pPr>
            <a:lvl3pPr>
              <a:buNone/>
              <a:defRPr sz="1013" b="1"/>
            </a:lvl3pPr>
            <a:lvl4pPr>
              <a:buNone/>
              <a:defRPr sz="900" b="1"/>
            </a:lvl4pPr>
            <a:lvl5pPr>
              <a:buNone/>
              <a:defRPr sz="9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7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25718" indent="0">
              <a:buNone/>
              <a:defRPr sz="1069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125" b="1"/>
            </a:lvl2pPr>
            <a:lvl3pPr>
              <a:buNone/>
              <a:defRPr sz="1013" b="1"/>
            </a:lvl3pPr>
            <a:lvl4pPr>
              <a:buNone/>
              <a:defRPr sz="900" b="1"/>
            </a:lvl4pPr>
            <a:lvl5pPr>
              <a:buNone/>
              <a:defRPr sz="9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6" y="2708519"/>
            <a:ext cx="4041775" cy="3886200"/>
          </a:xfr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1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225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45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86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013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5144" indent="0">
              <a:buNone/>
              <a:defRPr sz="788"/>
            </a:lvl1pPr>
            <a:lvl2pPr>
              <a:buNone/>
              <a:defRPr sz="675"/>
            </a:lvl2pPr>
            <a:lvl3pPr>
              <a:buNone/>
              <a:defRPr sz="563"/>
            </a:lvl3pPr>
            <a:lvl4pPr>
              <a:buNone/>
              <a:defRPr sz="506"/>
            </a:lvl4pPr>
            <a:lvl5pPr>
              <a:buNone/>
              <a:defRPr sz="506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85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6" y="1109162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1125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31"/>
            </a:lvl1pPr>
            <a:lvl2pPr>
              <a:buFontTx/>
              <a:buNone/>
              <a:defRPr sz="675"/>
            </a:lvl2pPr>
            <a:lvl3pPr>
              <a:buFontTx/>
              <a:buNone/>
              <a:defRPr sz="563"/>
            </a:lvl3pPr>
            <a:lvl4pPr>
              <a:buFontTx/>
              <a:buNone/>
              <a:defRPr sz="506"/>
            </a:lvl4pPr>
            <a:lvl5pPr>
              <a:buFontTx/>
              <a:buNone/>
              <a:defRPr sz="506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254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2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3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B637EB9-190F-4D20-BA4F-915BB5DD240E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25323EA-B105-4930-8CED-4A67B5FF8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0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699" y="6422855"/>
            <a:ext cx="2250671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27-Nov-18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3" y="6422855"/>
            <a:ext cx="3783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195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02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itchFamily="2" charset="2"/>
        <a:buChar char="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515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0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0" name="Rectangle 29"/>
          <p:cNvSpPr/>
          <p:nvPr/>
        </p:nvSpPr>
        <p:spPr>
          <a:xfrm>
            <a:off x="1" y="308278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3" y="360248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1" y="440114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7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350">
                <a:solidFill>
                  <a:srgbClr val="FFFFFF"/>
                </a:solidFill>
              </a:defRPr>
            </a:lvl1pPr>
          </a:lstStyle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8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192024" algn="l" rtl="0" eaLnBrk="1" latinLnBrk="0" hangingPunct="1">
        <a:spcBef>
          <a:spcPts val="225"/>
        </a:spcBef>
        <a:buClr>
          <a:schemeClr val="accent3"/>
        </a:buClr>
        <a:buFont typeface="Georgia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185166" algn="l" rtl="0" eaLnBrk="1" latinLnBrk="0" hangingPunct="1">
        <a:spcBef>
          <a:spcPts val="225"/>
        </a:spcBef>
        <a:buClr>
          <a:schemeClr val="accent2"/>
        </a:buClr>
        <a:buFont typeface="Georgia"/>
        <a:buChar char="▫"/>
        <a:defRPr kumimoji="0" sz="195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92658" indent="-164592" algn="l" rtl="0" eaLnBrk="1" latinLnBrk="0" hangingPunct="1">
        <a:spcBef>
          <a:spcPts val="225"/>
        </a:spcBef>
        <a:buClr>
          <a:schemeClr val="accent1"/>
        </a:buClr>
        <a:buFont typeface="Wingdings 2"/>
        <a:buChar char=""/>
        <a:defRPr kumimoji="0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84682" indent="-150876" algn="l" rtl="0" eaLnBrk="1" latinLnBrk="0" hangingPunct="1">
        <a:spcBef>
          <a:spcPts val="225"/>
        </a:spcBef>
        <a:buClr>
          <a:schemeClr val="accent1"/>
        </a:buClr>
        <a:buFont typeface="Wingdings 2"/>
        <a:buChar char=""/>
        <a:defRPr kumimoji="0" sz="16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42416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207008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35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2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◦"/>
        <a:defRPr kumimoji="0" sz="1125" kern="1200">
          <a:solidFill>
            <a:schemeClr val="accent3"/>
          </a:solidFill>
          <a:latin typeface="+mn-lt"/>
          <a:ea typeface="+mn-ea"/>
          <a:cs typeface="+mn-cs"/>
        </a:defRPr>
      </a:lvl8pPr>
      <a:lvl9pPr marL="1680210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◦"/>
        <a:defRPr kumimoji="0" sz="105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30" name="Rectangle 29"/>
          <p:cNvSpPr/>
          <p:nvPr/>
        </p:nvSpPr>
        <p:spPr>
          <a:xfrm>
            <a:off x="2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4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2" y="440116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7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13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450">
                <a:solidFill>
                  <a:schemeClr val="accent2"/>
                </a:solidFill>
              </a:defRPr>
            </a:lvl1pPr>
          </a:lstStyle>
          <a:p>
            <a:fld id="{9CAA5E69-9ABD-4521-8FD2-2F9EB0884E7B}" type="datetimeFigureOut">
              <a:rPr lang="en-US" smtClean="0"/>
              <a:pPr/>
              <a:t>27-Nov-18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45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13">
                <a:solidFill>
                  <a:srgbClr val="FFFFFF"/>
                </a:solidFill>
              </a:defRPr>
            </a:lvl1pPr>
          </a:lstStyle>
          <a:p>
            <a:fld id="{3B2FBCDE-6FBB-444B-B604-DAB3889079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5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22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40" indent="-144018" algn="l" rtl="0" eaLnBrk="1" latinLnBrk="0" hangingPunct="1">
        <a:spcBef>
          <a:spcPts val="169"/>
        </a:spcBef>
        <a:buClr>
          <a:schemeClr val="accent3"/>
        </a:buClr>
        <a:buFont typeface="Georgia"/>
        <a:buChar char="•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70332" indent="-138875" algn="l" rtl="0" eaLnBrk="1" latinLnBrk="0" hangingPunct="1">
        <a:spcBef>
          <a:spcPts val="169"/>
        </a:spcBef>
        <a:buClr>
          <a:schemeClr val="accent2"/>
        </a:buClr>
        <a:buFont typeface="Georgia"/>
        <a:buChar char="▫"/>
        <a:defRPr kumimoji="0" sz="1463" kern="1200">
          <a:solidFill>
            <a:schemeClr val="accent2"/>
          </a:solidFill>
          <a:latin typeface="+mn-lt"/>
          <a:ea typeface="+mn-ea"/>
          <a:cs typeface="+mn-cs"/>
        </a:defRPr>
      </a:lvl2pPr>
      <a:lvl3pPr marL="519494" indent="-123444" algn="l" rtl="0" eaLnBrk="1" latinLnBrk="0" hangingPunct="1">
        <a:spcBef>
          <a:spcPts val="169"/>
        </a:spcBef>
        <a:buClr>
          <a:schemeClr val="accent1"/>
        </a:buClr>
        <a:buFont typeface="Wingdings 2"/>
        <a:buChar char=""/>
        <a:defRPr kumimoji="0"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63512" indent="-113157" algn="l" rtl="0" eaLnBrk="1" latinLnBrk="0" hangingPunct="1">
        <a:spcBef>
          <a:spcPts val="169"/>
        </a:spcBef>
        <a:buClr>
          <a:schemeClr val="accent1"/>
        </a:buClr>
        <a:buFont typeface="Wingdings 2"/>
        <a:buChar char=""/>
        <a:defRPr kumimoji="0" sz="1238" kern="1200">
          <a:solidFill>
            <a:schemeClr val="accent1"/>
          </a:solidFill>
          <a:latin typeface="+mn-lt"/>
          <a:ea typeface="+mn-ea"/>
          <a:cs typeface="+mn-cs"/>
        </a:defRPr>
      </a:lvl4pPr>
      <a:lvl5pPr marL="781812" indent="-102870" algn="l" rtl="0" eaLnBrk="1" latinLnBrk="0" hangingPunct="1">
        <a:spcBef>
          <a:spcPts val="169"/>
        </a:spcBef>
        <a:buClr>
          <a:schemeClr val="accent3"/>
        </a:buClr>
        <a:buFont typeface="Georgia"/>
        <a:buChar char="▫"/>
        <a:defRPr kumimoji="0" sz="1125" kern="1200">
          <a:solidFill>
            <a:schemeClr val="accent3"/>
          </a:solidFill>
          <a:latin typeface="+mn-lt"/>
          <a:ea typeface="+mn-ea"/>
          <a:cs typeface="+mn-cs"/>
        </a:defRPr>
      </a:lvl5pPr>
      <a:lvl6pPr marL="905256" indent="-102870" algn="l" rtl="0" eaLnBrk="1" latinLnBrk="0" hangingPunct="1">
        <a:spcBef>
          <a:spcPts val="169"/>
        </a:spcBef>
        <a:buClr>
          <a:schemeClr val="accent3"/>
        </a:buClr>
        <a:buFont typeface="Georgia"/>
        <a:buChar char="▫"/>
        <a:defRPr kumimoji="0" sz="1013" kern="1200">
          <a:solidFill>
            <a:schemeClr val="accent3"/>
          </a:solidFill>
          <a:latin typeface="+mn-lt"/>
          <a:ea typeface="+mn-ea"/>
          <a:cs typeface="+mn-cs"/>
        </a:defRPr>
      </a:lvl6pPr>
      <a:lvl7pPr marL="1028700" indent="-102870" algn="l" rtl="0" eaLnBrk="1" latinLnBrk="0" hangingPunct="1">
        <a:spcBef>
          <a:spcPts val="169"/>
        </a:spcBef>
        <a:buClr>
          <a:schemeClr val="accent3"/>
        </a:buClr>
        <a:buFont typeface="Georgia"/>
        <a:buChar char="▫"/>
        <a:defRPr kumimoji="0" sz="9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1141857" indent="-102870" algn="l" rtl="0" eaLnBrk="1" latinLnBrk="0" hangingPunct="1">
        <a:spcBef>
          <a:spcPts val="169"/>
        </a:spcBef>
        <a:buClr>
          <a:schemeClr val="accent3"/>
        </a:buClr>
        <a:buFont typeface="Georgia"/>
        <a:buChar char="◦"/>
        <a:defRPr kumimoji="0" sz="844" kern="1200">
          <a:solidFill>
            <a:schemeClr val="accent3"/>
          </a:solidFill>
          <a:latin typeface="+mn-lt"/>
          <a:ea typeface="+mn-ea"/>
          <a:cs typeface="+mn-cs"/>
        </a:defRPr>
      </a:lvl8pPr>
      <a:lvl9pPr marL="1260158" indent="-102870" algn="l" rtl="0" eaLnBrk="1" latinLnBrk="0" hangingPunct="1">
        <a:spcBef>
          <a:spcPts val="169"/>
        </a:spcBef>
        <a:buClr>
          <a:schemeClr val="accent3"/>
        </a:buClr>
        <a:buFont typeface="Georgia"/>
        <a:buChar char="◦"/>
        <a:defRPr kumimoji="0" sz="788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g"/><Relationship Id="rId5" Type="http://schemas.openxmlformats.org/officeDocument/2006/relationships/image" Target="../media/image13.jpe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sparscale@acbsp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sparscale@acbsp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acbsp.campuslabs.com/" TargetMode="Externa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welcomedemo@mailinator.com" TargetMode="Externa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welcomedemo@mailinator.co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dianahallerud@acbsp.or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chunziker@acbsp.org" TargetMode="External"/><Relationship Id="rId4" Type="http://schemas.openxmlformats.org/officeDocument/2006/relationships/hyperlink" Target="mailto:sparscale@acbsp.org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143000" y="1828800"/>
            <a:ext cx="6778101" cy="1541925"/>
          </a:xfrm>
          <a:prstGeom prst="rect">
            <a:avLst/>
          </a:prstGeom>
          <a:noFill/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550" b="1" dirty="0">
                <a:solidFill>
                  <a:srgbClr val="FF0000"/>
                </a:solidFill>
              </a:rPr>
              <a:t>Accreditation &amp;  after, </a:t>
            </a:r>
            <a:br>
              <a:rPr lang="en-US" sz="2550" b="1" dirty="0">
                <a:solidFill>
                  <a:srgbClr val="FF0000"/>
                </a:solidFill>
              </a:rPr>
            </a:br>
            <a:r>
              <a:rPr lang="en-US" sz="2550" b="1" dirty="0">
                <a:solidFill>
                  <a:srgbClr val="FF0000"/>
                </a:solidFill>
              </a:rPr>
              <a:t>the power of benchmarking </a:t>
            </a:r>
            <a:br>
              <a:rPr lang="en-US" sz="2550" b="1" dirty="0">
                <a:solidFill>
                  <a:srgbClr val="FF0000"/>
                </a:solidFill>
              </a:rPr>
            </a:br>
            <a:r>
              <a:rPr lang="en-US" sz="2550" b="1" dirty="0">
                <a:solidFill>
                  <a:srgbClr val="FF0000"/>
                </a:solidFill>
              </a:rPr>
              <a:t>with the best</a:t>
            </a:r>
            <a:r>
              <a:rPr lang="en-US" sz="2700" dirty="0">
                <a:solidFill>
                  <a:srgbClr val="FF0000"/>
                </a:solidFill>
              </a:rPr>
              <a:t> 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ACBSP and Baldrige</a:t>
            </a:r>
            <a:r>
              <a:rPr lang="en-US" sz="27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7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7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Beyond Accreditation</a:t>
            </a:r>
            <a:endParaRPr lang="en" sz="27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342900"/>
            <a:fld id="{00000000-1234-1234-1234-123412341234}" type="slidenum">
              <a:rPr lang="en" sz="750">
                <a:solidFill>
                  <a:srgbClr val="1F497D"/>
                </a:solidFill>
                <a:latin typeface="Corbel"/>
              </a:rPr>
              <a:pPr algn="r" defTabSz="342900"/>
              <a:t>1</a:t>
            </a:fld>
            <a:endParaRPr lang="en" sz="750">
              <a:solidFill>
                <a:srgbClr val="1F497D"/>
              </a:solidFill>
              <a:latin typeface="Corbe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37224" y="4189829"/>
            <a:ext cx="4456229" cy="1487511"/>
            <a:chOff x="2911927" y="2321952"/>
            <a:chExt cx="5941639" cy="1983348"/>
          </a:xfrm>
        </p:grpSpPr>
        <p:pic>
          <p:nvPicPr>
            <p:cNvPr id="7" name="Picture 2" descr="shaking hand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923" y="2650406"/>
              <a:ext cx="2883568" cy="1326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managehubaccelerator.com/wp-content/uploads/2015/03/alliance_slide_in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6" t="22096" r="31367" b="22247"/>
            <a:stretch/>
          </p:blipFill>
          <p:spPr bwMode="auto">
            <a:xfrm>
              <a:off x="7004082" y="2321953"/>
              <a:ext cx="1849484" cy="1833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ACBSP 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927" y="2321952"/>
              <a:ext cx="1750121" cy="1983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D5583B-4F46-4A15-B091-FCA1B26F081D}"/>
              </a:ext>
            </a:extLst>
          </p:cNvPr>
          <p:cNvSpPr txBox="1"/>
          <p:nvPr/>
        </p:nvSpPr>
        <p:spPr>
          <a:xfrm>
            <a:off x="30277" y="5783992"/>
            <a:ext cx="28563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600" dirty="0">
                <a:solidFill>
                  <a:prstClr val="black"/>
                </a:solidFill>
                <a:latin typeface="Corbel"/>
              </a:rPr>
              <a:t>Slides Produced by Dr. Doug Gilbert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>
          <a:xfrm>
            <a:off x="1219200" y="685800"/>
            <a:ext cx="7014288" cy="862466"/>
          </a:xfrm>
        </p:spPr>
        <p:txBody>
          <a:bodyPr>
            <a:normAutofit fontScale="90000"/>
          </a:bodyPr>
          <a:lstStyle/>
          <a:p>
            <a:pPr>
              <a:spcAft>
                <a:spcPts val="450"/>
              </a:spcAft>
            </a:pP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4500" b="1" cap="none" dirty="0"/>
              <a:t>Introducing</a:t>
            </a:r>
            <a:r>
              <a:rPr lang="en-US" altLang="en-US" sz="4500" b="1" dirty="0"/>
              <a:t> acbsp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>
                <a:latin typeface="+mn-lt"/>
              </a:rPr>
              <a:t>Introducing ACBSP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543050" y="1971676"/>
            <a:ext cx="5886450" cy="387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defRPr/>
            </a:pPr>
            <a:endParaRPr lang="en-US" altLang="en-US" dirty="0">
              <a:solidFill>
                <a:prstClr val="white"/>
              </a:solidFill>
              <a:latin typeface="Corbel"/>
            </a:endParaRPr>
          </a:p>
          <a:p>
            <a:pPr defTabSz="342900">
              <a:defRPr/>
            </a:pPr>
            <a:endParaRPr lang="en-US" altLang="en-US" sz="750" dirty="0">
              <a:solidFill>
                <a:prstClr val="white"/>
              </a:solidFill>
              <a:latin typeface="Corbel"/>
            </a:endParaRPr>
          </a:p>
          <a:p>
            <a:pPr defTabSz="342900"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ACBSP was established in 1988. Until then, only AACSB and EFMD were accrediting bodies for business schools.  </a:t>
            </a:r>
          </a:p>
          <a:p>
            <a:pPr defTabSz="342900">
              <a:defRPr/>
            </a:pPr>
            <a:endParaRPr lang="en-US" altLang="en-US" sz="1875" dirty="0">
              <a:solidFill>
                <a:prstClr val="white"/>
              </a:solidFill>
              <a:latin typeface="Corbel"/>
            </a:endParaRPr>
          </a:p>
          <a:p>
            <a:pPr defTabSz="342900">
              <a:spcAft>
                <a:spcPts val="450"/>
              </a:spcAft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Founding schools felt need for an alternative:</a:t>
            </a:r>
          </a:p>
          <a:p>
            <a:pPr marL="514350" indent="-257175" defTabSz="342900">
              <a:spcAft>
                <a:spcPts val="225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 Focus on their mission of teaching excellence</a:t>
            </a:r>
          </a:p>
          <a:p>
            <a:pPr marL="514350" indent="-257175" defTabSz="342900">
              <a:spcAft>
                <a:spcPts val="225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 Less prescriptive &amp; more outcome based</a:t>
            </a:r>
          </a:p>
          <a:p>
            <a:pPr marL="514350" indent="-257175" defTabSz="342900">
              <a:spcAft>
                <a:spcPts val="225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 Sensitive to mission driven schools</a:t>
            </a:r>
          </a:p>
          <a:p>
            <a:pPr marL="514350" indent="-257175" defTabSz="342900">
              <a:spcAft>
                <a:spcPts val="225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 Recognize faculty comes from world of work</a:t>
            </a:r>
          </a:p>
          <a:p>
            <a:pPr marL="514350" indent="-257175" defTabSz="342900">
              <a:spcAft>
                <a:spcPts val="225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 Offer accreditation to associate and diploma degree</a:t>
            </a:r>
          </a:p>
          <a:p>
            <a:pPr marL="257175" defTabSz="342900">
              <a:spcAft>
                <a:spcPts val="225"/>
              </a:spcAft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       schools (2-year or 3-year)</a:t>
            </a:r>
          </a:p>
          <a:p>
            <a:pPr marL="514350" indent="-257175" defTabSz="342900">
              <a:spcAft>
                <a:spcPts val="225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sz="1875" dirty="0">
                <a:solidFill>
                  <a:prstClr val="white"/>
                </a:solidFill>
                <a:latin typeface="Corbel"/>
              </a:rPr>
              <a:t> More affordability – Less expensive in dues and fees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657351" y="331470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defTabSz="342900">
              <a:spcBef>
                <a:spcPct val="50000"/>
              </a:spcBef>
              <a:buClrTx/>
              <a:buSzTx/>
              <a:buNone/>
            </a:pPr>
            <a:endParaRPr lang="en-US" altLang="en-US" sz="27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385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>
          <a:xfrm>
            <a:off x="514901" y="827918"/>
            <a:ext cx="7007290" cy="862466"/>
          </a:xfrm>
        </p:spPr>
        <p:txBody>
          <a:bodyPr>
            <a:normAutofit fontScale="90000"/>
          </a:bodyPr>
          <a:lstStyle/>
          <a:p>
            <a:pPr>
              <a:spcAft>
                <a:spcPts val="450"/>
              </a:spcAft>
            </a:pP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4500" b="1" dirty="0"/>
              <a:t>acbsp </a:t>
            </a:r>
            <a:r>
              <a:rPr lang="en-US" altLang="en-US" sz="4500" b="1" cap="none" dirty="0"/>
              <a:t>Mission </a:t>
            </a:r>
            <a:r>
              <a:rPr lang="en-US" altLang="en-US" sz="4500" b="1" dirty="0"/>
              <a:t>&amp; V</a:t>
            </a:r>
            <a:r>
              <a:rPr lang="en-US" altLang="en-US" sz="4500" b="1" cap="none" dirty="0"/>
              <a:t>ision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300" dirty="0">
                <a:latin typeface="+mn-lt"/>
              </a:rPr>
              <a:t>ACBSP Mission and Vision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657350" y="2231823"/>
            <a:ext cx="588645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defRPr/>
            </a:pPr>
            <a:endParaRPr lang="en-US" altLang="en-US" dirty="0">
              <a:solidFill>
                <a:prstClr val="white"/>
              </a:solidFill>
              <a:latin typeface="Corbel"/>
            </a:endParaRPr>
          </a:p>
          <a:p>
            <a:pPr defTabSz="342900">
              <a:defRPr/>
            </a:pPr>
            <a:endParaRPr lang="en-US" altLang="en-US" sz="750" dirty="0">
              <a:solidFill>
                <a:prstClr val="white"/>
              </a:solidFill>
              <a:latin typeface="Corbel"/>
            </a:endParaRPr>
          </a:p>
          <a:p>
            <a:pPr defTabSz="342900">
              <a:spcAft>
                <a:spcPts val="450"/>
              </a:spcAft>
              <a:defRPr/>
            </a:pPr>
            <a:r>
              <a:rPr lang="en-US" sz="2250" b="1" i="1" u="sng" dirty="0">
                <a:solidFill>
                  <a:prstClr val="white"/>
                </a:solidFill>
                <a:latin typeface="Corbel"/>
              </a:rPr>
              <a:t>Mission</a:t>
            </a:r>
          </a:p>
          <a:p>
            <a:pPr defTabSz="342900">
              <a:defRPr/>
            </a:pPr>
            <a:r>
              <a:rPr lang="en-US" sz="2250" i="1" dirty="0">
                <a:solidFill>
                  <a:prstClr val="white"/>
                </a:solidFill>
                <a:latin typeface="Corbel"/>
              </a:rPr>
              <a:t>“ACBSP promotes continuous improvement and recognizes excellence in the accreditation of business education programs around the world.”</a:t>
            </a:r>
            <a:endParaRPr lang="en-US" altLang="en-US" sz="2250" dirty="0">
              <a:solidFill>
                <a:prstClr val="white"/>
              </a:solidFill>
              <a:latin typeface="Corbel"/>
            </a:endParaRPr>
          </a:p>
          <a:p>
            <a:pPr defTabSz="342900">
              <a:spcAft>
                <a:spcPts val="450"/>
              </a:spcAft>
              <a:defRPr/>
            </a:pPr>
            <a:endParaRPr lang="en-US" altLang="en-US" sz="2250" dirty="0">
              <a:solidFill>
                <a:prstClr val="white"/>
              </a:solidFill>
              <a:latin typeface="Corbel"/>
            </a:endParaRPr>
          </a:p>
          <a:p>
            <a:pPr defTabSz="342900">
              <a:spcAft>
                <a:spcPts val="450"/>
              </a:spcAft>
              <a:defRPr/>
            </a:pPr>
            <a:r>
              <a:rPr lang="en-US" sz="2250" b="1" i="1" u="sng" dirty="0">
                <a:solidFill>
                  <a:prstClr val="white"/>
                </a:solidFill>
                <a:latin typeface="Corbel"/>
              </a:rPr>
              <a:t>Vision</a:t>
            </a:r>
          </a:p>
          <a:p>
            <a:pPr defTabSz="342900">
              <a:spcAft>
                <a:spcPts val="450"/>
              </a:spcAft>
              <a:defRPr/>
            </a:pPr>
            <a:r>
              <a:rPr lang="en-US" sz="2250" i="1" dirty="0">
                <a:solidFill>
                  <a:prstClr val="white"/>
                </a:solidFill>
                <a:latin typeface="Corbel"/>
              </a:rPr>
              <a:t>“Every quality business program worldwide is accredited.”</a:t>
            </a:r>
            <a:endParaRPr lang="en-US" altLang="en-US" sz="225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657351" y="331470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defTabSz="342900">
              <a:spcBef>
                <a:spcPct val="50000"/>
              </a:spcBef>
              <a:buClrTx/>
              <a:buSzTx/>
              <a:buNone/>
            </a:pPr>
            <a:endParaRPr lang="en-US" altLang="en-US" sz="27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18242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472340"/>
            <a:ext cx="7338060" cy="1131570"/>
          </a:xfrm>
        </p:spPr>
        <p:txBody>
          <a:bodyPr>
            <a:normAutofit/>
          </a:bodyPr>
          <a:lstStyle/>
          <a:p>
            <a:r>
              <a:rPr lang="en-US" sz="4050" b="1" cap="none" dirty="0"/>
              <a:t>ACBSP Board of Directors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2860" y="2487240"/>
            <a:ext cx="5160704" cy="303345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400" b="1" dirty="0"/>
              <a:t>Alejandro Cheyne</a:t>
            </a:r>
            <a:r>
              <a:rPr lang="en-US" sz="2400" dirty="0"/>
              <a:t>, Chair </a:t>
            </a:r>
          </a:p>
          <a:p>
            <a:pPr marL="0" indent="0" algn="r">
              <a:buNone/>
            </a:pPr>
            <a:r>
              <a:rPr lang="en-US" sz="2400" i="1" dirty="0"/>
              <a:t>Universidad del Rosario </a:t>
            </a:r>
          </a:p>
          <a:p>
            <a:pPr marL="0" indent="0" algn="r">
              <a:buNone/>
            </a:pPr>
            <a:r>
              <a:rPr lang="en-US" sz="2400" i="1" dirty="0"/>
              <a:t>(Colombia)</a:t>
            </a:r>
          </a:p>
          <a:p>
            <a:pPr marL="0" indent="0" algn="r">
              <a:buNone/>
            </a:pPr>
            <a:endParaRPr lang="en-US" sz="2100" dirty="0"/>
          </a:p>
          <a:p>
            <a:pPr marL="0" indent="0" algn="r">
              <a:buNone/>
            </a:pPr>
            <a:r>
              <a:rPr lang="en-US" sz="2400" b="1" dirty="0"/>
              <a:t>Kim Wong</a:t>
            </a:r>
            <a:r>
              <a:rPr lang="en-US" sz="2400" dirty="0"/>
              <a:t>, Chair-Elect </a:t>
            </a:r>
          </a:p>
          <a:p>
            <a:pPr marL="0" indent="0" algn="r">
              <a:buNone/>
            </a:pPr>
            <a:r>
              <a:rPr lang="en-US" sz="2400" i="1" dirty="0"/>
              <a:t>Central New Mexico Community College</a:t>
            </a:r>
          </a:p>
          <a:p>
            <a:pPr marL="0" indent="0">
              <a:buNone/>
            </a:pPr>
            <a:endParaRPr lang="en-US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49" y="1070382"/>
            <a:ext cx="941520" cy="1067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9747" r="24023" b="10886"/>
          <a:stretch/>
        </p:blipFill>
        <p:spPr>
          <a:xfrm>
            <a:off x="5897880" y="2490565"/>
            <a:ext cx="2199978" cy="2797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976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695" y="519140"/>
            <a:ext cx="7338060" cy="1131570"/>
          </a:xfrm>
        </p:spPr>
        <p:txBody>
          <a:bodyPr>
            <a:normAutofit/>
          </a:bodyPr>
          <a:lstStyle/>
          <a:p>
            <a:r>
              <a:rPr lang="en-US" sz="3600" b="1" dirty="0"/>
              <a:t>GLOBAL DIRECTORS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63" t="7277" r="9463" b="7460"/>
          <a:stretch/>
        </p:blipFill>
        <p:spPr>
          <a:xfrm>
            <a:off x="1118984" y="2658854"/>
            <a:ext cx="1234440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78377" y="4356600"/>
            <a:ext cx="17156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dirty="0">
                <a:solidFill>
                  <a:prstClr val="white"/>
                </a:solidFill>
                <a:latin typeface="Corbel"/>
              </a:rPr>
              <a:t>Dr. Wilfredo Giraldo</a:t>
            </a:r>
          </a:p>
          <a:p>
            <a:pPr algn="ctr" defTabSz="342900"/>
            <a:r>
              <a:rPr lang="en-US" sz="1350" i="1" dirty="0">
                <a:solidFill>
                  <a:prstClr val="white"/>
                </a:solidFill>
                <a:latin typeface="Corbel"/>
              </a:rPr>
              <a:t>Director of Latin </a:t>
            </a:r>
          </a:p>
          <a:p>
            <a:pPr algn="ctr" defTabSz="342900"/>
            <a:r>
              <a:rPr lang="en-US" sz="1350" i="1" dirty="0">
                <a:solidFill>
                  <a:prstClr val="white"/>
                </a:solidFill>
                <a:latin typeface="Corbel"/>
              </a:rPr>
              <a:t>American Operations</a:t>
            </a:r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r="4481"/>
          <a:stretch/>
        </p:blipFill>
        <p:spPr>
          <a:xfrm>
            <a:off x="2924504" y="2655471"/>
            <a:ext cx="1361000" cy="1654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49" y="1070382"/>
            <a:ext cx="941520" cy="10670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56215" y="4344716"/>
            <a:ext cx="1715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dirty="0">
                <a:solidFill>
                  <a:prstClr val="white"/>
                </a:solidFill>
                <a:latin typeface="Corbel"/>
              </a:rPr>
              <a:t>Dr. Abraham Lincoln</a:t>
            </a:r>
          </a:p>
          <a:p>
            <a:pPr algn="ctr" defTabSz="342900"/>
            <a:r>
              <a:rPr lang="en-US" sz="1350" b="1" dirty="0" err="1">
                <a:solidFill>
                  <a:prstClr val="white"/>
                </a:solidFill>
                <a:latin typeface="Corbel"/>
              </a:rPr>
              <a:t>Owusu</a:t>
            </a:r>
            <a:r>
              <a:rPr lang="en-US" sz="1350" b="1" dirty="0">
                <a:solidFill>
                  <a:prstClr val="white"/>
                </a:solidFill>
                <a:latin typeface="Corbel"/>
              </a:rPr>
              <a:t> Kwame</a:t>
            </a:r>
          </a:p>
          <a:p>
            <a:pPr algn="ctr" defTabSz="342900"/>
            <a:r>
              <a:rPr lang="en-US" sz="1350" i="1" dirty="0">
                <a:solidFill>
                  <a:prstClr val="white"/>
                </a:solidFill>
                <a:latin typeface="Corbel"/>
              </a:rPr>
              <a:t>Director of African Operations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4054" y="4356600"/>
            <a:ext cx="17156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dirty="0">
                <a:solidFill>
                  <a:prstClr val="white"/>
                </a:solidFill>
                <a:latin typeface="Corbel"/>
              </a:rPr>
              <a:t>Dr. Emil </a:t>
            </a:r>
            <a:r>
              <a:rPr lang="en-US" sz="1350" b="1" dirty="0" err="1">
                <a:solidFill>
                  <a:prstClr val="white"/>
                </a:solidFill>
                <a:latin typeface="Corbel"/>
              </a:rPr>
              <a:t>Gjorgov</a:t>
            </a:r>
            <a:endParaRPr lang="en-US" sz="1350" b="1" dirty="0">
              <a:solidFill>
                <a:prstClr val="white"/>
              </a:solidFill>
              <a:latin typeface="Corbel"/>
            </a:endParaRPr>
          </a:p>
          <a:p>
            <a:pPr algn="ctr" defTabSz="342900"/>
            <a:r>
              <a:rPr lang="en-US" sz="1350" i="1" dirty="0">
                <a:solidFill>
                  <a:prstClr val="white"/>
                </a:solidFill>
                <a:latin typeface="Corbel"/>
              </a:rPr>
              <a:t>Director of European Operations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r="13056"/>
          <a:stretch/>
        </p:blipFill>
        <p:spPr bwMode="auto">
          <a:xfrm>
            <a:off x="6707362" y="2660858"/>
            <a:ext cx="1307917" cy="1665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11893" y="4356601"/>
            <a:ext cx="17156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dirty="0">
                <a:solidFill>
                  <a:prstClr val="white"/>
                </a:solidFill>
                <a:latin typeface="Corbel"/>
              </a:rPr>
              <a:t>Patty Peng</a:t>
            </a:r>
          </a:p>
          <a:p>
            <a:pPr algn="ctr" defTabSz="342900"/>
            <a:r>
              <a:rPr lang="en-US" sz="1350" i="1" dirty="0">
                <a:solidFill>
                  <a:prstClr val="white"/>
                </a:solidFill>
                <a:latin typeface="Corbel"/>
              </a:rPr>
              <a:t>Director of Chinese Operations</a:t>
            </a:r>
          </a:p>
        </p:txBody>
      </p:sp>
      <p:pic>
        <p:nvPicPr>
          <p:cNvPr id="3" name="Picture 2" descr="Image result for Emil Gjorgov, Ph.D.">
            <a:extLst>
              <a:ext uri="{FF2B5EF4-FFF2-40B4-BE49-F238E27FC236}">
                <a16:creationId xmlns="" xmlns:a16="http://schemas.microsoft.com/office/drawing/2014/main" id="{24A2D03A-683F-4D64-87F0-D184940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t="7678" r="8870" b="6916"/>
          <a:stretch/>
        </p:blipFill>
        <p:spPr bwMode="auto">
          <a:xfrm>
            <a:off x="4792090" y="2660859"/>
            <a:ext cx="1408685" cy="1695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77E263-48AB-49B2-8ECA-EEEE089218F6}"/>
              </a:ext>
            </a:extLst>
          </p:cNvPr>
          <p:cNvSpPr txBox="1"/>
          <p:nvPr/>
        </p:nvSpPr>
        <p:spPr>
          <a:xfrm>
            <a:off x="1879270" y="5408469"/>
            <a:ext cx="53837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white"/>
                </a:solidFill>
                <a:latin typeface="Corbel"/>
              </a:rPr>
              <a:t>ACBSP has three global offices including:</a:t>
            </a:r>
          </a:p>
          <a:p>
            <a:pPr algn="ctr" defTabSz="342900"/>
            <a:r>
              <a:rPr lang="en-US" sz="1350" dirty="0">
                <a:solidFill>
                  <a:prstClr val="white"/>
                </a:solidFill>
                <a:latin typeface="Corbel"/>
              </a:rPr>
              <a:t> Lima, Peru; Brussels, Belgium; and Beijing, China</a:t>
            </a:r>
          </a:p>
        </p:txBody>
      </p:sp>
    </p:spTree>
    <p:extLst>
      <p:ext uri="{BB962C8B-B14F-4D97-AF65-F5344CB8AC3E}">
        <p14:creationId xmlns:p14="http://schemas.microsoft.com/office/powerpoint/2010/main" val="567128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7338060" cy="1131570"/>
          </a:xfrm>
        </p:spPr>
        <p:txBody>
          <a:bodyPr>
            <a:normAutofit/>
          </a:bodyPr>
          <a:lstStyle/>
          <a:p>
            <a:r>
              <a:rPr lang="en-US" sz="4050" b="1" dirty="0"/>
              <a:t>Membership </a:t>
            </a: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/>
          </p:nvPr>
        </p:nvGraphicFramePr>
        <p:xfrm>
          <a:off x="1027360" y="2697499"/>
          <a:ext cx="3458392" cy="250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2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601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6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1,162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Member Campuses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9437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657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Member Institutions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9437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978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Baccalaureate/Graduate Degree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9437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184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Associate Degree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437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254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Outside the United States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9437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60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Different Countries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9437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Continents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9437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13,000+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Individuals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>
            <p:extLst/>
          </p:nvPr>
        </p:nvGraphicFramePr>
        <p:xfrm>
          <a:off x="4643584" y="2697499"/>
          <a:ext cx="3401771" cy="2502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82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24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955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Institutions with Accredited Business</a:t>
                      </a:r>
                      <a:r>
                        <a:rPr lang="en-US" sz="1800" baseline="0" dirty="0"/>
                        <a:t> Programs</a:t>
                      </a:r>
                      <a:endParaRPr lang="en-US" sz="18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3983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138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Candidates for Accreditation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6316"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Not Currently Seeking Accreditation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65" y="1000840"/>
            <a:ext cx="1059804" cy="12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9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73849"/>
            <a:ext cx="9144000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342900"/>
            <a:endParaRPr lang="en-US" sz="1350" dirty="0">
              <a:solidFill>
                <a:prstClr val="white"/>
              </a:solidFill>
              <a:latin typeface="Corbel"/>
            </a:endParaRPr>
          </a:p>
          <a:p>
            <a:pPr defTabSz="342900"/>
            <a:endParaRPr lang="en-US" sz="135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" y="3765042"/>
            <a:ext cx="9144000" cy="2393442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en-US" sz="1800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6764" y="3978174"/>
            <a:ext cx="6703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orbel"/>
              </a:rPr>
              <a:t>Theme was </a:t>
            </a:r>
            <a:r>
              <a:rPr lang="en-US" sz="2400" i="1" dirty="0">
                <a:solidFill>
                  <a:prstClr val="black"/>
                </a:solidFill>
                <a:latin typeface="Corbel"/>
              </a:rPr>
              <a:t>Transforming Students Through Recruitment, Retention, and Re-Entry</a:t>
            </a:r>
            <a:endParaRPr lang="en-US" sz="2400" dirty="0">
              <a:solidFill>
                <a:prstClr val="black"/>
              </a:solidFill>
              <a:latin typeface="Corbel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orbel"/>
              </a:rPr>
              <a:t>More than 750 in attendance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orbel"/>
              </a:rPr>
              <a:t>51 colleges and universities honored with initial and reaffirmation of their business programs</a:t>
            </a:r>
          </a:p>
        </p:txBody>
      </p:sp>
      <p:pic>
        <p:nvPicPr>
          <p:cNvPr id="3" name="Picture 2" descr="acbsp-conf-2018-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434"/>
            <a:ext cx="91440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15" y="435055"/>
            <a:ext cx="7626096" cy="1131570"/>
          </a:xfrm>
        </p:spPr>
        <p:txBody>
          <a:bodyPr>
            <a:normAutofit/>
          </a:bodyPr>
          <a:lstStyle/>
          <a:p>
            <a:r>
              <a:rPr lang="en-US" sz="3300" b="1" dirty="0"/>
              <a:t>Teaching Excellence Award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168" y="2327629"/>
            <a:ext cx="5641379" cy="36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463" b="1" dirty="0">
                <a:solidFill>
                  <a:prstClr val="white"/>
                </a:solidFill>
                <a:latin typeface="Corbel"/>
              </a:rPr>
              <a:t>The International Teaching Excellence Award nomination and application process is completely online and easier than ever:</a:t>
            </a:r>
          </a:p>
          <a:p>
            <a:pPr defTabSz="342900"/>
            <a:endParaRPr lang="en-US" sz="1463" b="1" dirty="0">
              <a:solidFill>
                <a:prstClr val="white"/>
              </a:solidFill>
              <a:latin typeface="Corbel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orbel"/>
              </a:rPr>
              <a:t>Access the Teaching Excellence page on acbsp.org</a:t>
            </a:r>
          </a:p>
          <a:p>
            <a:pPr marL="257175" indent="-257175" defTabSz="342900">
              <a:buFont typeface="+mj-lt"/>
              <a:buAutoNum type="arabicPeriod"/>
            </a:pPr>
            <a:endParaRPr lang="en-US" sz="1463" dirty="0">
              <a:solidFill>
                <a:prstClr val="white"/>
              </a:solidFill>
              <a:latin typeface="Corbel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orbel"/>
              </a:rPr>
              <a:t>Nominate a colleague using the form at the bottom of the page </a:t>
            </a:r>
          </a:p>
          <a:p>
            <a:pPr marL="257175" indent="-257175" defTabSz="342900">
              <a:buFont typeface="+mj-lt"/>
              <a:buAutoNum type="arabicPeriod"/>
            </a:pPr>
            <a:endParaRPr lang="en-US" sz="1463" dirty="0">
              <a:solidFill>
                <a:prstClr val="white"/>
              </a:solidFill>
              <a:latin typeface="Corbel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orbel"/>
              </a:rPr>
              <a:t>Or… Complete a self-nomination application by clicking the link that takes you to the submission site (in English &amp; Spanish).</a:t>
            </a:r>
          </a:p>
          <a:p>
            <a:pPr marL="257175" indent="-257175" defTabSz="342900">
              <a:buFont typeface="+mj-lt"/>
              <a:buAutoNum type="arabicPeriod"/>
            </a:pPr>
            <a:endParaRPr lang="en-US" sz="1463" dirty="0">
              <a:solidFill>
                <a:prstClr val="white"/>
              </a:solidFill>
              <a:latin typeface="Corbel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n-US" sz="1463" dirty="0">
                <a:solidFill>
                  <a:prstClr val="white"/>
                </a:solidFill>
                <a:latin typeface="Corbel"/>
              </a:rPr>
              <a:t>Complete the application and answer the criterion responses and submit! </a:t>
            </a:r>
          </a:p>
          <a:p>
            <a:pPr defTabSz="342900"/>
            <a:endParaRPr lang="en-US" sz="1463" dirty="0">
              <a:solidFill>
                <a:prstClr val="white"/>
              </a:solidFill>
              <a:latin typeface="Corbel"/>
            </a:endParaRPr>
          </a:p>
          <a:p>
            <a:pPr defTabSz="342900"/>
            <a:r>
              <a:rPr lang="en-US" sz="1463" b="1" dirty="0">
                <a:solidFill>
                  <a:prstClr val="white"/>
                </a:solidFill>
                <a:latin typeface="Corbel"/>
              </a:rPr>
              <a:t>Deadline to submit is December 15</a:t>
            </a:r>
            <a:r>
              <a:rPr lang="en-US" sz="1463" b="1" baseline="30000" dirty="0">
                <a:solidFill>
                  <a:prstClr val="white"/>
                </a:solidFill>
                <a:latin typeface="Corbel"/>
              </a:rPr>
              <a:t>th</a:t>
            </a:r>
            <a:r>
              <a:rPr lang="en-US" sz="1463" b="1" dirty="0">
                <a:solidFill>
                  <a:prstClr val="white"/>
                </a:solidFill>
                <a:latin typeface="Corbel"/>
              </a:rPr>
              <a:t>. Self nominations are accepted and encouraged! More information available at the ACBSP table.</a:t>
            </a:r>
          </a:p>
          <a:p>
            <a:pPr defTabSz="342900"/>
            <a:endParaRPr lang="en-US" sz="1350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65" y="1000840"/>
            <a:ext cx="1059804" cy="1201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020" y="4154091"/>
            <a:ext cx="317863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i="1" dirty="0">
                <a:solidFill>
                  <a:prstClr val="white"/>
                </a:solidFill>
                <a:latin typeface="Corbel"/>
              </a:rPr>
              <a:t>LEFT: 2018 Region 6 </a:t>
            </a:r>
            <a:r>
              <a:rPr lang="en-US" sz="1350" i="1" dirty="0" err="1">
                <a:solidFill>
                  <a:prstClr val="white"/>
                </a:solidFill>
                <a:latin typeface="Corbel"/>
              </a:rPr>
              <a:t>Bacc</a:t>
            </a:r>
            <a:r>
              <a:rPr lang="en-US" sz="1350" i="1" dirty="0">
                <a:solidFill>
                  <a:prstClr val="white"/>
                </a:solidFill>
                <a:latin typeface="Corbel"/>
              </a:rPr>
              <a:t>/Grad Degree  International Teaching Excellence Award Winner, David Dyson; RIGHT: 2018 Region 6 Associate Degree International Teaching Excellence Award Winner, </a:t>
            </a:r>
            <a:r>
              <a:rPr lang="en-US" sz="1350" i="1" dirty="0" err="1">
                <a:solidFill>
                  <a:prstClr val="white"/>
                </a:solidFill>
                <a:latin typeface="Corbel"/>
              </a:rPr>
              <a:t>Germain</a:t>
            </a:r>
            <a:r>
              <a:rPr lang="en-US" sz="1350" i="1" dirty="0">
                <a:solidFill>
                  <a:prstClr val="white"/>
                </a:solidFill>
                <a:latin typeface="Corbel"/>
              </a:rPr>
              <a:t> </a:t>
            </a:r>
            <a:r>
              <a:rPr lang="en-US" sz="1350" i="1" dirty="0" err="1">
                <a:solidFill>
                  <a:prstClr val="white"/>
                </a:solidFill>
                <a:latin typeface="Corbel"/>
              </a:rPr>
              <a:t>Pichop</a:t>
            </a:r>
            <a:r>
              <a:rPr lang="en-US" sz="1350" i="1" dirty="0">
                <a:solidFill>
                  <a:prstClr val="white"/>
                </a:solidFill>
                <a:latin typeface="Corbel"/>
              </a:rPr>
              <a:t>, with Immediate Past-Chair, Mary Vaughan, and 2018-19 Chair, Alejandro Cheyne.</a:t>
            </a:r>
          </a:p>
          <a:p>
            <a:pPr defTabSz="342900"/>
            <a:endParaRPr lang="en-US" sz="1050" i="1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1028" name="Picture 4" descr="https://photos.smugmug.com/ACBSP-Conference-2018/i-T9vpLN9/0/fc42468b/X2/KB6818-516-X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22951" r="40136" b="41805"/>
          <a:stretch/>
        </p:blipFill>
        <p:spPr bwMode="auto">
          <a:xfrm>
            <a:off x="5786547" y="2962042"/>
            <a:ext cx="1633084" cy="1068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hotos.smugmug.com/ACBSP-Conference-2018/i-nvpzN4x/0/46b6d28c/X2/KB6818-487-X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1" t="20965" r="38103" b="40114"/>
          <a:stretch/>
        </p:blipFill>
        <p:spPr bwMode="auto">
          <a:xfrm>
            <a:off x="7461372" y="2962042"/>
            <a:ext cx="1584283" cy="1068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784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65" y="1000840"/>
            <a:ext cx="1059804" cy="12011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22625"/>
            <a:ext cx="7828165" cy="11315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075" b="1" i="1" dirty="0">
                <a:solidFill>
                  <a:srgbClr val="1F497D"/>
                </a:solidFill>
                <a:latin typeface="Corbel"/>
              </a:rPr>
              <a:t>Transnational Journal of Business </a:t>
            </a:r>
            <a:r>
              <a:rPr lang="en-US" sz="3075" b="1" dirty="0">
                <a:solidFill>
                  <a:srgbClr val="1F497D"/>
                </a:solidFill>
                <a:latin typeface="Corbel"/>
              </a:rPr>
              <a:t>– Volume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2913" y="2392673"/>
            <a:ext cx="5114924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875" dirty="0">
                <a:solidFill>
                  <a:prstClr val="white"/>
                </a:solidFill>
                <a:latin typeface="Corbel"/>
              </a:rPr>
              <a:t>The ACBSP Scholar-Practitioner Publications Committee is proud to announce the release of the third issue of </a:t>
            </a:r>
            <a:r>
              <a:rPr lang="en-US" sz="1875" i="1" dirty="0">
                <a:solidFill>
                  <a:prstClr val="white"/>
                </a:solidFill>
                <a:latin typeface="Corbel"/>
              </a:rPr>
              <a:t>The Transnational Journal of Business</a:t>
            </a:r>
            <a:r>
              <a:rPr lang="en-US" sz="1875" dirty="0">
                <a:solidFill>
                  <a:prstClr val="white"/>
                </a:solidFill>
                <a:latin typeface="Corbel"/>
              </a:rPr>
              <a:t>. The five articles selected underwent an extensive peer-reviewed process before being accepted for publication. </a:t>
            </a:r>
          </a:p>
          <a:p>
            <a:pPr defTabSz="342900"/>
            <a:endParaRPr lang="en-US" sz="1875" dirty="0">
              <a:solidFill>
                <a:prstClr val="white"/>
              </a:solidFill>
              <a:latin typeface="Corbel"/>
            </a:endParaRPr>
          </a:p>
          <a:p>
            <a:pPr defTabSz="342900"/>
            <a:r>
              <a:rPr lang="en-US" sz="1875" dirty="0">
                <a:solidFill>
                  <a:prstClr val="white"/>
                </a:solidFill>
                <a:latin typeface="Corbel"/>
              </a:rPr>
              <a:t>TJB Volume 3, published in June 2018, is available as a free downloadable PDF at </a:t>
            </a:r>
            <a:r>
              <a:rPr lang="en-US" sz="1875" b="1" dirty="0">
                <a:solidFill>
                  <a:prstClr val="white"/>
                </a:solidFill>
                <a:latin typeface="Corbel"/>
              </a:rPr>
              <a:t>acbsp.org/journal</a:t>
            </a:r>
            <a:r>
              <a:rPr lang="en-US" sz="1875" dirty="0">
                <a:solidFill>
                  <a:prstClr val="white"/>
                </a:solidFill>
                <a:latin typeface="Corbel"/>
              </a:rPr>
              <a:t>. </a:t>
            </a:r>
          </a:p>
          <a:p>
            <a:pPr defTabSz="342900"/>
            <a:endParaRPr lang="en-US" sz="1875" dirty="0">
              <a:solidFill>
                <a:prstClr val="white"/>
              </a:solidFill>
              <a:latin typeface="Corbel"/>
            </a:endParaRPr>
          </a:p>
          <a:p>
            <a:pPr defTabSz="342900"/>
            <a:r>
              <a:rPr lang="en-US" sz="1875" dirty="0">
                <a:solidFill>
                  <a:prstClr val="white"/>
                </a:solidFill>
                <a:latin typeface="Corbel"/>
              </a:rPr>
              <a:t>A printed version is also available for $20 per copy.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3481" y="2392673"/>
            <a:ext cx="2602918" cy="3368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0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7338060" cy="1131570"/>
          </a:xfrm>
        </p:spPr>
        <p:txBody>
          <a:bodyPr>
            <a:normAutofit/>
          </a:bodyPr>
          <a:lstStyle/>
          <a:p>
            <a:r>
              <a:rPr lang="en-US" sz="3600" b="1" dirty="0"/>
              <a:t>2018 Deans symposium</a:t>
            </a:r>
          </a:p>
        </p:txBody>
      </p:sp>
      <p:pic>
        <p:nvPicPr>
          <p:cNvPr id="8194" name="Picture 2" descr="Deans Symposium Ad 20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9005"/>
            <a:ext cx="4390565" cy="2925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013" y="2307544"/>
            <a:ext cx="4243388" cy="333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650" dirty="0">
                <a:solidFill>
                  <a:prstClr val="white"/>
                </a:solidFill>
                <a:latin typeface="Corbel"/>
              </a:rPr>
              <a:t>Join us in Washington, D.C. on November 9-11, 2018 for the 3</a:t>
            </a:r>
            <a:r>
              <a:rPr lang="en-US" sz="1650" baseline="30000" dirty="0">
                <a:solidFill>
                  <a:prstClr val="white"/>
                </a:solidFill>
                <a:latin typeface="Corbel"/>
              </a:rPr>
              <a:t>rd</a:t>
            </a:r>
            <a:r>
              <a:rPr lang="en-US" sz="1650" dirty="0">
                <a:solidFill>
                  <a:prstClr val="white"/>
                </a:solidFill>
                <a:latin typeface="Corbel"/>
              </a:rPr>
              <a:t> Annual ACBSP Deans Symposium! </a:t>
            </a:r>
          </a:p>
          <a:p>
            <a:pPr defTabSz="342900"/>
            <a:endParaRPr lang="en-US" sz="1650" dirty="0">
              <a:solidFill>
                <a:prstClr val="white"/>
              </a:solidFill>
              <a:latin typeface="Corbel"/>
            </a:endParaRPr>
          </a:p>
          <a:p>
            <a:pPr defTabSz="342900"/>
            <a:r>
              <a:rPr lang="en-US" sz="1650" dirty="0">
                <a:solidFill>
                  <a:prstClr val="white"/>
                </a:solidFill>
                <a:latin typeface="Corbel"/>
              </a:rPr>
              <a:t>Our topics include:</a:t>
            </a:r>
            <a:endParaRPr lang="en-US" sz="1575" dirty="0">
              <a:solidFill>
                <a:prstClr val="white"/>
              </a:solidFill>
              <a:latin typeface="Corbel"/>
            </a:endParaRPr>
          </a:p>
          <a:p>
            <a:pPr defTabSz="342900"/>
            <a:r>
              <a:rPr lang="en-US" sz="1575" dirty="0">
                <a:solidFill>
                  <a:prstClr val="white"/>
                </a:solidFill>
                <a:latin typeface="Corbel"/>
              </a:rPr>
              <a:t>• Strategies for being an Effective Dean</a:t>
            </a:r>
          </a:p>
          <a:p>
            <a:pPr defTabSz="342900"/>
            <a:r>
              <a:rPr lang="en-US" sz="1575" dirty="0">
                <a:solidFill>
                  <a:prstClr val="white"/>
                </a:solidFill>
                <a:latin typeface="Corbel"/>
              </a:rPr>
              <a:t>• Maximizing Resources and Fiscal/Economic         Challenges</a:t>
            </a:r>
          </a:p>
          <a:p>
            <a:pPr defTabSz="342900"/>
            <a:r>
              <a:rPr lang="en-US" sz="1575" dirty="0">
                <a:solidFill>
                  <a:prstClr val="white"/>
                </a:solidFill>
                <a:latin typeface="Corbel"/>
              </a:rPr>
              <a:t>• Managing Technology in the Business Unit</a:t>
            </a:r>
          </a:p>
          <a:p>
            <a:pPr defTabSz="342900"/>
            <a:r>
              <a:rPr lang="en-US" sz="1575" dirty="0">
                <a:solidFill>
                  <a:prstClr val="white"/>
                </a:solidFill>
                <a:latin typeface="Corbel"/>
              </a:rPr>
              <a:t>• Innovation in Education/Entrepreneurship</a:t>
            </a:r>
          </a:p>
          <a:p>
            <a:pPr defTabSz="342900"/>
            <a:endParaRPr lang="en-US" sz="1650" dirty="0">
              <a:solidFill>
                <a:prstClr val="white"/>
              </a:solidFill>
              <a:latin typeface="Corbel"/>
            </a:endParaRPr>
          </a:p>
          <a:p>
            <a:pPr defTabSz="342900"/>
            <a:r>
              <a:rPr lang="en-US" sz="1650" dirty="0">
                <a:solidFill>
                  <a:prstClr val="white"/>
                </a:solidFill>
                <a:latin typeface="Corbel"/>
              </a:rPr>
              <a:t>Visit </a:t>
            </a:r>
            <a:r>
              <a:rPr lang="en-US" sz="1650" b="1" dirty="0">
                <a:solidFill>
                  <a:prstClr val="white"/>
                </a:solidFill>
                <a:latin typeface="Corbel"/>
              </a:rPr>
              <a:t>acbsp.org/</a:t>
            </a:r>
            <a:r>
              <a:rPr lang="en-US" sz="1650" b="1" dirty="0" err="1">
                <a:solidFill>
                  <a:prstClr val="white"/>
                </a:solidFill>
                <a:latin typeface="Corbel"/>
              </a:rPr>
              <a:t>mpage</a:t>
            </a:r>
            <a:r>
              <a:rPr lang="en-US" sz="1650" b="1" dirty="0">
                <a:solidFill>
                  <a:prstClr val="white"/>
                </a:solidFill>
                <a:latin typeface="Corbel"/>
              </a:rPr>
              <a:t>/ds </a:t>
            </a:r>
            <a:r>
              <a:rPr lang="en-US" sz="1650" dirty="0">
                <a:solidFill>
                  <a:prstClr val="white"/>
                </a:solidFill>
                <a:latin typeface="Corbel"/>
              </a:rPr>
              <a:t>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3726670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6" y="457200"/>
            <a:ext cx="8241811" cy="1131570"/>
          </a:xfrm>
        </p:spPr>
        <p:txBody>
          <a:bodyPr>
            <a:normAutofit/>
          </a:bodyPr>
          <a:lstStyle/>
          <a:p>
            <a:r>
              <a:rPr lang="en-US" sz="3300" b="1" dirty="0"/>
              <a:t>Save the Date: ACBSP Conference 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62877" y="2469320"/>
            <a:ext cx="4329113" cy="3395900"/>
          </a:xfrm>
        </p:spPr>
        <p:txBody>
          <a:bodyPr>
            <a:normAutofit fontScale="25000" lnSpcReduction="20000"/>
          </a:bodyPr>
          <a:lstStyle/>
          <a:p>
            <a:r>
              <a:rPr lang="en-US" sz="8100" dirty="0"/>
              <a:t>Join us in Houston, Texas on June 21-24, 2019 for the ACBSP Annual Conference! </a:t>
            </a:r>
          </a:p>
          <a:p>
            <a:endParaRPr lang="en-US" sz="5400" dirty="0"/>
          </a:p>
          <a:p>
            <a:r>
              <a:rPr lang="en-US" sz="8100" dirty="0"/>
              <a:t>The theme for the conference is </a:t>
            </a:r>
          </a:p>
          <a:p>
            <a:r>
              <a:rPr lang="en-US" sz="8100" i="1" dirty="0"/>
              <a:t>“The Art of Developing Entrepreneurial Leaders”</a:t>
            </a:r>
            <a:r>
              <a:rPr lang="en-US" sz="8100" dirty="0"/>
              <a:t>.</a:t>
            </a:r>
            <a:endParaRPr lang="en-US" sz="8100" i="1" dirty="0"/>
          </a:p>
          <a:p>
            <a:endParaRPr lang="en-US" sz="5400" dirty="0"/>
          </a:p>
          <a:p>
            <a:r>
              <a:rPr lang="en-US" sz="8100" dirty="0"/>
              <a:t>Visit </a:t>
            </a:r>
            <a:r>
              <a:rPr lang="en-US" sz="8100" b="1" dirty="0"/>
              <a:t>acbsp.org/page/events </a:t>
            </a:r>
            <a:r>
              <a:rPr lang="en-US" sz="8100" dirty="0"/>
              <a:t>for more information.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12" y="2840688"/>
            <a:ext cx="3981451" cy="2239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086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485" y="1076960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Presenter Contact Information: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05012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+mj-lt"/>
              </a:rPr>
              <a:t>Dr. Steve Parscale</a:t>
            </a:r>
          </a:p>
          <a:p>
            <a:pPr>
              <a:buNone/>
            </a:pPr>
            <a:r>
              <a:rPr lang="en-US" dirty="0">
                <a:latin typeface="+mj-lt"/>
              </a:rPr>
              <a:t>ACBSP Chief Accreditation Officer</a:t>
            </a:r>
          </a:p>
          <a:p>
            <a:pPr>
              <a:buNone/>
            </a:pPr>
            <a:r>
              <a:rPr lang="en-US" dirty="0">
                <a:latin typeface="+mj-lt"/>
              </a:rPr>
              <a:t>11520 W. 119</a:t>
            </a:r>
            <a:r>
              <a:rPr lang="en-US" baseline="30000" dirty="0">
                <a:latin typeface="+mj-lt"/>
              </a:rPr>
              <a:t>th</a:t>
            </a:r>
            <a:r>
              <a:rPr lang="en-US" dirty="0">
                <a:latin typeface="+mj-lt"/>
              </a:rPr>
              <a:t> St.</a:t>
            </a:r>
          </a:p>
          <a:p>
            <a:pPr>
              <a:buNone/>
            </a:pPr>
            <a:r>
              <a:rPr lang="en-US" dirty="0">
                <a:latin typeface="+mj-lt"/>
              </a:rPr>
              <a:t>Overland Park, KS 66213</a:t>
            </a:r>
          </a:p>
          <a:p>
            <a:pPr>
              <a:buNone/>
            </a:pPr>
            <a:r>
              <a:rPr lang="en-US" dirty="0">
                <a:latin typeface="+mj-lt"/>
              </a:rPr>
              <a:t>Phone:  913-339-9356  </a:t>
            </a:r>
          </a:p>
          <a:p>
            <a:pPr>
              <a:buNone/>
            </a:pPr>
            <a:r>
              <a:rPr lang="en-US" dirty="0">
                <a:latin typeface="+mj-lt"/>
              </a:rPr>
              <a:t>Mobile: 913-526-5285</a:t>
            </a:r>
          </a:p>
          <a:p>
            <a:pPr>
              <a:buNone/>
            </a:pPr>
            <a:r>
              <a:rPr lang="en-US" dirty="0">
                <a:latin typeface="+mj-lt"/>
                <a:hlinkClick r:id="rId2"/>
              </a:rPr>
              <a:t>sparscale@acbsp.org</a:t>
            </a:r>
            <a:endParaRPr lang="en-US" dirty="0">
              <a:latin typeface="+mj-lt"/>
            </a:endParaRPr>
          </a:p>
          <a:p>
            <a:pPr>
              <a:buNone/>
            </a:pPr>
            <a:endParaRPr lang="en-US" sz="2800" dirty="0">
              <a:latin typeface="+mj-lt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8" name="Picture 7" descr="ACBSP_new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2" y="838200"/>
            <a:ext cx="1211580" cy="148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acbsp 0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917979"/>
            <a:ext cx="1952942" cy="202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338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Content Placeholder 6" descr="Going Beyond Accreditation_Fly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" r="111"/>
          <a:stretch>
            <a:fillRect/>
          </a:stretch>
        </p:blipFill>
        <p:spPr>
          <a:xfrm>
            <a:off x="1420099" y="1256134"/>
            <a:ext cx="5917423" cy="4422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84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82373"/>
            <a:ext cx="7813374" cy="1131570"/>
          </a:xfrm>
        </p:spPr>
        <p:txBody>
          <a:bodyPr>
            <a:normAutofit/>
          </a:bodyPr>
          <a:lstStyle/>
          <a:p>
            <a:r>
              <a:rPr lang="en-US" sz="4050" b="1" cap="none" dirty="0"/>
              <a:t>Going Beyond Accreditation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313" y="2420419"/>
            <a:ext cx="7813374" cy="32660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100" dirty="0"/>
              <a:t>ACBSP has a unique opportunity over the next two years to improve the member benefits and services, and enhance ACBSP’s brand. We are focusing on three initiatives:</a:t>
            </a:r>
          </a:p>
          <a:p>
            <a:pPr marL="0" indent="0">
              <a:buNone/>
            </a:pPr>
            <a:endParaRPr lang="en-US" sz="1425" b="1" u="sng" dirty="0"/>
          </a:p>
          <a:p>
            <a:r>
              <a:rPr lang="en-US" sz="2100" b="1" u="sng" dirty="0">
                <a:solidFill>
                  <a:srgbClr val="FFFF00"/>
                </a:solidFill>
              </a:rPr>
              <a:t>Certificate Accreditation </a:t>
            </a:r>
          </a:p>
          <a:p>
            <a:endParaRPr lang="en-US" sz="1425" dirty="0"/>
          </a:p>
          <a:p>
            <a:r>
              <a:rPr lang="en-US" sz="2100" dirty="0"/>
              <a:t>Unified Accreditation Standards – Seven standards beginning January 2019</a:t>
            </a:r>
          </a:p>
          <a:p>
            <a:endParaRPr lang="en-US" sz="1425" dirty="0"/>
          </a:p>
          <a:p>
            <a:r>
              <a:rPr lang="en-US" sz="2100" b="1" dirty="0">
                <a:solidFill>
                  <a:srgbClr val="FFFF00"/>
                </a:solidFill>
              </a:rPr>
              <a:t>Accreditation Next</a:t>
            </a:r>
          </a:p>
          <a:p>
            <a:endParaRPr lang="en-US" sz="1950" dirty="0"/>
          </a:p>
          <a:p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65" y="1000840"/>
            <a:ext cx="1059804" cy="12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12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15" y="3810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ACBSP Accreditation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4288"/>
            <a:ext cx="8229600" cy="43251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sz="3600" dirty="0">
              <a:solidFill>
                <a:srgbClr val="00CC00"/>
              </a:solidFill>
              <a:latin typeface="+mj-lt"/>
            </a:endParaRPr>
          </a:p>
          <a:p>
            <a:pPr marL="109728" indent="0">
              <a:buNone/>
            </a:pPr>
            <a:r>
              <a:rPr lang="en-US" sz="3600" dirty="0" smtClean="0">
                <a:latin typeface="+mj-lt"/>
              </a:rPr>
              <a:t> </a:t>
            </a:r>
            <a:endParaRPr lang="en-US" sz="3600" dirty="0">
              <a:latin typeface="+mj-lt"/>
            </a:endParaRPr>
          </a:p>
          <a:p>
            <a:pPr marL="109728" indent="0">
              <a:buNone/>
            </a:pPr>
            <a:r>
              <a:rPr lang="en-US" sz="3600" dirty="0">
                <a:solidFill>
                  <a:srgbClr val="932D62"/>
                </a:solidFill>
                <a:latin typeface="+mj-lt"/>
              </a:rPr>
              <a:t>Online Reporting Portal </a:t>
            </a:r>
          </a:p>
          <a:p>
            <a:pPr marL="109728" indent="0">
              <a:buNone/>
            </a:pPr>
            <a:endParaRPr lang="en-US" sz="3600" dirty="0">
              <a:latin typeface="+mj-lt"/>
            </a:endParaRPr>
          </a:p>
        </p:txBody>
      </p:sp>
      <p:pic>
        <p:nvPicPr>
          <p:cNvPr id="3074" name="Picture 2" descr="C:\Users\dhallerud\AppData\Local\Microsoft\Windows\Temporary Internet Files\Content.IE5\8LFEZXZS\MC90037090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91111"/>
            <a:ext cx="3127903" cy="29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" b="-3"/>
          <a:stretch/>
        </p:blipFill>
        <p:spPr>
          <a:xfrm>
            <a:off x="6517573" y="965762"/>
            <a:ext cx="2259069" cy="23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485" y="1076960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Presenter Contact Information: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05012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+mj-lt"/>
              </a:rPr>
              <a:t>Dr. Steve Parscale</a:t>
            </a:r>
          </a:p>
          <a:p>
            <a:pPr>
              <a:buNone/>
            </a:pPr>
            <a:r>
              <a:rPr lang="en-US" dirty="0">
                <a:latin typeface="+mj-lt"/>
              </a:rPr>
              <a:t>ACBSP Chief Accreditation Officer</a:t>
            </a:r>
          </a:p>
          <a:p>
            <a:pPr>
              <a:buNone/>
            </a:pPr>
            <a:r>
              <a:rPr lang="en-US" dirty="0">
                <a:latin typeface="+mj-lt"/>
              </a:rPr>
              <a:t>11520 W. 119</a:t>
            </a:r>
            <a:r>
              <a:rPr lang="en-US" baseline="30000" dirty="0">
                <a:latin typeface="+mj-lt"/>
              </a:rPr>
              <a:t>th</a:t>
            </a:r>
            <a:r>
              <a:rPr lang="en-US" dirty="0">
                <a:latin typeface="+mj-lt"/>
              </a:rPr>
              <a:t> St.</a:t>
            </a:r>
          </a:p>
          <a:p>
            <a:pPr>
              <a:buNone/>
            </a:pPr>
            <a:r>
              <a:rPr lang="en-US" dirty="0">
                <a:latin typeface="+mj-lt"/>
              </a:rPr>
              <a:t>Overland Park, KS 66213</a:t>
            </a:r>
          </a:p>
          <a:p>
            <a:pPr>
              <a:buNone/>
            </a:pPr>
            <a:r>
              <a:rPr lang="en-US" dirty="0">
                <a:latin typeface="+mj-lt"/>
              </a:rPr>
              <a:t>Phone:  913-339-9356  </a:t>
            </a:r>
          </a:p>
          <a:p>
            <a:pPr>
              <a:buNone/>
            </a:pPr>
            <a:r>
              <a:rPr lang="en-US" dirty="0">
                <a:latin typeface="+mj-lt"/>
              </a:rPr>
              <a:t>Mobile: 913-526-5285</a:t>
            </a:r>
          </a:p>
          <a:p>
            <a:pPr>
              <a:buNone/>
            </a:pPr>
            <a:r>
              <a:rPr lang="en-US" dirty="0">
                <a:latin typeface="+mj-lt"/>
                <a:hlinkClick r:id="rId2"/>
              </a:rPr>
              <a:t>sparscale@acbsp.org</a:t>
            </a:r>
            <a:endParaRPr lang="en-US" dirty="0">
              <a:latin typeface="+mj-lt"/>
            </a:endParaRPr>
          </a:p>
          <a:p>
            <a:pPr>
              <a:buNone/>
            </a:pPr>
            <a:endParaRPr lang="en-US" sz="2800" dirty="0">
              <a:latin typeface="+mj-lt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8" name="Picture 7" descr="ACBSP_new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2" y="838200"/>
            <a:ext cx="1211580" cy="148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acbsp 0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917979"/>
            <a:ext cx="1952942" cy="202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868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/>
              <a:t>Introducing ACBSP</a:t>
            </a:r>
            <a:r>
              <a:rPr lang="en-US" altLang="en-US" sz="3400" b="1" dirty="0"/>
              <a:t/>
            </a:r>
            <a:br>
              <a:rPr lang="en-US" altLang="en-US" sz="3400" b="1" dirty="0"/>
            </a:br>
            <a:r>
              <a:rPr lang="en-US" altLang="en-US" sz="3400" dirty="0"/>
              <a:t>  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3" y="2133600"/>
            <a:ext cx="800100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800" b="1" dirty="0">
                <a:latin typeface="+mj-lt"/>
              </a:rPr>
              <a:t>You</a:t>
            </a:r>
            <a:r>
              <a:rPr lang="en-US" altLang="en-US" sz="2800" dirty="0">
                <a:latin typeface="+mj-lt"/>
              </a:rPr>
              <a:t> and the ACBSP team</a:t>
            </a:r>
          </a:p>
          <a:p>
            <a:endParaRPr lang="en-US" altLang="en-US" sz="1800" dirty="0">
              <a:latin typeface="+mj-lt"/>
            </a:endParaRPr>
          </a:p>
          <a:p>
            <a:pPr lvl="1"/>
            <a:r>
              <a:rPr lang="en-US" altLang="en-US" sz="2600" dirty="0">
                <a:solidFill>
                  <a:schemeClr val="tx1"/>
                </a:solidFill>
                <a:latin typeface="+mj-lt"/>
              </a:rPr>
              <a:t>Have a positive impact on making the world a better place </a:t>
            </a:r>
          </a:p>
          <a:p>
            <a:pPr lvl="1"/>
            <a:endParaRPr lang="en-US" altLang="en-US" sz="18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altLang="en-US" sz="2600" dirty="0">
                <a:solidFill>
                  <a:schemeClr val="tx1"/>
                </a:solidFill>
                <a:latin typeface="+mj-lt"/>
              </a:rPr>
              <a:t>Directly contributing to the continuous improvement of society’s cultural, social and economic advancements</a:t>
            </a:r>
          </a:p>
          <a:p>
            <a:pPr lvl="1"/>
            <a:endParaRPr lang="en-US" altLang="en-US" sz="18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altLang="en-US" sz="2600" dirty="0">
                <a:solidFill>
                  <a:schemeClr val="tx1"/>
                </a:solidFill>
                <a:latin typeface="+mj-lt"/>
              </a:rPr>
              <a:t>One student at a time, one country at a time</a:t>
            </a:r>
          </a:p>
          <a:p>
            <a:pPr>
              <a:spcBef>
                <a:spcPct val="0"/>
              </a:spcBef>
              <a:buClrTx/>
              <a:buFont typeface="Wingdings 2" pitchFamily="18" charset="2"/>
              <a:buNone/>
            </a:pPr>
            <a:r>
              <a:rPr lang="en-US" altLang="en-US" sz="2800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ClrTx/>
              <a:buFont typeface="Wingdings 2" pitchFamily="18" charset="2"/>
              <a:buNone/>
            </a:pPr>
            <a:endParaRPr lang="en-US" altLang="en-US" sz="2800" dirty="0"/>
          </a:p>
          <a:p>
            <a:pPr>
              <a:buFont typeface="Wingdings 2" pitchFamily="18" charset="2"/>
              <a:buNone/>
            </a:pPr>
            <a:r>
              <a:rPr lang="en-US" altLang="en-US" sz="2800" dirty="0"/>
              <a:t>	</a:t>
            </a:r>
          </a:p>
        </p:txBody>
      </p:sp>
      <p:pic>
        <p:nvPicPr>
          <p:cNvPr id="7172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Image result for continuous improv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Image result for continuous improvem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6" descr="Image result for continuous improveme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2232" name="Picture 8" descr="Image result for continuous improv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05400"/>
            <a:ext cx="1497658" cy="15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Introducing ACBSP</a:t>
            </a:r>
            <a:r>
              <a:rPr lang="en-US" altLang="en-US" sz="3400" b="1" dirty="0"/>
              <a:t/>
            </a:r>
            <a:br>
              <a:rPr lang="en-US" altLang="en-US" sz="3400" b="1" dirty="0"/>
            </a:br>
            <a:r>
              <a:rPr lang="en-US" altLang="en-US" sz="3400" dirty="0"/>
              <a:t>  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2057400"/>
            <a:ext cx="8001000" cy="4267200"/>
          </a:xfrm>
        </p:spPr>
        <p:txBody>
          <a:bodyPr>
            <a:normAutofit fontScale="92500"/>
          </a:bodyPr>
          <a:lstStyle/>
          <a:p>
            <a:r>
              <a:rPr lang="en-US" altLang="en-US" sz="2800" dirty="0">
                <a:latin typeface="+mj-lt"/>
              </a:rPr>
              <a:t>ACBSP accreditation processes</a:t>
            </a:r>
          </a:p>
          <a:p>
            <a:endParaRPr lang="en-US" altLang="en-US" sz="1800" dirty="0">
              <a:latin typeface="+mj-lt"/>
            </a:endParaRPr>
          </a:p>
          <a:p>
            <a:pPr lvl="1"/>
            <a:r>
              <a:rPr lang="en-US" altLang="en-US" sz="2600" dirty="0">
                <a:solidFill>
                  <a:schemeClr val="tx1"/>
                </a:solidFill>
                <a:latin typeface="+mj-lt"/>
              </a:rPr>
              <a:t>Help institutions of higher education deliver ever-improving value </a:t>
            </a:r>
          </a:p>
          <a:p>
            <a:pPr lvl="1"/>
            <a:endParaRPr lang="en-US" altLang="en-US" sz="18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altLang="en-US" sz="2600" dirty="0">
                <a:solidFill>
                  <a:schemeClr val="tx1"/>
                </a:solidFill>
                <a:latin typeface="+mj-lt"/>
              </a:rPr>
              <a:t>Enhance the quality of education, positively impacting institutional sustainability, improving overall institutional capabilities and effectiveness, and enhancing institutional learning</a:t>
            </a:r>
            <a:endParaRPr lang="en-US" altLang="en-US" sz="2600" u="sng" dirty="0">
              <a:solidFill>
                <a:schemeClr val="tx1"/>
              </a:solidFill>
              <a:latin typeface="+mj-lt"/>
            </a:endParaRPr>
          </a:p>
          <a:p>
            <a:endParaRPr lang="en-US" altLang="en-US" sz="2800" dirty="0">
              <a:latin typeface="+mj-lt"/>
            </a:endParaRPr>
          </a:p>
          <a:p>
            <a:pPr>
              <a:buFont typeface="Wingdings 2" pitchFamily="18" charset="2"/>
              <a:buNone/>
            </a:pPr>
            <a:r>
              <a:rPr lang="en-US" altLang="en-US" sz="2800" dirty="0"/>
              <a:t>	</a:t>
            </a:r>
          </a:p>
        </p:txBody>
      </p:sp>
      <p:pic>
        <p:nvPicPr>
          <p:cNvPr id="8196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Image result for improving value proposi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89574"/>
            <a:ext cx="33909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97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ACBSP Guiding Principles</a:t>
            </a:r>
            <a:r>
              <a:rPr lang="en-US" altLang="en-US" sz="3400" b="1" dirty="0"/>
              <a:t/>
            </a:r>
            <a:br>
              <a:rPr lang="en-US" altLang="en-US" sz="3400" b="1" dirty="0"/>
            </a:br>
            <a:r>
              <a:rPr lang="en-US" altLang="en-US" sz="3400" dirty="0"/>
              <a:t>  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2057400"/>
            <a:ext cx="8001000" cy="4267200"/>
          </a:xfrm>
        </p:spPr>
        <p:txBody>
          <a:bodyPr/>
          <a:lstStyle/>
          <a:p>
            <a:r>
              <a:rPr lang="en-US" altLang="en-US" sz="2800" b="1" dirty="0">
                <a:latin typeface="+mj-lt"/>
              </a:rPr>
              <a:t>Focuses </a:t>
            </a:r>
            <a:r>
              <a:rPr lang="en-US" altLang="en-US" sz="2800" dirty="0">
                <a:latin typeface="+mj-lt"/>
              </a:rPr>
              <a:t>on </a:t>
            </a:r>
            <a:r>
              <a:rPr lang="en-US" altLang="en-US" sz="2800" u="sng" dirty="0">
                <a:latin typeface="+mj-lt"/>
              </a:rPr>
              <a:t>student-centered learning and engagement</a:t>
            </a:r>
          </a:p>
          <a:p>
            <a:endParaRPr lang="en-US" altLang="en-US" sz="2800" dirty="0">
              <a:latin typeface="+mj-lt"/>
            </a:endParaRPr>
          </a:p>
          <a:p>
            <a:r>
              <a:rPr lang="en-US" altLang="en-US" sz="2800" b="1" dirty="0">
                <a:latin typeface="+mj-lt"/>
              </a:rPr>
              <a:t>Celebrates </a:t>
            </a:r>
            <a:r>
              <a:rPr lang="en-US" altLang="en-US" sz="2800" u="sng" dirty="0">
                <a:latin typeface="+mj-lt"/>
              </a:rPr>
              <a:t>teaching excellence</a:t>
            </a:r>
          </a:p>
          <a:p>
            <a:endParaRPr lang="en-US" altLang="en-US" sz="2800" dirty="0">
              <a:latin typeface="+mj-lt"/>
            </a:endParaRPr>
          </a:p>
          <a:p>
            <a:r>
              <a:rPr lang="en-US" altLang="en-US" sz="2800" b="1" dirty="0">
                <a:latin typeface="+mj-lt"/>
              </a:rPr>
              <a:t>Promotes </a:t>
            </a:r>
            <a:r>
              <a:rPr lang="en-US" altLang="en-US" sz="2800" u="sng" dirty="0">
                <a:latin typeface="+mj-lt"/>
              </a:rPr>
              <a:t>access and inclusiveness</a:t>
            </a:r>
            <a:r>
              <a:rPr lang="en-US" altLang="en-US" sz="2800" dirty="0">
                <a:latin typeface="+mj-lt"/>
              </a:rPr>
              <a:t> that recognizes the diversity of institutional missions worldwide</a:t>
            </a:r>
          </a:p>
          <a:p>
            <a:pPr>
              <a:buFont typeface="Wingdings 2" pitchFamily="18" charset="2"/>
              <a:buNone/>
            </a:pPr>
            <a:r>
              <a:rPr lang="en-US" altLang="en-US" sz="2800" dirty="0"/>
              <a:t>	</a:t>
            </a:r>
          </a:p>
        </p:txBody>
      </p:sp>
      <p:pic>
        <p:nvPicPr>
          <p:cNvPr id="11268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Image result for guiding princip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967411"/>
            <a:ext cx="4191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2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ACBSP Guiding Principles</a:t>
            </a:r>
            <a:r>
              <a:rPr lang="en-US" altLang="en-US" sz="3400" b="1" dirty="0"/>
              <a:t/>
            </a:r>
            <a:br>
              <a:rPr lang="en-US" altLang="en-US" sz="3400" b="1" dirty="0"/>
            </a:br>
            <a:r>
              <a:rPr lang="en-US" altLang="en-US" sz="3400" dirty="0"/>
              <a:t>  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2057400"/>
            <a:ext cx="8001000" cy="4267200"/>
          </a:xfrm>
        </p:spPr>
        <p:txBody>
          <a:bodyPr/>
          <a:lstStyle/>
          <a:p>
            <a:r>
              <a:rPr lang="en-US" altLang="en-US" sz="2800" b="1" dirty="0">
                <a:latin typeface="+mj-lt"/>
              </a:rPr>
              <a:t>Advocates </a:t>
            </a:r>
            <a:r>
              <a:rPr lang="en-US" altLang="en-US" sz="2800" u="sng" dirty="0">
                <a:latin typeface="+mj-lt"/>
              </a:rPr>
              <a:t>continuous improvement</a:t>
            </a:r>
          </a:p>
          <a:p>
            <a:endParaRPr lang="en-US" altLang="en-US" sz="2800" dirty="0">
              <a:latin typeface="+mj-lt"/>
            </a:endParaRPr>
          </a:p>
          <a:p>
            <a:r>
              <a:rPr lang="en-US" altLang="en-US" sz="2800" b="1" dirty="0">
                <a:latin typeface="+mj-lt"/>
              </a:rPr>
              <a:t>Encourages </a:t>
            </a:r>
            <a:r>
              <a:rPr lang="en-US" altLang="en-US" sz="2800" u="sng" dirty="0">
                <a:latin typeface="+mj-lt"/>
              </a:rPr>
              <a:t>involvement and professional development</a:t>
            </a:r>
            <a:r>
              <a:rPr lang="en-US" altLang="en-US" sz="2800" dirty="0">
                <a:latin typeface="+mj-lt"/>
              </a:rPr>
              <a:t> of individual members</a:t>
            </a:r>
          </a:p>
          <a:p>
            <a:endParaRPr lang="en-US" altLang="en-US" sz="2800" dirty="0">
              <a:latin typeface="+mj-lt"/>
            </a:endParaRPr>
          </a:p>
          <a:p>
            <a:r>
              <a:rPr lang="en-US" altLang="en-US" sz="2800" b="1" dirty="0">
                <a:latin typeface="+mj-lt"/>
              </a:rPr>
              <a:t>Requires </a:t>
            </a:r>
            <a:r>
              <a:rPr lang="en-US" altLang="en-US" sz="2800" u="sng" dirty="0">
                <a:latin typeface="+mj-lt"/>
              </a:rPr>
              <a:t>outcomes</a:t>
            </a:r>
            <a:r>
              <a:rPr lang="en-US" altLang="en-US" sz="2800" dirty="0">
                <a:latin typeface="+mj-lt"/>
              </a:rPr>
              <a:t> that are results oriented</a:t>
            </a:r>
          </a:p>
          <a:p>
            <a:endParaRPr lang="en-US" altLang="en-US" sz="2800" dirty="0">
              <a:latin typeface="+mj-lt"/>
            </a:endParaRPr>
          </a:p>
          <a:p>
            <a:pPr eaLnBrk="1" hangingPunct="1"/>
            <a:endParaRPr lang="en-US" altLang="en-US" sz="2800" dirty="0"/>
          </a:p>
        </p:txBody>
      </p:sp>
      <p:pic>
        <p:nvPicPr>
          <p:cNvPr id="12292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Image result for guiding princip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38799"/>
            <a:ext cx="4191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ACBSP Guiding Principles</a:t>
            </a:r>
            <a:r>
              <a:rPr lang="en-US" altLang="en-US" sz="3400" b="1" dirty="0"/>
              <a:t/>
            </a:r>
            <a:br>
              <a:rPr lang="en-US" altLang="en-US" sz="3400" b="1" dirty="0"/>
            </a:br>
            <a:r>
              <a:rPr lang="en-US" altLang="en-US" sz="3400" dirty="0"/>
              <a:t> 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2057400"/>
            <a:ext cx="8001000" cy="4267200"/>
          </a:xfrm>
        </p:spPr>
        <p:txBody>
          <a:bodyPr/>
          <a:lstStyle/>
          <a:p>
            <a:r>
              <a:rPr lang="en-US" altLang="en-US" sz="2800" b="1" dirty="0">
                <a:latin typeface="+mj-lt"/>
              </a:rPr>
              <a:t>Fosters </a:t>
            </a:r>
            <a:r>
              <a:rPr lang="en-US" altLang="en-US" sz="2800" u="sng" dirty="0">
                <a:latin typeface="+mj-lt"/>
              </a:rPr>
              <a:t>scholarly activities</a:t>
            </a:r>
            <a:r>
              <a:rPr lang="en-US" altLang="en-US" sz="2800" dirty="0">
                <a:latin typeface="+mj-lt"/>
              </a:rPr>
              <a:t> and best practices in research, application, integration, teaching, and service</a:t>
            </a:r>
          </a:p>
          <a:p>
            <a:endParaRPr lang="en-US" altLang="en-US" sz="2800" dirty="0">
              <a:latin typeface="+mj-lt"/>
            </a:endParaRPr>
          </a:p>
          <a:p>
            <a:r>
              <a:rPr lang="en-US" altLang="en-US" sz="2800" b="1" dirty="0">
                <a:latin typeface="+mj-lt"/>
              </a:rPr>
              <a:t>Commits </a:t>
            </a:r>
            <a:r>
              <a:rPr lang="en-US" altLang="en-US" sz="2800" dirty="0">
                <a:latin typeface="+mj-lt"/>
              </a:rPr>
              <a:t>to meeting the needs of </a:t>
            </a:r>
            <a:r>
              <a:rPr lang="en-US" altLang="en-US" sz="2800" u="sng" dirty="0">
                <a:latin typeface="+mj-lt"/>
              </a:rPr>
              <a:t>stakeholders</a:t>
            </a:r>
          </a:p>
          <a:p>
            <a:endParaRPr lang="en-US" altLang="en-US" sz="2800" u="sng" dirty="0">
              <a:latin typeface="+mj-lt"/>
            </a:endParaRPr>
          </a:p>
          <a:p>
            <a:r>
              <a:rPr lang="en-US" altLang="en-US" sz="2800" b="1" dirty="0">
                <a:latin typeface="+mj-lt"/>
              </a:rPr>
              <a:t>Forges </a:t>
            </a:r>
            <a:r>
              <a:rPr lang="en-US" altLang="en-US" sz="2800" dirty="0">
                <a:latin typeface="+mj-lt"/>
              </a:rPr>
              <a:t>mutually beneficial </a:t>
            </a:r>
            <a:r>
              <a:rPr lang="en-US" altLang="en-US" sz="2800" u="sng" dirty="0">
                <a:latin typeface="+mj-lt"/>
              </a:rPr>
              <a:t>partnerships</a:t>
            </a:r>
            <a:endParaRPr lang="en-US" altLang="en-US" sz="2800" dirty="0">
              <a:latin typeface="+mj-lt"/>
            </a:endParaRPr>
          </a:p>
          <a:p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u="sng" dirty="0"/>
          </a:p>
        </p:txBody>
      </p:sp>
      <p:pic>
        <p:nvPicPr>
          <p:cNvPr id="13316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86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ACBSP Guiding Principles</a:t>
            </a:r>
            <a:r>
              <a:rPr lang="en-US" altLang="en-US" sz="3400" b="1" dirty="0"/>
              <a:t/>
            </a:r>
            <a:br>
              <a:rPr lang="en-US" altLang="en-US" sz="3400" b="1" dirty="0"/>
            </a:br>
            <a:r>
              <a:rPr lang="en-US" altLang="en-US" sz="3400" dirty="0"/>
              <a:t> 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2057400"/>
            <a:ext cx="8001000" cy="4267200"/>
          </a:xfrm>
        </p:spPr>
        <p:txBody>
          <a:bodyPr/>
          <a:lstStyle/>
          <a:p>
            <a:r>
              <a:rPr lang="en-US" altLang="en-US" sz="2800" b="1" dirty="0">
                <a:latin typeface="+mj-lt"/>
              </a:rPr>
              <a:t>Embraces </a:t>
            </a:r>
            <a:r>
              <a:rPr lang="en-US" altLang="en-US" sz="2800" u="sng" dirty="0">
                <a:latin typeface="+mj-lt"/>
              </a:rPr>
              <a:t>visionary leadership</a:t>
            </a:r>
          </a:p>
          <a:p>
            <a:endParaRPr lang="en-US" altLang="en-US" sz="2800" dirty="0">
              <a:latin typeface="+mj-lt"/>
            </a:endParaRPr>
          </a:p>
          <a:p>
            <a:r>
              <a:rPr lang="en-US" altLang="en-US" sz="2800" b="1" dirty="0">
                <a:latin typeface="+mj-lt"/>
              </a:rPr>
              <a:t>Strategically </a:t>
            </a:r>
            <a:r>
              <a:rPr lang="en-US" altLang="en-US" sz="2800" u="sng" dirty="0">
                <a:latin typeface="+mj-lt"/>
              </a:rPr>
              <a:t>plans</a:t>
            </a:r>
            <a:r>
              <a:rPr lang="en-US" altLang="en-US" sz="2800" dirty="0">
                <a:latin typeface="+mj-lt"/>
              </a:rPr>
              <a:t> for the future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u="sng" dirty="0">
              <a:latin typeface="+mj-lt"/>
            </a:endParaRPr>
          </a:p>
        </p:txBody>
      </p:sp>
      <p:pic>
        <p:nvPicPr>
          <p:cNvPr id="14340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Image result for guiding princip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5562600"/>
            <a:ext cx="4191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72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27" y="1575351"/>
            <a:ext cx="7327624" cy="500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/>
              <a:t>Characteristics of ACBSP Accreditation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99442" y="2355573"/>
            <a:ext cx="8229600" cy="37719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900" dirty="0"/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altLang="en-US" sz="3000" dirty="0">
                <a:solidFill>
                  <a:srgbClr val="FF0000"/>
                </a:solidFill>
                <a:latin typeface="+mj-lt"/>
              </a:rPr>
              <a:t>Baldrige National Quality Program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altLang="en-US" sz="900" dirty="0"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en-US" altLang="en-US" sz="2400" dirty="0">
                <a:latin typeface="+mj-lt"/>
              </a:rPr>
              <a:t>ACBSP Accreditation standards are modeled on </a:t>
            </a:r>
          </a:p>
          <a:p>
            <a:pPr eaLnBrk="1" hangingPunct="1">
              <a:defRPr/>
            </a:pPr>
            <a:r>
              <a:rPr lang="en-US" altLang="en-US" sz="2400" b="1" dirty="0">
                <a:solidFill>
                  <a:srgbClr val="00B050"/>
                </a:solidFill>
                <a:latin typeface="+mj-lt"/>
              </a:rPr>
              <a:t>Education Criteria for Performance Excellence</a:t>
            </a:r>
          </a:p>
          <a:p>
            <a:pPr marL="82296" indent="0"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 </a:t>
            </a:r>
          </a:p>
          <a:p>
            <a:pPr eaLnBrk="1" hangingPunct="1">
              <a:defRPr/>
            </a:pPr>
            <a:r>
              <a:rPr lang="en-US" sz="2400" b="1" i="1" dirty="0">
                <a:solidFill>
                  <a:srgbClr val="0070C0"/>
                </a:solidFill>
                <a:latin typeface="+mj-lt"/>
              </a:rPr>
              <a:t>leading edge of validated management practices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-forefront management practices that have been 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B050"/>
                </a:solidFill>
                <a:latin typeface="+mj-lt"/>
              </a:rPr>
              <a:t>proven to work in high-performing organizations</a:t>
            </a:r>
            <a:endParaRPr lang="en-US" altLang="en-US" sz="2400" b="1" dirty="0">
              <a:solidFill>
                <a:srgbClr val="00B050"/>
              </a:solidFill>
              <a:latin typeface="+mj-lt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en-US" sz="1800" dirty="0"/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en-US" sz="1800" dirty="0"/>
          </a:p>
          <a:p>
            <a:pPr eaLnBrk="1" hangingPunct="1">
              <a:defRPr/>
            </a:pPr>
            <a:endParaRPr lang="en-US" altLang="en-US" sz="900" dirty="0"/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Verdana" pitchFamily="34" charset="0"/>
              </a:defRPr>
            </a:lvl1pPr>
            <a:lvl2pPr marL="557213" indent="-214313">
              <a:defRPr sz="900">
                <a:solidFill>
                  <a:schemeClr val="tx1"/>
                </a:solidFill>
                <a:latin typeface="Verdana" pitchFamily="34" charset="0"/>
              </a:defRPr>
            </a:lvl2pPr>
            <a:lvl3pPr marL="857250" indent="-171450">
              <a:defRPr sz="900">
                <a:solidFill>
                  <a:schemeClr val="tx1"/>
                </a:solidFill>
                <a:latin typeface="Verdana" pitchFamily="34" charset="0"/>
              </a:defRPr>
            </a:lvl3pPr>
            <a:lvl4pPr marL="1200150" indent="-171450">
              <a:defRPr sz="900">
                <a:solidFill>
                  <a:schemeClr val="tx1"/>
                </a:solidFill>
                <a:latin typeface="Verdana" pitchFamily="34" charset="0"/>
              </a:defRPr>
            </a:lvl4pPr>
            <a:lvl5pPr marL="1543050" indent="-171450">
              <a:defRPr sz="900">
                <a:solidFill>
                  <a:schemeClr val="tx1"/>
                </a:solidFill>
                <a:latin typeface="Verdana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685800"/>
            <a:fld id="{EB896F8E-7D8E-43A0-B606-31564453E520}" type="slidenum">
              <a:rPr lang="en-US" altLang="en-US">
                <a:solidFill>
                  <a:srgbClr val="045C75"/>
                </a:solidFill>
              </a:rPr>
              <a:pPr defTabSz="685800"/>
              <a:t>3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16389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513" y="1330706"/>
            <a:ext cx="90844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5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001000" cy="914400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382000" cy="51054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1600" dirty="0"/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>
                <a:latin typeface="+mj-lt"/>
              </a:rPr>
              <a:t>Two accreditation cycles per year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u="sng" dirty="0">
                <a:latin typeface="+mj-lt"/>
              </a:rPr>
              <a:t>December 15</a:t>
            </a:r>
            <a:r>
              <a:rPr lang="en-US" sz="2800" u="sng" baseline="30000" dirty="0">
                <a:latin typeface="+mj-lt"/>
              </a:rPr>
              <a:t>th</a:t>
            </a:r>
            <a:r>
              <a:rPr lang="en-US" sz="2800" u="sng" dirty="0">
                <a:latin typeface="+mj-lt"/>
              </a:rPr>
              <a:t> </a:t>
            </a:r>
          </a:p>
          <a:p>
            <a:pPr marL="915670" lvl="2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Self-Study due</a:t>
            </a:r>
          </a:p>
          <a:p>
            <a:pPr marL="915670" lvl="2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Site visit in February or March</a:t>
            </a:r>
          </a:p>
          <a:p>
            <a:pPr marL="915670" lvl="2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Board meeting in April</a:t>
            </a:r>
          </a:p>
          <a:p>
            <a:pPr marL="915670" lvl="2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>
              <a:latin typeface="+mj-lt"/>
            </a:endParaRP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u="sng" dirty="0">
                <a:latin typeface="+mj-lt"/>
              </a:rPr>
              <a:t>July 15</a:t>
            </a:r>
            <a:r>
              <a:rPr lang="en-US" sz="2800" u="sng" baseline="30000" dirty="0">
                <a:latin typeface="+mj-lt"/>
              </a:rPr>
              <a:t>th</a:t>
            </a:r>
            <a:endParaRPr lang="en-US" sz="2800" u="sng" dirty="0">
              <a:latin typeface="+mj-lt"/>
            </a:endParaRPr>
          </a:p>
          <a:p>
            <a:pPr marL="915670" lvl="2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Self-Study is due</a:t>
            </a:r>
          </a:p>
          <a:p>
            <a:pPr marL="915670" lvl="2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Site visit in September or October</a:t>
            </a:r>
          </a:p>
          <a:p>
            <a:pPr marL="915670" lvl="2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Board meeting in November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>
              <a:latin typeface="+mj-lt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8A95B18-BB5A-4CE5-ACC7-2BE8AF997724}" type="slidenum">
              <a:rPr lang="en-US" altLang="en-US">
                <a:solidFill>
                  <a:srgbClr val="045C75"/>
                </a:solidFill>
              </a:rPr>
              <a:pPr/>
              <a:t>30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17413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Image result for Proc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5257800"/>
            <a:ext cx="1504722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848600" cy="819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38943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en-US" sz="3200" dirty="0">
                <a:latin typeface="+mj-lt"/>
              </a:rPr>
              <a:t>Year One - Membership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altLang="en-US" sz="1000" dirty="0">
              <a:latin typeface="+mj-lt"/>
            </a:endParaRPr>
          </a:p>
          <a:p>
            <a:pPr eaLnBrk="1" hangingPunct="1">
              <a:defRPr/>
            </a:pPr>
            <a:r>
              <a:rPr lang="en-US" altLang="en-US" sz="2800" dirty="0">
                <a:latin typeface="+mj-lt"/>
              </a:rPr>
              <a:t>Join as member with payment of $2,000 dues and submittal of Member Enrollment Form</a:t>
            </a:r>
            <a:endParaRPr lang="en-US" altLang="en-US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altLang="en-US" sz="2800" dirty="0">
                <a:latin typeface="+mj-lt"/>
              </a:rPr>
              <a:t>Qualifications for membership</a:t>
            </a:r>
          </a:p>
          <a:p>
            <a:pPr lvl="1" eaLnBrk="1" hangingPunct="1">
              <a:defRPr/>
            </a:pPr>
            <a:r>
              <a:rPr lang="en-US" altLang="en-US" sz="2600" dirty="0">
                <a:latin typeface="+mj-lt"/>
              </a:rPr>
              <a:t>Regional accreditation</a:t>
            </a:r>
          </a:p>
          <a:p>
            <a:pPr lvl="1" eaLnBrk="1" hangingPunct="1">
              <a:defRPr/>
            </a:pPr>
            <a:r>
              <a:rPr lang="en-US" altLang="en-US" sz="2600" dirty="0">
                <a:latin typeface="+mj-lt"/>
              </a:rPr>
              <a:t>Outside of the U.S., Authority to grant higher education degrees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F71AD02-C2E2-4AE3-8204-084533DF0C35}" type="slidenum">
              <a:rPr lang="en-US" altLang="en-US">
                <a:solidFill>
                  <a:srgbClr val="045C75"/>
                </a:solidFill>
              </a:rPr>
              <a:pPr/>
              <a:t>31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18437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Image result for Proc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24400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6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848600" cy="819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38943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3200" dirty="0">
                <a:latin typeface="+mj-lt"/>
              </a:rPr>
              <a:t>Candidate for Accreditation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000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Application fee of $2,500 (or one-half) submitted with letter of application for candidacy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Designated as a Candidate for Accreditation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Annual membership dues are $2,600 after entering candidacy 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Entered into the ACBSP online accreditation reporting portal	</a:t>
            </a:r>
            <a:endParaRPr lang="en-US" altLang="en-US" sz="2400" dirty="0">
              <a:latin typeface="+mj-lt"/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55FECCF-5A41-4359-AE3D-4B16440BC4D8}" type="slidenum">
              <a:rPr lang="en-US" altLang="en-US">
                <a:solidFill>
                  <a:srgbClr val="045C75"/>
                </a:solidFill>
              </a:rPr>
              <a:pPr/>
              <a:t>32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19461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Image result for Proc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81600"/>
            <a:ext cx="1753393" cy="152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2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848600" cy="819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34963" y="2070099"/>
            <a:ext cx="8229600" cy="438943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3200" dirty="0">
                <a:latin typeface="+mj-lt"/>
              </a:rPr>
              <a:t>Candidate for Accreditation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000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Assignment of Mentor</a:t>
            </a:r>
            <a:endParaRPr lang="en-US" altLang="en-US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Completion of Preliminary Questionnaire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Gap analysis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DD58488-414A-4709-A283-788390447F28}" type="slidenum">
              <a:rPr lang="en-US" altLang="en-US">
                <a:solidFill>
                  <a:srgbClr val="045C75"/>
                </a:solidFill>
              </a:rPr>
              <a:pPr/>
              <a:t>33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21509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Image result for Men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478337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Image result for gap analys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4697412"/>
            <a:ext cx="1762124" cy="17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0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848600" cy="895350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96863" y="1676400"/>
            <a:ext cx="8229600" cy="4724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3200" dirty="0">
                <a:latin typeface="+mj-lt"/>
              </a:rPr>
              <a:t>Year Two – Self Study Year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000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Write Self-Study </a:t>
            </a:r>
          </a:p>
          <a:p>
            <a:pPr lvl="1" eaLnBrk="1" hangingPunct="1"/>
            <a:r>
              <a:rPr lang="en-US" altLang="en-US" dirty="0">
                <a:solidFill>
                  <a:srgbClr val="002060"/>
                </a:solidFill>
                <a:latin typeface="+mj-lt"/>
              </a:rPr>
              <a:t>The programs are ready to proceed based on preliminary questionnaire gap improvements</a:t>
            </a:r>
          </a:p>
          <a:p>
            <a:pPr lvl="1" eaLnBrk="1" hangingPunct="1"/>
            <a:r>
              <a:rPr lang="en-US" altLang="en-US" dirty="0">
                <a:solidFill>
                  <a:srgbClr val="002060"/>
                </a:solidFill>
                <a:latin typeface="+mj-lt"/>
              </a:rPr>
              <a:t>Mentor recommendation </a:t>
            </a:r>
          </a:p>
          <a:p>
            <a:pPr lvl="1" eaLnBrk="1" hangingPunct="1"/>
            <a:r>
              <a:rPr lang="en-US" altLang="en-US" dirty="0">
                <a:solidFill>
                  <a:srgbClr val="002060"/>
                </a:solidFill>
                <a:latin typeface="+mj-lt"/>
              </a:rPr>
              <a:t>Chief Accreditation Officer recommendation 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Submit Self-study through the ACBSP online accreditation reporting portal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en-US" sz="2800" dirty="0">
              <a:latin typeface="+mj-lt"/>
            </a:endParaRPr>
          </a:p>
          <a:p>
            <a:pPr eaLnBrk="1" hangingPunct="1"/>
            <a:endParaRPr lang="en-US" altLang="en-US" sz="2800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B78A445F-F11A-4F81-B79E-F9AA65457922}" type="slidenum">
              <a:rPr lang="en-US" altLang="en-US">
                <a:solidFill>
                  <a:srgbClr val="045C75"/>
                </a:solidFill>
              </a:rPr>
              <a:pPr/>
              <a:t>34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23557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Proc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05400"/>
            <a:ext cx="185619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3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001000" cy="914400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76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sz="1200" dirty="0"/>
          </a:p>
          <a:p>
            <a:pPr marL="274320" indent="-274320" algn="ctr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200" dirty="0">
                <a:latin typeface="+mj-lt"/>
              </a:rPr>
              <a:t>The Self-Study 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>
              <a:latin typeface="+mj-lt"/>
            </a:endParaRP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latin typeface="+mj-lt"/>
              </a:rPr>
              <a:t>Self-study is a tool to help business programs critically look at: 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600" dirty="0">
                <a:latin typeface="+mj-lt"/>
              </a:rPr>
              <a:t>what they are doing, 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600" dirty="0">
                <a:latin typeface="+mj-lt"/>
              </a:rPr>
              <a:t>how they are doing it, and 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600" dirty="0">
                <a:latin typeface="+mj-lt"/>
              </a:rPr>
              <a:t>how they can do it better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latin typeface="+mj-lt"/>
              </a:rPr>
              <a:t>Non-prescriptive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latin typeface="+mj-lt"/>
              </a:rPr>
              <a:t>Supports a path to a sustainable future</a:t>
            </a:r>
          </a:p>
          <a:p>
            <a:pPr eaLnBrk="1" hangingPunct="1">
              <a:defRPr/>
            </a:pPr>
            <a:endParaRPr lang="en-US" sz="1200" dirty="0">
              <a:latin typeface="+mj-lt"/>
            </a:endParaRP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dirty="0">
              <a:latin typeface="+mj-lt"/>
            </a:endParaRP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b="1" dirty="0"/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b="1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5039BD4-40CF-400B-9178-BC6FFC50637E}" type="slidenum">
              <a:rPr lang="en-US" altLang="en-US">
                <a:solidFill>
                  <a:srgbClr val="045C75"/>
                </a:solidFill>
              </a:rPr>
              <a:pPr/>
              <a:t>35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24581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Proc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3352800"/>
            <a:ext cx="2160990" cy="187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8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001000" cy="914400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768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sz="1200" dirty="0"/>
          </a:p>
          <a:p>
            <a:pPr marL="274320" indent="-274320" algn="ctr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200" dirty="0">
                <a:latin typeface="+mj-lt"/>
              </a:rPr>
              <a:t>The Self-Study 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>
              <a:latin typeface="+mj-lt"/>
            </a:endParaRP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latin typeface="+mj-lt"/>
              </a:rPr>
              <a:t>Focused on 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Continuous improvement 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Results - Output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latin typeface="+mj-lt"/>
              </a:rPr>
              <a:t>Provides structure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Discipline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Peer support </a:t>
            </a:r>
          </a:p>
          <a:p>
            <a:pPr marL="641033" lvl="1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Recognition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>
                <a:latin typeface="+mj-lt"/>
              </a:rPr>
              <a:t>Practice what we teach</a:t>
            </a:r>
          </a:p>
          <a:p>
            <a:pPr marL="915670" lvl="2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900" dirty="0">
                <a:latin typeface="+mj-lt"/>
              </a:rPr>
              <a:t>  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dirty="0">
                <a:latin typeface="+mj-lt"/>
              </a:rPr>
              <a:t> </a:t>
            </a:r>
          </a:p>
          <a:p>
            <a:pPr eaLnBrk="1" hangingPunct="1">
              <a:defRPr/>
            </a:pPr>
            <a:endParaRPr lang="en-US" sz="1200" dirty="0"/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dirty="0"/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b="1" dirty="0"/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b="1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93C5D19-1FA6-4C3C-B1E0-EF837F051F4D}" type="slidenum">
              <a:rPr lang="en-US" altLang="en-US">
                <a:solidFill>
                  <a:srgbClr val="045C75"/>
                </a:solidFill>
              </a:rPr>
              <a:pPr/>
              <a:t>36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25605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Image result for self-stud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91708"/>
            <a:ext cx="2414587" cy="135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8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848600" cy="895350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3200" dirty="0">
                <a:latin typeface="+mj-lt"/>
              </a:rPr>
              <a:t>Year Three – Site Visit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000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Site visit scheduled when self-study has been reviewed and there is high likelihood of a successful site visit </a:t>
            </a:r>
          </a:p>
          <a:p>
            <a:pPr eaLnBrk="1" hangingPunct="1"/>
            <a:endParaRPr lang="en-US" altLang="en-US" sz="2800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Typically three persons</a:t>
            </a:r>
          </a:p>
          <a:p>
            <a:pPr eaLnBrk="1" hangingPunct="1"/>
            <a:endParaRPr lang="en-US" altLang="en-US" sz="2800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Three day visit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37F752A-4143-45DD-918A-3325BF85CFDA}" type="slidenum">
              <a:rPr lang="en-US" altLang="en-US">
                <a:solidFill>
                  <a:srgbClr val="045C75"/>
                </a:solidFill>
              </a:rPr>
              <a:pPr/>
              <a:t>37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26629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Image result for site vis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6" descr="Image result for site vis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368" name="Picture 8" descr="Image result for site vis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2073431" cy="13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Image result for university campus clip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372" name="Picture 12" descr="Image result for college facul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194739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5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848600" cy="895350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3200" dirty="0">
                <a:latin typeface="+mj-lt"/>
              </a:rPr>
              <a:t>Year Three – Site Visit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000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Finding of evaluators is reviewed by staff and then sent to the business school for comments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Board of Commissioners reviews all materials and makes accreditation decisions 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Accreditation effective upon decision of board of commissioners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Can promote accreditation after all expenses are covered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marL="393700" lvl="1" indent="0" eaLnBrk="1" hangingPunct="1">
              <a:buFont typeface="Wingdings 2" pitchFamily="18" charset="2"/>
              <a:buNone/>
            </a:pPr>
            <a:endParaRPr lang="en-US" altLang="en-US" dirty="0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A2D26F6-3F70-47D6-9F14-5C2B7D554B6A}" type="slidenum">
              <a:rPr lang="en-US" altLang="en-US">
                <a:solidFill>
                  <a:srgbClr val="045C75"/>
                </a:solidFill>
              </a:rPr>
              <a:pPr/>
              <a:t>38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27653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0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848600" cy="895350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686800" cy="4876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800" dirty="0">
                <a:latin typeface="+mj-lt"/>
              </a:rPr>
              <a:t>Estimated Costs of Accreditation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1800" dirty="0">
                <a:latin typeface="+mj-lt"/>
              </a:rPr>
              <a:t>(Does not include annual membership dues of $2,600)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1800" dirty="0">
              <a:latin typeface="+mj-lt"/>
            </a:endParaRPr>
          </a:p>
          <a:p>
            <a:pPr eaLnBrk="1" hangingPunct="1"/>
            <a:r>
              <a:rPr lang="en-US" altLang="en-US" sz="2800" dirty="0">
                <a:latin typeface="+mj-lt"/>
              </a:rPr>
              <a:t>Accreditation Fee:			        $2,500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Mentor, Visits, Consultations:             $2,000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Site Visit Deposit ($4,000)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Site Visit Honoraria: 	  	</a:t>
            </a:r>
            <a:r>
              <a:rPr lang="en-US" altLang="en-US" dirty="0">
                <a:latin typeface="+mj-lt"/>
              </a:rPr>
              <a:t>         </a:t>
            </a:r>
            <a:r>
              <a:rPr lang="en-US" altLang="en-US" sz="2800" dirty="0">
                <a:latin typeface="+mj-lt"/>
              </a:rPr>
              <a:t>$1,950</a:t>
            </a:r>
          </a:p>
          <a:p>
            <a:pPr eaLnBrk="1" hangingPunct="1"/>
            <a:r>
              <a:rPr lang="en-US" altLang="en-US" sz="2800" dirty="0">
                <a:latin typeface="+mj-lt"/>
              </a:rPr>
              <a:t>Site Visit Travel Expenses:                 </a:t>
            </a:r>
            <a:r>
              <a:rPr lang="en-US" altLang="en-US" sz="2800" u="sng" dirty="0">
                <a:latin typeface="+mj-lt"/>
              </a:rPr>
              <a:t> $2,450</a:t>
            </a:r>
            <a:r>
              <a:rPr lang="en-US" altLang="en-US" sz="2800" dirty="0">
                <a:latin typeface="+mj-lt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dirty="0">
                <a:latin typeface="+mj-lt"/>
              </a:rPr>
              <a:t>        Estimated Total for three years     $8,900</a:t>
            </a: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B7D2C33-A05B-4F32-83BA-709D32C4F3DF}" type="slidenum">
              <a:rPr lang="en-US" altLang="en-US">
                <a:solidFill>
                  <a:srgbClr val="045C75"/>
                </a:solidFill>
              </a:rPr>
              <a:pPr/>
              <a:t>39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28677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2" y="6858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Image result for cos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Image result for cost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6" descr="Image result for cost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272" name="Picture 8" descr="Image result for cos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5334000"/>
            <a:ext cx="33147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446" y="1971676"/>
            <a:ext cx="7839290" cy="37504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00B050"/>
                </a:solidFill>
              </a:rPr>
              <a:t>Benchmark Organizations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300288" y="2528887"/>
            <a:ext cx="4629150" cy="3243263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675" dirty="0"/>
          </a:p>
          <a:p>
            <a:pPr>
              <a:defRPr/>
            </a:pPr>
            <a:r>
              <a:rPr lang="en-US" sz="2100" dirty="0"/>
              <a:t>University of Wisconsin</a:t>
            </a:r>
          </a:p>
          <a:p>
            <a:pPr>
              <a:defRPr/>
            </a:pPr>
            <a:endParaRPr lang="en-US" sz="2100" dirty="0"/>
          </a:p>
          <a:p>
            <a:pPr>
              <a:defRPr/>
            </a:pPr>
            <a:r>
              <a:rPr lang="en-US" sz="2100" dirty="0"/>
              <a:t>Boeing Aerospace</a:t>
            </a:r>
          </a:p>
          <a:p>
            <a:pPr>
              <a:defRPr/>
            </a:pPr>
            <a:endParaRPr lang="en-US" sz="2100" dirty="0"/>
          </a:p>
          <a:p>
            <a:pPr>
              <a:defRPr/>
            </a:pPr>
            <a:r>
              <a:rPr lang="en-US" sz="2100" dirty="0" err="1"/>
              <a:t>Monfort</a:t>
            </a:r>
            <a:r>
              <a:rPr lang="en-US" sz="2100" dirty="0"/>
              <a:t> College of Business </a:t>
            </a:r>
          </a:p>
          <a:p>
            <a:pPr>
              <a:defRPr/>
            </a:pPr>
            <a:endParaRPr lang="en-US" sz="2100" dirty="0"/>
          </a:p>
          <a:p>
            <a:pPr>
              <a:defRPr/>
            </a:pPr>
            <a:r>
              <a:rPr lang="en-US" sz="2100" dirty="0"/>
              <a:t>Honeywell</a:t>
            </a:r>
          </a:p>
          <a:p>
            <a:pPr>
              <a:defRPr/>
            </a:pPr>
            <a:endParaRPr lang="en-US" altLang="en-US" sz="2100" dirty="0"/>
          </a:p>
          <a:p>
            <a:pPr>
              <a:defRPr/>
            </a:pPr>
            <a:r>
              <a:rPr lang="en-US" sz="2100" dirty="0"/>
              <a:t>Charter School of San Diego</a:t>
            </a:r>
            <a:endParaRPr lang="en-US" altLang="en-US" sz="2100" dirty="0"/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75">
                <a:solidFill>
                  <a:schemeClr val="tx1"/>
                </a:solidFill>
                <a:latin typeface="Verdana" pitchFamily="34" charset="0"/>
              </a:defRPr>
            </a:lvl1pPr>
            <a:lvl2pPr marL="417910" indent="-160735">
              <a:defRPr sz="675">
                <a:solidFill>
                  <a:schemeClr val="tx1"/>
                </a:solidFill>
                <a:latin typeface="Verdana" pitchFamily="34" charset="0"/>
              </a:defRPr>
            </a:lvl2pPr>
            <a:lvl3pPr marL="642938" indent="-128588">
              <a:defRPr sz="675">
                <a:solidFill>
                  <a:schemeClr val="tx1"/>
                </a:solidFill>
                <a:latin typeface="Verdana" pitchFamily="34" charset="0"/>
              </a:defRPr>
            </a:lvl3pPr>
            <a:lvl4pPr marL="900113" indent="-128588">
              <a:defRPr sz="675">
                <a:solidFill>
                  <a:schemeClr val="tx1"/>
                </a:solidFill>
                <a:latin typeface="Verdana" pitchFamily="34" charset="0"/>
              </a:defRPr>
            </a:lvl4pPr>
            <a:lvl5pPr marL="1157288" indent="-128588">
              <a:defRPr sz="675">
                <a:solidFill>
                  <a:schemeClr val="tx1"/>
                </a:solidFill>
                <a:latin typeface="Verdana" pitchFamily="34" charset="0"/>
              </a:defRPr>
            </a:lvl5pPr>
            <a:lvl6pPr marL="1414463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6pPr>
            <a:lvl7pPr marL="1671638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7pPr>
            <a:lvl8pPr marL="1928813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8pPr>
            <a:lvl9pPr marL="2185988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514350"/>
            <a:fld id="{EB896F8E-7D8E-43A0-B606-31564453E520}" type="slidenum">
              <a:rPr lang="en-US" altLang="en-US">
                <a:solidFill>
                  <a:srgbClr val="045C75"/>
                </a:solidFill>
              </a:rPr>
              <a:pPr defTabSz="514350"/>
              <a:t>4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16389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19" y="1387674"/>
            <a:ext cx="68133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3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04850"/>
            <a:ext cx="7772400" cy="7429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Accreditation Process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2636A02-EAB4-4582-87FD-7CE04C733164}" type="slidenum">
              <a:rPr lang="en-US" altLang="en-US">
                <a:solidFill>
                  <a:srgbClr val="045C75"/>
                </a:solidFill>
              </a:rPr>
              <a:pPr/>
              <a:t>40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457200" y="1676400"/>
            <a:ext cx="792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dirty="0">
                <a:latin typeface="+mj-lt"/>
              </a:rPr>
              <a:t>Reaffirmation of Accreditation</a:t>
            </a:r>
          </a:p>
          <a:p>
            <a:pPr algn="ctr">
              <a:defRPr/>
            </a:pPr>
            <a:endParaRPr lang="en-US" sz="1000" dirty="0">
              <a:latin typeface="+mj-lt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j-lt"/>
              </a:rPr>
              <a:t>Accreditation period is </a:t>
            </a:r>
            <a:r>
              <a:rPr lang="en-US" sz="2800" u="sng" dirty="0">
                <a:latin typeface="+mj-lt"/>
              </a:rPr>
              <a:t>ten</a:t>
            </a:r>
            <a:r>
              <a:rPr lang="en-US" sz="2800" dirty="0">
                <a:latin typeface="+mj-lt"/>
              </a:rPr>
              <a:t> years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800" u="sng" dirty="0">
                <a:latin typeface="+mj-lt"/>
              </a:rPr>
              <a:t>Conditional</a:t>
            </a:r>
            <a:r>
              <a:rPr lang="en-US" sz="2800" dirty="0">
                <a:latin typeface="+mj-lt"/>
              </a:rPr>
              <a:t> accreditation for </a:t>
            </a:r>
            <a:r>
              <a:rPr lang="en-US" sz="2800" u="sng" dirty="0">
                <a:latin typeface="+mj-lt"/>
              </a:rPr>
              <a:t>four</a:t>
            </a:r>
            <a:r>
              <a:rPr lang="en-US" sz="2800" dirty="0">
                <a:latin typeface="+mj-lt"/>
              </a:rPr>
              <a:t> years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j-lt"/>
              </a:rPr>
              <a:t>Work with assigned commissioner  to implement actions required to meet the standards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j-lt"/>
              </a:rPr>
              <a:t>Membership dues for accredited schools is $2,600 per year  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j-lt"/>
              </a:rPr>
              <a:t>Only costs for reaffirmation are site visit expenses  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endParaRPr lang="en-US" sz="2800" dirty="0">
              <a:latin typeface="Arial" charset="0"/>
            </a:endParaRPr>
          </a:p>
          <a:p>
            <a:pPr>
              <a:defRPr/>
            </a:pPr>
            <a:endParaRPr lang="en-US" sz="1800" dirty="0">
              <a:latin typeface="Arial" charset="0"/>
            </a:endParaRPr>
          </a:p>
        </p:txBody>
      </p:sp>
      <p:pic>
        <p:nvPicPr>
          <p:cNvPr id="29702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368" y="838200"/>
            <a:ext cx="1211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5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Most Important thing about ACBSP Accreditation: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03604"/>
            <a:ext cx="8229600" cy="4325112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>
                <a:latin typeface="+mj-lt"/>
              </a:rPr>
              <a:t>Accreditation is an ongoing </a:t>
            </a:r>
            <a:r>
              <a:rPr lang="en-US" b="1" u="sng" dirty="0">
                <a:latin typeface="+mj-lt"/>
              </a:rPr>
              <a:t>journey</a:t>
            </a:r>
            <a:r>
              <a:rPr lang="en-US" dirty="0">
                <a:latin typeface="+mj-lt"/>
              </a:rPr>
              <a:t>, not a </a:t>
            </a:r>
            <a:r>
              <a:rPr lang="en-US" b="1" u="sng" dirty="0">
                <a:latin typeface="+mj-lt"/>
              </a:rPr>
              <a:t>race</a:t>
            </a:r>
            <a:r>
              <a:rPr lang="en-US" dirty="0">
                <a:latin typeface="+mj-lt"/>
              </a:rPr>
              <a:t>.  </a:t>
            </a:r>
          </a:p>
          <a:p>
            <a:pPr marL="109728" indent="0">
              <a:buNone/>
            </a:pPr>
            <a:endParaRPr lang="en-US" dirty="0">
              <a:latin typeface="+mj-lt"/>
            </a:endParaRPr>
          </a:p>
          <a:p>
            <a:pPr marL="109728" indent="0">
              <a:buNone/>
            </a:pPr>
            <a:r>
              <a:rPr lang="en-US" dirty="0">
                <a:latin typeface="+mj-lt"/>
              </a:rPr>
              <a:t>The evaluators and board of commissioners </a:t>
            </a:r>
          </a:p>
          <a:p>
            <a:r>
              <a:rPr lang="en-US" dirty="0">
                <a:latin typeface="+mj-lt"/>
              </a:rPr>
              <a:t>Are not looking for “gotchas” and ways to penalize the business programs</a:t>
            </a:r>
          </a:p>
          <a:p>
            <a:pPr marL="109728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they are looking for strengths and offering opportunities for improvement as related to the standard or specific criterion.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5" name="Picture 3" descr="C:\Users\dhallerud\AppData\Local\Microsoft\Windows\Temporary Internet Files\Content.IE5\4G6FO0F4\journey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71600"/>
            <a:ext cx="1600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23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-1066800"/>
            <a:ext cx="8686800" cy="4191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ACBSP Online Reporting Portal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Self-Studies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953000"/>
            <a:ext cx="6400800" cy="1752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31E4D3-EC02-4E23-B751-03111C4CE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590800"/>
            <a:ext cx="2590800" cy="105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004C0B-BA83-4B7B-A012-50287870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67" y="1600200"/>
            <a:ext cx="278573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99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dirty="0"/>
              <a:t>Online Reporting Portal: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325112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en-US" u="sng" dirty="0">
                <a:latin typeface="+mj-lt"/>
              </a:rPr>
              <a:t>All</a:t>
            </a:r>
            <a:r>
              <a:rPr lang="en-US" dirty="0">
                <a:latin typeface="+mj-lt"/>
              </a:rPr>
              <a:t> business programs submitting a self-study </a:t>
            </a:r>
          </a:p>
          <a:p>
            <a:pPr marL="109728" indent="0">
              <a:buNone/>
            </a:pPr>
            <a:r>
              <a:rPr lang="en-US" dirty="0">
                <a:latin typeface="+mj-lt"/>
              </a:rPr>
              <a:t>Must use the online portal to </a:t>
            </a:r>
          </a:p>
          <a:p>
            <a:r>
              <a:rPr lang="en-US" dirty="0">
                <a:latin typeface="+mj-lt"/>
              </a:rPr>
              <a:t>Complete the introduction </a:t>
            </a:r>
          </a:p>
          <a:p>
            <a:r>
              <a:rPr lang="en-US" dirty="0">
                <a:latin typeface="+mj-lt"/>
              </a:rPr>
              <a:t>Submit final report using the criterion in the portal</a:t>
            </a:r>
          </a:p>
          <a:p>
            <a:r>
              <a:rPr lang="en-US" dirty="0">
                <a:latin typeface="+mj-lt"/>
              </a:rPr>
              <a:t>Use the self-study tables found in the evidence file</a:t>
            </a:r>
          </a:p>
          <a:p>
            <a:pPr marL="109728" indent="0">
              <a:buNone/>
            </a:pPr>
            <a:endParaRPr lang="en-US" sz="1400" dirty="0">
              <a:latin typeface="+mj-lt"/>
            </a:endParaRPr>
          </a:p>
          <a:p>
            <a:pPr marL="109728" indent="0">
              <a:buNone/>
            </a:pPr>
            <a:r>
              <a:rPr lang="en-US" dirty="0">
                <a:latin typeface="+mj-lt"/>
              </a:rPr>
              <a:t>Why the change?</a:t>
            </a:r>
          </a:p>
          <a:p>
            <a:r>
              <a:rPr lang="en-US" dirty="0">
                <a:latin typeface="+mj-lt"/>
              </a:rPr>
              <a:t>One location for all files by all users</a:t>
            </a:r>
          </a:p>
          <a:p>
            <a:r>
              <a:rPr lang="en-US" dirty="0">
                <a:latin typeface="+mj-lt"/>
              </a:rPr>
              <a:t>Increases efficiency for everyone</a:t>
            </a:r>
          </a:p>
          <a:p>
            <a:r>
              <a:rPr lang="en-US" dirty="0">
                <a:latin typeface="+mj-lt"/>
              </a:rPr>
              <a:t>Secure storage and backup of all files</a:t>
            </a:r>
          </a:p>
        </p:txBody>
      </p:sp>
    </p:spTree>
    <p:extLst>
      <p:ext uri="{BB962C8B-B14F-4D97-AF65-F5344CB8AC3E}">
        <p14:creationId xmlns:p14="http://schemas.microsoft.com/office/powerpoint/2010/main" val="154885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Schools in candidacy - Preliminary visit questionnaire completed online</a:t>
            </a:r>
          </a:p>
          <a:p>
            <a:pPr marL="109728" indent="0">
              <a:buNone/>
            </a:pPr>
            <a:endParaRPr lang="en-US" sz="1400" dirty="0"/>
          </a:p>
          <a:p>
            <a:r>
              <a:rPr lang="en-US" sz="3600" dirty="0"/>
              <a:t>Accredited institutions added to portal based on due date of reports for </a:t>
            </a:r>
          </a:p>
          <a:p>
            <a:pPr marL="822960" lvl="1" indent="-457200"/>
            <a:r>
              <a:rPr lang="en-US" sz="3200" dirty="0"/>
              <a:t>	Reaffirmation self-study</a:t>
            </a:r>
          </a:p>
          <a:p>
            <a:pPr marL="822960" lvl="1" indent="-457200"/>
            <a:r>
              <a:rPr lang="en-US" sz="3200" dirty="0"/>
              <a:t>	Reports on Notes or Conditions</a:t>
            </a:r>
          </a:p>
          <a:p>
            <a:pPr marL="822960" lvl="1" indent="-457200"/>
            <a:r>
              <a:rPr lang="en-US" sz="3200" dirty="0"/>
              <a:t>	Quality assurance report</a:t>
            </a:r>
          </a:p>
          <a:p>
            <a:pPr marL="109728" indent="0">
              <a:buNone/>
            </a:pPr>
            <a:endParaRPr lang="en-US" sz="1400" dirty="0"/>
          </a:p>
          <a:p>
            <a:r>
              <a:rPr lang="en-US" sz="3600" dirty="0"/>
              <a:t>Add earlier upon request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ACBSP Process – Access to Portal:	</a:t>
            </a:r>
          </a:p>
        </p:txBody>
      </p:sp>
    </p:spTree>
    <p:extLst>
      <p:ext uri="{BB962C8B-B14F-4D97-AF65-F5344CB8AC3E}">
        <p14:creationId xmlns:p14="http://schemas.microsoft.com/office/powerpoint/2010/main" val="4245592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r>
              <a:rPr lang="en-US" sz="3200" dirty="0"/>
              <a:t>site visit teams conduct review &amp; prepare report using portal.</a:t>
            </a:r>
          </a:p>
          <a:p>
            <a:endParaRPr lang="en-US" sz="2000" dirty="0"/>
          </a:p>
          <a:p>
            <a:r>
              <a:rPr lang="en-US" sz="3200" dirty="0"/>
              <a:t>schools review &amp; respond to site visit feedback on online portal.</a:t>
            </a:r>
          </a:p>
          <a:p>
            <a:pPr marL="109728" indent="0">
              <a:buNone/>
            </a:pPr>
            <a:endParaRPr lang="en-US" sz="1600" dirty="0"/>
          </a:p>
          <a:p>
            <a:r>
              <a:rPr lang="en-US" sz="3200" dirty="0"/>
              <a:t>commissioners complete review online</a:t>
            </a:r>
            <a:endParaRPr lang="en-US" sz="1800" dirty="0"/>
          </a:p>
          <a:p>
            <a:pPr marL="109728" indent="0">
              <a:buNone/>
            </a:pPr>
            <a:endParaRPr lang="en-US" sz="1600" dirty="0"/>
          </a:p>
          <a:p>
            <a:r>
              <a:rPr lang="en-US" sz="3200" dirty="0"/>
              <a:t>Self-study,  feedback report, &amp; institution response, accreditation letters are stored online.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After self-study reports are submitted:</a:t>
            </a:r>
          </a:p>
        </p:txBody>
      </p:sp>
    </p:spTree>
    <p:extLst>
      <p:ext uri="{BB962C8B-B14F-4D97-AF65-F5344CB8AC3E}">
        <p14:creationId xmlns:p14="http://schemas.microsoft.com/office/powerpoint/2010/main" val="4204131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34400" cy="4525963"/>
          </a:xfrm>
        </p:spPr>
        <p:txBody>
          <a:bodyPr>
            <a:normAutofit/>
          </a:bodyPr>
          <a:lstStyle/>
          <a:p>
            <a:r>
              <a:rPr lang="en-US" sz="4000" dirty="0"/>
              <a:t>Log in using this link, not through the ACBSP website:</a:t>
            </a:r>
          </a:p>
          <a:p>
            <a:endParaRPr lang="en-US" sz="4000" dirty="0"/>
          </a:p>
          <a:p>
            <a:r>
              <a:rPr lang="en-US" sz="4000" dirty="0">
                <a:solidFill>
                  <a:schemeClr val="accent5"/>
                </a:solidFill>
                <a:hlinkClick r:id="rId2"/>
              </a:rPr>
              <a:t>https://acbsp.campuslabs.com</a:t>
            </a:r>
            <a:endParaRPr lang="en-US" sz="4000" dirty="0">
              <a:solidFill>
                <a:schemeClr val="accent5"/>
              </a:solidFill>
            </a:endParaRPr>
          </a:p>
          <a:p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website:</a:t>
            </a:r>
          </a:p>
        </p:txBody>
      </p:sp>
    </p:spTree>
    <p:extLst>
      <p:ext uri="{BB962C8B-B14F-4D97-AF65-F5344CB8AC3E}">
        <p14:creationId xmlns:p14="http://schemas.microsoft.com/office/powerpoint/2010/main" val="685135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log in to the system: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51436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4876800"/>
            <a:ext cx="29718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Enter school email address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9300" y="5562600"/>
            <a:ext cx="30480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Enter temporary password</a:t>
            </a:r>
          </a:p>
        </p:txBody>
      </p:sp>
    </p:spTree>
    <p:extLst>
      <p:ext uri="{BB962C8B-B14F-4D97-AF65-F5344CB8AC3E}">
        <p14:creationId xmlns:p14="http://schemas.microsoft.com/office/powerpoint/2010/main" val="3220738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would like to explore the online reporting portal, you can log in using the 2016 Training Sample – Bedrock School of Business at any time:</a:t>
            </a:r>
          </a:p>
          <a:p>
            <a:endParaRPr lang="en-US" dirty="0"/>
          </a:p>
          <a:p>
            <a:r>
              <a:rPr lang="en-US" dirty="0"/>
              <a:t>Username = </a:t>
            </a:r>
            <a:r>
              <a:rPr lang="en-US" dirty="0">
                <a:hlinkClick r:id="rId2"/>
              </a:rPr>
              <a:t>welcomedemo@mailinator.com</a:t>
            </a:r>
            <a:r>
              <a:rPr lang="en-US" dirty="0"/>
              <a:t>	</a:t>
            </a:r>
          </a:p>
          <a:p>
            <a:r>
              <a:rPr lang="en-US" dirty="0"/>
              <a:t>Password = trymeout!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Example available</a:t>
            </a:r>
          </a:p>
        </p:txBody>
      </p:sp>
    </p:spTree>
    <p:extLst>
      <p:ext uri="{BB962C8B-B14F-4D97-AF65-F5344CB8AC3E}">
        <p14:creationId xmlns:p14="http://schemas.microsoft.com/office/powerpoint/2010/main" val="2716150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log in to the system using the training example: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51436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4876799"/>
            <a:ext cx="32766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welcomedemo@mailinator.com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9300" y="5562600"/>
            <a:ext cx="30480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trymeout!</a:t>
            </a:r>
          </a:p>
        </p:txBody>
      </p:sp>
    </p:spTree>
    <p:extLst>
      <p:ext uri="{BB962C8B-B14F-4D97-AF65-F5344CB8AC3E}">
        <p14:creationId xmlns:p14="http://schemas.microsoft.com/office/powerpoint/2010/main" val="58255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8175" y="1971676"/>
            <a:ext cx="7909063" cy="37504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00B050"/>
                </a:solidFill>
              </a:rPr>
              <a:t>Benchmark Organizations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300288" y="2528887"/>
            <a:ext cx="4629150" cy="3357563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675" dirty="0"/>
          </a:p>
          <a:p>
            <a:pPr>
              <a:defRPr/>
            </a:pPr>
            <a:r>
              <a:rPr lang="en-US" sz="2400" dirty="0"/>
              <a:t>Westinghouse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Motorola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Xerox Corporation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Federal Express Corporation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IBM Rochester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75">
                <a:solidFill>
                  <a:schemeClr val="tx1"/>
                </a:solidFill>
                <a:latin typeface="Verdana" pitchFamily="34" charset="0"/>
              </a:defRPr>
            </a:lvl1pPr>
            <a:lvl2pPr marL="417910" indent="-160735">
              <a:defRPr sz="675">
                <a:solidFill>
                  <a:schemeClr val="tx1"/>
                </a:solidFill>
                <a:latin typeface="Verdana" pitchFamily="34" charset="0"/>
              </a:defRPr>
            </a:lvl2pPr>
            <a:lvl3pPr marL="642938" indent="-128588">
              <a:defRPr sz="675">
                <a:solidFill>
                  <a:schemeClr val="tx1"/>
                </a:solidFill>
                <a:latin typeface="Verdana" pitchFamily="34" charset="0"/>
              </a:defRPr>
            </a:lvl3pPr>
            <a:lvl4pPr marL="900113" indent="-128588">
              <a:defRPr sz="675">
                <a:solidFill>
                  <a:schemeClr val="tx1"/>
                </a:solidFill>
                <a:latin typeface="Verdana" pitchFamily="34" charset="0"/>
              </a:defRPr>
            </a:lvl4pPr>
            <a:lvl5pPr marL="1157288" indent="-128588">
              <a:defRPr sz="675">
                <a:solidFill>
                  <a:schemeClr val="tx1"/>
                </a:solidFill>
                <a:latin typeface="Verdana" pitchFamily="34" charset="0"/>
              </a:defRPr>
            </a:lvl5pPr>
            <a:lvl6pPr marL="1414463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6pPr>
            <a:lvl7pPr marL="1671638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7pPr>
            <a:lvl8pPr marL="1928813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8pPr>
            <a:lvl9pPr marL="2185988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514350"/>
            <a:fld id="{EB896F8E-7D8E-43A0-B606-31564453E520}" type="slidenum">
              <a:rPr lang="en-US" altLang="en-US">
                <a:solidFill>
                  <a:srgbClr val="045C75"/>
                </a:solidFill>
              </a:rPr>
              <a:pPr defTabSz="514350"/>
              <a:t>5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16389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083" y="1387674"/>
            <a:ext cx="68133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7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– Champion can edit: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6" y="1481138"/>
            <a:ext cx="7834027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>
            <a:off x="1676400" y="1264627"/>
            <a:ext cx="2283726" cy="762000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2895600"/>
            <a:ext cx="3581400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The Champion can edit this page and must complete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Introduction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lock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the report.</a:t>
            </a:r>
          </a:p>
        </p:txBody>
      </p:sp>
    </p:spTree>
    <p:extLst>
      <p:ext uri="{BB962C8B-B14F-4D97-AF65-F5344CB8AC3E}">
        <p14:creationId xmlns:p14="http://schemas.microsoft.com/office/powerpoint/2010/main" val="92485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96312" cy="492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301" y="38100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The administration tab allows the Champion </a:t>
            </a:r>
            <a:br>
              <a:rPr lang="en-US" sz="3200" b="1" dirty="0"/>
            </a:br>
            <a:r>
              <a:rPr lang="en-US" sz="3200" b="1" dirty="0"/>
              <a:t>to create users and assign roles for their campus.</a:t>
            </a:r>
          </a:p>
        </p:txBody>
      </p:sp>
      <p:sp>
        <p:nvSpPr>
          <p:cNvPr id="3" name="Up Arrow 2"/>
          <p:cNvSpPr/>
          <p:nvPr/>
        </p:nvSpPr>
        <p:spPr>
          <a:xfrm>
            <a:off x="3855071" y="3276600"/>
            <a:ext cx="700202" cy="1828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09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users – Step One: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1138"/>
            <a:ext cx="8610599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p Arrow 5"/>
          <p:cNvSpPr/>
          <p:nvPr/>
        </p:nvSpPr>
        <p:spPr>
          <a:xfrm>
            <a:off x="7543800" y="3886200"/>
            <a:ext cx="700202" cy="1828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3933824"/>
            <a:ext cx="29718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Click on New User.</a:t>
            </a:r>
          </a:p>
        </p:txBody>
      </p:sp>
    </p:spTree>
    <p:extLst>
      <p:ext uri="{BB962C8B-B14F-4D97-AF65-F5344CB8AC3E}">
        <p14:creationId xmlns:p14="http://schemas.microsoft.com/office/powerpoint/2010/main" val="2487737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0994"/>
            <a:ext cx="8229600" cy="490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Adding new users – Step Two:</a:t>
            </a:r>
          </a:p>
        </p:txBody>
      </p:sp>
      <p:sp>
        <p:nvSpPr>
          <p:cNvPr id="5" name="Left Arrow 4"/>
          <p:cNvSpPr/>
          <p:nvPr/>
        </p:nvSpPr>
        <p:spPr>
          <a:xfrm>
            <a:off x="4495800" y="4514850"/>
            <a:ext cx="1902726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3451945"/>
            <a:ext cx="32766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Enter email address and click on check.</a:t>
            </a:r>
          </a:p>
        </p:txBody>
      </p:sp>
    </p:spTree>
    <p:extLst>
      <p:ext uri="{BB962C8B-B14F-4D97-AF65-F5344CB8AC3E}">
        <p14:creationId xmlns:p14="http://schemas.microsoft.com/office/powerpoint/2010/main" val="239123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users – Step Three: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8" y="1447800"/>
            <a:ext cx="8878002" cy="480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2971800"/>
            <a:ext cx="62484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Enter first and last name and level of access.  Click on create.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4114800"/>
            <a:ext cx="4419600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Welcome email with temporary password is sent from support@acbsp.campuslabs.com</a:t>
            </a:r>
          </a:p>
        </p:txBody>
      </p:sp>
    </p:spTree>
    <p:extLst>
      <p:ext uri="{BB962C8B-B14F-4D97-AF65-F5344CB8AC3E}">
        <p14:creationId xmlns:p14="http://schemas.microsoft.com/office/powerpoint/2010/main" val="3013001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users appear on list with level of access, last logon &amp; activity.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72712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3222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Self-study dashboard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7924800" cy="59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667000"/>
            <a:ext cx="381000" cy="4343400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1066800" y="4343400"/>
            <a:ext cx="25146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4036" y="4318337"/>
            <a:ext cx="4572000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This column indicates the items required for schools completing the preliminary visit questionnaire.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After the mentor and ACBSP have given approval, all of the criterion will be completed.</a:t>
            </a:r>
          </a:p>
        </p:txBody>
      </p:sp>
    </p:spTree>
    <p:extLst>
      <p:ext uri="{BB962C8B-B14F-4D97-AF65-F5344CB8AC3E}">
        <p14:creationId xmlns:p14="http://schemas.microsoft.com/office/powerpoint/2010/main" val="39768128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9" y="152400"/>
            <a:ext cx="8686800" cy="77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3966949"/>
            <a:ext cx="4038600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Champions can assign due dates and individuals to various standards and criteria.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If an item is checked out, it appears in the column.  If text is entered in an item, the number of words appears in the Word Count column.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600" y="2514600"/>
            <a:ext cx="4419600" cy="381000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542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94619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File:</a:t>
            </a:r>
          </a:p>
        </p:txBody>
      </p:sp>
      <p:sp>
        <p:nvSpPr>
          <p:cNvPr id="5" name="Left Arrow 4"/>
          <p:cNvSpPr/>
          <p:nvPr/>
        </p:nvSpPr>
        <p:spPr>
          <a:xfrm>
            <a:off x="3426542" y="2641190"/>
            <a:ext cx="28194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5257800"/>
            <a:ext cx="41148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Provide Supporting documentation  and URL’s in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Evidence File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793657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29478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File: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09887" y="2743200"/>
            <a:ext cx="411480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To load a file, click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F28">
                    <a:lumMod val="75000"/>
                  </a:srgb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“Browse”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and select the file you want to load.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To add a website, click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A2BF">
                    <a:lumMod val="75000"/>
                  </a:srgb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“Add URL Source”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and paste the URL into the URL box and then provide a reference for the URL.</a:t>
            </a:r>
          </a:p>
        </p:txBody>
      </p:sp>
      <p:sp>
        <p:nvSpPr>
          <p:cNvPr id="5" name="Down Arrow 4"/>
          <p:cNvSpPr/>
          <p:nvPr/>
        </p:nvSpPr>
        <p:spPr>
          <a:xfrm>
            <a:off x="7620000" y="1738312"/>
            <a:ext cx="826826" cy="121920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3328987" y="5334000"/>
            <a:ext cx="1524000" cy="608443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73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1971676"/>
            <a:ext cx="8162511" cy="37504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00B050"/>
                </a:solidFill>
              </a:rPr>
              <a:t>Benchmark Organizations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300288" y="2528887"/>
            <a:ext cx="4629150" cy="33575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2400" dirty="0"/>
          </a:p>
          <a:p>
            <a:pPr>
              <a:defRPr/>
            </a:pPr>
            <a:r>
              <a:rPr lang="en-US" sz="2400" dirty="0"/>
              <a:t>The Ritz-Carlton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AT&amp;T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Texas Instruments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Cadillac</a:t>
            </a:r>
            <a:endParaRPr lang="en-US" altLang="en-US" sz="2400" dirty="0"/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75">
                <a:solidFill>
                  <a:schemeClr val="tx1"/>
                </a:solidFill>
                <a:latin typeface="Verdana" pitchFamily="34" charset="0"/>
              </a:defRPr>
            </a:lvl1pPr>
            <a:lvl2pPr marL="417910" indent="-160735">
              <a:defRPr sz="675">
                <a:solidFill>
                  <a:schemeClr val="tx1"/>
                </a:solidFill>
                <a:latin typeface="Verdana" pitchFamily="34" charset="0"/>
              </a:defRPr>
            </a:lvl2pPr>
            <a:lvl3pPr marL="642938" indent="-128588">
              <a:defRPr sz="675">
                <a:solidFill>
                  <a:schemeClr val="tx1"/>
                </a:solidFill>
                <a:latin typeface="Verdana" pitchFamily="34" charset="0"/>
              </a:defRPr>
            </a:lvl3pPr>
            <a:lvl4pPr marL="900113" indent="-128588">
              <a:defRPr sz="675">
                <a:solidFill>
                  <a:schemeClr val="tx1"/>
                </a:solidFill>
                <a:latin typeface="Verdana" pitchFamily="34" charset="0"/>
              </a:defRPr>
            </a:lvl4pPr>
            <a:lvl5pPr marL="1157288" indent="-128588">
              <a:defRPr sz="675">
                <a:solidFill>
                  <a:schemeClr val="tx1"/>
                </a:solidFill>
                <a:latin typeface="Verdana" pitchFamily="34" charset="0"/>
              </a:defRPr>
            </a:lvl5pPr>
            <a:lvl6pPr marL="1414463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6pPr>
            <a:lvl7pPr marL="1671638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7pPr>
            <a:lvl8pPr marL="1928813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8pPr>
            <a:lvl9pPr marL="2185988" indent="-128588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514350"/>
            <a:fld id="{EB896F8E-7D8E-43A0-B606-31564453E520}" type="slidenum">
              <a:rPr lang="en-US" altLang="en-US">
                <a:solidFill>
                  <a:srgbClr val="045C75"/>
                </a:solidFill>
              </a:rPr>
              <a:pPr defTabSz="514350"/>
              <a:t>6</a:t>
            </a:fld>
            <a:endParaRPr lang="en-US" altLang="en-US" dirty="0">
              <a:solidFill>
                <a:srgbClr val="045C75"/>
              </a:solidFill>
            </a:endParaRPr>
          </a:p>
        </p:txBody>
      </p:sp>
      <p:pic>
        <p:nvPicPr>
          <p:cNvPr id="16389" name="Picture 4" descr="ACBSP_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65" y="1387674"/>
            <a:ext cx="68133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0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 File – Table Templates: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57300"/>
            <a:ext cx="7848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>
            <a:off x="6781800" y="3428998"/>
            <a:ext cx="1524000" cy="608443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1311541" y="3880338"/>
            <a:ext cx="817728" cy="1952471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2446" y="4037441"/>
            <a:ext cx="523435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To view the table templates, click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F28">
                    <a:lumMod val="75000"/>
                  </a:srgb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“ACBSP Documents” , then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click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A2BF">
                    <a:lumMod val="75000"/>
                  </a:srgb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“Bac Grad Table Files for Self-study reports Updated April 2016.xlsx”.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356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 File – Table Templates: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721589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4"/>
          <p:cNvSpPr/>
          <p:nvPr/>
        </p:nvSpPr>
        <p:spPr>
          <a:xfrm>
            <a:off x="4572000" y="3276600"/>
            <a:ext cx="817728" cy="1952471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4037441"/>
            <a:ext cx="312420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To view the table templates, click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A2BF">
                    <a:lumMod val="75000"/>
                  </a:srgb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“Bac Grad Table Files for Self-study reports Updated April 2016.xlsx” and then click on View File.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74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Table Templates – select open with Excel or save file.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1138"/>
            <a:ext cx="83820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1490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file contains all the tables and figures for the self-study.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75033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7424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Download the table.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2) Save the tables to hard drive or other location.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3) Populate tables and save to your hard drive.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4) Load the file or files back into the evidence file.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table templates: </a:t>
            </a:r>
          </a:p>
        </p:txBody>
      </p:sp>
    </p:spTree>
    <p:extLst>
      <p:ext uri="{BB962C8B-B14F-4D97-AF65-F5344CB8AC3E}">
        <p14:creationId xmlns:p14="http://schemas.microsoft.com/office/powerpoint/2010/main" val="2883072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Suggested structure for evidence file for self-studies: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38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4200" y="3581400"/>
            <a:ext cx="411480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Create a folder for Overview and each standard.  To create a subfolder, click on the standard folder and select “New Folder” .  Each time you create a folder, you have the opportunity to name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You also have the opportunity to delete or rename the folder if needed.</a:t>
            </a:r>
          </a:p>
        </p:txBody>
      </p:sp>
    </p:spTree>
    <p:extLst>
      <p:ext uri="{BB962C8B-B14F-4D97-AF65-F5344CB8AC3E}">
        <p14:creationId xmlns:p14="http://schemas.microsoft.com/office/powerpoint/2010/main" val="13509423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 customized HELP tab will house user documentation and video tutorials.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p Arrow 2"/>
          <p:cNvSpPr/>
          <p:nvPr/>
        </p:nvSpPr>
        <p:spPr>
          <a:xfrm>
            <a:off x="4495800" y="3581400"/>
            <a:ext cx="817728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048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Link to video tutorials &amp; PowerPoint presentations on website: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921050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3505200" y="3429000"/>
            <a:ext cx="762000" cy="2514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292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Editing text for dashboard items: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991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1447800" y="3657600"/>
            <a:ext cx="6096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3441822"/>
            <a:ext cx="39624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Click on the Standard or Criterion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we will use Criterion 1.1 for this demonstration.</a:t>
            </a:r>
          </a:p>
        </p:txBody>
      </p:sp>
    </p:spTree>
    <p:extLst>
      <p:ext uri="{BB962C8B-B14F-4D97-AF65-F5344CB8AC3E}">
        <p14:creationId xmlns:p14="http://schemas.microsoft.com/office/powerpoint/2010/main" val="21657751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click on Edit/checkout: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200400" y="3352800"/>
            <a:ext cx="2514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1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22168" y="2309440"/>
            <a:ext cx="2559167" cy="1847357"/>
            <a:chOff x="1586441" y="1431360"/>
            <a:chExt cx="3412223" cy="2463143"/>
          </a:xfrm>
        </p:grpSpPr>
        <p:sp>
          <p:nvSpPr>
            <p:cNvPr id="25" name="Rectangle 24"/>
            <p:cNvSpPr/>
            <p:nvPr/>
          </p:nvSpPr>
          <p:spPr>
            <a:xfrm>
              <a:off x="2685641" y="1460741"/>
              <a:ext cx="2313023" cy="2433762"/>
            </a:xfrm>
            <a:prstGeom prst="rect">
              <a:avLst/>
            </a:prstGeom>
            <a:pattFill prst="pct20">
              <a:fgClr>
                <a:srgbClr val="F7C5A3"/>
              </a:fgClr>
              <a:bgClr>
                <a:schemeClr val="bg1"/>
              </a:bgClr>
            </a:patt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3" name="Left Brace 22"/>
            <p:cNvSpPr/>
            <p:nvPr/>
          </p:nvSpPr>
          <p:spPr>
            <a:xfrm>
              <a:off x="2393628" y="1431360"/>
              <a:ext cx="637374" cy="2454864"/>
            </a:xfrm>
            <a:prstGeom prst="leftBrace">
              <a:avLst>
                <a:gd name="adj1" fmla="val 8333"/>
                <a:gd name="adj2" fmla="val 52385"/>
              </a:avLst>
            </a:prstGeom>
            <a:ln w="28575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758009" y="2340653"/>
              <a:ext cx="227241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sz="2400" dirty="0">
                  <a:solidFill>
                    <a:prstClr val="white"/>
                  </a:solidFill>
                  <a:latin typeface="Corbel"/>
                </a:rPr>
                <a:t>Filling a gap</a:t>
              </a:r>
            </a:p>
          </p:txBody>
        </p:sp>
        <p:sp>
          <p:nvSpPr>
            <p:cNvPr id="15" name="Cloud 14"/>
            <p:cNvSpPr/>
            <p:nvPr/>
          </p:nvSpPr>
          <p:spPr>
            <a:xfrm>
              <a:off x="2781752" y="2001172"/>
              <a:ext cx="1978756" cy="1283704"/>
            </a:xfrm>
            <a:prstGeom prst="cloud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342900"/>
              <a:r>
                <a:rPr lang="en-US" sz="15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Excellence</a:t>
              </a:r>
            </a:p>
            <a:p>
              <a:pPr algn="ctr" defTabSz="342900"/>
              <a:r>
                <a:rPr lang="en-US" sz="15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Gap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342900"/>
            <a:fld id="{00000000-1234-1234-1234-123412341234}" type="slidenum">
              <a:rPr lang="en" sz="750">
                <a:solidFill>
                  <a:srgbClr val="1F497D"/>
                </a:solidFill>
                <a:latin typeface="Corbel"/>
              </a:rPr>
              <a:pPr algn="r" defTabSz="342900"/>
              <a:t>7</a:t>
            </a:fld>
            <a:endParaRPr lang="en" sz="750">
              <a:solidFill>
                <a:srgbClr val="1F497D"/>
              </a:solidFill>
              <a:latin typeface="Corbel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1777634" y="1620435"/>
            <a:ext cx="724554" cy="3612518"/>
          </a:xfrm>
          <a:prstGeom prst="triangle">
            <a:avLst>
              <a:gd name="adj" fmla="val 483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342900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Program  Quality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744368" y="2224599"/>
            <a:ext cx="2001702" cy="3035006"/>
            <a:chOff x="6223736" y="1888460"/>
            <a:chExt cx="2668936" cy="4046674"/>
          </a:xfrm>
        </p:grpSpPr>
        <p:sp>
          <p:nvSpPr>
            <p:cNvPr id="6" name="TextBox 5"/>
            <p:cNvSpPr txBox="1"/>
            <p:nvPr/>
          </p:nvSpPr>
          <p:spPr>
            <a:xfrm>
              <a:off x="6223736" y="1888460"/>
              <a:ext cx="2526409" cy="10574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Rankings </a:t>
              </a:r>
              <a:br>
                <a:rPr lang="en-US" sz="1350" b="1" dirty="0">
                  <a:solidFill>
                    <a:prstClr val="white"/>
                  </a:solidFill>
                  <a:latin typeface="Corbel"/>
                </a:rPr>
              </a:br>
              <a:r>
                <a:rPr lang="en-US" sz="1350" dirty="0">
                  <a:solidFill>
                    <a:prstClr val="white"/>
                  </a:solidFill>
                  <a:latin typeface="Corbel"/>
                </a:rPr>
                <a:t>(WSJ, FT, Fortune, Forbes, Economist, BW, India BT, etc.)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23736" y="5258026"/>
              <a:ext cx="266893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Regional Accreditation / </a:t>
              </a:r>
            </a:p>
            <a:p>
              <a:pPr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National Authorization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23736" y="3904624"/>
              <a:ext cx="159359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Specialized </a:t>
              </a:r>
            </a:p>
            <a:p>
              <a:pPr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Accreditation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87898" y="2281687"/>
            <a:ext cx="2169797" cy="2955770"/>
            <a:chOff x="3189347" y="1899248"/>
            <a:chExt cx="2893063" cy="3941026"/>
          </a:xfrm>
        </p:grpSpPr>
        <p:sp>
          <p:nvSpPr>
            <p:cNvPr id="12" name="TextBox 11"/>
            <p:cNvSpPr txBox="1"/>
            <p:nvPr/>
          </p:nvSpPr>
          <p:spPr>
            <a:xfrm>
              <a:off x="3529498" y="5163166"/>
              <a:ext cx="207961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Threshold</a:t>
              </a:r>
            </a:p>
            <a:p>
              <a:pPr algn="ctr"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 Quality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89347" y="3790066"/>
              <a:ext cx="285202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Quality Business </a:t>
              </a:r>
            </a:p>
            <a:p>
              <a:pPr algn="ctr"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Programs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06299" y="1899248"/>
              <a:ext cx="267611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Elite</a:t>
              </a:r>
              <a:r>
                <a:rPr lang="en-US" sz="1350" dirty="0">
                  <a:solidFill>
                    <a:prstClr val="white"/>
                  </a:solidFill>
                  <a:latin typeface="Corbel"/>
                </a:rPr>
                <a:t> </a:t>
              </a:r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programs </a:t>
              </a:r>
            </a:p>
            <a:p>
              <a:pPr algn="ctr" defTabSz="342900"/>
              <a:r>
                <a:rPr lang="en-US" sz="1350" b="1" dirty="0">
                  <a:solidFill>
                    <a:prstClr val="white"/>
                  </a:solidFill>
                  <a:latin typeface="Corbel"/>
                </a:rPr>
                <a:t>Baldridge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658" y="2305949"/>
            <a:ext cx="1162570" cy="1766139"/>
            <a:chOff x="0" y="1135798"/>
            <a:chExt cx="1163782" cy="1710000"/>
          </a:xfrm>
        </p:grpSpPr>
        <p:sp>
          <p:nvSpPr>
            <p:cNvPr id="22" name="Oval 21"/>
            <p:cNvSpPr/>
            <p:nvPr/>
          </p:nvSpPr>
          <p:spPr>
            <a:xfrm>
              <a:off x="0" y="1135798"/>
              <a:ext cx="1163782" cy="1710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5" tIns="45673" rIns="91345" bIns="456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en-US" sz="2395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" y="1135798"/>
              <a:ext cx="534389" cy="1710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45673" rIns="0" bIns="456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r>
                <a:rPr lang="en-US" sz="2797" dirty="0">
                  <a:solidFill>
                    <a:prstClr val="white"/>
                  </a:solidFill>
                  <a:latin typeface="Corbel"/>
                </a:rPr>
                <a:t>Why?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492335F-B304-42F7-9589-F9A09C0D1116}"/>
              </a:ext>
            </a:extLst>
          </p:cNvPr>
          <p:cNvSpPr txBox="1"/>
          <p:nvPr/>
        </p:nvSpPr>
        <p:spPr>
          <a:xfrm>
            <a:off x="1542496" y="917172"/>
            <a:ext cx="6078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b="1" dirty="0">
                <a:solidFill>
                  <a:srgbClr val="FF0000"/>
                </a:solidFill>
                <a:latin typeface="Corbel"/>
              </a:rPr>
              <a:t>Accreditation &amp;  after, the power of benchmarking with the best</a:t>
            </a:r>
            <a:r>
              <a:rPr lang="en-US" sz="1350" b="1" dirty="0">
                <a:solidFill>
                  <a:srgbClr val="FF0000"/>
                </a:solidFill>
                <a:latin typeface="Corbel"/>
              </a:rPr>
              <a:t> </a:t>
            </a:r>
            <a:endParaRPr lang="en-US" sz="1350" b="1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6E114D-83E1-4428-BF84-45A8ED6DDD98}"/>
              </a:ext>
            </a:extLst>
          </p:cNvPr>
          <p:cNvSpPr txBox="1"/>
          <p:nvPr/>
        </p:nvSpPr>
        <p:spPr>
          <a:xfrm>
            <a:off x="6207093" y="3265964"/>
            <a:ext cx="2226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orbel"/>
              </a:rPr>
              <a:t>ACBSP Accreditation Next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="" xmlns:a16="http://schemas.microsoft.com/office/drawing/2014/main" id="{897EB43E-BDB1-41B2-96F8-CD2A425E2137}"/>
              </a:ext>
            </a:extLst>
          </p:cNvPr>
          <p:cNvSpPr/>
          <p:nvPr/>
        </p:nvSpPr>
        <p:spPr>
          <a:xfrm>
            <a:off x="5881334" y="3332094"/>
            <a:ext cx="320684" cy="149087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66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692" y="1600200"/>
            <a:ext cx="1092517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dirty="0"/>
              <a:t>You can now use the text boxes below the instructions to respond: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9394" y="4799314"/>
            <a:ext cx="38100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While the item is checked out, that user is the only one with edit privileges.  Be sure to save and check in when finished. </a:t>
            </a:r>
          </a:p>
        </p:txBody>
      </p:sp>
      <p:sp>
        <p:nvSpPr>
          <p:cNvPr id="5" name="Up Arrow 4"/>
          <p:cNvSpPr/>
          <p:nvPr/>
        </p:nvSpPr>
        <p:spPr>
          <a:xfrm>
            <a:off x="5996354" y="3185746"/>
            <a:ext cx="609600" cy="990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7086600" y="3162300"/>
            <a:ext cx="609600" cy="990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988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6890"/>
            <a:ext cx="8382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can enter status, add source files and text in the edit mode.</a:t>
            </a:r>
          </a:p>
        </p:txBody>
      </p:sp>
      <p:sp>
        <p:nvSpPr>
          <p:cNvPr id="5" name="Down Arrow 4"/>
          <p:cNvSpPr/>
          <p:nvPr/>
        </p:nvSpPr>
        <p:spPr>
          <a:xfrm>
            <a:off x="1524000" y="1469307"/>
            <a:ext cx="381000" cy="114300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819400" y="1310164"/>
            <a:ext cx="381000" cy="11430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4077" y="2470749"/>
            <a:ext cx="441960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To add sources, click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add source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and then select the file .  In the text box, you can directly reference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file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URL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by clicking on the appropriate box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5638800"/>
            <a:ext cx="80867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>
            <a:off x="4724400" y="5849815"/>
            <a:ext cx="1524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42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view previous activity &amp; text, click on view activity button: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3" y="1764244"/>
            <a:ext cx="8369277" cy="46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2209800" y="1407643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311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Users can export a printable file of the entire report to a printer, PDF or Word document.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0772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7467600" y="2667000"/>
            <a:ext cx="609600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4292600"/>
            <a:ext cx="39624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Click on the print button from the dashboard or specific item.  A new tab will appear for you to select which option you prefer.</a:t>
            </a:r>
          </a:p>
        </p:txBody>
      </p:sp>
    </p:spTree>
    <p:extLst>
      <p:ext uri="{BB962C8B-B14F-4D97-AF65-F5344CB8AC3E}">
        <p14:creationId xmlns:p14="http://schemas.microsoft.com/office/powerpoint/2010/main" val="4379324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can print or save the file to your desktop, folder, etc.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2" y="1349000"/>
            <a:ext cx="8229600" cy="55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>
            <a:off x="3200400" y="1414818"/>
            <a:ext cx="29718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0807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E0FEFE9C-7FD0-4DBF-AE34-7A44F6EC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686F6DFF-F174-4C04-9BEC-396EF12CA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0" y="-304800"/>
            <a:ext cx="12733865" cy="7162800"/>
          </a:xfrm>
          <a:prstGeom prst="rect">
            <a:avLst/>
          </a:prstGeom>
        </p:spPr>
      </p:pic>
      <p:sp>
        <p:nvSpPr>
          <p:cNvPr id="14" name="Down Arrow 3">
            <a:extLst>
              <a:ext uri="{FF2B5EF4-FFF2-40B4-BE49-F238E27FC236}">
                <a16:creationId xmlns="" xmlns:a16="http://schemas.microsoft.com/office/drawing/2014/main" id="{35C489D5-840F-4761-9294-36115916C4C9}"/>
              </a:ext>
            </a:extLst>
          </p:cNvPr>
          <p:cNvSpPr/>
          <p:nvPr/>
        </p:nvSpPr>
        <p:spPr>
          <a:xfrm>
            <a:off x="5257800" y="587746"/>
            <a:ext cx="609600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891C38-2552-44EE-A26A-B3DAB293A246}"/>
              </a:ext>
            </a:extLst>
          </p:cNvPr>
          <p:cNvSpPr txBox="1"/>
          <p:nvPr/>
        </p:nvSpPr>
        <p:spPr>
          <a:xfrm>
            <a:off x="6400800" y="106680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When you select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“Lock Self-Study”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the portal notifies ACBSP that you have completed the report and it is ready for review. </a:t>
            </a:r>
          </a:p>
        </p:txBody>
      </p:sp>
    </p:spTree>
    <p:extLst>
      <p:ext uri="{BB962C8B-B14F-4D97-AF65-F5344CB8AC3E}">
        <p14:creationId xmlns:p14="http://schemas.microsoft.com/office/powerpoint/2010/main" val="24641480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Evaluators and Commissioners are looking for:</a:t>
            </a:r>
          </a:p>
          <a:p>
            <a:r>
              <a:rPr lang="en-US" dirty="0"/>
              <a:t>1) systematic process</a:t>
            </a:r>
          </a:p>
          <a:p>
            <a:r>
              <a:rPr lang="en-US" dirty="0"/>
              <a:t>2) results with trend data</a:t>
            </a:r>
          </a:p>
          <a:p>
            <a:r>
              <a:rPr lang="en-US" dirty="0"/>
              <a:t>3) examples of how you have used results to make improvements.</a:t>
            </a:r>
          </a:p>
          <a:p>
            <a:r>
              <a:rPr lang="en-US" dirty="0"/>
              <a:t>4) relevant supporting documents in evidence file.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Tips – How to address and impress:</a:t>
            </a:r>
          </a:p>
        </p:txBody>
      </p:sp>
    </p:spTree>
    <p:extLst>
      <p:ext uri="{BB962C8B-B14F-4D97-AF65-F5344CB8AC3E}">
        <p14:creationId xmlns:p14="http://schemas.microsoft.com/office/powerpoint/2010/main" val="25868722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makes perfect!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Prior to entering information for your business programs, you can use the link below and practice using the demo school at:</a:t>
            </a:r>
          </a:p>
          <a:p>
            <a:r>
              <a:rPr lang="en-US" dirty="0"/>
              <a:t>https://acbsp.campuslabs.com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School name is:  2016 Training Sample–Bedrock School of Business</a:t>
            </a:r>
          </a:p>
          <a:p>
            <a:r>
              <a:rPr lang="en-US" dirty="0"/>
              <a:t>Username: </a:t>
            </a:r>
            <a:r>
              <a:rPr lang="en-US" u="sng" dirty="0">
                <a:hlinkClick r:id="rId3"/>
              </a:rPr>
              <a:t>welcomedemo@mailinator.com</a:t>
            </a:r>
            <a:r>
              <a:rPr lang="en-US" u="sng" dirty="0"/>
              <a:t> </a:t>
            </a:r>
            <a:endParaRPr lang="en-US" dirty="0"/>
          </a:p>
          <a:p>
            <a:r>
              <a:rPr lang="en-US" dirty="0"/>
              <a:t>password: trymeout!</a:t>
            </a:r>
          </a:p>
          <a:p>
            <a:pPr marL="109728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If you need to set up access for a self-study report or have difficulty accessing the system, please contact one of the accreditation staff.</a:t>
            </a:r>
          </a:p>
        </p:txBody>
      </p:sp>
    </p:spTree>
    <p:extLst>
      <p:ext uri="{BB962C8B-B14F-4D97-AF65-F5344CB8AC3E}">
        <p14:creationId xmlns:p14="http://schemas.microsoft.com/office/powerpoint/2010/main" val="33180381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267200"/>
            <a:ext cx="1734206" cy="2057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Please do not hesitate to contact ACBSP accreditation staff with any questions you may have.</a:t>
            </a:r>
          </a:p>
          <a:p>
            <a:r>
              <a:rPr lang="en-US" dirty="0"/>
              <a:t>Diana Hallerud:  </a:t>
            </a:r>
            <a:r>
              <a:rPr lang="en-US" dirty="0">
                <a:hlinkClick r:id="rId3"/>
              </a:rPr>
              <a:t>dianahallerud@acbsp.org</a:t>
            </a:r>
            <a:endParaRPr lang="en-US" dirty="0"/>
          </a:p>
          <a:p>
            <a:r>
              <a:rPr lang="en-US" dirty="0"/>
              <a:t>Steve Parscale: </a:t>
            </a:r>
            <a:r>
              <a:rPr lang="en-US" dirty="0">
                <a:hlinkClick r:id="rId4"/>
              </a:rPr>
              <a:t>sparscale@acbsp.org</a:t>
            </a:r>
            <a:endParaRPr lang="en-US" dirty="0"/>
          </a:p>
          <a:p>
            <a:r>
              <a:rPr lang="en-US" dirty="0"/>
              <a:t>Cari Hunziker:  </a:t>
            </a:r>
            <a:r>
              <a:rPr lang="en-US" dirty="0">
                <a:hlinkClick r:id="rId5"/>
              </a:rPr>
              <a:t>chunziker@acbsp.org</a:t>
            </a:r>
            <a:endParaRPr lang="en-US" dirty="0"/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937579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62000"/>
            <a:ext cx="8229600" cy="1066800"/>
          </a:xfrm>
        </p:spPr>
        <p:txBody>
          <a:bodyPr/>
          <a:lstStyle/>
          <a:p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14500"/>
            <a:ext cx="8077200" cy="4267200"/>
          </a:xfrm>
        </p:spPr>
        <p:txBody>
          <a:bodyPr>
            <a:normAutofit/>
          </a:bodyPr>
          <a:lstStyle/>
          <a:p>
            <a:pPr marL="411480" lvl="1" indent="0">
              <a:buNone/>
            </a:pPr>
            <a:endParaRPr lang="en-US" dirty="0"/>
          </a:p>
          <a:p>
            <a:pPr lvl="1"/>
            <a:r>
              <a:rPr lang="en-US" sz="3200" i="1" dirty="0"/>
              <a:t>Thank you for your participation!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79" y="5281612"/>
            <a:ext cx="1277471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57800"/>
            <a:ext cx="1277471" cy="1447800"/>
          </a:xfrm>
          <a:prstGeom prst="rect">
            <a:avLst/>
          </a:prstGeom>
        </p:spPr>
      </p:pic>
      <p:pic>
        <p:nvPicPr>
          <p:cNvPr id="13315" name="Picture 3" descr="C:\Users\dhallerud\AppData\Local\Microsoft\Windows\Temporary Internet Files\Content.IE5\SJLXUPN7\Thank-you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57600"/>
            <a:ext cx="3657600" cy="282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55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342900"/>
            <a:fld id="{00000000-1234-1234-1234-123412341234}" type="slidenum">
              <a:rPr lang="en" sz="750">
                <a:solidFill>
                  <a:srgbClr val="1F497D"/>
                </a:solidFill>
                <a:latin typeface="Corbel"/>
              </a:rPr>
              <a:pPr algn="r" defTabSz="342900"/>
              <a:t>8</a:t>
            </a:fld>
            <a:endParaRPr lang="en" sz="750" dirty="0">
              <a:solidFill>
                <a:srgbClr val="1F497D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0976" y="2525689"/>
            <a:ext cx="1115705" cy="56297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Input Quality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7892" y="2525689"/>
            <a:ext cx="1115705" cy="56297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Process Quality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70082" y="2525689"/>
            <a:ext cx="1207747" cy="56297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Quality Outcomes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21723" y="2525689"/>
            <a:ext cx="1115705" cy="56297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Scoring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73708" y="3088270"/>
            <a:ext cx="6843965" cy="952054"/>
            <a:chOff x="40943" y="2974691"/>
            <a:chExt cx="9125286" cy="1269405"/>
          </a:xfrm>
        </p:grpSpPr>
        <p:sp>
          <p:nvSpPr>
            <p:cNvPr id="12" name="Rectangle 11"/>
            <p:cNvSpPr/>
            <p:nvPr/>
          </p:nvSpPr>
          <p:spPr>
            <a:xfrm>
              <a:off x="40943" y="2974691"/>
              <a:ext cx="2077302" cy="921444"/>
            </a:xfrm>
            <a:prstGeom prst="rect">
              <a:avLst/>
            </a:prstGeom>
            <a:solidFill>
              <a:srgbClr val="B489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“Baldrige”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45157" y="3259211"/>
              <a:ext cx="113557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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94263" y="3259211"/>
              <a:ext cx="113557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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79371" y="3259211"/>
              <a:ext cx="113557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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64370" y="3133714"/>
              <a:ext cx="210185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 algn="ctr" defTabSz="685800">
                <a:defRPr sz="2800" b="1">
                  <a:latin typeface="Helvetica" panose="020B0604020202020204" pitchFamily="34" charset="0"/>
                  <a:cs typeface="Helvetica" panose="020B0604020202020204" pitchFamily="34" charset="0"/>
                </a:defRPr>
              </a:lvl1pPr>
            </a:lstStyle>
            <a:p>
              <a:pPr defTabSz="514350"/>
              <a:r>
                <a:rPr lang="en-US" sz="1800" dirty="0">
                  <a:solidFill>
                    <a:srgbClr val="FFFF00"/>
                  </a:solidFill>
                </a:rPr>
                <a:t>Role </a:t>
              </a:r>
            </a:p>
            <a:p>
              <a:pPr defTabSz="514350"/>
              <a:r>
                <a:rPr lang="en-US" sz="1800" dirty="0">
                  <a:solidFill>
                    <a:srgbClr val="FFFF00"/>
                  </a:solidFill>
                </a:rPr>
                <a:t>Model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73709" y="3779352"/>
            <a:ext cx="6415210" cy="885468"/>
            <a:chOff x="40944" y="3896135"/>
            <a:chExt cx="8553613" cy="1180625"/>
          </a:xfrm>
        </p:grpSpPr>
        <p:sp>
          <p:nvSpPr>
            <p:cNvPr id="13" name="Rectangle 12"/>
            <p:cNvSpPr/>
            <p:nvPr/>
          </p:nvSpPr>
          <p:spPr>
            <a:xfrm>
              <a:off x="40944" y="3896135"/>
              <a:ext cx="2077302" cy="86208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Specialized Accreditation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94263" y="4091874"/>
              <a:ext cx="1135572" cy="984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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99757" y="4091874"/>
              <a:ext cx="1135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79370" y="4061580"/>
              <a:ext cx="1135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58985" y="4121294"/>
              <a:ext cx="113557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No</a:t>
              </a:r>
              <a:endParaRPr lang="en-US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73709" y="4425916"/>
            <a:ext cx="6415210" cy="907534"/>
            <a:chOff x="40944" y="4758218"/>
            <a:chExt cx="8553613" cy="1210044"/>
          </a:xfrm>
        </p:grpSpPr>
        <p:sp>
          <p:nvSpPr>
            <p:cNvPr id="14" name="Rectangle 13"/>
            <p:cNvSpPr/>
            <p:nvPr/>
          </p:nvSpPr>
          <p:spPr>
            <a:xfrm>
              <a:off x="40944" y="4758218"/>
              <a:ext cx="2077302" cy="1062990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Regional </a:t>
              </a:r>
              <a:r>
                <a:rPr lang="en-US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Accr</a:t>
              </a: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. National Auth.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94263" y="4983377"/>
              <a:ext cx="113557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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42272" y="4958864"/>
              <a:ext cx="1135572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68638" y="4983376"/>
              <a:ext cx="1135572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58985" y="4984144"/>
              <a:ext cx="113557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No</a:t>
              </a:r>
              <a:endParaRPr lang="en-US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73708" y="5223157"/>
            <a:ext cx="6481607" cy="562970"/>
            <a:chOff x="40944" y="5731757"/>
            <a:chExt cx="8642142" cy="750627"/>
          </a:xfrm>
        </p:grpSpPr>
        <p:sp>
          <p:nvSpPr>
            <p:cNvPr id="15" name="Rectangle 14"/>
            <p:cNvSpPr/>
            <p:nvPr/>
          </p:nvSpPr>
          <p:spPr>
            <a:xfrm>
              <a:off x="40944" y="5731757"/>
              <a:ext cx="2077302" cy="750627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Rankings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8306" y="5845460"/>
              <a:ext cx="1135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74554" y="5845460"/>
              <a:ext cx="1135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</a:t>
              </a:r>
              <a:endParaRPr lang="en-US" sz="21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47514" y="5876237"/>
              <a:ext cx="113557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b="1" dirty="0">
                  <a:solidFill>
                    <a:prstClr val="white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Rank</a:t>
              </a:r>
              <a:endParaRPr lang="en-US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751018" y="5251275"/>
            <a:ext cx="4986410" cy="5497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007892" y="3862944"/>
            <a:ext cx="3691914" cy="11696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B2F59E-49DD-4E5A-BD10-9B82D2679E0E}"/>
              </a:ext>
            </a:extLst>
          </p:cNvPr>
          <p:cNvSpPr txBox="1"/>
          <p:nvPr/>
        </p:nvSpPr>
        <p:spPr>
          <a:xfrm>
            <a:off x="797616" y="946063"/>
            <a:ext cx="7581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500" b="1" dirty="0">
                <a:solidFill>
                  <a:srgbClr val="FFFF00"/>
                </a:solidFill>
                <a:latin typeface="Corbel"/>
              </a:rPr>
              <a:t>The power of benchmarking with the best</a:t>
            </a:r>
          </a:p>
        </p:txBody>
      </p:sp>
    </p:spTree>
    <p:extLst>
      <p:ext uri="{BB962C8B-B14F-4D97-AF65-F5344CB8AC3E}">
        <p14:creationId xmlns:p14="http://schemas.microsoft.com/office/powerpoint/2010/main" val="1229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00000000-1234-1234-1234-123412341234}" type="slidenum">
              <a:rPr lang="en">
                <a:solidFill>
                  <a:prstClr val="white"/>
                </a:solidFill>
                <a:latin typeface="Corbel"/>
              </a:rPr>
              <a:pPr defTabSz="342900"/>
              <a:t>9</a:t>
            </a:fld>
            <a:endParaRPr lang="en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719" y="2005985"/>
            <a:ext cx="1714649" cy="251024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100" y="4516231"/>
            <a:ext cx="5610330" cy="144030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928880" y="1608607"/>
            <a:ext cx="369332" cy="2867393"/>
            <a:chOff x="5267990" y="1607327"/>
            <a:chExt cx="492443" cy="3195633"/>
          </a:xfrm>
        </p:grpSpPr>
        <p:cxnSp>
          <p:nvCxnSpPr>
            <p:cNvPr id="50" name="Straight Arrow Connector 49"/>
            <p:cNvCxnSpPr/>
            <p:nvPr/>
          </p:nvCxnSpPr>
          <p:spPr>
            <a:xfrm flipV="1">
              <a:off x="5537281" y="1607327"/>
              <a:ext cx="0" cy="3195633"/>
            </a:xfrm>
            <a:prstGeom prst="straightConnector1">
              <a:avLst/>
            </a:prstGeom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 rot="16200000">
              <a:off x="4220747" y="3166294"/>
              <a:ext cx="2586930" cy="492443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b="1" dirty="0">
                  <a:solidFill>
                    <a:srgbClr val="FF0000"/>
                  </a:solidFill>
                  <a:latin typeface="Corbel"/>
                </a:rPr>
                <a:t>Tomorrow   Baldridge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228100" y="5610284"/>
            <a:ext cx="5462715" cy="369332"/>
            <a:chOff x="113467" y="6337382"/>
            <a:chExt cx="7283620" cy="492443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113467" y="6582031"/>
              <a:ext cx="7283620" cy="0"/>
            </a:xfrm>
            <a:prstGeom prst="straightConnector1">
              <a:avLst/>
            </a:prstGeom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3298774" y="6337382"/>
              <a:ext cx="3530625" cy="492443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b="1" dirty="0">
                  <a:solidFill>
                    <a:srgbClr val="FF0000"/>
                  </a:solidFill>
                  <a:latin typeface="Corbel"/>
                </a:rPr>
                <a:t>Today ACBSP</a:t>
              </a:r>
              <a:r>
                <a:rPr lang="en-US" dirty="0">
                  <a:solidFill>
                    <a:srgbClr val="FF0000"/>
                  </a:solidFill>
                  <a:latin typeface="Corbel"/>
                </a:rPr>
                <a:t> </a:t>
              </a:r>
              <a:r>
                <a:rPr lang="en-US" dirty="0">
                  <a:solidFill>
                    <a:prstClr val="white"/>
                  </a:solidFill>
                  <a:latin typeface="Corbel"/>
                </a:rPr>
                <a:t>Accredited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8729CB-EB87-4CC2-8729-FCCC8A34DEB6}"/>
              </a:ext>
            </a:extLst>
          </p:cNvPr>
          <p:cNvSpPr txBox="1"/>
          <p:nvPr/>
        </p:nvSpPr>
        <p:spPr>
          <a:xfrm>
            <a:off x="1008518" y="524158"/>
            <a:ext cx="4975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Corbel"/>
              </a:rPr>
              <a:t>The power of benchmarking with the best</a:t>
            </a:r>
            <a:endParaRPr lang="en-US" sz="3000" b="1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008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nded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4.xml><?xml version="1.0" encoding="utf-8"?>
<a:theme xmlns:a="http://schemas.openxmlformats.org/drawingml/2006/main" name="1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83452</TotalTime>
  <Words>2569</Words>
  <Application>Microsoft Office PowerPoint</Application>
  <PresentationFormat>On-screen Show (4:3)</PresentationFormat>
  <Paragraphs>552</Paragraphs>
  <Slides>79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79</vt:i4>
      </vt:variant>
    </vt:vector>
  </HeadingPairs>
  <TitlesOfParts>
    <vt:vector size="96" baseType="lpstr">
      <vt:lpstr>Arial</vt:lpstr>
      <vt:lpstr>Calibri</vt:lpstr>
      <vt:lpstr>Corbel</vt:lpstr>
      <vt:lpstr>Georgia</vt:lpstr>
      <vt:lpstr>Helvetica</vt:lpstr>
      <vt:lpstr>Lucida Sans Unicode</vt:lpstr>
      <vt:lpstr>Times New Roman</vt:lpstr>
      <vt:lpstr>Trebuchet MS</vt:lpstr>
      <vt:lpstr>Verdana</vt:lpstr>
      <vt:lpstr>Wingdings</vt:lpstr>
      <vt:lpstr>Wingdings 2</vt:lpstr>
      <vt:lpstr>Wingdings 3</vt:lpstr>
      <vt:lpstr>Urban</vt:lpstr>
      <vt:lpstr>Concourse</vt:lpstr>
      <vt:lpstr>Banded</vt:lpstr>
      <vt:lpstr>1_Urban</vt:lpstr>
      <vt:lpstr>2_Urban</vt:lpstr>
      <vt:lpstr>Accreditation &amp;  after,  the power of benchmarking  with the best    ACBSP and Baldrige  Going Beyond Accreditation</vt:lpstr>
      <vt:lpstr>Presenter Contact Information: </vt:lpstr>
      <vt:lpstr>Characteristics of ACBSP Accreditation</vt:lpstr>
      <vt:lpstr>Benchmark Organizations</vt:lpstr>
      <vt:lpstr>Benchmark Organizations</vt:lpstr>
      <vt:lpstr>Benchmark Organizations</vt:lpstr>
      <vt:lpstr>PowerPoint Presentation</vt:lpstr>
      <vt:lpstr>PowerPoint Presentation</vt:lpstr>
      <vt:lpstr>PowerPoint Presentation</vt:lpstr>
      <vt:lpstr>  Introducing acbsp  Introducing ACBSP</vt:lpstr>
      <vt:lpstr>  acbsp Mission &amp; Vision  ACBSP Mission and Vision</vt:lpstr>
      <vt:lpstr>ACBSP Board of Directors</vt:lpstr>
      <vt:lpstr>GLOBAL DIRECTORS</vt:lpstr>
      <vt:lpstr>Membership </vt:lpstr>
      <vt:lpstr>PowerPoint Presentation</vt:lpstr>
      <vt:lpstr>Teaching Excellence Award </vt:lpstr>
      <vt:lpstr>PowerPoint Presentation</vt:lpstr>
      <vt:lpstr>2018 Deans symposium</vt:lpstr>
      <vt:lpstr>Save the Date: ACBSP Conference 2019</vt:lpstr>
      <vt:lpstr>PowerPoint Presentation</vt:lpstr>
      <vt:lpstr>Going Beyond Accreditation</vt:lpstr>
      <vt:lpstr> ACBSP Accreditation Process</vt:lpstr>
      <vt:lpstr>Presenter Contact Information: </vt:lpstr>
      <vt:lpstr>Introducing ACBSP   </vt:lpstr>
      <vt:lpstr>Introducing ACBSP   </vt:lpstr>
      <vt:lpstr>ACBSP Guiding Principles   </vt:lpstr>
      <vt:lpstr>ACBSP Guiding Principles   </vt:lpstr>
      <vt:lpstr>ACBSP Guiding Principles   </vt:lpstr>
      <vt:lpstr>ACBSP Guiding Principles   </vt:lpstr>
      <vt:lpstr>Accreditation Process</vt:lpstr>
      <vt:lpstr>Accreditation Process</vt:lpstr>
      <vt:lpstr>Accreditation Process</vt:lpstr>
      <vt:lpstr>Accreditation Process</vt:lpstr>
      <vt:lpstr>Accreditation Process</vt:lpstr>
      <vt:lpstr>Accreditation Process</vt:lpstr>
      <vt:lpstr>Accreditation Process</vt:lpstr>
      <vt:lpstr>Accreditation Process</vt:lpstr>
      <vt:lpstr>Accreditation Process</vt:lpstr>
      <vt:lpstr>Accreditation Process</vt:lpstr>
      <vt:lpstr>Accreditation Process</vt:lpstr>
      <vt:lpstr> Most Important thing about ACBSP Accreditation:</vt:lpstr>
      <vt:lpstr>ACBSP Online Reporting Portal Self-Studies  </vt:lpstr>
      <vt:lpstr>Online Reporting Portal:</vt:lpstr>
      <vt:lpstr>ACBSP Process – Access to Portal: </vt:lpstr>
      <vt:lpstr>After self-study reports are submitted:</vt:lpstr>
      <vt:lpstr>Portal website:</vt:lpstr>
      <vt:lpstr>To log in to the system:</vt:lpstr>
      <vt:lpstr>Training Example available</vt:lpstr>
      <vt:lpstr>To log in to the system using the training example:</vt:lpstr>
      <vt:lpstr>Introduction – Champion can edit:</vt:lpstr>
      <vt:lpstr>The administration tab allows the Champion  to create users and assign roles for their campus.</vt:lpstr>
      <vt:lpstr>Adding new users – Step One:</vt:lpstr>
      <vt:lpstr>Adding new users – Step Two:</vt:lpstr>
      <vt:lpstr>Adding new users – Step Three:</vt:lpstr>
      <vt:lpstr>New users appear on list with level of access, last logon &amp; activity.</vt:lpstr>
      <vt:lpstr>Self-study dashboard</vt:lpstr>
      <vt:lpstr>PowerPoint Presentation</vt:lpstr>
      <vt:lpstr>Evidence File:</vt:lpstr>
      <vt:lpstr>Evidence File:</vt:lpstr>
      <vt:lpstr>Evidence File – Table Templates:</vt:lpstr>
      <vt:lpstr>Evidence File – Table Templates:</vt:lpstr>
      <vt:lpstr>Table Templates – select open with Excel or save file.</vt:lpstr>
      <vt:lpstr>This file contains all the tables and figures for the self-study.</vt:lpstr>
      <vt:lpstr>Steps for table templates: </vt:lpstr>
      <vt:lpstr>Suggested structure for evidence file for self-studies:</vt:lpstr>
      <vt:lpstr>A customized HELP tab will house user documentation and video tutorials.</vt:lpstr>
      <vt:lpstr>Link to video tutorials &amp; PowerPoint presentations on website:</vt:lpstr>
      <vt:lpstr>Editing text for dashboard items:</vt:lpstr>
      <vt:lpstr>Then click on Edit/checkout:</vt:lpstr>
      <vt:lpstr>You can now use the text boxes below the instructions to respond:</vt:lpstr>
      <vt:lpstr>You can enter status, add source files and text in the edit mode.</vt:lpstr>
      <vt:lpstr>To view previous activity &amp; text, click on view activity button:</vt:lpstr>
      <vt:lpstr>Users can export a printable file of the entire report to a printer, PDF or Word document.</vt:lpstr>
      <vt:lpstr>You can print or save the file to your desktop, folder, etc.</vt:lpstr>
      <vt:lpstr>PowerPoint Presentation</vt:lpstr>
      <vt:lpstr>Tips – How to address and impress:</vt:lpstr>
      <vt:lpstr>Practice makes perfect!</vt:lpstr>
      <vt:lpstr>Questions?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ACBSP MENTOR  AND EVALUATOR TRAINING</dc:title>
  <dc:creator>Diana Hallerud</dc:creator>
  <cp:lastModifiedBy>Creative Art Studio</cp:lastModifiedBy>
  <cp:revision>903</cp:revision>
  <cp:lastPrinted>2017-04-03T16:20:41Z</cp:lastPrinted>
  <dcterms:created xsi:type="dcterms:W3CDTF">2014-05-08T04:24:43Z</dcterms:created>
  <dcterms:modified xsi:type="dcterms:W3CDTF">2018-11-27T05:36:18Z</dcterms:modified>
</cp:coreProperties>
</file>