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259" r:id="rId2"/>
    <p:sldId id="354" r:id="rId3"/>
    <p:sldId id="361" r:id="rId4"/>
    <p:sldId id="260" r:id="rId5"/>
    <p:sldId id="358" r:id="rId6"/>
    <p:sldId id="360" r:id="rId7"/>
    <p:sldId id="264" r:id="rId8"/>
    <p:sldId id="289" r:id="rId9"/>
    <p:sldId id="268" r:id="rId10"/>
    <p:sldId id="269" r:id="rId11"/>
    <p:sldId id="274" r:id="rId12"/>
    <p:sldId id="278" r:id="rId13"/>
    <p:sldId id="279" r:id="rId14"/>
    <p:sldId id="286" r:id="rId15"/>
    <p:sldId id="362" r:id="rId16"/>
    <p:sldId id="290" r:id="rId17"/>
    <p:sldId id="291" r:id="rId18"/>
    <p:sldId id="292" r:id="rId19"/>
    <p:sldId id="293" r:id="rId20"/>
    <p:sldId id="294" r:id="rId21"/>
    <p:sldId id="295" r:id="rId22"/>
    <p:sldId id="296" r:id="rId23"/>
    <p:sldId id="297" r:id="rId24"/>
    <p:sldId id="298" r:id="rId25"/>
    <p:sldId id="299" r:id="rId26"/>
    <p:sldId id="301" r:id="rId27"/>
    <p:sldId id="302" r:id="rId28"/>
    <p:sldId id="303" r:id="rId29"/>
    <p:sldId id="304" r:id="rId30"/>
    <p:sldId id="305" r:id="rId31"/>
    <p:sldId id="306" r:id="rId32"/>
    <p:sldId id="307" r:id="rId33"/>
    <p:sldId id="348"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 id="329" r:id="rId56"/>
    <p:sldId id="330" r:id="rId57"/>
    <p:sldId id="331" r:id="rId58"/>
    <p:sldId id="349" r:id="rId59"/>
    <p:sldId id="333" r:id="rId60"/>
    <p:sldId id="334" r:id="rId61"/>
    <p:sldId id="335" r:id="rId62"/>
    <p:sldId id="336" r:id="rId63"/>
    <p:sldId id="337" r:id="rId64"/>
    <p:sldId id="338" r:id="rId65"/>
    <p:sldId id="339" r:id="rId66"/>
    <p:sldId id="340" r:id="rId67"/>
    <p:sldId id="341" r:id="rId68"/>
    <p:sldId id="342" r:id="rId69"/>
    <p:sldId id="343" r:id="rId70"/>
    <p:sldId id="344" r:id="rId71"/>
    <p:sldId id="345" r:id="rId72"/>
    <p:sldId id="346" r:id="rId73"/>
    <p:sldId id="347"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69166" autoAdjust="0"/>
  </p:normalViewPr>
  <p:slideViewPr>
    <p:cSldViewPr snapToGrid="0">
      <p:cViewPr varScale="1">
        <p:scale>
          <a:sx n="80" d="100"/>
          <a:sy n="80" d="100"/>
        </p:scale>
        <p:origin x="27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EFECA-77A2-4477-9FBC-B1080FF6469E}" type="datetimeFigureOut">
              <a:rPr lang="en-US" smtClean="0"/>
              <a:t>11/13/2016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80BA0-CA8F-4C4F-A1DA-93686E70442B}" type="slidenum">
              <a:rPr lang="en-US" smtClean="0"/>
              <a:t>‹#›</a:t>
            </a:fld>
            <a:endParaRPr lang="en-US"/>
          </a:p>
        </p:txBody>
      </p:sp>
    </p:spTree>
    <p:extLst>
      <p:ext uri="{BB962C8B-B14F-4D97-AF65-F5344CB8AC3E}">
        <p14:creationId xmlns:p14="http://schemas.microsoft.com/office/powerpoint/2010/main" val="3314182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C80BA0-CA8F-4C4F-A1DA-93686E70442B}" type="slidenum">
              <a:rPr lang="en-US" smtClean="0"/>
              <a:t>1</a:t>
            </a:fld>
            <a:endParaRPr lang="en-US"/>
          </a:p>
        </p:txBody>
      </p:sp>
    </p:spTree>
    <p:extLst>
      <p:ext uri="{BB962C8B-B14F-4D97-AF65-F5344CB8AC3E}">
        <p14:creationId xmlns:p14="http://schemas.microsoft.com/office/powerpoint/2010/main" val="4064442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4637" y="4715908"/>
            <a:ext cx="5843271" cy="4467701"/>
          </a:xfrm>
        </p:spPr>
        <p:txBody>
          <a:bodyPr/>
          <a:lstStyle/>
          <a:p>
            <a:r>
              <a:rPr lang="en-US" dirty="0" smtClean="0"/>
              <a:t>AACSB Member Forum</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Your connection to an incredible resource - 33,000+ of your colleagues who share your challenges, uncertainties, and successes.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Builds on the value of networking and educational opportunities we provide through our conferences, seminars, regional events, and online communities throughout the year</a:t>
            </a:r>
            <a:r>
              <a:rPr lang="en-US" sz="1200" b="0" i="0" kern="1200" dirty="0" smtClean="0">
                <a:solidFill>
                  <a:schemeClr val="tx1"/>
                </a:solidFill>
                <a:effectLst/>
                <a:latin typeface="+mn-lt"/>
                <a:ea typeface="+mn-ea"/>
                <a:cs typeface="+mn-cs"/>
                <a:sym typeface="Wingdings" panose="05000000000000000000" pitchFamily="2" charset="2"/>
              </a:rPr>
              <a:t></a:t>
            </a:r>
            <a:r>
              <a:rPr lang="en-US" sz="1200" b="0" i="0" kern="1200" dirty="0" smtClean="0">
                <a:solidFill>
                  <a:schemeClr val="tx1"/>
                </a:solidFill>
                <a:effectLst/>
                <a:latin typeface="+mn-lt"/>
                <a:ea typeface="+mn-ea"/>
                <a:cs typeface="+mn-cs"/>
              </a:rPr>
              <a:t> additional level of member collaboration, this online community allows AACSB members worldwide to connect, engage and share experiences, industry information and best practices, seek and share advice, exchange resources and build relationships.</a:t>
            </a:r>
            <a:endParaRPr lang="en-US" dirty="0" smtClean="0"/>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AACSB Member Forum is an evolving collaborative community and your participation will enhance its value and strengthen this network of members worldwide.</a:t>
            </a:r>
            <a:endParaRPr lang="en-US" dirty="0" smtClean="0"/>
          </a:p>
          <a:p>
            <a:pPr marL="171450" indent="-171450">
              <a:buFont typeface="Arial" panose="020B0604020202020204" pitchFamily="34" charset="0"/>
              <a:buChar char="•"/>
            </a:pPr>
            <a:r>
              <a:rPr lang="en-US" dirty="0" smtClean="0"/>
              <a:t>E-mail notifications daily by default – manage in</a:t>
            </a:r>
            <a:r>
              <a:rPr lang="en-US" baseline="0" dirty="0" smtClean="0"/>
              <a:t> my subscriptions under your profile</a:t>
            </a:r>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F6E6333A-F9C6-41F6-949C-D69F101E500A}"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264306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715908"/>
            <a:ext cx="6796103" cy="5125004"/>
          </a:xfrm>
        </p:spPr>
        <p:txBody>
          <a:bodyPr>
            <a:normAutofit lnSpcReduction="10000"/>
          </a:bodyPr>
          <a:lstStyle/>
          <a:p>
            <a:pPr lvl="0">
              <a:spcBef>
                <a:spcPts val="0"/>
              </a:spcBef>
            </a:pPr>
            <a:r>
              <a:rPr lang="en-US" dirty="0" smtClean="0"/>
              <a:t>The DataDirect system was implemented in 2005 to simplify school data collection, enhance benchmarking capabilities and provide report dissemination online. Initially, there were three annual surveys: 1) The BSQ gathers data on business school characteristics such as enrollment, degrees, programs, and admissions; 2) The Salary Survey collects salary information for administrators by position and for faculty by rank and discipline; 3) The APQ gathers data similar to the BSQ, but is only issued to members with accounting accreditation and is focused on only those programs within the larger business</a:t>
            </a:r>
            <a:r>
              <a:rPr lang="en-US" baseline="0" dirty="0" smtClean="0"/>
              <a:t> unit.</a:t>
            </a:r>
          </a:p>
          <a:p>
            <a:pPr lvl="0">
              <a:spcBef>
                <a:spcPts val="0"/>
              </a:spcBef>
            </a:pPr>
            <a:endParaRPr lang="en-US" dirty="0" smtClean="0"/>
          </a:p>
          <a:p>
            <a:pPr lvl="0">
              <a:spcBef>
                <a:spcPts val="0"/>
              </a:spcBef>
            </a:pPr>
            <a:r>
              <a:rPr lang="en-US" dirty="0" smtClean="0"/>
              <a:t>In the 2007-08 academic year, DataDirect began collecting data from outside the United States, and added the Effective Practices survey. In 2008-09 the Collaborations Survey was added to capture information</a:t>
            </a:r>
            <a:r>
              <a:rPr lang="en-US" baseline="0" dirty="0" smtClean="0"/>
              <a:t> on existing partnerships between AACSB member schools and other institutions around the world, as well as desired partnerships they want to pursue. </a:t>
            </a:r>
            <a:r>
              <a:rPr lang="en-US" dirty="0" smtClean="0"/>
              <a:t>In 2012, DataDirect transitioned</a:t>
            </a:r>
            <a:r>
              <a:rPr lang="en-US" baseline="0" dirty="0" smtClean="0"/>
              <a:t> from its previous subscription model to </a:t>
            </a:r>
            <a:r>
              <a:rPr lang="en-US" dirty="0" smtClean="0"/>
              <a:t>a participation-based model, as a new member benefit for all survey participants. Schools now have unlimited access to data from all surveys in which they participate, free of charge.</a:t>
            </a:r>
          </a:p>
          <a:p>
            <a:pPr lvl="0">
              <a:spcBef>
                <a:spcPts val="0"/>
              </a:spcBef>
            </a:pPr>
            <a:endParaRPr lang="en-US" dirty="0" smtClean="0"/>
          </a:p>
          <a:p>
            <a:pPr lvl="0">
              <a:spcBef>
                <a:spcPts val="0"/>
              </a:spcBef>
            </a:pPr>
            <a:r>
              <a:rPr lang="en-US" dirty="0" smtClean="0"/>
              <a:t>In 2013-14, DataDirect began a process of modularizing </a:t>
            </a:r>
            <a:r>
              <a:rPr lang="en-US" baseline="0" dirty="0" smtClean="0"/>
              <a:t>the BSQ. This process is designed to streamline </a:t>
            </a:r>
            <a:r>
              <a:rPr lang="en-US" dirty="0" smtClean="0"/>
              <a:t>our most comprehensive</a:t>
            </a:r>
            <a:r>
              <a:rPr lang="en-US" baseline="0" dirty="0" smtClean="0"/>
              <a:t> annual survey, while allowing our members to drill down more deeply into the sections that are of greatest interest. The BSQ Finances Module was released </a:t>
            </a:r>
            <a:r>
              <a:rPr lang="en-US" dirty="0" smtClean="0"/>
              <a:t>beginning in the 2013-14 survey year, and the Employment section was launched in</a:t>
            </a:r>
            <a:r>
              <a:rPr lang="en-US" baseline="0" dirty="0" smtClean="0"/>
              <a:t> </a:t>
            </a:r>
            <a:r>
              <a:rPr lang="en-US" dirty="0" smtClean="0"/>
              <a:t>the 2014-15 survey year</a:t>
            </a:r>
            <a:r>
              <a:rPr lang="en-US" baseline="0" dirty="0" smtClean="0"/>
              <a:t>.</a:t>
            </a:r>
            <a:r>
              <a:rPr lang="en-US" dirty="0" smtClean="0"/>
              <a:t> </a:t>
            </a:r>
            <a:r>
              <a:rPr lang="en-US" b="1" i="1" dirty="0" smtClean="0"/>
              <a:t>Today, data collected from our members has helped us create the most comprehensive business education database in the world.</a:t>
            </a:r>
          </a:p>
          <a:p>
            <a:pPr>
              <a:spcBef>
                <a:spcPts val="0"/>
              </a:spcBef>
            </a:pPr>
            <a:endParaRPr lang="en-US" dirty="0" smtClean="0"/>
          </a:p>
          <a:p>
            <a:pPr>
              <a:spcBef>
                <a:spcPts val="0"/>
              </a:spcBef>
            </a:pPr>
            <a:r>
              <a:rPr lang="en-US" dirty="0" smtClean="0"/>
              <a:t>These are the primary annual surveys with which AACSB currently</a:t>
            </a:r>
            <a:r>
              <a:rPr lang="en-US" baseline="0" dirty="0" smtClean="0"/>
              <a:t> collects data. </a:t>
            </a:r>
            <a:r>
              <a:rPr lang="en-US" dirty="0" smtClean="0"/>
              <a:t>With the exception of the APQ, which is sent only to schools with AACSB’s accounting accreditation, the Primary Contacts of all AACSB’s educational members, and/or those they assign</a:t>
            </a:r>
            <a:r>
              <a:rPr lang="en-US" baseline="0" dirty="0" smtClean="0"/>
              <a:t> data entry access</a:t>
            </a:r>
            <a:r>
              <a:rPr lang="en-US" dirty="0" smtClean="0"/>
              <a:t>, receive invitations to each of these surveys every year. </a:t>
            </a:r>
          </a:p>
          <a:p>
            <a:pPr>
              <a:spcBef>
                <a:spcPts val="0"/>
              </a:spcBef>
            </a:pPr>
            <a:endParaRPr lang="en-US" dirty="0" smtClean="0"/>
          </a:p>
          <a:p>
            <a:pPr>
              <a:spcBef>
                <a:spcPts val="0"/>
              </a:spcBef>
            </a:pPr>
            <a:r>
              <a:rPr lang="en-US" dirty="0" smtClean="0"/>
              <a:t>Note that though we close the Effective Practices and Collaborations Surveys to take an annual snapshot of the data, those two surveys are open multiple times throughout the year and the data entered are rolled forward each time, unless altered by the school.</a:t>
            </a:r>
          </a:p>
        </p:txBody>
      </p:sp>
      <p:sp>
        <p:nvSpPr>
          <p:cNvPr id="4" name="Slide Number Placeholder 3"/>
          <p:cNvSpPr>
            <a:spLocks noGrp="1"/>
          </p:cNvSpPr>
          <p:nvPr>
            <p:ph type="sldNum" sz="quarter" idx="10"/>
          </p:nvPr>
        </p:nvSpPr>
        <p:spPr/>
        <p:txBody>
          <a:bodyPr/>
          <a:lstStyle/>
          <a:p>
            <a:fld id="{011D662F-CF27-43CF-BB6D-13BD286096C2}"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240769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2237" y="4715908"/>
            <a:ext cx="6400800" cy="4467701"/>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various surveys that AACSB regularly runs via DataDirect collectively gather a wealth of data from participating schools.</a:t>
            </a:r>
            <a:r>
              <a:rPr lang="en-US" baseline="0" dirty="0" smtClean="0"/>
              <a:t> They include data on Students at all levels; Degree programs of all levels and all delivery methods; Statistics on various categories of Faculty, Administrators, and Staff; and General data pertaining to the institutions that participate in the surveys.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AACSB also conducts a number of ad hoc surveys, or ones that span a few years, for example the Deans Survey which is conducted every 3 years. Most recent was launched at the end of 2014 and provides a profile of the business school dean. In the 2014-15 survey, 650 business school deans and interim deans participated.</a:t>
            </a:r>
          </a:p>
          <a:p>
            <a:endParaRPr lang="en-US" dirty="0"/>
          </a:p>
        </p:txBody>
      </p:sp>
      <p:sp>
        <p:nvSpPr>
          <p:cNvPr id="4" name="Slide Number Placeholder 3"/>
          <p:cNvSpPr>
            <a:spLocks noGrp="1"/>
          </p:cNvSpPr>
          <p:nvPr>
            <p:ph type="sldNum" sz="quarter" idx="10"/>
          </p:nvPr>
        </p:nvSpPr>
        <p:spPr/>
        <p:txBody>
          <a:bodyPr/>
          <a:lstStyle/>
          <a:p>
            <a:fld id="{011D662F-CF27-43CF-BB6D-13BD286096C2}"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000926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AACSB member,</a:t>
            </a:r>
            <a:r>
              <a:rPr lang="en-US" baseline="0" dirty="0" smtClean="0"/>
              <a:t> regardless of accreditation status, the data AACSB collects can be useful to you in a number of ways: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Identify business schools with similar characteristics that may be peer or aspirant schools.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Find other AACSB member schools that are looking for partnerships with schools like yours.</a:t>
            </a:r>
          </a:p>
          <a:p>
            <a:pPr marL="228600" indent="-228600">
              <a:buAutoNum type="arabicParenR"/>
            </a:pPr>
            <a:r>
              <a:rPr lang="en-US" baseline="0" dirty="0" smtClean="0"/>
              <a:t>Understanding trends related to the industry; e.g., doctoral faculty production, enrollment levels in various types of programs, or trends in operating budget levels.</a:t>
            </a:r>
          </a:p>
          <a:p>
            <a:pPr marL="228600" indent="-228600">
              <a:buAutoNum type="arabicParenR"/>
            </a:pPr>
            <a:endParaRPr lang="en-US" baseline="0" dirty="0" smtClean="0"/>
          </a:p>
          <a:p>
            <a:pPr marL="228600" indent="-228600">
              <a:buAutoNum type="arabicParen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******most importantly, we have a dedicated </a:t>
            </a:r>
            <a:r>
              <a:rPr lang="en-US" baseline="0" dirty="0" err="1" smtClean="0"/>
              <a:t>DataDirect</a:t>
            </a:r>
            <a:r>
              <a:rPr lang="en-US" baseline="0" dirty="0" smtClean="0"/>
              <a:t> team in place to assist you with accessing the site at anytime. </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011D662F-CF27-43CF-BB6D-13BD286096C2}"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946188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AACSB’s new mission was developed in close collaboration with “A Collective Vision for Business Education” report which has identified five opportunities for business schools to thrive as: </a:t>
            </a:r>
            <a:r>
              <a:rPr lang="en-US" sz="1200" b="1" i="0" u="none" strike="noStrike" kern="1200" baseline="0" dirty="0" smtClean="0">
                <a:solidFill>
                  <a:schemeClr val="tx1"/>
                </a:solidFill>
                <a:latin typeface="+mn-lt"/>
                <a:ea typeface="+mn-ea"/>
                <a:cs typeface="+mn-cs"/>
              </a:rPr>
              <a:t>Catalysts for Innovation, Co-Creators of Knowledge</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Hubs of Lifelong Learning</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Leaders on Leadership, </a:t>
            </a:r>
            <a:r>
              <a:rPr lang="en-US" sz="1200" b="0" i="0" u="none" strike="noStrike" kern="1200" baseline="0" dirty="0" smtClean="0">
                <a:solidFill>
                  <a:schemeClr val="tx1"/>
                </a:solidFill>
                <a:latin typeface="+mn-lt"/>
                <a:ea typeface="+mn-ea"/>
                <a:cs typeface="+mn-cs"/>
              </a:rPr>
              <a:t>and </a:t>
            </a:r>
            <a:r>
              <a:rPr lang="en-US" sz="1200" b="1" i="0" u="none" strike="noStrike" kern="1200" baseline="0" dirty="0" smtClean="0">
                <a:solidFill>
                  <a:schemeClr val="tx1"/>
                </a:solidFill>
                <a:latin typeface="+mn-lt"/>
                <a:ea typeface="+mn-ea"/>
                <a:cs typeface="+mn-cs"/>
              </a:rPr>
              <a:t>Enablers of Global Prosperity. </a:t>
            </a:r>
          </a:p>
          <a:p>
            <a:pPr marL="171450" lvl="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AACSB will support members in these roles and will be recognized as the premier peer-based accreditation organization for business schools, continuously improving the accreditation process and business education. </a:t>
            </a:r>
          </a:p>
          <a:p>
            <a:pPr marL="171450" lvl="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AACSB will strongly advocate for and increase awareness of the value of business education and accreditation. </a:t>
            </a:r>
          </a:p>
          <a:p>
            <a:pPr marL="171450" lvl="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desired outcome of the AACSB mission and vision is to provide the </a:t>
            </a:r>
            <a:r>
              <a:rPr lang="en-US" sz="1200" b="1" i="0" u="none" strike="noStrike" kern="1200" baseline="0" dirty="0" smtClean="0">
                <a:solidFill>
                  <a:schemeClr val="tx1"/>
                </a:solidFill>
                <a:latin typeface="+mn-lt"/>
                <a:ea typeface="+mn-ea"/>
                <a:cs typeface="+mn-cs"/>
              </a:rPr>
              <a:t>world </a:t>
            </a:r>
            <a:r>
              <a:rPr lang="en-US" sz="1200" b="0" i="0" u="none" strike="noStrike" kern="1200" baseline="0" dirty="0" smtClean="0">
                <a:solidFill>
                  <a:schemeClr val="tx1"/>
                </a:solidFill>
                <a:latin typeface="+mn-lt"/>
                <a:ea typeface="+mn-ea"/>
                <a:cs typeface="+mn-cs"/>
              </a:rPr>
              <a:t>with </a:t>
            </a:r>
            <a:r>
              <a:rPr lang="en-US" sz="1200" b="1" i="0" u="none" strike="noStrike" kern="1200" baseline="0" dirty="0" smtClean="0">
                <a:solidFill>
                  <a:schemeClr val="tx1"/>
                </a:solidFill>
                <a:latin typeface="+mn-lt"/>
                <a:ea typeface="+mn-ea"/>
                <a:cs typeface="+mn-cs"/>
              </a:rPr>
              <a:t>better leaders </a:t>
            </a:r>
            <a:r>
              <a:rPr lang="en-US" sz="1200" b="0" i="0" u="none" strike="noStrike" kern="1200" baseline="0" dirty="0" smtClean="0">
                <a:solidFill>
                  <a:schemeClr val="tx1"/>
                </a:solidFill>
                <a:latin typeface="+mn-lt"/>
                <a:ea typeface="+mn-ea"/>
                <a:cs typeface="+mn-cs"/>
              </a:rPr>
              <a:t>who have a positive impact on global prosperity. </a:t>
            </a:r>
            <a:endParaRPr lang="en-US" dirty="0" smtClean="0"/>
          </a:p>
          <a:p>
            <a:endParaRPr lang="en-US" dirty="0"/>
          </a:p>
        </p:txBody>
      </p:sp>
      <p:sp>
        <p:nvSpPr>
          <p:cNvPr id="4" name="Slide Number Placeholder 3"/>
          <p:cNvSpPr>
            <a:spLocks noGrp="1"/>
          </p:cNvSpPr>
          <p:nvPr>
            <p:ph type="sldNum" sz="quarter" idx="10"/>
          </p:nvPr>
        </p:nvSpPr>
        <p:spPr/>
        <p:txBody>
          <a:bodyPr/>
          <a:lstStyle/>
          <a:p>
            <a:fld id="{2AD59CC9-AE5E-446D-BC8E-A112F26A41B7}" type="slidenum">
              <a:rPr lang="en-US" smtClean="0"/>
              <a:t>15</a:t>
            </a:fld>
            <a:endParaRPr lang="en-US"/>
          </a:p>
        </p:txBody>
      </p:sp>
    </p:spTree>
    <p:extLst>
      <p:ext uri="{BB962C8B-B14F-4D97-AF65-F5344CB8AC3E}">
        <p14:creationId xmlns:p14="http://schemas.microsoft.com/office/powerpoint/2010/main" val="1997339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0888" indent="-287338">
              <a:defRPr sz="2400">
                <a:solidFill>
                  <a:schemeClr val="tx1"/>
                </a:solidFill>
                <a:latin typeface="Arial" panose="020B0604020202020204" pitchFamily="34" charset="0"/>
                <a:ea typeface="ＭＳ Ｐゴシック" panose="020B0600070205080204" pitchFamily="34" charset="-128"/>
              </a:defRPr>
            </a:lvl2pPr>
            <a:lvl3pPr marL="1154113" indent="-230188">
              <a:defRPr sz="2400">
                <a:solidFill>
                  <a:schemeClr val="tx1"/>
                </a:solidFill>
                <a:latin typeface="Arial" panose="020B0604020202020204" pitchFamily="34" charset="0"/>
                <a:ea typeface="ＭＳ Ｐゴシック" panose="020B0600070205080204" pitchFamily="34" charset="-128"/>
              </a:defRPr>
            </a:lvl3pPr>
            <a:lvl4pPr marL="1617663" indent="-230188">
              <a:defRPr sz="2400">
                <a:solidFill>
                  <a:schemeClr val="tx1"/>
                </a:solidFill>
                <a:latin typeface="Arial" panose="020B0604020202020204" pitchFamily="34" charset="0"/>
                <a:ea typeface="ＭＳ Ｐゴシック" panose="020B0600070205080204" pitchFamily="34" charset="-128"/>
              </a:defRPr>
            </a:lvl4pPr>
            <a:lvl5pPr marL="2079625" indent="-230188">
              <a:defRPr sz="2400">
                <a:solidFill>
                  <a:schemeClr val="tx1"/>
                </a:solidFill>
                <a:latin typeface="Arial" panose="020B0604020202020204" pitchFamily="34" charset="0"/>
                <a:ea typeface="ＭＳ Ｐゴシック" panose="020B0600070205080204" pitchFamily="34" charset="-128"/>
              </a:defRPr>
            </a:lvl5pPr>
            <a:lvl6pPr marL="25368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40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512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84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C983B76-6E76-410D-A082-BD5B15AFF99D}" type="slidenum">
              <a:rPr lang="en-US" altLang="en-US" sz="1200" smtClean="0"/>
              <a:pPr/>
              <a:t>17</a:t>
            </a:fld>
            <a:endParaRPr lang="en-US" altLang="en-US" sz="1200" smtClean="0"/>
          </a:p>
        </p:txBody>
      </p:sp>
    </p:spTree>
    <p:extLst>
      <p:ext uri="{BB962C8B-B14F-4D97-AF65-F5344CB8AC3E}">
        <p14:creationId xmlns:p14="http://schemas.microsoft.com/office/powerpoint/2010/main" val="2649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xfrm>
            <a:off x="198438" y="4795838"/>
            <a:ext cx="6423025" cy="4540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AACSB’s 2013 Standards, which focus on engagement, innovation, and impact, can help us meet the new challenges and opportunities, mitigating and taking advantage of disruptive forces. By being better engaged with business, we can keep our finger on the pulse of management needs and make sure we are “in the loop” for potential disruptions. By being innovative, schools can maximize the possibility that they are prepared for and can benefit from disruptions. We know in science and fields like venture capital, there are potentially high returns to innovation—whether on a large-scale experimentation or through “little bets.” As a result, business schools can make the positive impact on business, society, and their graduates that they were created to make.</a:t>
            </a:r>
          </a:p>
          <a:p>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0888" indent="-287338">
              <a:defRPr sz="2400">
                <a:solidFill>
                  <a:schemeClr val="tx1"/>
                </a:solidFill>
                <a:latin typeface="Arial" panose="020B0604020202020204" pitchFamily="34" charset="0"/>
                <a:ea typeface="ＭＳ Ｐゴシック" panose="020B0600070205080204" pitchFamily="34" charset="-128"/>
              </a:defRPr>
            </a:lvl2pPr>
            <a:lvl3pPr marL="1154113" indent="-230188">
              <a:defRPr sz="2400">
                <a:solidFill>
                  <a:schemeClr val="tx1"/>
                </a:solidFill>
                <a:latin typeface="Arial" panose="020B0604020202020204" pitchFamily="34" charset="0"/>
                <a:ea typeface="ＭＳ Ｐゴシック" panose="020B0600070205080204" pitchFamily="34" charset="-128"/>
              </a:defRPr>
            </a:lvl3pPr>
            <a:lvl4pPr marL="1617663" indent="-230188">
              <a:defRPr sz="2400">
                <a:solidFill>
                  <a:schemeClr val="tx1"/>
                </a:solidFill>
                <a:latin typeface="Arial" panose="020B0604020202020204" pitchFamily="34" charset="0"/>
                <a:ea typeface="ＭＳ Ｐゴシック" panose="020B0600070205080204" pitchFamily="34" charset="-128"/>
              </a:defRPr>
            </a:lvl4pPr>
            <a:lvl5pPr marL="2079625" indent="-230188">
              <a:defRPr sz="2400">
                <a:solidFill>
                  <a:schemeClr val="tx1"/>
                </a:solidFill>
                <a:latin typeface="Arial" panose="020B0604020202020204" pitchFamily="34" charset="0"/>
                <a:ea typeface="ＭＳ Ｐゴシック" panose="020B0600070205080204" pitchFamily="34" charset="-128"/>
              </a:defRPr>
            </a:lvl5pPr>
            <a:lvl6pPr marL="25368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40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512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84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E55C25E-842D-4676-824D-FBEC8C6D18A4}" type="slidenum">
              <a:rPr lang="en-US" altLang="en-US" sz="1200" smtClean="0"/>
              <a:pPr/>
              <a:t>21</a:t>
            </a:fld>
            <a:endParaRPr lang="en-US" altLang="en-US" sz="1200" smtClean="0"/>
          </a:p>
        </p:txBody>
      </p:sp>
    </p:spTree>
    <p:extLst>
      <p:ext uri="{BB962C8B-B14F-4D97-AF65-F5344CB8AC3E}">
        <p14:creationId xmlns:p14="http://schemas.microsoft.com/office/powerpoint/2010/main" val="2022896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Establishes the context for accreditation reviews</a:t>
            </a:r>
          </a:p>
          <a:p>
            <a:r>
              <a:rPr lang="en-US" altLang="en-US" smtClean="0"/>
              <a:t>Engages students, faculty, support staff, and the business community in the life of the business school</a:t>
            </a:r>
          </a:p>
          <a:p>
            <a:r>
              <a:rPr lang="en-US" altLang="en-US" smtClean="0"/>
              <a:t>Implies stability and sufficient human resources to accomplish the mission</a:t>
            </a:r>
          </a:p>
          <a:p>
            <a:r>
              <a:rPr lang="en-US" altLang="en-US" smtClean="0"/>
              <a:t>Implies sufficient infrastructure provided by the institution to accomplish the mission</a:t>
            </a:r>
          </a:p>
          <a:p>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894C244-1B21-4FEF-97F9-4B6B26815076}" type="slidenum">
              <a:rPr lang="en-US" altLang="en-US" sz="1200" smtClean="0"/>
              <a:pPr/>
              <a:t>27</a:t>
            </a:fld>
            <a:endParaRPr lang="en-US" altLang="en-US" sz="1200" smtClean="0"/>
          </a:p>
        </p:txBody>
      </p:sp>
    </p:spTree>
    <p:extLst>
      <p:ext uri="{BB962C8B-B14F-4D97-AF65-F5344CB8AC3E}">
        <p14:creationId xmlns:p14="http://schemas.microsoft.com/office/powerpoint/2010/main" val="391308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Accreditation of the business programs must be embraced as a key strategic goal of the university</a:t>
            </a:r>
          </a:p>
          <a:p>
            <a:r>
              <a:rPr lang="en-US" altLang="en-US" smtClean="0"/>
              <a:t>The magnitude of the necessary culture transformation and sustainable rate of change must be supported</a:t>
            </a:r>
          </a:p>
          <a:p>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F91048C-D7FD-46B5-9210-B5F46ECB67B1}" type="slidenum">
              <a:rPr lang="en-US" altLang="en-US" sz="1200" smtClean="0"/>
              <a:pPr/>
              <a:t>28</a:t>
            </a:fld>
            <a:endParaRPr lang="en-US" altLang="en-US" sz="1200" smtClean="0"/>
          </a:p>
        </p:txBody>
      </p:sp>
    </p:spTree>
    <p:extLst>
      <p:ext uri="{BB962C8B-B14F-4D97-AF65-F5344CB8AC3E}">
        <p14:creationId xmlns:p14="http://schemas.microsoft.com/office/powerpoint/2010/main" val="397988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C3351FC-2AB5-4F24-A14B-E718390CCCFD}" type="slidenum">
              <a:rPr lang="en-US" altLang="en-US" sz="1200" smtClean="0"/>
              <a:pPr/>
              <a:t>29</a:t>
            </a:fld>
            <a:endParaRPr lang="en-US" altLang="en-US" sz="1200" smtClean="0"/>
          </a:p>
        </p:txBody>
      </p:sp>
    </p:spTree>
    <p:extLst>
      <p:ext uri="{BB962C8B-B14F-4D97-AF65-F5344CB8AC3E}">
        <p14:creationId xmlns:p14="http://schemas.microsoft.com/office/powerpoint/2010/main" val="4151840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VISION </a:t>
            </a:r>
            <a:r>
              <a:rPr lang="en-US" sz="1200" b="0" i="0" u="none" strike="noStrike" kern="1200" baseline="0" dirty="0" smtClean="0">
                <a:solidFill>
                  <a:schemeClr val="tx1"/>
                </a:solidFill>
                <a:latin typeface="+mn-lt"/>
                <a:ea typeface="+mn-ea"/>
                <a:cs typeface="+mn-cs"/>
              </a:rPr>
              <a:t>of AACSB International is to </a:t>
            </a:r>
            <a:r>
              <a:rPr lang="en-US" sz="1200" b="1" i="0" u="none" strike="noStrike" kern="1200" baseline="0" dirty="0" smtClean="0">
                <a:solidFill>
                  <a:schemeClr val="tx1"/>
                </a:solidFill>
                <a:latin typeface="+mn-lt"/>
                <a:ea typeface="+mn-ea"/>
                <a:cs typeface="+mn-cs"/>
              </a:rPr>
              <a:t>transform business education for global prosperity</a:t>
            </a:r>
            <a:r>
              <a:rPr lang="en-US" sz="1200" b="0" i="0" u="none" strike="noStrike" kern="1200" baseline="0" dirty="0" smtClean="0">
                <a:solidFill>
                  <a:schemeClr val="tx1"/>
                </a:solidFill>
                <a:latin typeface="+mn-lt"/>
                <a:ea typeface="+mn-ea"/>
                <a:cs typeface="+mn-cs"/>
              </a:rPr>
              <a:t>. Business and business schools are a force for good, contributing to the world’s economy and to society, and AACSB International plays a significant role in making that benefit better known to all stakeholders − serving business schools, students, business and society.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MISSION </a:t>
            </a:r>
            <a:r>
              <a:rPr lang="en-US" sz="1200" b="0" i="0" u="none" strike="noStrike" kern="1200" baseline="0" dirty="0" smtClean="0">
                <a:solidFill>
                  <a:schemeClr val="tx1"/>
                </a:solidFill>
                <a:latin typeface="+mn-lt"/>
                <a:ea typeface="+mn-ea"/>
                <a:cs typeface="+mn-cs"/>
              </a:rPr>
              <a:t>of AACSB International is to </a:t>
            </a:r>
            <a:r>
              <a:rPr lang="en-US" sz="1200" b="1" i="0" u="none" strike="noStrike" kern="1200" baseline="0" dirty="0" smtClean="0">
                <a:solidFill>
                  <a:schemeClr val="tx1"/>
                </a:solidFill>
                <a:latin typeface="+mn-lt"/>
                <a:ea typeface="+mn-ea"/>
                <a:cs typeface="+mn-cs"/>
              </a:rPr>
              <a:t>foster engagement, accelerate innovation, and amplify impact in business education.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aligned with AACSB accreditation standards for business schools.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AACSB strives to continuously improve engagement among business, faculty, institutions, and students so that business education is aligned with business practice.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To fulfill this goal, AACSB International will encourage and accelerate innovation to continuously improve business education. As a result, business education will have a positive impact on business and society − and AACSB will amplify that impact.</a:t>
            </a:r>
          </a:p>
          <a:p>
            <a:pPr marL="171450" lvl="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 achieving its mission and vision, AACSB will emphasize and model the following</a:t>
            </a:r>
          </a:p>
          <a:p>
            <a:pPr marL="628650" lvl="1"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VALUES</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Quality</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Inclusion &amp; Diversity</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 Global Mindset</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Ethics</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Social Responsibility, and Community</a:t>
            </a:r>
            <a:r>
              <a:rPr lang="en-US" sz="1200" b="0" i="0" u="none" strike="noStrike" kern="1200" baseline="0" dirty="0" smtClean="0">
                <a:solidFill>
                  <a:schemeClr val="tx1"/>
                </a:solidFill>
                <a:latin typeface="+mn-lt"/>
                <a:ea typeface="+mn-ea"/>
                <a:cs typeface="+mn-cs"/>
              </a:rPr>
              <a:t>.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These values will drive AACSB’s future initiatives and interactions with the business education community worldwide.</a:t>
            </a:r>
          </a:p>
          <a:p>
            <a:pPr marL="171450" lvl="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lvl="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[not included in the image, but for reference]</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Over the next few years, AACSB International will focus strategically on five key customer‐focused areas as well as key enablers to deliver on our mission:</a:t>
            </a:r>
          </a:p>
          <a:p>
            <a:pPr marL="1085850" lvl="2"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Quality Assurance &amp; Quality Improvement (Accreditation)</a:t>
            </a:r>
          </a:p>
          <a:p>
            <a:pPr marL="1085850" lvl="2"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Advocacy &amp; Awareness</a:t>
            </a:r>
          </a:p>
          <a:p>
            <a:pPr marL="1085850" lvl="2"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The AACSB Network</a:t>
            </a:r>
          </a:p>
          <a:p>
            <a:pPr marL="1085850" lvl="2"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Professional Development</a:t>
            </a:r>
          </a:p>
          <a:p>
            <a:pPr marL="1085850" lvl="2"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Business Education Intelligence</a:t>
            </a:r>
          </a:p>
          <a:p>
            <a:pPr marL="1085850" lvl="2"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Enablers</a:t>
            </a:r>
          </a:p>
          <a:p>
            <a:pPr marL="171450" lvl="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AD59CC9-AE5E-446D-BC8E-A112F26A41B7}" type="slidenum">
              <a:rPr lang="en-US" smtClean="0"/>
              <a:t>2</a:t>
            </a:fld>
            <a:endParaRPr lang="en-US"/>
          </a:p>
        </p:txBody>
      </p:sp>
    </p:spTree>
    <p:extLst>
      <p:ext uri="{BB962C8B-B14F-4D97-AF65-F5344CB8AC3E}">
        <p14:creationId xmlns:p14="http://schemas.microsoft.com/office/powerpoint/2010/main" val="3288683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FBBD8E-50D7-4E32-92EC-20B96B836FA7}" type="slidenum">
              <a:rPr lang="en-US" altLang="en-US" smtClean="0"/>
              <a:pPr>
                <a:defRPr/>
              </a:pPr>
              <a:t>32</a:t>
            </a:fld>
            <a:endParaRPr lang="en-US" altLang="en-US"/>
          </a:p>
        </p:txBody>
      </p:sp>
    </p:spTree>
    <p:extLst>
      <p:ext uri="{BB962C8B-B14F-4D97-AF65-F5344CB8AC3E}">
        <p14:creationId xmlns:p14="http://schemas.microsoft.com/office/powerpoint/2010/main" val="73307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0888" indent="-287338">
              <a:defRPr sz="2400">
                <a:solidFill>
                  <a:schemeClr val="tx1"/>
                </a:solidFill>
                <a:latin typeface="Arial" panose="020B0604020202020204" pitchFamily="34" charset="0"/>
                <a:ea typeface="ＭＳ Ｐゴシック" panose="020B0600070205080204" pitchFamily="34" charset="-128"/>
              </a:defRPr>
            </a:lvl2pPr>
            <a:lvl3pPr marL="1154113" indent="-230188">
              <a:defRPr sz="2400">
                <a:solidFill>
                  <a:schemeClr val="tx1"/>
                </a:solidFill>
                <a:latin typeface="Arial" panose="020B0604020202020204" pitchFamily="34" charset="0"/>
                <a:ea typeface="ＭＳ Ｐゴシック" panose="020B0600070205080204" pitchFamily="34" charset="-128"/>
              </a:defRPr>
            </a:lvl3pPr>
            <a:lvl4pPr marL="1617663" indent="-230188">
              <a:defRPr sz="2400">
                <a:solidFill>
                  <a:schemeClr val="tx1"/>
                </a:solidFill>
                <a:latin typeface="Arial" panose="020B0604020202020204" pitchFamily="34" charset="0"/>
                <a:ea typeface="ＭＳ Ｐゴシック" panose="020B0600070205080204" pitchFamily="34" charset="-128"/>
              </a:defRPr>
            </a:lvl4pPr>
            <a:lvl5pPr marL="2079625" indent="-230188">
              <a:defRPr sz="2400">
                <a:solidFill>
                  <a:schemeClr val="tx1"/>
                </a:solidFill>
                <a:latin typeface="Arial" panose="020B0604020202020204" pitchFamily="34" charset="0"/>
                <a:ea typeface="ＭＳ Ｐゴシック" panose="020B0600070205080204" pitchFamily="34" charset="-128"/>
              </a:defRPr>
            </a:lvl5pPr>
            <a:lvl6pPr marL="25368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40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512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84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9CCDA6D-3CE1-4830-9B6B-5DDF27FA73DE}" type="slidenum">
              <a:rPr lang="en-US" altLang="en-US" sz="1200" smtClean="0"/>
              <a:pPr/>
              <a:t>64</a:t>
            </a:fld>
            <a:endParaRPr lang="en-US" altLang="en-US" sz="1200" smtClean="0"/>
          </a:p>
        </p:txBody>
      </p:sp>
      <p:sp>
        <p:nvSpPr>
          <p:cNvPr id="6861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50888" indent="-287338">
              <a:defRPr sz="2400">
                <a:solidFill>
                  <a:schemeClr val="tx1"/>
                </a:solidFill>
                <a:latin typeface="Arial" panose="020B0604020202020204" pitchFamily="34" charset="0"/>
                <a:ea typeface="ＭＳ Ｐゴシック" panose="020B0600070205080204" pitchFamily="34" charset="-128"/>
              </a:defRPr>
            </a:lvl2pPr>
            <a:lvl3pPr marL="1154113" indent="-230188">
              <a:defRPr sz="2400">
                <a:solidFill>
                  <a:schemeClr val="tx1"/>
                </a:solidFill>
                <a:latin typeface="Arial" panose="020B0604020202020204" pitchFamily="34" charset="0"/>
                <a:ea typeface="ＭＳ Ｐゴシック" panose="020B0600070205080204" pitchFamily="34" charset="-128"/>
              </a:defRPr>
            </a:lvl3pPr>
            <a:lvl4pPr marL="1617663" indent="-230188">
              <a:defRPr sz="2400">
                <a:solidFill>
                  <a:schemeClr val="tx1"/>
                </a:solidFill>
                <a:latin typeface="Arial" panose="020B0604020202020204" pitchFamily="34" charset="0"/>
                <a:ea typeface="ＭＳ Ｐゴシック" panose="020B0600070205080204" pitchFamily="34" charset="-128"/>
              </a:defRPr>
            </a:lvl4pPr>
            <a:lvl5pPr marL="2079625" indent="-230188">
              <a:defRPr sz="2400">
                <a:solidFill>
                  <a:schemeClr val="tx1"/>
                </a:solidFill>
                <a:latin typeface="Arial" panose="020B0604020202020204" pitchFamily="34" charset="0"/>
                <a:ea typeface="ＭＳ Ｐゴシック" panose="020B0600070205080204" pitchFamily="34" charset="-128"/>
              </a:defRPr>
            </a:lvl5pPr>
            <a:lvl6pPr marL="25368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40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512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84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smtClean="0"/>
          </a:p>
        </p:txBody>
      </p:sp>
    </p:spTree>
    <p:extLst>
      <p:ext uri="{BB962C8B-B14F-4D97-AF65-F5344CB8AC3E}">
        <p14:creationId xmlns:p14="http://schemas.microsoft.com/office/powerpoint/2010/main" val="3914145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0888" indent="-287338">
              <a:defRPr sz="2400">
                <a:solidFill>
                  <a:schemeClr val="tx1"/>
                </a:solidFill>
                <a:latin typeface="Arial" panose="020B0604020202020204" pitchFamily="34" charset="0"/>
                <a:ea typeface="ＭＳ Ｐゴシック" panose="020B0600070205080204" pitchFamily="34" charset="-128"/>
              </a:defRPr>
            </a:lvl2pPr>
            <a:lvl3pPr marL="1154113" indent="-230188">
              <a:defRPr sz="2400">
                <a:solidFill>
                  <a:schemeClr val="tx1"/>
                </a:solidFill>
                <a:latin typeface="Arial" panose="020B0604020202020204" pitchFamily="34" charset="0"/>
                <a:ea typeface="ＭＳ Ｐゴシック" panose="020B0600070205080204" pitchFamily="34" charset="-128"/>
              </a:defRPr>
            </a:lvl3pPr>
            <a:lvl4pPr marL="1617663" indent="-230188">
              <a:defRPr sz="2400">
                <a:solidFill>
                  <a:schemeClr val="tx1"/>
                </a:solidFill>
                <a:latin typeface="Arial" panose="020B0604020202020204" pitchFamily="34" charset="0"/>
                <a:ea typeface="ＭＳ Ｐゴシック" panose="020B0600070205080204" pitchFamily="34" charset="-128"/>
              </a:defRPr>
            </a:lvl4pPr>
            <a:lvl5pPr marL="2079625" indent="-230188">
              <a:defRPr sz="2400">
                <a:solidFill>
                  <a:schemeClr val="tx1"/>
                </a:solidFill>
                <a:latin typeface="Arial" panose="020B0604020202020204" pitchFamily="34" charset="0"/>
                <a:ea typeface="ＭＳ Ｐゴシック" panose="020B0600070205080204" pitchFamily="34" charset="-128"/>
              </a:defRPr>
            </a:lvl5pPr>
            <a:lvl6pPr marL="25368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40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512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84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BE7351E-2657-42AA-9BD8-B66FB2877452}" type="slidenum">
              <a:rPr lang="en-US" altLang="en-US" sz="1200" smtClean="0"/>
              <a:pPr/>
              <a:t>65</a:t>
            </a:fld>
            <a:endParaRPr lang="en-US" altLang="en-US" sz="1200" smtClean="0"/>
          </a:p>
        </p:txBody>
      </p:sp>
      <p:sp>
        <p:nvSpPr>
          <p:cNvPr id="7066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50888" indent="-287338">
              <a:defRPr sz="2400">
                <a:solidFill>
                  <a:schemeClr val="tx1"/>
                </a:solidFill>
                <a:latin typeface="Arial" panose="020B0604020202020204" pitchFamily="34" charset="0"/>
                <a:ea typeface="ＭＳ Ｐゴシック" panose="020B0600070205080204" pitchFamily="34" charset="-128"/>
              </a:defRPr>
            </a:lvl2pPr>
            <a:lvl3pPr marL="1154113" indent="-230188">
              <a:defRPr sz="2400">
                <a:solidFill>
                  <a:schemeClr val="tx1"/>
                </a:solidFill>
                <a:latin typeface="Arial" panose="020B0604020202020204" pitchFamily="34" charset="0"/>
                <a:ea typeface="ＭＳ Ｐゴシック" panose="020B0600070205080204" pitchFamily="34" charset="-128"/>
              </a:defRPr>
            </a:lvl3pPr>
            <a:lvl4pPr marL="1617663" indent="-230188">
              <a:defRPr sz="2400">
                <a:solidFill>
                  <a:schemeClr val="tx1"/>
                </a:solidFill>
                <a:latin typeface="Arial" panose="020B0604020202020204" pitchFamily="34" charset="0"/>
                <a:ea typeface="ＭＳ Ｐゴシック" panose="020B0600070205080204" pitchFamily="34" charset="-128"/>
              </a:defRPr>
            </a:lvl4pPr>
            <a:lvl5pPr marL="2079625" indent="-230188">
              <a:defRPr sz="2400">
                <a:solidFill>
                  <a:schemeClr val="tx1"/>
                </a:solidFill>
                <a:latin typeface="Arial" panose="020B0604020202020204" pitchFamily="34" charset="0"/>
                <a:ea typeface="ＭＳ Ｐゴシック" panose="020B0600070205080204" pitchFamily="34" charset="-128"/>
              </a:defRPr>
            </a:lvl5pPr>
            <a:lvl6pPr marL="25368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40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512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84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smtClean="0"/>
          </a:p>
        </p:txBody>
      </p:sp>
    </p:spTree>
    <p:extLst>
      <p:ext uri="{BB962C8B-B14F-4D97-AF65-F5344CB8AC3E}">
        <p14:creationId xmlns:p14="http://schemas.microsoft.com/office/powerpoint/2010/main" val="418634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0888" indent="-287338">
              <a:defRPr sz="2400">
                <a:solidFill>
                  <a:schemeClr val="tx1"/>
                </a:solidFill>
                <a:latin typeface="Arial" panose="020B0604020202020204" pitchFamily="34" charset="0"/>
                <a:ea typeface="ＭＳ Ｐゴシック" panose="020B0600070205080204" pitchFamily="34" charset="-128"/>
              </a:defRPr>
            </a:lvl2pPr>
            <a:lvl3pPr marL="1154113" indent="-230188">
              <a:defRPr sz="2400">
                <a:solidFill>
                  <a:schemeClr val="tx1"/>
                </a:solidFill>
                <a:latin typeface="Arial" panose="020B0604020202020204" pitchFamily="34" charset="0"/>
                <a:ea typeface="ＭＳ Ｐゴシック" panose="020B0600070205080204" pitchFamily="34" charset="-128"/>
              </a:defRPr>
            </a:lvl3pPr>
            <a:lvl4pPr marL="1617663" indent="-230188">
              <a:defRPr sz="2400">
                <a:solidFill>
                  <a:schemeClr val="tx1"/>
                </a:solidFill>
                <a:latin typeface="Arial" panose="020B0604020202020204" pitchFamily="34" charset="0"/>
                <a:ea typeface="ＭＳ Ｐゴシック" panose="020B0600070205080204" pitchFamily="34" charset="-128"/>
              </a:defRPr>
            </a:lvl4pPr>
            <a:lvl5pPr marL="2079625" indent="-230188">
              <a:defRPr sz="2400">
                <a:solidFill>
                  <a:schemeClr val="tx1"/>
                </a:solidFill>
                <a:latin typeface="Arial" panose="020B0604020202020204" pitchFamily="34" charset="0"/>
                <a:ea typeface="ＭＳ Ｐゴシック" panose="020B0600070205080204" pitchFamily="34" charset="-128"/>
              </a:defRPr>
            </a:lvl5pPr>
            <a:lvl6pPr marL="25368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40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512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84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7BB36E4-734F-414B-A4EE-8290113AF9A5}" type="slidenum">
              <a:rPr lang="en-US" altLang="en-US" sz="1200" smtClean="0"/>
              <a:pPr/>
              <a:t>66</a:t>
            </a:fld>
            <a:endParaRPr lang="en-US" altLang="en-US" sz="1200" smtClean="0"/>
          </a:p>
        </p:txBody>
      </p:sp>
      <p:sp>
        <p:nvSpPr>
          <p:cNvPr id="7270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50888" indent="-287338">
              <a:defRPr sz="2400">
                <a:solidFill>
                  <a:schemeClr val="tx1"/>
                </a:solidFill>
                <a:latin typeface="Arial" panose="020B0604020202020204" pitchFamily="34" charset="0"/>
                <a:ea typeface="ＭＳ Ｐゴシック" panose="020B0600070205080204" pitchFamily="34" charset="-128"/>
              </a:defRPr>
            </a:lvl2pPr>
            <a:lvl3pPr marL="1154113" indent="-230188">
              <a:defRPr sz="2400">
                <a:solidFill>
                  <a:schemeClr val="tx1"/>
                </a:solidFill>
                <a:latin typeface="Arial" panose="020B0604020202020204" pitchFamily="34" charset="0"/>
                <a:ea typeface="ＭＳ Ｐゴシック" panose="020B0600070205080204" pitchFamily="34" charset="-128"/>
              </a:defRPr>
            </a:lvl3pPr>
            <a:lvl4pPr marL="1617663" indent="-230188">
              <a:defRPr sz="2400">
                <a:solidFill>
                  <a:schemeClr val="tx1"/>
                </a:solidFill>
                <a:latin typeface="Arial" panose="020B0604020202020204" pitchFamily="34" charset="0"/>
                <a:ea typeface="ＭＳ Ｐゴシック" panose="020B0600070205080204" pitchFamily="34" charset="-128"/>
              </a:defRPr>
            </a:lvl4pPr>
            <a:lvl5pPr marL="2079625" indent="-230188">
              <a:defRPr sz="2400">
                <a:solidFill>
                  <a:schemeClr val="tx1"/>
                </a:solidFill>
                <a:latin typeface="Arial" panose="020B0604020202020204" pitchFamily="34" charset="0"/>
                <a:ea typeface="ＭＳ Ｐゴシック" panose="020B0600070205080204" pitchFamily="34" charset="-128"/>
              </a:defRPr>
            </a:lvl5pPr>
            <a:lvl6pPr marL="25368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40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512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84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smtClean="0"/>
          </a:p>
        </p:txBody>
      </p:sp>
    </p:spTree>
    <p:extLst>
      <p:ext uri="{BB962C8B-B14F-4D97-AF65-F5344CB8AC3E}">
        <p14:creationId xmlns:p14="http://schemas.microsoft.com/office/powerpoint/2010/main" val="4065273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a:p>
            <a:endParaRPr lang="en-US" altLang="en-US" b="1" smtClean="0"/>
          </a:p>
          <a:p>
            <a:r>
              <a:rPr lang="en-US" altLang="en-US" smtClean="0"/>
              <a:t> </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0888" indent="-287338">
              <a:defRPr sz="2400">
                <a:solidFill>
                  <a:schemeClr val="tx1"/>
                </a:solidFill>
                <a:latin typeface="Arial" panose="020B0604020202020204" pitchFamily="34" charset="0"/>
                <a:ea typeface="ＭＳ Ｐゴシック" panose="020B0600070205080204" pitchFamily="34" charset="-128"/>
              </a:defRPr>
            </a:lvl2pPr>
            <a:lvl3pPr marL="1154113" indent="-230188">
              <a:defRPr sz="2400">
                <a:solidFill>
                  <a:schemeClr val="tx1"/>
                </a:solidFill>
                <a:latin typeface="Arial" panose="020B0604020202020204" pitchFamily="34" charset="0"/>
                <a:ea typeface="ＭＳ Ｐゴシック" panose="020B0600070205080204" pitchFamily="34" charset="-128"/>
              </a:defRPr>
            </a:lvl3pPr>
            <a:lvl4pPr marL="1617663" indent="-230188">
              <a:defRPr sz="2400">
                <a:solidFill>
                  <a:schemeClr val="tx1"/>
                </a:solidFill>
                <a:latin typeface="Arial" panose="020B0604020202020204" pitchFamily="34" charset="0"/>
                <a:ea typeface="ＭＳ Ｐゴシック" panose="020B0600070205080204" pitchFamily="34" charset="-128"/>
              </a:defRPr>
            </a:lvl4pPr>
            <a:lvl5pPr marL="2079625" indent="-230188">
              <a:defRPr sz="2400">
                <a:solidFill>
                  <a:schemeClr val="tx1"/>
                </a:solidFill>
                <a:latin typeface="Arial" panose="020B0604020202020204" pitchFamily="34" charset="0"/>
                <a:ea typeface="ＭＳ Ｐゴシック" panose="020B0600070205080204" pitchFamily="34" charset="-128"/>
              </a:defRPr>
            </a:lvl5pPr>
            <a:lvl6pPr marL="25368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40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512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84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53BB784-916C-4388-AC8F-5916D734F55B}" type="slidenum">
              <a:rPr lang="en-US" altLang="en-US" sz="1200" smtClean="0"/>
              <a:pPr/>
              <a:t>67</a:t>
            </a:fld>
            <a:endParaRPr lang="en-US" altLang="en-US" sz="1200" smtClean="0"/>
          </a:p>
        </p:txBody>
      </p:sp>
      <p:sp>
        <p:nvSpPr>
          <p:cNvPr id="7475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50888" indent="-287338">
              <a:defRPr sz="2400">
                <a:solidFill>
                  <a:schemeClr val="tx1"/>
                </a:solidFill>
                <a:latin typeface="Arial" panose="020B0604020202020204" pitchFamily="34" charset="0"/>
                <a:ea typeface="ＭＳ Ｐゴシック" panose="020B0600070205080204" pitchFamily="34" charset="-128"/>
              </a:defRPr>
            </a:lvl2pPr>
            <a:lvl3pPr marL="1154113" indent="-230188">
              <a:defRPr sz="2400">
                <a:solidFill>
                  <a:schemeClr val="tx1"/>
                </a:solidFill>
                <a:latin typeface="Arial" panose="020B0604020202020204" pitchFamily="34" charset="0"/>
                <a:ea typeface="ＭＳ Ｐゴシック" panose="020B0600070205080204" pitchFamily="34" charset="-128"/>
              </a:defRPr>
            </a:lvl3pPr>
            <a:lvl4pPr marL="1617663" indent="-230188">
              <a:defRPr sz="2400">
                <a:solidFill>
                  <a:schemeClr val="tx1"/>
                </a:solidFill>
                <a:latin typeface="Arial" panose="020B0604020202020204" pitchFamily="34" charset="0"/>
                <a:ea typeface="ＭＳ Ｐゴシック" panose="020B0600070205080204" pitchFamily="34" charset="-128"/>
              </a:defRPr>
            </a:lvl4pPr>
            <a:lvl5pPr marL="2079625" indent="-230188">
              <a:defRPr sz="2400">
                <a:solidFill>
                  <a:schemeClr val="tx1"/>
                </a:solidFill>
                <a:latin typeface="Arial" panose="020B0604020202020204" pitchFamily="34" charset="0"/>
                <a:ea typeface="ＭＳ Ｐゴシック" panose="020B0600070205080204" pitchFamily="34" charset="-128"/>
              </a:defRPr>
            </a:lvl5pPr>
            <a:lvl6pPr marL="25368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40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512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84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smtClean="0"/>
          </a:p>
        </p:txBody>
      </p:sp>
    </p:spTree>
    <p:extLst>
      <p:ext uri="{BB962C8B-B14F-4D97-AF65-F5344CB8AC3E}">
        <p14:creationId xmlns:p14="http://schemas.microsoft.com/office/powerpoint/2010/main" val="4106285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680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50888" indent="-287338">
              <a:defRPr sz="2400">
                <a:solidFill>
                  <a:schemeClr val="tx1"/>
                </a:solidFill>
                <a:latin typeface="Arial" panose="020B0604020202020204" pitchFamily="34" charset="0"/>
                <a:ea typeface="ＭＳ Ｐゴシック" panose="020B0600070205080204" pitchFamily="34" charset="-128"/>
              </a:defRPr>
            </a:lvl2pPr>
            <a:lvl3pPr marL="1154113" indent="-230188">
              <a:defRPr sz="2400">
                <a:solidFill>
                  <a:schemeClr val="tx1"/>
                </a:solidFill>
                <a:latin typeface="Arial" panose="020B0604020202020204" pitchFamily="34" charset="0"/>
                <a:ea typeface="ＭＳ Ｐゴシック" panose="020B0600070205080204" pitchFamily="34" charset="-128"/>
              </a:defRPr>
            </a:lvl3pPr>
            <a:lvl4pPr marL="1617663" indent="-230188">
              <a:defRPr sz="2400">
                <a:solidFill>
                  <a:schemeClr val="tx1"/>
                </a:solidFill>
                <a:latin typeface="Arial" panose="020B0604020202020204" pitchFamily="34" charset="0"/>
                <a:ea typeface="ＭＳ Ｐゴシック" panose="020B0600070205080204" pitchFamily="34" charset="-128"/>
              </a:defRPr>
            </a:lvl4pPr>
            <a:lvl5pPr marL="2079625" indent="-230188">
              <a:defRPr sz="2400">
                <a:solidFill>
                  <a:schemeClr val="tx1"/>
                </a:solidFill>
                <a:latin typeface="Arial" panose="020B0604020202020204" pitchFamily="34" charset="0"/>
                <a:ea typeface="ＭＳ Ｐゴシック" panose="020B0600070205080204" pitchFamily="34" charset="-128"/>
              </a:defRPr>
            </a:lvl5pPr>
            <a:lvl6pPr marL="25368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40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512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84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smtClean="0"/>
          </a:p>
        </p:txBody>
      </p:sp>
      <p:sp>
        <p:nvSpPr>
          <p:cNvPr id="768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0888" indent="-287338">
              <a:defRPr sz="2400">
                <a:solidFill>
                  <a:schemeClr val="tx1"/>
                </a:solidFill>
                <a:latin typeface="Arial" panose="020B0604020202020204" pitchFamily="34" charset="0"/>
                <a:ea typeface="ＭＳ Ｐゴシック" panose="020B0600070205080204" pitchFamily="34" charset="-128"/>
              </a:defRPr>
            </a:lvl2pPr>
            <a:lvl3pPr marL="1154113" indent="-230188">
              <a:defRPr sz="2400">
                <a:solidFill>
                  <a:schemeClr val="tx1"/>
                </a:solidFill>
                <a:latin typeface="Arial" panose="020B0604020202020204" pitchFamily="34" charset="0"/>
                <a:ea typeface="ＭＳ Ｐゴシック" panose="020B0600070205080204" pitchFamily="34" charset="-128"/>
              </a:defRPr>
            </a:lvl3pPr>
            <a:lvl4pPr marL="1617663" indent="-230188">
              <a:defRPr sz="2400">
                <a:solidFill>
                  <a:schemeClr val="tx1"/>
                </a:solidFill>
                <a:latin typeface="Arial" panose="020B0604020202020204" pitchFamily="34" charset="0"/>
                <a:ea typeface="ＭＳ Ｐゴシック" panose="020B0600070205080204" pitchFamily="34" charset="-128"/>
              </a:defRPr>
            </a:lvl4pPr>
            <a:lvl5pPr marL="2079625" indent="-230188">
              <a:defRPr sz="2400">
                <a:solidFill>
                  <a:schemeClr val="tx1"/>
                </a:solidFill>
                <a:latin typeface="Arial" panose="020B0604020202020204" pitchFamily="34" charset="0"/>
                <a:ea typeface="ＭＳ Ｐゴシック" panose="020B0600070205080204" pitchFamily="34" charset="-128"/>
              </a:defRPr>
            </a:lvl5pPr>
            <a:lvl6pPr marL="25368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40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512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84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55609BE-1FBB-438F-B3D5-8B953B0989DB}" type="slidenum">
              <a:rPr lang="en-US" altLang="en-US" sz="1200" smtClean="0"/>
              <a:pPr/>
              <a:t>68</a:t>
            </a:fld>
            <a:endParaRPr lang="en-US" altLang="en-US" sz="1200" smtClean="0"/>
          </a:p>
        </p:txBody>
      </p:sp>
    </p:spTree>
    <p:extLst>
      <p:ext uri="{BB962C8B-B14F-4D97-AF65-F5344CB8AC3E}">
        <p14:creationId xmlns:p14="http://schemas.microsoft.com/office/powerpoint/2010/main" val="2517491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885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50888" indent="-287338">
              <a:defRPr sz="2400">
                <a:solidFill>
                  <a:schemeClr val="tx1"/>
                </a:solidFill>
                <a:latin typeface="Arial" panose="020B0604020202020204" pitchFamily="34" charset="0"/>
                <a:ea typeface="ＭＳ Ｐゴシック" panose="020B0600070205080204" pitchFamily="34" charset="-128"/>
              </a:defRPr>
            </a:lvl2pPr>
            <a:lvl3pPr marL="1154113" indent="-230188">
              <a:defRPr sz="2400">
                <a:solidFill>
                  <a:schemeClr val="tx1"/>
                </a:solidFill>
                <a:latin typeface="Arial" panose="020B0604020202020204" pitchFamily="34" charset="0"/>
                <a:ea typeface="ＭＳ Ｐゴシック" panose="020B0600070205080204" pitchFamily="34" charset="-128"/>
              </a:defRPr>
            </a:lvl3pPr>
            <a:lvl4pPr marL="1617663" indent="-230188">
              <a:defRPr sz="2400">
                <a:solidFill>
                  <a:schemeClr val="tx1"/>
                </a:solidFill>
                <a:latin typeface="Arial" panose="020B0604020202020204" pitchFamily="34" charset="0"/>
                <a:ea typeface="ＭＳ Ｐゴシック" panose="020B0600070205080204" pitchFamily="34" charset="-128"/>
              </a:defRPr>
            </a:lvl4pPr>
            <a:lvl5pPr marL="2079625" indent="-230188">
              <a:defRPr sz="2400">
                <a:solidFill>
                  <a:schemeClr val="tx1"/>
                </a:solidFill>
                <a:latin typeface="Arial" panose="020B0604020202020204" pitchFamily="34" charset="0"/>
                <a:ea typeface="ＭＳ Ｐゴシック" panose="020B0600070205080204" pitchFamily="34" charset="-128"/>
              </a:defRPr>
            </a:lvl5pPr>
            <a:lvl6pPr marL="25368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40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512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84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smtClean="0"/>
          </a:p>
        </p:txBody>
      </p:sp>
      <p:sp>
        <p:nvSpPr>
          <p:cNvPr id="788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0888" indent="-287338">
              <a:defRPr sz="2400">
                <a:solidFill>
                  <a:schemeClr val="tx1"/>
                </a:solidFill>
                <a:latin typeface="Arial" panose="020B0604020202020204" pitchFamily="34" charset="0"/>
                <a:ea typeface="ＭＳ Ｐゴシック" panose="020B0600070205080204" pitchFamily="34" charset="-128"/>
              </a:defRPr>
            </a:lvl2pPr>
            <a:lvl3pPr marL="1154113" indent="-230188">
              <a:defRPr sz="2400">
                <a:solidFill>
                  <a:schemeClr val="tx1"/>
                </a:solidFill>
                <a:latin typeface="Arial" panose="020B0604020202020204" pitchFamily="34" charset="0"/>
                <a:ea typeface="ＭＳ Ｐゴシック" panose="020B0600070205080204" pitchFamily="34" charset="-128"/>
              </a:defRPr>
            </a:lvl3pPr>
            <a:lvl4pPr marL="1617663" indent="-230188">
              <a:defRPr sz="2400">
                <a:solidFill>
                  <a:schemeClr val="tx1"/>
                </a:solidFill>
                <a:latin typeface="Arial" panose="020B0604020202020204" pitchFamily="34" charset="0"/>
                <a:ea typeface="ＭＳ Ｐゴシック" panose="020B0600070205080204" pitchFamily="34" charset="-128"/>
              </a:defRPr>
            </a:lvl4pPr>
            <a:lvl5pPr marL="2079625" indent="-230188">
              <a:defRPr sz="2400">
                <a:solidFill>
                  <a:schemeClr val="tx1"/>
                </a:solidFill>
                <a:latin typeface="Arial" panose="020B0604020202020204" pitchFamily="34" charset="0"/>
                <a:ea typeface="ＭＳ Ｐゴシック" panose="020B0600070205080204" pitchFamily="34" charset="-128"/>
              </a:defRPr>
            </a:lvl5pPr>
            <a:lvl6pPr marL="25368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40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512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84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B8EF10-5085-4861-B84F-230971A79B70}" type="slidenum">
              <a:rPr lang="en-US" altLang="en-US" sz="1200" smtClean="0"/>
              <a:pPr/>
              <a:t>69</a:t>
            </a:fld>
            <a:endParaRPr lang="en-US" altLang="en-US" sz="1200" smtClean="0"/>
          </a:p>
        </p:txBody>
      </p:sp>
    </p:spTree>
    <p:extLst>
      <p:ext uri="{BB962C8B-B14F-4D97-AF65-F5344CB8AC3E}">
        <p14:creationId xmlns:p14="http://schemas.microsoft.com/office/powerpoint/2010/main" val="3771135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buFont typeface="Arial" panose="020B0604020202020204" pitchFamily="34" charset="0"/>
              <a:buChar char="•"/>
            </a:pPr>
            <a:r>
              <a:rPr lang="en-US" sz="1200" b="0" i="0" kern="1200" dirty="0" smtClean="0">
                <a:solidFill>
                  <a:schemeClr val="tx1"/>
                </a:solidFill>
                <a:effectLst/>
                <a:latin typeface="+mn-lt"/>
                <a:ea typeface="+mn-ea"/>
                <a:cs typeface="+mn-cs"/>
              </a:rPr>
              <a:t>Internationally recognized accreditation for undergraduate, master’s, and doctoral programs in business and accounting (Note: Membership does not imply accreditation.).</a:t>
            </a:r>
          </a:p>
          <a:p>
            <a:pPr marL="171450" indent="-171450">
              <a:spcBef>
                <a:spcPts val="0"/>
              </a:spcBef>
              <a:buFont typeface="Arial" panose="020B0604020202020204" pitchFamily="34" charset="0"/>
              <a:buChar char="•"/>
            </a:pPr>
            <a:r>
              <a:rPr lang="en-US" sz="1200" b="0" i="0" kern="1200" dirty="0" smtClean="0">
                <a:solidFill>
                  <a:schemeClr val="tx1"/>
                </a:solidFill>
                <a:effectLst/>
                <a:latin typeface="+mn-lt"/>
                <a:ea typeface="+mn-ea"/>
                <a:cs typeface="+mn-cs"/>
              </a:rPr>
              <a:t>Conferences, seminars, symposiums, and webinars that provide global professional development opportunities for business school administrators and faculty.</a:t>
            </a:r>
          </a:p>
          <a:p>
            <a:pPr marL="171450" indent="-171450">
              <a:spcBef>
                <a:spcPts val="0"/>
              </a:spcBef>
              <a:buFont typeface="Arial" panose="020B0604020202020204" pitchFamily="34" charset="0"/>
              <a:buChar char="•"/>
            </a:pPr>
            <a:r>
              <a:rPr lang="en-US" sz="1200" b="0" i="0" kern="1200" dirty="0" smtClean="0">
                <a:solidFill>
                  <a:schemeClr val="tx1"/>
                </a:solidFill>
                <a:effectLst/>
                <a:latin typeface="+mn-lt"/>
                <a:ea typeface="+mn-ea"/>
                <a:cs typeface="+mn-cs"/>
              </a:rPr>
              <a:t>Publications that provide insight into the business education industry.</a:t>
            </a:r>
          </a:p>
          <a:p>
            <a:pPr marL="171450" indent="-171450">
              <a:spcBef>
                <a:spcPts val="0"/>
              </a:spcBef>
              <a:buFont typeface="Arial" panose="020B0604020202020204" pitchFamily="34" charset="0"/>
              <a:buChar char="•"/>
            </a:pPr>
            <a:r>
              <a:rPr lang="en-US" sz="1200" b="0" i="0" kern="1200" dirty="0" smtClean="0">
                <a:solidFill>
                  <a:schemeClr val="tx1"/>
                </a:solidFill>
                <a:effectLst/>
                <a:latin typeface="+mn-lt"/>
                <a:ea typeface="+mn-ea"/>
                <a:cs typeface="+mn-cs"/>
              </a:rPr>
              <a:t>Access to extensive global data and corresponding reports related to business schools.</a:t>
            </a:r>
          </a:p>
          <a:p>
            <a:pPr marL="171450" indent="-171450">
              <a:spcBef>
                <a:spcPts val="0"/>
              </a:spcBef>
              <a:buFont typeface="Arial" panose="020B0604020202020204" pitchFamily="34" charset="0"/>
              <a:buChar char="•"/>
            </a:pPr>
            <a:r>
              <a:rPr lang="en-US" sz="1200" b="0" i="0" kern="1200" dirty="0" smtClean="0">
                <a:solidFill>
                  <a:schemeClr val="tx1"/>
                </a:solidFill>
                <a:effectLst/>
                <a:latin typeface="+mn-lt"/>
                <a:ea typeface="+mn-ea"/>
                <a:cs typeface="+mn-cs"/>
              </a:rPr>
              <a:t>Networking through affinity groups and events held both online and in live environments.</a:t>
            </a:r>
          </a:p>
          <a:p>
            <a:pPr marL="171450" indent="-171450">
              <a:spcBef>
                <a:spcPts val="0"/>
              </a:spcBef>
              <a:buFont typeface="Arial" panose="020B0604020202020204" pitchFamily="34" charset="0"/>
              <a:buChar char="•"/>
            </a:pPr>
            <a:r>
              <a:rPr lang="en-US" sz="1200" b="0" i="0" kern="1200" dirty="0" smtClean="0">
                <a:solidFill>
                  <a:schemeClr val="tx1"/>
                </a:solidFill>
                <a:effectLst/>
                <a:latin typeface="+mn-lt"/>
                <a:ea typeface="+mn-ea"/>
                <a:cs typeface="+mn-cs"/>
              </a:rPr>
              <a:t>Sponsorships, exhibiting, and business development opportunities.</a:t>
            </a:r>
          </a:p>
          <a:p>
            <a:pPr>
              <a:spcBef>
                <a:spcPts val="0"/>
              </a:spcBef>
            </a:pPr>
            <a:endParaRPr lang="en-US" sz="1200" b="0" i="0" kern="1200" dirty="0" smtClean="0">
              <a:solidFill>
                <a:schemeClr val="tx1"/>
              </a:solidFill>
              <a:effectLst/>
              <a:latin typeface="+mn-lt"/>
              <a:ea typeface="+mn-ea"/>
              <a:cs typeface="+mn-cs"/>
            </a:endParaRPr>
          </a:p>
          <a:p>
            <a:pPr>
              <a:spcBef>
                <a:spcPts val="0"/>
              </a:spcBef>
            </a:pPr>
            <a:r>
              <a:rPr lang="en-US" sz="1200" b="0" i="0" kern="1200" dirty="0" smtClean="0">
                <a:solidFill>
                  <a:schemeClr val="tx1"/>
                </a:solidFill>
                <a:effectLst/>
                <a:latin typeface="+mn-lt"/>
                <a:ea typeface="+mn-ea"/>
                <a:cs typeface="+mn-cs"/>
              </a:rPr>
              <a:t>In addition to providing its members with products and services, AACSB International strives to identify challenges and trends that are facing the business education industry through its research and various initiatives. The association also educates students, parents, employers, and counselors about accreditation and how to choose a quality business degree program that will fit their needs.</a:t>
            </a:r>
          </a:p>
          <a:p>
            <a:endParaRPr lang="en-US" dirty="0"/>
          </a:p>
        </p:txBody>
      </p:sp>
      <p:sp>
        <p:nvSpPr>
          <p:cNvPr id="4" name="Slide Number Placeholder 3"/>
          <p:cNvSpPr>
            <a:spLocks noGrp="1"/>
          </p:cNvSpPr>
          <p:nvPr>
            <p:ph type="sldNum" sz="quarter" idx="10"/>
          </p:nvPr>
        </p:nvSpPr>
        <p:spPr/>
        <p:txBody>
          <a:bodyPr/>
          <a:lstStyle/>
          <a:p>
            <a:fld id="{E5E1644E-E345-4458-9184-16F6F10AAE4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10976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marR="0" lvl="0" indent="-18288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b="0" u="none" strike="noStrike" kern="1200" cap="none" spc="0" normalizeH="0" baseline="0" noProof="0" dirty="0" smtClean="0">
                <a:ln>
                  <a:noFill/>
                </a:ln>
                <a:effectLst/>
                <a:uLnTx/>
                <a:uFillTx/>
                <a:latin typeface="Arial" pitchFamily="34" charset="0"/>
                <a:ea typeface="+mn-ea"/>
                <a:cs typeface="Arial" pitchFamily="34" charset="0"/>
              </a:rPr>
              <a:t>Note: Some island nations are too small to depict.</a:t>
            </a:r>
          </a:p>
        </p:txBody>
      </p:sp>
      <p:sp>
        <p:nvSpPr>
          <p:cNvPr id="4" name="Slide Number Placeholder 3"/>
          <p:cNvSpPr>
            <a:spLocks noGrp="1"/>
          </p:cNvSpPr>
          <p:nvPr>
            <p:ph type="sldNum" sz="quarter" idx="10"/>
          </p:nvPr>
        </p:nvSpPr>
        <p:spPr/>
        <p:txBody>
          <a:bodyPr/>
          <a:lstStyle/>
          <a:p>
            <a:fld id="{BCAFFA21-BA76-41A0-B121-ED3DCF89F8B6}" type="slidenum">
              <a:rPr lang="en-US" smtClean="0"/>
              <a:t>5</a:t>
            </a:fld>
            <a:endParaRPr lang="en-US"/>
          </a:p>
        </p:txBody>
      </p:sp>
    </p:spTree>
    <p:extLst>
      <p:ext uri="{BB962C8B-B14F-4D97-AF65-F5344CB8AC3E}">
        <p14:creationId xmlns:p14="http://schemas.microsoft.com/office/powerpoint/2010/main" val="72035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63" indent="-169863">
              <a:spcBef>
                <a:spcPct val="0"/>
              </a:spcBef>
              <a:buFontTx/>
              <a:buChar char="•"/>
            </a:pPr>
            <a:r>
              <a:rPr lang="en-US" altLang="en-US" dirty="0" smtClean="0">
                <a:cs typeface="Arial" panose="020B0604020202020204" pitchFamily="34" charset="0"/>
              </a:rPr>
              <a:t>The AACSB Landscape:</a:t>
            </a:r>
          </a:p>
          <a:p>
            <a:pPr marL="169863" indent="-169863">
              <a:spcBef>
                <a:spcPct val="0"/>
              </a:spcBef>
              <a:buFontTx/>
              <a:buChar char="•"/>
            </a:pPr>
            <a:r>
              <a:rPr lang="en-US" altLang="en-US" dirty="0" smtClean="0">
                <a:cs typeface="Arial" panose="020B0604020202020204" pitchFamily="34" charset="0"/>
              </a:rPr>
              <a:t>Total Members: 1,548</a:t>
            </a:r>
          </a:p>
          <a:p>
            <a:pPr marL="361950" lvl="1" indent="-169863">
              <a:spcBef>
                <a:spcPct val="0"/>
              </a:spcBef>
              <a:buFontTx/>
              <a:buChar char="•"/>
            </a:pPr>
            <a:r>
              <a:rPr lang="en-US" altLang="en-US" dirty="0" smtClean="0">
                <a:cs typeface="Arial" panose="020B0604020202020204" pitchFamily="34" charset="0"/>
              </a:rPr>
              <a:t>Educational Members: 1,487</a:t>
            </a:r>
          </a:p>
          <a:p>
            <a:pPr marL="361950" lvl="1" indent="-169863">
              <a:spcBef>
                <a:spcPct val="0"/>
              </a:spcBef>
              <a:buFontTx/>
              <a:buChar char="•"/>
            </a:pPr>
            <a:r>
              <a:rPr lang="en-US" altLang="en-US" dirty="0" smtClean="0">
                <a:cs typeface="Arial" panose="020B0604020202020204" pitchFamily="34" charset="0"/>
              </a:rPr>
              <a:t>Business Members &amp; Management Associations: 61</a:t>
            </a:r>
          </a:p>
          <a:p>
            <a:pPr marL="361950" lvl="1" indent="-169863">
              <a:spcBef>
                <a:spcPct val="0"/>
              </a:spcBef>
              <a:buFontTx/>
              <a:buChar char="•"/>
            </a:pPr>
            <a:r>
              <a:rPr lang="en-US" altLang="en-US" dirty="0" smtClean="0">
                <a:cs typeface="Arial" panose="020B0604020202020204" pitchFamily="34" charset="0"/>
              </a:rPr>
              <a:t>Total Countries/Territories: 97</a:t>
            </a:r>
          </a:p>
          <a:p>
            <a:pPr marL="169863" indent="-169863">
              <a:spcBef>
                <a:spcPct val="0"/>
              </a:spcBef>
              <a:buFontTx/>
              <a:buChar char="•"/>
            </a:pPr>
            <a:r>
              <a:rPr lang="en-US" altLang="en-US" dirty="0" smtClean="0">
                <a:cs typeface="Arial" panose="020B0604020202020204" pitchFamily="34" charset="0"/>
              </a:rPr>
              <a:t>775 accredited business schools in 52 countries</a:t>
            </a:r>
          </a:p>
          <a:p>
            <a:pPr marL="361950" lvl="1" indent="-169863">
              <a:spcBef>
                <a:spcPct val="0"/>
              </a:spcBef>
              <a:buFontTx/>
              <a:buChar char="•"/>
            </a:pPr>
            <a:r>
              <a:rPr lang="en-US" altLang="en-US" dirty="0" smtClean="0">
                <a:cs typeface="Arial" panose="020B0604020202020204" pitchFamily="34" charset="0"/>
              </a:rPr>
              <a:t>185 holding accounting accreditation in 8 countries</a:t>
            </a:r>
          </a:p>
          <a:p>
            <a:pPr marL="169863" indent="-169863">
              <a:spcBef>
                <a:spcPct val="0"/>
              </a:spcBef>
              <a:buFontTx/>
              <a:buChar char="•"/>
            </a:pPr>
            <a:r>
              <a:rPr lang="en-US" altLang="en-US" dirty="0" smtClean="0">
                <a:cs typeface="Arial" panose="020B0604020202020204" pitchFamily="34" charset="0"/>
              </a:rPr>
              <a:t>Events</a:t>
            </a:r>
          </a:p>
          <a:p>
            <a:pPr marL="627063" lvl="1" indent="-169863">
              <a:spcBef>
                <a:spcPct val="0"/>
              </a:spcBef>
              <a:buFontTx/>
              <a:buChar char="•"/>
            </a:pPr>
            <a:r>
              <a:rPr lang="en-US" sz="1200" kern="1200" dirty="0" smtClean="0">
                <a:solidFill>
                  <a:schemeClr val="tx1"/>
                </a:solidFill>
                <a:effectLst/>
                <a:latin typeface="+mn-lt"/>
                <a:ea typeface="+mn-ea"/>
                <a:cs typeface="+mn-cs"/>
              </a:rPr>
              <a:t>SEMINARS:  Public Seminars: 75 spanning 5 continents, 16 countries/territories.</a:t>
            </a:r>
            <a:r>
              <a:rPr lang="en-US" sz="1200" kern="1200" baseline="0" dirty="0" smtClean="0">
                <a:solidFill>
                  <a:schemeClr val="tx1"/>
                </a:solidFill>
                <a:effectLst/>
                <a:latin typeface="+mn-lt"/>
                <a:ea typeface="+mn-ea"/>
                <a:cs typeface="+mn-cs"/>
              </a:rPr>
              <a:t> </a:t>
            </a:r>
          </a:p>
          <a:p>
            <a:pPr marL="627063" lvl="1" indent="-169863">
              <a:spcBef>
                <a:spcPct val="0"/>
              </a:spcBef>
              <a:buFontTx/>
              <a:buChar char="•"/>
            </a:pPr>
            <a:r>
              <a:rPr lang="en-US" sz="1200" kern="1200" dirty="0" smtClean="0">
                <a:solidFill>
                  <a:schemeClr val="tx1"/>
                </a:solidFill>
                <a:effectLst/>
                <a:latin typeface="+mn-lt"/>
                <a:ea typeface="+mn-ea"/>
                <a:cs typeface="+mn-cs"/>
              </a:rPr>
              <a:t>CONFERENCES:  There were 13 conferences in the following countries:  U.S., Peru, China, Germany, Singapore, Italy</a:t>
            </a:r>
          </a:p>
          <a:p>
            <a:endParaRPr lang="en-US" dirty="0"/>
          </a:p>
        </p:txBody>
      </p:sp>
      <p:sp>
        <p:nvSpPr>
          <p:cNvPr id="4" name="Slide Number Placeholder 3"/>
          <p:cNvSpPr>
            <a:spLocks noGrp="1"/>
          </p:cNvSpPr>
          <p:nvPr>
            <p:ph type="sldNum" sz="quarter" idx="10"/>
          </p:nvPr>
        </p:nvSpPr>
        <p:spPr/>
        <p:txBody>
          <a:bodyPr/>
          <a:lstStyle/>
          <a:p>
            <a:fld id="{BCAFFA21-BA76-41A0-B121-ED3DCF89F8B6}" type="slidenum">
              <a:rPr lang="en-US" smtClean="0"/>
              <a:t>6</a:t>
            </a:fld>
            <a:endParaRPr lang="en-US"/>
          </a:p>
        </p:txBody>
      </p:sp>
    </p:spTree>
    <p:extLst>
      <p:ext uri="{BB962C8B-B14F-4D97-AF65-F5344CB8AC3E}">
        <p14:creationId xmlns:p14="http://schemas.microsoft.com/office/powerpoint/2010/main" val="2486713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1644E-E345-4458-9184-16F6F10AAE4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452230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Beginning</a:t>
            </a:r>
            <a:r>
              <a:rPr lang="en-US" sz="1200" b="1" i="0" kern="1200" baseline="0" dirty="0" smtClean="0">
                <a:solidFill>
                  <a:schemeClr val="tx1"/>
                </a:solidFill>
                <a:effectLst/>
                <a:latin typeface="+mn-lt"/>
                <a:ea typeface="+mn-ea"/>
                <a:cs typeface="+mn-cs"/>
              </a:rPr>
              <a:t> July 2016: monthly proration</a:t>
            </a:r>
          </a:p>
          <a:p>
            <a:r>
              <a:rPr lang="en-US" sz="1200" b="1" i="0" kern="1200" dirty="0" smtClean="0">
                <a:solidFill>
                  <a:schemeClr val="tx1"/>
                </a:solidFill>
                <a:effectLst/>
                <a:latin typeface="+mn-lt"/>
                <a:ea typeface="+mn-ea"/>
                <a:cs typeface="+mn-cs"/>
              </a:rPr>
              <a:t>New Member Dues Rates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As of July 1, 2016, new member dues rates will be prorated according to the month in which the institution joins membership.  Following is the revised initial dues fee schedule:</a:t>
            </a:r>
          </a:p>
          <a:p>
            <a:r>
              <a:rPr lang="en-US" sz="1200" b="0" i="0" kern="1200" dirty="0" smtClean="0">
                <a:solidFill>
                  <a:schemeClr val="tx1"/>
                </a:solidFill>
                <a:effectLst/>
                <a:latin typeface="+mn-lt"/>
                <a:ea typeface="+mn-ea"/>
                <a:cs typeface="+mn-cs"/>
              </a:rPr>
              <a:t>July: 3,000 USD</a:t>
            </a:r>
          </a:p>
          <a:p>
            <a:r>
              <a:rPr lang="en-US" sz="1200" b="0" i="0" kern="1200" dirty="0" smtClean="0">
                <a:solidFill>
                  <a:schemeClr val="tx1"/>
                </a:solidFill>
                <a:effectLst/>
                <a:latin typeface="+mn-lt"/>
                <a:ea typeface="+mn-ea"/>
                <a:cs typeface="+mn-cs"/>
              </a:rPr>
              <a:t>August: 2,750 USD</a:t>
            </a:r>
          </a:p>
          <a:p>
            <a:r>
              <a:rPr lang="en-US" sz="1200" b="0" i="0" kern="1200" dirty="0" smtClean="0">
                <a:solidFill>
                  <a:schemeClr val="tx1"/>
                </a:solidFill>
                <a:effectLst/>
                <a:latin typeface="+mn-lt"/>
                <a:ea typeface="+mn-ea"/>
                <a:cs typeface="+mn-cs"/>
              </a:rPr>
              <a:t>September: 2,500 USD</a:t>
            </a:r>
          </a:p>
          <a:p>
            <a:r>
              <a:rPr lang="en-US" sz="1200" b="0" i="0" kern="1200" dirty="0" smtClean="0">
                <a:solidFill>
                  <a:schemeClr val="tx1"/>
                </a:solidFill>
                <a:effectLst/>
                <a:latin typeface="+mn-lt"/>
                <a:ea typeface="+mn-ea"/>
                <a:cs typeface="+mn-cs"/>
              </a:rPr>
              <a:t>October: 2,250 USD</a:t>
            </a:r>
          </a:p>
          <a:p>
            <a:r>
              <a:rPr lang="en-US" sz="1200" b="0" i="0" kern="1200" dirty="0" smtClean="0">
                <a:solidFill>
                  <a:schemeClr val="tx1"/>
                </a:solidFill>
                <a:effectLst/>
                <a:latin typeface="+mn-lt"/>
                <a:ea typeface="+mn-ea"/>
                <a:cs typeface="+mn-cs"/>
              </a:rPr>
              <a:t>November: 2,000 USD</a:t>
            </a:r>
          </a:p>
          <a:p>
            <a:r>
              <a:rPr lang="en-US" sz="1200" b="0" i="0" kern="1200" dirty="0" smtClean="0">
                <a:solidFill>
                  <a:schemeClr val="tx1"/>
                </a:solidFill>
                <a:effectLst/>
                <a:latin typeface="+mn-lt"/>
                <a:ea typeface="+mn-ea"/>
                <a:cs typeface="+mn-cs"/>
              </a:rPr>
              <a:t>December: 1,750 USD</a:t>
            </a:r>
          </a:p>
          <a:p>
            <a:r>
              <a:rPr lang="en-US" sz="1200" b="0" i="0" kern="1200" dirty="0" smtClean="0">
                <a:solidFill>
                  <a:schemeClr val="tx1"/>
                </a:solidFill>
                <a:effectLst/>
                <a:latin typeface="+mn-lt"/>
                <a:ea typeface="+mn-ea"/>
                <a:cs typeface="+mn-cs"/>
              </a:rPr>
              <a:t>January: 1,500 USD</a:t>
            </a:r>
          </a:p>
          <a:p>
            <a:r>
              <a:rPr lang="en-US" sz="1200" b="0" i="0" kern="1200" dirty="0" smtClean="0">
                <a:solidFill>
                  <a:schemeClr val="tx1"/>
                </a:solidFill>
                <a:effectLst/>
                <a:latin typeface="+mn-lt"/>
                <a:ea typeface="+mn-ea"/>
                <a:cs typeface="+mn-cs"/>
              </a:rPr>
              <a:t>February: 1,250 USD</a:t>
            </a:r>
          </a:p>
          <a:p>
            <a:r>
              <a:rPr lang="en-US" sz="1200" b="0" i="0" kern="1200" dirty="0" smtClean="0">
                <a:solidFill>
                  <a:schemeClr val="tx1"/>
                </a:solidFill>
                <a:effectLst/>
                <a:latin typeface="+mn-lt"/>
                <a:ea typeface="+mn-ea"/>
                <a:cs typeface="+mn-cs"/>
              </a:rPr>
              <a:t>March: 1,000 USD</a:t>
            </a:r>
          </a:p>
          <a:p>
            <a:r>
              <a:rPr lang="en-US" sz="1200" b="0" i="0" kern="1200" dirty="0" smtClean="0">
                <a:solidFill>
                  <a:schemeClr val="tx1"/>
                </a:solidFill>
                <a:effectLst/>
                <a:latin typeface="+mn-lt"/>
                <a:ea typeface="+mn-ea"/>
                <a:cs typeface="+mn-cs"/>
              </a:rPr>
              <a:t>During the membership renewal period (April-June), new member initial dues are extended rates for membership effective through June 30th of the following year:</a:t>
            </a:r>
          </a:p>
          <a:p>
            <a:r>
              <a:rPr lang="en-US" sz="1200" b="0" i="0" kern="1200" dirty="0" smtClean="0">
                <a:solidFill>
                  <a:schemeClr val="tx1"/>
                </a:solidFill>
                <a:effectLst/>
                <a:latin typeface="+mn-lt"/>
                <a:ea typeface="+mn-ea"/>
                <a:cs typeface="+mn-cs"/>
              </a:rPr>
              <a:t>April: 3,750 USD (membership effective April 01, 2017 - June 30, 2018)</a:t>
            </a:r>
          </a:p>
          <a:p>
            <a:r>
              <a:rPr lang="en-US" sz="1200" b="0" i="0" kern="1200" dirty="0" smtClean="0">
                <a:solidFill>
                  <a:schemeClr val="tx1"/>
                </a:solidFill>
                <a:effectLst/>
                <a:latin typeface="+mn-lt"/>
                <a:ea typeface="+mn-ea"/>
                <a:cs typeface="+mn-cs"/>
              </a:rPr>
              <a:t>May: 3,500 USD (membership effective May 01, 2017 - June 30, 2018)</a:t>
            </a:r>
          </a:p>
          <a:p>
            <a:r>
              <a:rPr lang="en-US" sz="1200" b="0" i="0" kern="1200" dirty="0" smtClean="0">
                <a:solidFill>
                  <a:schemeClr val="tx1"/>
                </a:solidFill>
                <a:effectLst/>
                <a:latin typeface="+mn-lt"/>
                <a:ea typeface="+mn-ea"/>
                <a:cs typeface="+mn-cs"/>
              </a:rPr>
              <a:t>June: 3,250 USD (membership effective June 01, 2017 - June 30, 2018)</a:t>
            </a:r>
          </a:p>
          <a:p>
            <a:endParaRPr lang="en-US" dirty="0"/>
          </a:p>
        </p:txBody>
      </p:sp>
      <p:sp>
        <p:nvSpPr>
          <p:cNvPr id="4" name="Slide Number Placeholder 3"/>
          <p:cNvSpPr>
            <a:spLocks noGrp="1"/>
          </p:cNvSpPr>
          <p:nvPr>
            <p:ph type="sldNum" sz="quarter" idx="10"/>
          </p:nvPr>
        </p:nvSpPr>
        <p:spPr/>
        <p:txBody>
          <a:bodyPr/>
          <a:lstStyle/>
          <a:p>
            <a:fld id="{E5E1644E-E345-4458-9184-16F6F10AAE4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507432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auto">
              <a:spcAft>
                <a:spcPts val="0"/>
              </a:spcAft>
              <a:defRPr/>
            </a:pPr>
            <a:endParaRPr lang="en-US" dirty="0"/>
          </a:p>
        </p:txBody>
      </p:sp>
      <p:sp>
        <p:nvSpPr>
          <p:cNvPr id="4" name="Slide Number Placeholder 3"/>
          <p:cNvSpPr>
            <a:spLocks noGrp="1"/>
          </p:cNvSpPr>
          <p:nvPr>
            <p:ph type="sldNum" sz="quarter" idx="10"/>
          </p:nvPr>
        </p:nvSpPr>
        <p:spPr/>
        <p:txBody>
          <a:bodyPr/>
          <a:lstStyle/>
          <a:p>
            <a:fld id="{E5E1644E-E345-4458-9184-16F6F10AAE4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836663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8437" y="4715908"/>
            <a:ext cx="6248400" cy="4467701"/>
          </a:xfrm>
        </p:spPr>
        <p:txBody>
          <a:bodyPr/>
          <a:lstStyle/>
          <a:p>
            <a:pPr marL="171450" indent="-171450">
              <a:buFont typeface="Arial" panose="020B0604020202020204" pitchFamily="34" charset="0"/>
              <a:buChar char="•"/>
            </a:pPr>
            <a:r>
              <a:rPr lang="en-US" baseline="0" dirty="0" smtClean="0"/>
              <a:t>The Exchange is a member’s networking site which includes member profiles and directories, online discussion forums, resource libraries, event materials and presentations for registered events, and blogging capabilities. You can access the site directly at TheExchange.aacsb.edu, or by clicking on the blue Exchange logo anytime you see it in an email from us or at the bottom of our website. </a:t>
            </a:r>
          </a:p>
          <a:p>
            <a:pPr marL="171450" indent="-171450">
              <a:buFont typeface="Arial" panose="020B0604020202020204" pitchFamily="34" charset="0"/>
              <a:buChar char="•"/>
            </a:pPr>
            <a:r>
              <a:rPr lang="en-US" baseline="0" dirty="0" smtClean="0"/>
              <a:t>Mobile app now available</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F6E6333A-F9C6-41F6-949C-D69F101E500A}"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761965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A8641D-E4E2-4EA6-89D0-751E13D3BDE0}"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FA27A-76B6-489F-BCB8-C2EC43438297}"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365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A8641D-E4E2-4EA6-89D0-751E13D3BDE0}"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FA27A-76B6-489F-BCB8-C2EC43438297}" type="slidenum">
              <a:rPr lang="en-US" smtClean="0"/>
              <a:t>‹#›</a:t>
            </a:fld>
            <a:endParaRPr lang="en-US"/>
          </a:p>
        </p:txBody>
      </p:sp>
    </p:spTree>
    <p:extLst>
      <p:ext uri="{BB962C8B-B14F-4D97-AF65-F5344CB8AC3E}">
        <p14:creationId xmlns:p14="http://schemas.microsoft.com/office/powerpoint/2010/main" val="545798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A8641D-E4E2-4EA6-89D0-751E13D3BDE0}"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FA27A-76B6-489F-BCB8-C2EC43438297}" type="slidenum">
              <a:rPr lang="en-US" smtClean="0"/>
              <a:t>‹#›</a:t>
            </a:fld>
            <a:endParaRPr lang="en-US"/>
          </a:p>
        </p:txBody>
      </p:sp>
    </p:spTree>
    <p:extLst>
      <p:ext uri="{BB962C8B-B14F-4D97-AF65-F5344CB8AC3E}">
        <p14:creationId xmlns:p14="http://schemas.microsoft.com/office/powerpoint/2010/main" val="3546870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794390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05099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1188752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465398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4058011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432588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83535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843911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A8641D-E4E2-4EA6-89D0-751E13D3BDE0}"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FA27A-76B6-489F-BCB8-C2EC43438297}" type="slidenum">
              <a:rPr lang="en-US" smtClean="0"/>
              <a:t>‹#›</a:t>
            </a:fld>
            <a:endParaRPr lang="en-US"/>
          </a:p>
        </p:txBody>
      </p:sp>
    </p:spTree>
    <p:extLst>
      <p:ext uri="{BB962C8B-B14F-4D97-AF65-F5344CB8AC3E}">
        <p14:creationId xmlns:p14="http://schemas.microsoft.com/office/powerpoint/2010/main" val="3364597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755238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819071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924902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114417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328780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375796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045064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692426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818491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673813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A8641D-E4E2-4EA6-89D0-751E13D3BDE0}"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FA27A-76B6-489F-BCB8-C2EC43438297}" type="slidenum">
              <a:rPr lang="en-US" smtClean="0"/>
              <a:t>‹#›</a:t>
            </a:fld>
            <a:endParaRPr lang="en-US"/>
          </a:p>
        </p:txBody>
      </p:sp>
    </p:spTree>
    <p:extLst>
      <p:ext uri="{BB962C8B-B14F-4D97-AF65-F5344CB8AC3E}">
        <p14:creationId xmlns:p14="http://schemas.microsoft.com/office/powerpoint/2010/main" val="41948558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4203225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793015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016410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780510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4095030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6067718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1334907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83905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1150742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1803911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A8641D-E4E2-4EA6-89D0-751E13D3BDE0}"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FA27A-76B6-489F-BCB8-C2EC43438297}" type="slidenum">
              <a:rPr lang="en-US" smtClean="0"/>
              <a:t>‹#›</a:t>
            </a:fld>
            <a:endParaRPr lang="en-US"/>
          </a:p>
        </p:txBody>
      </p:sp>
    </p:spTree>
    <p:extLst>
      <p:ext uri="{BB962C8B-B14F-4D97-AF65-F5344CB8AC3E}">
        <p14:creationId xmlns:p14="http://schemas.microsoft.com/office/powerpoint/2010/main" val="11133618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8323197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4231601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921149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4482370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14110863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17020302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6960419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6116477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19382408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4030580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A8641D-E4E2-4EA6-89D0-751E13D3BDE0}"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7FA27A-76B6-489F-BCB8-C2EC43438297}" type="slidenum">
              <a:rPr lang="en-US" smtClean="0"/>
              <a:t>‹#›</a:t>
            </a:fld>
            <a:endParaRPr lang="en-US"/>
          </a:p>
        </p:txBody>
      </p:sp>
    </p:spTree>
    <p:extLst>
      <p:ext uri="{BB962C8B-B14F-4D97-AF65-F5344CB8AC3E}">
        <p14:creationId xmlns:p14="http://schemas.microsoft.com/office/powerpoint/2010/main" val="8299656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9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6252371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0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3265805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1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17325848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2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7681995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3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4549485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4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8723171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5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885783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6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4035018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7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0185690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8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66342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A8641D-E4E2-4EA6-89D0-751E13D3BDE0}"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7FA27A-76B6-489F-BCB8-C2EC43438297}" type="slidenum">
              <a:rPr lang="en-US" smtClean="0"/>
              <a:t>‹#›</a:t>
            </a:fld>
            <a:endParaRPr lang="en-US"/>
          </a:p>
        </p:txBody>
      </p:sp>
    </p:spTree>
    <p:extLst>
      <p:ext uri="{BB962C8B-B14F-4D97-AF65-F5344CB8AC3E}">
        <p14:creationId xmlns:p14="http://schemas.microsoft.com/office/powerpoint/2010/main" val="11798579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9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1144388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0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14431829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1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12360620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2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40763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8641D-E4E2-4EA6-89D0-751E13D3BDE0}"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7FA27A-76B6-489F-BCB8-C2EC43438297}" type="slidenum">
              <a:rPr lang="en-US" smtClean="0"/>
              <a:t>‹#›</a:t>
            </a:fld>
            <a:endParaRPr lang="en-US"/>
          </a:p>
        </p:txBody>
      </p:sp>
    </p:spTree>
    <p:extLst>
      <p:ext uri="{BB962C8B-B14F-4D97-AF65-F5344CB8AC3E}">
        <p14:creationId xmlns:p14="http://schemas.microsoft.com/office/powerpoint/2010/main" val="99351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A8641D-E4E2-4EA6-89D0-751E13D3BDE0}"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FA27A-76B6-489F-BCB8-C2EC43438297}" type="slidenum">
              <a:rPr lang="en-US" smtClean="0"/>
              <a:t>‹#›</a:t>
            </a:fld>
            <a:endParaRPr lang="en-US"/>
          </a:p>
        </p:txBody>
      </p:sp>
    </p:spTree>
    <p:extLst>
      <p:ext uri="{BB962C8B-B14F-4D97-AF65-F5344CB8AC3E}">
        <p14:creationId xmlns:p14="http://schemas.microsoft.com/office/powerpoint/2010/main" val="822118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A8641D-E4E2-4EA6-89D0-751E13D3BDE0}"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FA27A-76B6-489F-BCB8-C2EC43438297}" type="slidenum">
              <a:rPr lang="en-US" smtClean="0"/>
              <a:t>‹#›</a:t>
            </a:fld>
            <a:endParaRPr lang="en-US"/>
          </a:p>
        </p:txBody>
      </p:sp>
    </p:spTree>
    <p:extLst>
      <p:ext uri="{BB962C8B-B14F-4D97-AF65-F5344CB8AC3E}">
        <p14:creationId xmlns:p14="http://schemas.microsoft.com/office/powerpoint/2010/main" val="12068461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8641D-E4E2-4EA6-89D0-751E13D3BDE0}" type="datetimeFigureOut">
              <a:rPr lang="en-US" smtClean="0"/>
              <a:t>11/13/2016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FA27A-76B6-489F-BCB8-C2EC43438297}" type="slidenum">
              <a:rPr lang="en-US" smtClean="0"/>
              <a:t>‹#›</a:t>
            </a:fld>
            <a:endParaRPr lang="en-US"/>
          </a:p>
        </p:txBody>
      </p:sp>
      <p:pic>
        <p:nvPicPr>
          <p:cNvPr id="8" name="Picture 7"/>
          <p:cNvPicPr>
            <a:picLocks noChangeAspect="1"/>
          </p:cNvPicPr>
          <p:nvPr userDrawn="1"/>
        </p:nvPicPr>
        <p:blipFill>
          <a:blip r:embed="rId6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8571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 id="2147483720" r:id="rId58"/>
    <p:sldLayoutId id="2147483721" r:id="rId59"/>
    <p:sldLayoutId id="2147483722" r:id="rId60"/>
    <p:sldLayoutId id="2147483723" r:id="rId61"/>
    <p:sldLayoutId id="2147483724" r:id="rId62"/>
    <p:sldLayoutId id="2147483725" r:id="rId6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mailto:accreditation@aacsb.ed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40196"/>
            <a:ext cx="7772400" cy="2387600"/>
          </a:xfrm>
        </p:spPr>
        <p:txBody>
          <a:bodyPr>
            <a:normAutofit/>
          </a:bodyPr>
          <a:lstStyle/>
          <a:p>
            <a:r>
              <a:rPr lang="en-US" dirty="0" smtClean="0"/>
              <a:t>AACSB International</a:t>
            </a:r>
            <a:br>
              <a:rPr lang="en-US" dirty="0" smtClean="0"/>
            </a:br>
            <a:endParaRPr lang="en-US" dirty="0"/>
          </a:p>
        </p:txBody>
      </p:sp>
      <p:sp>
        <p:nvSpPr>
          <p:cNvPr id="3" name="Subtitle 2"/>
          <p:cNvSpPr>
            <a:spLocks noGrp="1"/>
          </p:cNvSpPr>
          <p:nvPr>
            <p:ph type="subTitle" idx="1"/>
          </p:nvPr>
        </p:nvSpPr>
        <p:spPr>
          <a:xfrm>
            <a:off x="1143000" y="4887146"/>
            <a:ext cx="6858000" cy="1655762"/>
          </a:xfrm>
        </p:spPr>
        <p:txBody>
          <a:bodyPr>
            <a:normAutofit/>
          </a:bodyPr>
          <a:lstStyle/>
          <a:p>
            <a:pPr algn="l"/>
            <a:r>
              <a:rPr lang="en-US" sz="2000" i="1" dirty="0" smtClean="0"/>
              <a:t>Presented by </a:t>
            </a:r>
          </a:p>
          <a:p>
            <a:pPr algn="l"/>
            <a:r>
              <a:rPr lang="en-US" sz="2000" dirty="0" smtClean="0"/>
              <a:t>Amy Memon, Manager, Accreditation Services (Asia-Pacific)</a:t>
            </a:r>
            <a:endParaRPr lang="en-US" sz="2000" dirty="0"/>
          </a:p>
          <a:p>
            <a:endParaRPr lang="en-US" dirty="0"/>
          </a:p>
          <a:p>
            <a:endParaRPr lang="en-US" dirty="0"/>
          </a:p>
        </p:txBody>
      </p:sp>
    </p:spTree>
    <p:extLst>
      <p:ext uri="{BB962C8B-B14F-4D97-AF65-F5344CB8AC3E}">
        <p14:creationId xmlns:p14="http://schemas.microsoft.com/office/powerpoint/2010/main" val="2430797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979" t="5555" r="3141" b="6325"/>
          <a:stretch/>
        </p:blipFill>
        <p:spPr>
          <a:xfrm>
            <a:off x="151714" y="1096639"/>
            <a:ext cx="8855756" cy="4578140"/>
          </a:xfrm>
          <a:prstGeom prst="rect">
            <a:avLst/>
          </a:prstGeom>
        </p:spPr>
      </p:pic>
    </p:spTree>
    <p:extLst>
      <p:ext uri="{BB962C8B-B14F-4D97-AF65-F5344CB8AC3E}">
        <p14:creationId xmlns:p14="http://schemas.microsoft.com/office/powerpoint/2010/main" val="678472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30339" y="2126963"/>
            <a:ext cx="2368205" cy="415498"/>
          </a:xfrm>
          <a:prstGeom prst="rect">
            <a:avLst/>
          </a:prstGeom>
          <a:solidFill>
            <a:srgbClr val="0070C0">
              <a:alpha val="46667"/>
            </a:srgbClr>
          </a:solidFill>
          <a:ln>
            <a:solidFill>
              <a:srgbClr val="1C4B7E"/>
            </a:solidFill>
          </a:ln>
        </p:spPr>
        <p:txBody>
          <a:bodyPr wrap="square" rtlCol="0">
            <a:spAutoFit/>
          </a:bodyPr>
          <a:lstStyle/>
          <a:p>
            <a:pPr eaLnBrk="1" fontAlgn="auto" hangingPunct="1">
              <a:spcBef>
                <a:spcPts val="0"/>
              </a:spcBef>
              <a:spcAft>
                <a:spcPts val="0"/>
              </a:spcAft>
            </a:pPr>
            <a:r>
              <a:rPr lang="en-US" sz="2100" dirty="0">
                <a:ln>
                  <a:solidFill>
                    <a:sysClr val="windowText" lastClr="000000"/>
                  </a:solidFill>
                </a:ln>
                <a:solidFill>
                  <a:sysClr val="windowText" lastClr="000000"/>
                </a:solidFill>
                <a:latin typeface="Calibri" panose="020F0502020204030204"/>
                <a:ea typeface="+mn-ea"/>
              </a:rPr>
              <a:t>Sharing materials</a:t>
            </a:r>
          </a:p>
        </p:txBody>
      </p:sp>
      <p:sp>
        <p:nvSpPr>
          <p:cNvPr id="8" name="TextBox 7"/>
          <p:cNvSpPr txBox="1"/>
          <p:nvPr/>
        </p:nvSpPr>
        <p:spPr>
          <a:xfrm>
            <a:off x="4819457" y="3512463"/>
            <a:ext cx="2037737" cy="415498"/>
          </a:xfrm>
          <a:prstGeom prst="rect">
            <a:avLst/>
          </a:prstGeom>
          <a:solidFill>
            <a:srgbClr val="1D4D82">
              <a:alpha val="47000"/>
            </a:srgbClr>
          </a:solidFill>
          <a:ln>
            <a:solidFill>
              <a:srgbClr val="1C4B7E"/>
            </a:solidFill>
          </a:ln>
        </p:spPr>
        <p:txBody>
          <a:bodyPr wrap="none" rtlCol="0">
            <a:spAutoFit/>
          </a:bodyPr>
          <a:lstStyle/>
          <a:p>
            <a:pPr eaLnBrk="1" fontAlgn="auto" hangingPunct="1">
              <a:spcBef>
                <a:spcPts val="0"/>
              </a:spcBef>
              <a:spcAft>
                <a:spcPts val="0"/>
              </a:spcAft>
            </a:pPr>
            <a:r>
              <a:rPr lang="en-US" sz="2100" dirty="0">
                <a:ln>
                  <a:solidFill>
                    <a:sysClr val="windowText" lastClr="000000"/>
                  </a:solidFill>
                </a:ln>
                <a:solidFill>
                  <a:sysClr val="windowText" lastClr="000000"/>
                </a:solidFill>
                <a:latin typeface="Calibri" panose="020F0502020204030204"/>
                <a:ea typeface="+mn-ea"/>
              </a:rPr>
              <a:t>Finding solutions</a:t>
            </a:r>
          </a:p>
        </p:txBody>
      </p:sp>
      <p:pic>
        <p:nvPicPr>
          <p:cNvPr id="9" name="Picture 8"/>
          <p:cNvPicPr>
            <a:picLocks noChangeAspect="1"/>
          </p:cNvPicPr>
          <p:nvPr/>
        </p:nvPicPr>
        <p:blipFill rotWithShape="1">
          <a:blip r:embed="rId3"/>
          <a:srcRect l="25417" t="12222" r="58749" b="15185"/>
          <a:stretch/>
        </p:blipFill>
        <p:spPr>
          <a:xfrm rot="438119">
            <a:off x="6943491" y="1257510"/>
            <a:ext cx="1708501" cy="4406134"/>
          </a:xfrm>
          <a:prstGeom prst="rect">
            <a:avLst/>
          </a:prstGeom>
          <a:ln w="63500">
            <a:solidFill>
              <a:srgbClr val="1D4D82"/>
            </a:solidFill>
          </a:ln>
          <a:effectLst>
            <a:outerShdw blurRad="50800" dist="50800" dir="5400000" algn="ctr" rotWithShape="0">
              <a:srgbClr val="000000">
                <a:alpha val="0"/>
              </a:srgbClr>
            </a:outerShdw>
          </a:effectLst>
        </p:spPr>
      </p:pic>
      <p:pic>
        <p:nvPicPr>
          <p:cNvPr id="10" name="Picture 9"/>
          <p:cNvPicPr/>
          <p:nvPr/>
        </p:nvPicPr>
        <p:blipFill rotWithShape="1">
          <a:blip r:embed="rId4"/>
          <a:srcRect l="15458" t="26310" r="27917" b="16075"/>
          <a:stretch/>
        </p:blipFill>
        <p:spPr bwMode="auto">
          <a:xfrm>
            <a:off x="470920" y="1765469"/>
            <a:ext cx="3977514" cy="2494528"/>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5"/>
          <a:srcRect l="15500" t="28518" r="28043" b="31413"/>
          <a:stretch/>
        </p:blipFill>
        <p:spPr bwMode="auto">
          <a:xfrm>
            <a:off x="498724" y="4267710"/>
            <a:ext cx="3931174" cy="1486641"/>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398501" y="1109901"/>
            <a:ext cx="4327958" cy="553998"/>
          </a:xfrm>
          <a:prstGeom prst="rect">
            <a:avLst/>
          </a:prstGeom>
          <a:noFill/>
        </p:spPr>
        <p:txBody>
          <a:bodyPr wrap="square" rtlCol="0">
            <a:spAutoFit/>
          </a:bodyPr>
          <a:lstStyle/>
          <a:p>
            <a:pPr eaLnBrk="1" fontAlgn="auto" hangingPunct="1">
              <a:spcBef>
                <a:spcPts val="0"/>
              </a:spcBef>
              <a:spcAft>
                <a:spcPts val="0"/>
              </a:spcAft>
            </a:pPr>
            <a:r>
              <a:rPr lang="en-US" sz="3000" b="1" dirty="0">
                <a:solidFill>
                  <a:srgbClr val="4472C4">
                    <a:lumMod val="75000"/>
                  </a:srgbClr>
                </a:solidFill>
                <a:latin typeface="Calibri" panose="020F0502020204030204"/>
                <a:ea typeface="+mn-ea"/>
              </a:rPr>
              <a:t>AACSB Member Forum</a:t>
            </a:r>
          </a:p>
        </p:txBody>
      </p:sp>
      <p:sp>
        <p:nvSpPr>
          <p:cNvPr id="7" name="TextBox 6"/>
          <p:cNvSpPr txBox="1"/>
          <p:nvPr/>
        </p:nvSpPr>
        <p:spPr>
          <a:xfrm>
            <a:off x="4292326" y="2811242"/>
            <a:ext cx="2686056" cy="415498"/>
          </a:xfrm>
          <a:prstGeom prst="rect">
            <a:avLst/>
          </a:prstGeom>
          <a:solidFill>
            <a:srgbClr val="2A70BC">
              <a:alpha val="47000"/>
            </a:srgbClr>
          </a:solidFill>
          <a:ln>
            <a:solidFill>
              <a:srgbClr val="1C4B7E"/>
            </a:solidFill>
          </a:ln>
        </p:spPr>
        <p:txBody>
          <a:bodyPr wrap="none" rtlCol="0">
            <a:spAutoFit/>
          </a:bodyPr>
          <a:lstStyle/>
          <a:p>
            <a:pPr eaLnBrk="1" fontAlgn="auto" hangingPunct="1">
              <a:spcBef>
                <a:spcPts val="0"/>
              </a:spcBef>
              <a:spcAft>
                <a:spcPts val="0"/>
              </a:spcAft>
            </a:pPr>
            <a:r>
              <a:rPr lang="en-US" sz="2100" dirty="0">
                <a:ln>
                  <a:solidFill>
                    <a:sysClr val="windowText" lastClr="000000"/>
                  </a:solidFill>
                </a:ln>
                <a:solidFill>
                  <a:sysClr val="windowText" lastClr="000000"/>
                </a:solidFill>
                <a:latin typeface="Calibri" panose="020F0502020204030204"/>
                <a:ea typeface="+mn-ea"/>
              </a:rPr>
              <a:t>Discussing experiences</a:t>
            </a:r>
          </a:p>
        </p:txBody>
      </p:sp>
    </p:spTree>
    <p:extLst>
      <p:ext uri="{BB962C8B-B14F-4D97-AF65-F5344CB8AC3E}">
        <p14:creationId xmlns:p14="http://schemas.microsoft.com/office/powerpoint/2010/main" val="336528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1885951"/>
            <a:ext cx="6057900" cy="857250"/>
          </a:xfrm>
        </p:spPr>
        <p:txBody>
          <a:bodyPr/>
          <a:lstStyle/>
          <a:p>
            <a:pPr algn="ctr"/>
            <a:r>
              <a:rPr lang="en-US" sz="3000" b="1" dirty="0">
                <a:latin typeface="Arial" panose="020B0604020202020204" pitchFamily="34" charset="0"/>
                <a:cs typeface="Arial" panose="020B0604020202020204" pitchFamily="34" charset="0"/>
              </a:rPr>
              <a:t>AACSB Annual Surveys</a:t>
            </a:r>
            <a:endParaRPr lang="en-US" sz="3000"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1657350" y="2743200"/>
            <a:ext cx="5829300" cy="3200400"/>
          </a:xfrm>
        </p:spPr>
        <p:txBody>
          <a:bodyPr>
            <a:normAutofit fontScale="77500" lnSpcReduction="20000"/>
          </a:bodyPr>
          <a:lstStyle/>
          <a:p>
            <a:r>
              <a:rPr lang="en-US" b="1" dirty="0" smtClean="0">
                <a:latin typeface="Arial" panose="020B0604020202020204" pitchFamily="34" charset="0"/>
                <a:cs typeface="Arial" panose="020B0604020202020204" pitchFamily="34" charset="0"/>
              </a:rPr>
              <a:t>Business School Questionnaire (BSQ)</a:t>
            </a:r>
          </a:p>
          <a:p>
            <a:pPr lvl="1">
              <a:buFont typeface="Wingdings" panose="05000000000000000000" pitchFamily="2" charset="2"/>
              <a:buChar char="§"/>
            </a:pPr>
            <a:r>
              <a:rPr lang="en-US" dirty="0" smtClean="0">
                <a:latin typeface="Arial" panose="020B0604020202020204" pitchFamily="34" charset="0"/>
                <a:cs typeface="Arial" panose="020B0604020202020204" pitchFamily="34" charset="0"/>
              </a:rPr>
              <a:t>BSQ Finances Module </a:t>
            </a:r>
          </a:p>
          <a:p>
            <a:pPr lvl="1">
              <a:buFont typeface="Wingdings" panose="05000000000000000000" pitchFamily="2" charset="2"/>
              <a:buChar char="§"/>
            </a:pPr>
            <a:r>
              <a:rPr lang="en-US" dirty="0" smtClean="0">
                <a:latin typeface="Arial" panose="020B0604020202020204" pitchFamily="34" charset="0"/>
                <a:cs typeface="Arial" panose="020B0604020202020204" pitchFamily="34" charset="0"/>
              </a:rPr>
              <a:t>BSQ Employment Module</a:t>
            </a:r>
          </a:p>
          <a:p>
            <a:r>
              <a:rPr lang="en-US" b="1" dirty="0" smtClean="0">
                <a:latin typeface="Arial" panose="020B0604020202020204" pitchFamily="34" charset="0"/>
                <a:cs typeface="Arial" panose="020B0604020202020204" pitchFamily="34" charset="0"/>
              </a:rPr>
              <a:t>Global Salary Survey (SS)</a:t>
            </a:r>
          </a:p>
          <a:p>
            <a:r>
              <a:rPr lang="en-US" b="1" dirty="0">
                <a:latin typeface="Arial" panose="020B0604020202020204" pitchFamily="34" charset="0"/>
                <a:cs typeface="Arial" panose="020B0604020202020204" pitchFamily="34" charset="0"/>
              </a:rPr>
              <a:t>Accounting Program Questionnaire (APQ</a:t>
            </a:r>
            <a:r>
              <a:rPr lang="en-US" b="1" dirty="0" smtClean="0">
                <a:latin typeface="Arial" panose="020B0604020202020204" pitchFamily="34" charset="0"/>
                <a:cs typeface="Arial" panose="020B0604020202020204" pitchFamily="34" charset="0"/>
              </a:rPr>
              <a:t>)</a:t>
            </a:r>
          </a:p>
          <a:p>
            <a:r>
              <a:rPr lang="en-US" b="1" dirty="0" smtClean="0">
                <a:latin typeface="Arial" panose="020B0604020202020204" pitchFamily="34" charset="0"/>
                <a:cs typeface="Arial" panose="020B0604020202020204" pitchFamily="34" charset="0"/>
              </a:rPr>
              <a:t>Collaborations Survey (CS)*</a:t>
            </a:r>
          </a:p>
          <a:p>
            <a:pPr lvl="1">
              <a:buNone/>
            </a:pPr>
            <a:endParaRPr lang="en-US" dirty="0" smtClean="0">
              <a:latin typeface="Arial" panose="020B0604020202020204" pitchFamily="34" charset="0"/>
              <a:cs typeface="Arial" panose="020B0604020202020204" pitchFamily="34" charset="0"/>
            </a:endParaRPr>
          </a:p>
          <a:p>
            <a:pPr lvl="1">
              <a:buNone/>
            </a:pPr>
            <a:r>
              <a:rPr lang="en-US" dirty="0" smtClean="0">
                <a:latin typeface="Arial" panose="020B0604020202020204" pitchFamily="34" charset="0"/>
                <a:cs typeface="Arial" panose="020B0604020202020204" pitchFamily="34" charset="0"/>
              </a:rPr>
              <a:t>	</a:t>
            </a:r>
            <a:r>
              <a:rPr lang="en-US" sz="1650" dirty="0">
                <a:latin typeface="Arial" panose="020B0604020202020204" pitchFamily="34" charset="0"/>
                <a:cs typeface="Arial" panose="020B0604020202020204" pitchFamily="34" charset="0"/>
              </a:rPr>
              <a:t>*</a:t>
            </a:r>
            <a:r>
              <a:rPr lang="en-US" sz="1650" i="1" dirty="0">
                <a:latin typeface="Arial" panose="020B0604020202020204" pitchFamily="34" charset="0"/>
                <a:cs typeface="Arial" panose="020B0604020202020204" pitchFamily="34" charset="0"/>
              </a:rPr>
              <a:t>Data entry available multiple times throughout year; </a:t>
            </a:r>
          </a:p>
          <a:p>
            <a:pPr lvl="1">
              <a:buNone/>
            </a:pPr>
            <a:r>
              <a:rPr lang="en-US" sz="1650" i="1" dirty="0">
                <a:latin typeface="Arial" panose="020B0604020202020204" pitchFamily="34" charset="0"/>
                <a:cs typeface="Arial" panose="020B0604020202020204" pitchFamily="34" charset="0"/>
              </a:rPr>
              <a:t>	annual snapshots taken</a:t>
            </a:r>
          </a:p>
          <a:p>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857251"/>
            <a:ext cx="6858000" cy="1028701"/>
          </a:xfrm>
          <a:prstGeom prst="rect">
            <a:avLst/>
          </a:prstGeom>
        </p:spPr>
      </p:pic>
    </p:spTree>
    <p:extLst>
      <p:ext uri="{BB962C8B-B14F-4D97-AF65-F5344CB8AC3E}">
        <p14:creationId xmlns:p14="http://schemas.microsoft.com/office/powerpoint/2010/main" val="1411839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1714500"/>
            <a:ext cx="6057900" cy="857250"/>
          </a:xfrm>
        </p:spPr>
        <p:txBody>
          <a:bodyPr/>
          <a:lstStyle/>
          <a:p>
            <a:pPr algn="ctr"/>
            <a:r>
              <a:rPr lang="en-US" sz="3000" b="1" dirty="0">
                <a:latin typeface="Arial" panose="020B0604020202020204" pitchFamily="34" charset="0"/>
                <a:cs typeface="Arial" panose="020B0604020202020204" pitchFamily="34" charset="0"/>
              </a:rPr>
              <a:t>Types of Data Available</a:t>
            </a:r>
            <a:endParaRPr lang="en-US" sz="3000"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1143000" y="2561665"/>
            <a:ext cx="4343400" cy="3381935"/>
          </a:xfrm>
        </p:spPr>
        <p:txBody>
          <a:bodyPr>
            <a:noAutofit/>
          </a:bodyPr>
          <a:lstStyle/>
          <a:p>
            <a:pPr>
              <a:spcBef>
                <a:spcPts val="0"/>
              </a:spcBef>
            </a:pPr>
            <a:r>
              <a:rPr lang="en-US" sz="1350" b="1" dirty="0">
                <a:latin typeface="Arial" panose="020B0604020202020204" pitchFamily="34" charset="0"/>
                <a:cs typeface="Arial" panose="020B0604020202020204" pitchFamily="34" charset="0"/>
              </a:rPr>
              <a:t>Students</a:t>
            </a:r>
          </a:p>
          <a:p>
            <a:pPr lvl="1">
              <a:spcBef>
                <a:spcPts val="0"/>
              </a:spcBef>
              <a:buFont typeface="Wingdings" panose="05000000000000000000" pitchFamily="2" charset="2"/>
              <a:buChar char="§"/>
            </a:pPr>
            <a:r>
              <a:rPr lang="en-US" sz="1200" dirty="0">
                <a:latin typeface="Arial" panose="020B0604020202020204" pitchFamily="34" charset="0"/>
                <a:cs typeface="Arial" panose="020B0604020202020204" pitchFamily="34" charset="0"/>
              </a:rPr>
              <a:t>Admissions, Enrollment, Degrees Conferred, Employment, Demographics, Class Sizes</a:t>
            </a:r>
          </a:p>
          <a:p>
            <a:pPr>
              <a:spcBef>
                <a:spcPts val="0"/>
              </a:spcBef>
            </a:pPr>
            <a:r>
              <a:rPr lang="en-US" sz="1350" b="1" dirty="0">
                <a:latin typeface="Arial" panose="020B0604020202020204" pitchFamily="34" charset="0"/>
                <a:cs typeface="Arial" panose="020B0604020202020204" pitchFamily="34" charset="0"/>
              </a:rPr>
              <a:t>Programs</a:t>
            </a:r>
          </a:p>
          <a:p>
            <a:pPr lvl="1">
              <a:spcBef>
                <a:spcPts val="0"/>
              </a:spcBef>
              <a:buFont typeface="Wingdings" panose="05000000000000000000" pitchFamily="2" charset="2"/>
              <a:buChar char="§"/>
            </a:pPr>
            <a:r>
              <a:rPr lang="en-US" sz="1200" dirty="0">
                <a:latin typeface="Arial" panose="020B0604020202020204" pitchFamily="34" charset="0"/>
                <a:cs typeface="Arial" panose="020B0604020202020204" pitchFamily="34" charset="0"/>
              </a:rPr>
              <a:t>Education Levels, Degree Titles, Delivery Methods</a:t>
            </a:r>
          </a:p>
          <a:p>
            <a:pPr>
              <a:spcBef>
                <a:spcPts val="0"/>
              </a:spcBef>
            </a:pPr>
            <a:r>
              <a:rPr lang="en-US" sz="1350" b="1" dirty="0">
                <a:latin typeface="Arial" panose="020B0604020202020204" pitchFamily="34" charset="0"/>
                <a:cs typeface="Arial" panose="020B0604020202020204" pitchFamily="34" charset="0"/>
              </a:rPr>
              <a:t>Faculty, Administrators, Staff</a:t>
            </a:r>
          </a:p>
          <a:p>
            <a:pPr lvl="1">
              <a:spcBef>
                <a:spcPts val="0"/>
              </a:spcBef>
              <a:buFont typeface="Wingdings" panose="05000000000000000000" pitchFamily="2" charset="2"/>
              <a:buChar char="§"/>
            </a:pPr>
            <a:r>
              <a:rPr lang="en-US" sz="1200" dirty="0">
                <a:latin typeface="Arial" panose="020B0604020202020204" pitchFamily="34" charset="0"/>
                <a:cs typeface="Arial" panose="020B0604020202020204" pitchFamily="34" charset="0"/>
              </a:rPr>
              <a:t>Demographics, Numbers Employed, Teaching Loads, Compensation and Salary data (aggregated)</a:t>
            </a:r>
          </a:p>
          <a:p>
            <a:pPr>
              <a:spcBef>
                <a:spcPts val="0"/>
              </a:spcBef>
            </a:pPr>
            <a:r>
              <a:rPr lang="en-US" sz="1350" b="1" dirty="0">
                <a:latin typeface="Arial" panose="020B0604020202020204" pitchFamily="34" charset="0"/>
                <a:cs typeface="Arial" panose="020B0604020202020204" pitchFamily="34" charset="0"/>
              </a:rPr>
              <a:t>General Institution Data</a:t>
            </a:r>
          </a:p>
          <a:p>
            <a:pPr lvl="1">
              <a:spcBef>
                <a:spcPts val="0"/>
              </a:spcBef>
              <a:buFont typeface="Wingdings" panose="05000000000000000000" pitchFamily="2" charset="2"/>
              <a:buChar char="§"/>
            </a:pPr>
            <a:r>
              <a:rPr lang="en-US" sz="1200" dirty="0">
                <a:latin typeface="Arial" panose="020B0604020202020204" pitchFamily="34" charset="0"/>
                <a:cs typeface="Arial" panose="020B0604020202020204" pitchFamily="34" charset="0"/>
              </a:rPr>
              <a:t>Institutional Control (Public vs. Private), Accreditation Status, Location, Mission and Research Priorities, Operating Budgets, Endowments, Uses and Sources of Funds, Effective Practices, Partnerships and Collaborations (Existing &amp; Desired)</a:t>
            </a:r>
          </a:p>
          <a:p>
            <a:endParaRPr lang="en-US" sz="12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857251"/>
            <a:ext cx="6858000" cy="10287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5244" y="2457450"/>
            <a:ext cx="2225732" cy="28803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1679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8" y="2577874"/>
            <a:ext cx="5915025" cy="485648"/>
          </a:xfrm>
        </p:spPr>
        <p:txBody>
          <a:bodyPr>
            <a:normAutofit fontScale="90000"/>
          </a:bodyPr>
          <a:lstStyle/>
          <a:p>
            <a:pPr algn="ctr"/>
            <a:r>
              <a:rPr lang="en-US" b="1" dirty="0" smtClean="0">
                <a:latin typeface="Arial" panose="020B0604020202020204" pitchFamily="34" charset="0"/>
                <a:cs typeface="Arial" panose="020B0604020202020204" pitchFamily="34" charset="0"/>
              </a:rPr>
              <a:t>Using the Data</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14488" y="3190195"/>
            <a:ext cx="5915025" cy="1784535"/>
          </a:xfrm>
        </p:spPr>
        <p:txBody>
          <a:bodyPr>
            <a:noAutofit/>
          </a:bodyPr>
          <a:lstStyle/>
          <a:p>
            <a:r>
              <a:rPr lang="en-US" sz="1800" dirty="0">
                <a:latin typeface="Arial" panose="020B0604020202020204" pitchFamily="34" charset="0"/>
                <a:cs typeface="Arial" panose="020B0604020202020204" pitchFamily="34" charset="0"/>
              </a:rPr>
              <a:t>Determine your peers and aspirants for continuous improvement benchmarking and/or quality assurance purposes</a:t>
            </a:r>
          </a:p>
          <a:p>
            <a:r>
              <a:rPr lang="en-US" sz="1800" dirty="0">
                <a:latin typeface="Arial" panose="020B0604020202020204" pitchFamily="34" charset="0"/>
                <a:cs typeface="Arial" panose="020B0604020202020204" pitchFamily="34" charset="0"/>
              </a:rPr>
              <a:t>Find potential collaborative partners</a:t>
            </a:r>
          </a:p>
          <a:p>
            <a:r>
              <a:rPr lang="en-US" sz="1800" dirty="0">
                <a:latin typeface="Arial" panose="020B0604020202020204" pitchFamily="34" charset="0"/>
                <a:cs typeface="Arial" panose="020B0604020202020204" pitchFamily="34" charset="0"/>
              </a:rPr>
              <a:t>Understand trends in the management education industry</a:t>
            </a:r>
          </a:p>
          <a:p>
            <a:pPr lvl="3"/>
            <a:r>
              <a:rPr lang="en-US" sz="1500" dirty="0">
                <a:latin typeface="Arial" panose="020B0604020202020204" pitchFamily="34" charset="0"/>
                <a:cs typeface="Arial" panose="020B0604020202020204" pitchFamily="34" charset="0"/>
              </a:rPr>
              <a:t>Doctoral faculty demand</a:t>
            </a:r>
          </a:p>
          <a:p>
            <a:pPr lvl="3"/>
            <a:r>
              <a:rPr lang="en-US" sz="1500" dirty="0">
                <a:latin typeface="Arial" panose="020B0604020202020204" pitchFamily="34" charset="0"/>
                <a:cs typeface="Arial" panose="020B0604020202020204" pitchFamily="34" charset="0"/>
              </a:rPr>
              <a:t>Popularity of different degree types</a:t>
            </a:r>
          </a:p>
          <a:p>
            <a:pPr lvl="3"/>
            <a:r>
              <a:rPr lang="en-US" sz="1500" dirty="0">
                <a:latin typeface="Arial" panose="020B0604020202020204" pitchFamily="34" charset="0"/>
                <a:cs typeface="Arial" panose="020B0604020202020204" pitchFamily="34" charset="0"/>
              </a:rPr>
              <a:t>Operating budget trends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88" y="1623468"/>
            <a:ext cx="5915025" cy="887255"/>
          </a:xfrm>
          <a:prstGeom prst="rect">
            <a:avLst/>
          </a:prstGeom>
        </p:spPr>
      </p:pic>
    </p:spTree>
    <p:extLst>
      <p:ext uri="{BB962C8B-B14F-4D97-AF65-F5344CB8AC3E}">
        <p14:creationId xmlns:p14="http://schemas.microsoft.com/office/powerpoint/2010/main" val="1489322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39815" y="739966"/>
            <a:ext cx="6464371" cy="502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108081" y="5934808"/>
            <a:ext cx="2927839" cy="369332"/>
          </a:xfrm>
          <a:prstGeom prst="rect">
            <a:avLst/>
          </a:prstGeom>
          <a:noFill/>
        </p:spPr>
        <p:txBody>
          <a:bodyPr wrap="square" rtlCol="0">
            <a:spAutoFit/>
          </a:bodyPr>
          <a:lstStyle/>
          <a:p>
            <a:r>
              <a:rPr lang="en-US" dirty="0" smtClean="0"/>
              <a:t>www.aacsb.edu/vision</a:t>
            </a:r>
            <a:endParaRPr lang="en-US" dirty="0"/>
          </a:p>
        </p:txBody>
      </p:sp>
    </p:spTree>
    <p:extLst>
      <p:ext uri="{BB962C8B-B14F-4D97-AF65-F5344CB8AC3E}">
        <p14:creationId xmlns:p14="http://schemas.microsoft.com/office/powerpoint/2010/main" val="2377833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Content Placeholder 2"/>
          <p:cNvSpPr>
            <a:spLocks noGrp="1"/>
          </p:cNvSpPr>
          <p:nvPr>
            <p:ph type="subTitle" idx="1"/>
          </p:nvPr>
        </p:nvSpPr>
        <p:spPr/>
        <p:txBody>
          <a:bodyPr/>
          <a:lstStyle/>
          <a:p>
            <a:pPr marL="0" indent="0" algn="ctr">
              <a:buFontTx/>
              <a:buNone/>
              <a:defRPr/>
            </a:pPr>
            <a:r>
              <a:rPr lang="en-US" sz="4800" dirty="0" smtClean="0">
                <a:solidFill>
                  <a:schemeClr val="tx1"/>
                </a:solidFill>
              </a:rPr>
              <a:t>Accreditation</a:t>
            </a:r>
            <a:endParaRPr lang="en-US" sz="4800" dirty="0">
              <a:solidFill>
                <a:schemeClr val="tx1"/>
              </a:solidFill>
            </a:endParaRPr>
          </a:p>
        </p:txBody>
      </p:sp>
    </p:spTree>
    <p:extLst>
      <p:ext uri="{BB962C8B-B14F-4D97-AF65-F5344CB8AC3E}">
        <p14:creationId xmlns:p14="http://schemas.microsoft.com/office/powerpoint/2010/main" val="67203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a:defRPr/>
            </a:pPr>
            <a:r>
              <a:rPr lang="en-US" b="0" dirty="0" smtClean="0">
                <a:solidFill>
                  <a:schemeClr val="tx1"/>
                </a:solidFill>
              </a:rPr>
              <a:t>Purpose of Accreditation</a:t>
            </a:r>
          </a:p>
        </p:txBody>
      </p:sp>
      <p:sp>
        <p:nvSpPr>
          <p:cNvPr id="19458" name="Content Placeholder 2"/>
          <p:cNvSpPr>
            <a:spLocks noGrp="1"/>
          </p:cNvSpPr>
          <p:nvPr>
            <p:ph idx="1"/>
          </p:nvPr>
        </p:nvSpPr>
        <p:spPr/>
        <p:txBody>
          <a:bodyPr/>
          <a:lstStyle/>
          <a:p>
            <a:pPr>
              <a:defRPr/>
            </a:pPr>
            <a:r>
              <a:rPr lang="en-US" dirty="0" smtClean="0">
                <a:solidFill>
                  <a:schemeClr val="tx1"/>
                </a:solidFill>
                <a:cs typeface="Arial" charset="0"/>
              </a:rPr>
              <a:t>Promote </a:t>
            </a:r>
            <a:r>
              <a:rPr lang="en-US" i="1" dirty="0" smtClean="0">
                <a:solidFill>
                  <a:schemeClr val="tx1"/>
                </a:solidFill>
                <a:cs typeface="Arial" charset="0"/>
              </a:rPr>
              <a:t>high quality and continuous improvement </a:t>
            </a:r>
            <a:r>
              <a:rPr lang="en-US" dirty="0" smtClean="0">
                <a:solidFill>
                  <a:schemeClr val="tx1"/>
                </a:solidFill>
                <a:cs typeface="Arial" charset="0"/>
              </a:rPr>
              <a:t>supported by engagement, innovation, and impact.</a:t>
            </a:r>
          </a:p>
          <a:p>
            <a:pPr>
              <a:defRPr/>
            </a:pPr>
            <a:r>
              <a:rPr lang="en-US" dirty="0" smtClean="0">
                <a:solidFill>
                  <a:schemeClr val="tx1"/>
                </a:solidFill>
                <a:cs typeface="Arial" charset="0"/>
              </a:rPr>
              <a:t>Use </a:t>
            </a:r>
            <a:r>
              <a:rPr lang="en-US" i="1" dirty="0" smtClean="0">
                <a:solidFill>
                  <a:schemeClr val="tx1"/>
                </a:solidFill>
                <a:cs typeface="Arial" charset="0"/>
              </a:rPr>
              <a:t>internal self-assessment and external peer review </a:t>
            </a:r>
            <a:r>
              <a:rPr lang="en-US" dirty="0" smtClean="0">
                <a:solidFill>
                  <a:schemeClr val="tx1"/>
                </a:solidFill>
                <a:cs typeface="Arial" charset="0"/>
              </a:rPr>
              <a:t>to confirm delivery of high quality management education and overall mission achievement.</a:t>
            </a:r>
          </a:p>
        </p:txBody>
      </p:sp>
      <p:sp>
        <p:nvSpPr>
          <p:cNvPr id="153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90981DE-664B-4A01-A2C9-3F63E996F765}" type="slidenum">
              <a:rPr lang="en-US" altLang="en-US" sz="1400" smtClean="0"/>
              <a:pPr>
                <a:spcBef>
                  <a:spcPct val="0"/>
                </a:spcBef>
                <a:buFontTx/>
                <a:buNone/>
              </a:pPr>
              <a:t>17</a:t>
            </a:fld>
            <a:endParaRPr lang="en-US" altLang="en-US" sz="1400" smtClean="0"/>
          </a:p>
        </p:txBody>
      </p:sp>
    </p:spTree>
    <p:extLst>
      <p:ext uri="{BB962C8B-B14F-4D97-AF65-F5344CB8AC3E}">
        <p14:creationId xmlns:p14="http://schemas.microsoft.com/office/powerpoint/2010/main" val="2870288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0" dirty="0" smtClean="0">
                <a:solidFill>
                  <a:schemeClr val="tx1"/>
                </a:solidFill>
              </a:rPr>
              <a:t>Value of Accreditation </a:t>
            </a:r>
            <a:endParaRPr lang="en-US" b="0" dirty="0">
              <a:solidFill>
                <a:schemeClr val="tx1"/>
              </a:solidFill>
            </a:endParaRPr>
          </a:p>
        </p:txBody>
      </p:sp>
      <p:sp>
        <p:nvSpPr>
          <p:cNvPr id="3" name="Content Placeholder 2"/>
          <p:cNvSpPr>
            <a:spLocks noGrp="1"/>
          </p:cNvSpPr>
          <p:nvPr>
            <p:ph idx="1"/>
          </p:nvPr>
        </p:nvSpPr>
        <p:spPr/>
        <p:txBody>
          <a:bodyPr>
            <a:normAutofit lnSpcReduction="10000"/>
          </a:bodyPr>
          <a:lstStyle/>
          <a:p>
            <a:pPr marL="0" indent="0">
              <a:lnSpc>
                <a:spcPct val="90000"/>
              </a:lnSpc>
              <a:tabLst>
                <a:tab pos="400050" algn="l"/>
              </a:tabLst>
              <a:defRPr/>
            </a:pPr>
            <a:r>
              <a:rPr lang="en-US" i="1" dirty="0">
                <a:solidFill>
                  <a:schemeClr val="tx1"/>
                </a:solidFill>
                <a:cs typeface="Arial" charset="0"/>
              </a:rPr>
              <a:t> </a:t>
            </a:r>
            <a:r>
              <a:rPr lang="en-US" sz="2800" dirty="0">
                <a:solidFill>
                  <a:schemeClr val="tx1"/>
                </a:solidFill>
                <a:cs typeface="Arial" charset="0"/>
              </a:rPr>
              <a:t>Cultivates meaningful interactions between     </a:t>
            </a:r>
          </a:p>
          <a:p>
            <a:pPr marL="0" indent="0">
              <a:lnSpc>
                <a:spcPct val="90000"/>
              </a:lnSpc>
              <a:buFontTx/>
              <a:buNone/>
              <a:tabLst>
                <a:tab pos="400050" algn="l"/>
              </a:tabLst>
              <a:defRPr/>
            </a:pPr>
            <a:r>
              <a:rPr lang="en-US" sz="2800" dirty="0">
                <a:solidFill>
                  <a:schemeClr val="tx1"/>
                </a:solidFill>
                <a:cs typeface="Arial" charset="0"/>
              </a:rPr>
              <a:t>  students and a qualified faculty</a:t>
            </a:r>
          </a:p>
          <a:p>
            <a:pPr marL="0" indent="0" eaLnBrk="1" hangingPunct="1">
              <a:lnSpc>
                <a:spcPct val="90000"/>
              </a:lnSpc>
              <a:tabLst>
                <a:tab pos="400050" algn="l"/>
              </a:tabLst>
              <a:defRPr/>
            </a:pPr>
            <a:r>
              <a:rPr lang="en-US" sz="2800" dirty="0">
                <a:solidFill>
                  <a:schemeClr val="tx1"/>
                </a:solidFill>
                <a:cs typeface="Arial" charset="0"/>
              </a:rPr>
              <a:t> Produces graduates who have achieved    </a:t>
            </a:r>
          </a:p>
          <a:p>
            <a:pPr marL="0" indent="0" eaLnBrk="1" hangingPunct="1">
              <a:lnSpc>
                <a:spcPct val="90000"/>
              </a:lnSpc>
              <a:buFontTx/>
              <a:buNone/>
              <a:tabLst>
                <a:tab pos="400050" algn="l"/>
              </a:tabLst>
              <a:defRPr/>
            </a:pPr>
            <a:r>
              <a:rPr lang="en-US" sz="2800" dirty="0">
                <a:solidFill>
                  <a:schemeClr val="tx1"/>
                </a:solidFill>
                <a:cs typeface="Arial" charset="0"/>
              </a:rPr>
              <a:t>  specified learning goals</a:t>
            </a:r>
          </a:p>
          <a:p>
            <a:pPr marL="0" indent="0">
              <a:lnSpc>
                <a:spcPct val="90000"/>
              </a:lnSpc>
              <a:tabLst>
                <a:tab pos="400050" algn="l"/>
              </a:tabLst>
              <a:defRPr/>
            </a:pPr>
            <a:r>
              <a:rPr lang="en-US" sz="2800" dirty="0">
                <a:solidFill>
                  <a:schemeClr val="tx1"/>
                </a:solidFill>
                <a:cs typeface="Arial" charset="0"/>
              </a:rPr>
              <a:t> Ensures c</a:t>
            </a:r>
            <a:r>
              <a:rPr lang="en-US" sz="2800" dirty="0">
                <a:solidFill>
                  <a:schemeClr val="tx1"/>
                </a:solidFill>
              </a:rPr>
              <a:t>urrency of curricula and importance  </a:t>
            </a:r>
          </a:p>
          <a:p>
            <a:pPr marL="0" indent="0">
              <a:lnSpc>
                <a:spcPct val="90000"/>
              </a:lnSpc>
              <a:buFontTx/>
              <a:buNone/>
              <a:tabLst>
                <a:tab pos="400050" algn="l"/>
              </a:tabLst>
              <a:defRPr/>
            </a:pPr>
            <a:r>
              <a:rPr lang="en-US" sz="2800" dirty="0">
                <a:solidFill>
                  <a:schemeClr val="tx1"/>
                </a:solidFill>
              </a:rPr>
              <a:t>  of quality teaching </a:t>
            </a:r>
          </a:p>
          <a:p>
            <a:pPr marL="0" indent="0" eaLnBrk="1" hangingPunct="1">
              <a:lnSpc>
                <a:spcPct val="90000"/>
              </a:lnSpc>
              <a:tabLst>
                <a:tab pos="400050" algn="l"/>
              </a:tabLst>
              <a:defRPr/>
            </a:pPr>
            <a:r>
              <a:rPr lang="en-US" sz="2800" dirty="0">
                <a:solidFill>
                  <a:schemeClr val="tx1"/>
                </a:solidFill>
                <a:cs typeface="Arial" charset="0"/>
              </a:rPr>
              <a:t> Makes a statement to external communities </a:t>
            </a:r>
          </a:p>
          <a:p>
            <a:pPr marL="0" indent="0" eaLnBrk="1" hangingPunct="1">
              <a:lnSpc>
                <a:spcPct val="90000"/>
              </a:lnSpc>
              <a:buFontTx/>
              <a:buNone/>
              <a:tabLst>
                <a:tab pos="400050" algn="l"/>
              </a:tabLst>
              <a:defRPr/>
            </a:pPr>
            <a:r>
              <a:rPr lang="en-US" sz="2800" dirty="0">
                <a:solidFill>
                  <a:schemeClr val="tx1"/>
                </a:solidFill>
                <a:cs typeface="Arial" charset="0"/>
              </a:rPr>
              <a:t>  about your commitment to quality and   </a:t>
            </a:r>
          </a:p>
          <a:p>
            <a:pPr marL="0" indent="0" eaLnBrk="1" hangingPunct="1">
              <a:lnSpc>
                <a:spcPct val="90000"/>
              </a:lnSpc>
              <a:buFontTx/>
              <a:buNone/>
              <a:tabLst>
                <a:tab pos="400050" algn="l"/>
              </a:tabLst>
              <a:defRPr/>
            </a:pPr>
            <a:r>
              <a:rPr lang="en-US" sz="2800" dirty="0">
                <a:solidFill>
                  <a:schemeClr val="tx1"/>
                </a:solidFill>
                <a:cs typeface="Arial" charset="0"/>
              </a:rPr>
              <a:t>  continuous improvement</a:t>
            </a:r>
          </a:p>
          <a:p>
            <a:pPr>
              <a:defRPr/>
            </a:pPr>
            <a:endParaRPr lang="en-US" sz="2800" dirty="0"/>
          </a:p>
        </p:txBody>
      </p:sp>
    </p:spTree>
    <p:extLst>
      <p:ext uri="{BB962C8B-B14F-4D97-AF65-F5344CB8AC3E}">
        <p14:creationId xmlns:p14="http://schemas.microsoft.com/office/powerpoint/2010/main" val="2853205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0" dirty="0" smtClean="0">
                <a:solidFill>
                  <a:schemeClr val="tx1"/>
                </a:solidFill>
              </a:rPr>
              <a:t>Accreditation is . . . . </a:t>
            </a:r>
            <a:endParaRPr lang="en-US" b="0" dirty="0">
              <a:solidFill>
                <a:schemeClr val="tx1"/>
              </a:solidFill>
            </a:endParaRPr>
          </a:p>
        </p:txBody>
      </p:sp>
      <p:sp>
        <p:nvSpPr>
          <p:cNvPr id="3" name="Content Placeholder 2"/>
          <p:cNvSpPr>
            <a:spLocks noGrp="1"/>
          </p:cNvSpPr>
          <p:nvPr>
            <p:ph idx="1"/>
          </p:nvPr>
        </p:nvSpPr>
        <p:spPr/>
        <p:txBody>
          <a:bodyPr/>
          <a:lstStyle/>
          <a:p>
            <a:pPr>
              <a:defRPr/>
            </a:pPr>
            <a:r>
              <a:rPr lang="en-US" dirty="0" smtClean="0">
                <a:solidFill>
                  <a:schemeClr val="tx1"/>
                </a:solidFill>
              </a:rPr>
              <a:t>Mission-driven</a:t>
            </a:r>
          </a:p>
          <a:p>
            <a:pPr>
              <a:defRPr/>
            </a:pPr>
            <a:r>
              <a:rPr lang="en-US" dirty="0">
                <a:solidFill>
                  <a:schemeClr val="tx1"/>
                </a:solidFill>
              </a:rPr>
              <a:t>Principles based rather than rules based</a:t>
            </a:r>
          </a:p>
          <a:p>
            <a:pPr>
              <a:defRPr/>
            </a:pPr>
            <a:r>
              <a:rPr lang="en-US" dirty="0" smtClean="0">
                <a:solidFill>
                  <a:schemeClr val="tx1"/>
                </a:solidFill>
              </a:rPr>
              <a:t>Peer review – multiple levels</a:t>
            </a:r>
          </a:p>
          <a:p>
            <a:pPr>
              <a:defRPr/>
            </a:pPr>
            <a:r>
              <a:rPr lang="en-US" dirty="0" smtClean="0">
                <a:solidFill>
                  <a:schemeClr val="tx1"/>
                </a:solidFill>
              </a:rPr>
              <a:t>Focused on continuous </a:t>
            </a:r>
            <a:r>
              <a:rPr lang="en-US" dirty="0">
                <a:solidFill>
                  <a:schemeClr val="tx1"/>
                </a:solidFill>
              </a:rPr>
              <a:t>improvement</a:t>
            </a:r>
          </a:p>
          <a:p>
            <a:pPr>
              <a:defRPr/>
            </a:pPr>
            <a:r>
              <a:rPr lang="en-US" dirty="0" smtClean="0">
                <a:solidFill>
                  <a:schemeClr val="tx1"/>
                </a:solidFill>
              </a:rPr>
              <a:t>Staff supported</a:t>
            </a:r>
            <a:endParaRPr lang="en-US" dirty="0">
              <a:solidFill>
                <a:schemeClr val="tx1"/>
              </a:solidFill>
            </a:endParaRPr>
          </a:p>
        </p:txBody>
      </p:sp>
    </p:spTree>
    <p:extLst>
      <p:ext uri="{BB962C8B-B14F-4D97-AF65-F5344CB8AC3E}">
        <p14:creationId xmlns:p14="http://schemas.microsoft.com/office/powerpoint/2010/main" val="3831359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374" y="282747"/>
            <a:ext cx="7886700" cy="1325563"/>
          </a:xfrm>
        </p:spPr>
        <p:txBody>
          <a:bodyPr>
            <a:normAutofit/>
          </a:bodyPr>
          <a:lstStyle/>
          <a:p>
            <a:r>
              <a:rPr lang="en-US" sz="4000" b="1" dirty="0" smtClean="0"/>
              <a:t>AACSB’s Mission and Vision</a:t>
            </a:r>
            <a:endParaRPr lang="en-US" sz="4000"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38231" y="1364306"/>
            <a:ext cx="6867539" cy="5303520"/>
          </a:xfrm>
        </p:spPr>
      </p:pic>
    </p:spTree>
    <p:extLst>
      <p:ext uri="{BB962C8B-B14F-4D97-AF65-F5344CB8AC3E}">
        <p14:creationId xmlns:p14="http://schemas.microsoft.com/office/powerpoint/2010/main" val="3015007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23863"/>
            <a:ext cx="7391400"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68872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
          <p:cNvGrpSpPr/>
          <p:nvPr/>
        </p:nvGrpSpPr>
        <p:grpSpPr>
          <a:xfrm>
            <a:off x="2853603" y="2151599"/>
            <a:ext cx="3408307" cy="3410455"/>
            <a:chOff x="1978025" y="1492250"/>
            <a:chExt cx="5038725" cy="5041900"/>
          </a:xfrm>
          <a:solidFill>
            <a:srgbClr val="2A70BC"/>
          </a:solidFill>
          <a:effectLst>
            <a:outerShdw blurRad="165100" dist="38100" dir="5400000" sx="104000" sy="104000" algn="t" rotWithShape="0">
              <a:prstClr val="black">
                <a:alpha val="40000"/>
              </a:prstClr>
            </a:outerShdw>
          </a:effectLst>
          <a:scene3d>
            <a:camera prst="perspectiveRelaxed"/>
            <a:lightRig rig="soft" dir="t"/>
          </a:scene3d>
        </p:grpSpPr>
        <p:sp>
          <p:nvSpPr>
            <p:cNvPr id="3" name="Freeform 2"/>
            <p:cNvSpPr>
              <a:spLocks/>
            </p:cNvSpPr>
            <p:nvPr/>
          </p:nvSpPr>
          <p:spPr bwMode="auto">
            <a:xfrm>
              <a:off x="1978025" y="1495425"/>
              <a:ext cx="3063875" cy="3778250"/>
            </a:xfrm>
            <a:custGeom>
              <a:avLst/>
              <a:gdLst/>
              <a:ahLst/>
              <a:cxnLst>
                <a:cxn ang="0">
                  <a:pos x="1588" y="0"/>
                </a:cxn>
                <a:cxn ang="0">
                  <a:pos x="1588" y="0"/>
                </a:cxn>
                <a:cxn ang="0">
                  <a:pos x="1426" y="8"/>
                </a:cxn>
                <a:cxn ang="0">
                  <a:pos x="1268" y="32"/>
                </a:cxn>
                <a:cxn ang="0">
                  <a:pos x="1116" y="72"/>
                </a:cxn>
                <a:cxn ang="0">
                  <a:pos x="970" y="126"/>
                </a:cxn>
                <a:cxn ang="0">
                  <a:pos x="832" y="192"/>
                </a:cxn>
                <a:cxn ang="0">
                  <a:pos x="700" y="272"/>
                </a:cxn>
                <a:cxn ang="0">
                  <a:pos x="578" y="362"/>
                </a:cxn>
                <a:cxn ang="0">
                  <a:pos x="464" y="466"/>
                </a:cxn>
                <a:cxn ang="0">
                  <a:pos x="362" y="578"/>
                </a:cxn>
                <a:cxn ang="0">
                  <a:pos x="270" y="700"/>
                </a:cxn>
                <a:cxn ang="0">
                  <a:pos x="192" y="830"/>
                </a:cxn>
                <a:cxn ang="0">
                  <a:pos x="124" y="970"/>
                </a:cxn>
                <a:cxn ang="0">
                  <a:pos x="70" y="1116"/>
                </a:cxn>
                <a:cxn ang="0">
                  <a:pos x="32" y="1268"/>
                </a:cxn>
                <a:cxn ang="0">
                  <a:pos x="8" y="1424"/>
                </a:cxn>
                <a:cxn ang="0">
                  <a:pos x="0" y="1586"/>
                </a:cxn>
                <a:cxn ang="0">
                  <a:pos x="0" y="1640"/>
                </a:cxn>
                <a:cxn ang="0">
                  <a:pos x="8" y="1748"/>
                </a:cxn>
                <a:cxn ang="0">
                  <a:pos x="22" y="1852"/>
                </a:cxn>
                <a:cxn ang="0">
                  <a:pos x="42" y="1954"/>
                </a:cxn>
                <a:cxn ang="0">
                  <a:pos x="70" y="2054"/>
                </a:cxn>
                <a:cxn ang="0">
                  <a:pos x="102" y="2150"/>
                </a:cxn>
                <a:cxn ang="0">
                  <a:pos x="142" y="2246"/>
                </a:cxn>
                <a:cxn ang="0">
                  <a:pos x="188" y="2336"/>
                </a:cxn>
                <a:cxn ang="0">
                  <a:pos x="216" y="2378"/>
                </a:cxn>
                <a:cxn ang="0">
                  <a:pos x="800" y="2038"/>
                </a:cxn>
                <a:cxn ang="0">
                  <a:pos x="774" y="1986"/>
                </a:cxn>
                <a:cxn ang="0">
                  <a:pos x="728" y="1880"/>
                </a:cxn>
                <a:cxn ang="0">
                  <a:pos x="698" y="1766"/>
                </a:cxn>
                <a:cxn ang="0">
                  <a:pos x="682" y="1648"/>
                </a:cxn>
                <a:cxn ang="0">
                  <a:pos x="680" y="1586"/>
                </a:cxn>
                <a:cxn ang="0">
                  <a:pos x="686" y="1494"/>
                </a:cxn>
                <a:cxn ang="0">
                  <a:pos x="698" y="1404"/>
                </a:cxn>
                <a:cxn ang="0">
                  <a:pos x="722" y="1318"/>
                </a:cxn>
                <a:cxn ang="0">
                  <a:pos x="752" y="1234"/>
                </a:cxn>
                <a:cxn ang="0">
                  <a:pos x="790" y="1154"/>
                </a:cxn>
                <a:cxn ang="0">
                  <a:pos x="836" y="1080"/>
                </a:cxn>
                <a:cxn ang="0">
                  <a:pos x="888" y="1010"/>
                </a:cxn>
                <a:cxn ang="0">
                  <a:pos x="946" y="946"/>
                </a:cxn>
                <a:cxn ang="0">
                  <a:pos x="1012" y="888"/>
                </a:cxn>
                <a:cxn ang="0">
                  <a:pos x="1080" y="834"/>
                </a:cxn>
                <a:cxn ang="0">
                  <a:pos x="1156" y="790"/>
                </a:cxn>
                <a:cxn ang="0">
                  <a:pos x="1236" y="752"/>
                </a:cxn>
                <a:cxn ang="0">
                  <a:pos x="1318" y="720"/>
                </a:cxn>
                <a:cxn ang="0">
                  <a:pos x="1406" y="698"/>
                </a:cxn>
                <a:cxn ang="0">
                  <a:pos x="1496" y="684"/>
                </a:cxn>
                <a:cxn ang="0">
                  <a:pos x="1588" y="680"/>
                </a:cxn>
                <a:cxn ang="0">
                  <a:pos x="1588" y="680"/>
                </a:cxn>
                <a:cxn ang="0">
                  <a:pos x="1588" y="0"/>
                </a:cxn>
              </a:cxnLst>
              <a:rect l="0" t="0" r="r" b="b"/>
              <a:pathLst>
                <a:path w="1930" h="2380">
                  <a:moveTo>
                    <a:pt x="1588" y="0"/>
                  </a:moveTo>
                  <a:lnTo>
                    <a:pt x="1588" y="0"/>
                  </a:lnTo>
                  <a:lnTo>
                    <a:pt x="1588" y="0"/>
                  </a:lnTo>
                  <a:lnTo>
                    <a:pt x="1588" y="0"/>
                  </a:lnTo>
                  <a:lnTo>
                    <a:pt x="1508" y="2"/>
                  </a:lnTo>
                  <a:lnTo>
                    <a:pt x="1426" y="8"/>
                  </a:lnTo>
                  <a:lnTo>
                    <a:pt x="1346" y="18"/>
                  </a:lnTo>
                  <a:lnTo>
                    <a:pt x="1268" y="32"/>
                  </a:lnTo>
                  <a:lnTo>
                    <a:pt x="1192" y="50"/>
                  </a:lnTo>
                  <a:lnTo>
                    <a:pt x="1116" y="72"/>
                  </a:lnTo>
                  <a:lnTo>
                    <a:pt x="1042" y="96"/>
                  </a:lnTo>
                  <a:lnTo>
                    <a:pt x="970" y="126"/>
                  </a:lnTo>
                  <a:lnTo>
                    <a:pt x="900" y="156"/>
                  </a:lnTo>
                  <a:lnTo>
                    <a:pt x="832" y="192"/>
                  </a:lnTo>
                  <a:lnTo>
                    <a:pt x="764" y="230"/>
                  </a:lnTo>
                  <a:lnTo>
                    <a:pt x="700" y="272"/>
                  </a:lnTo>
                  <a:lnTo>
                    <a:pt x="638" y="316"/>
                  </a:lnTo>
                  <a:lnTo>
                    <a:pt x="578" y="362"/>
                  </a:lnTo>
                  <a:lnTo>
                    <a:pt x="520" y="412"/>
                  </a:lnTo>
                  <a:lnTo>
                    <a:pt x="464" y="466"/>
                  </a:lnTo>
                  <a:lnTo>
                    <a:pt x="412" y="520"/>
                  </a:lnTo>
                  <a:lnTo>
                    <a:pt x="362" y="578"/>
                  </a:lnTo>
                  <a:lnTo>
                    <a:pt x="316" y="638"/>
                  </a:lnTo>
                  <a:lnTo>
                    <a:pt x="270" y="700"/>
                  </a:lnTo>
                  <a:lnTo>
                    <a:pt x="230" y="764"/>
                  </a:lnTo>
                  <a:lnTo>
                    <a:pt x="192" y="830"/>
                  </a:lnTo>
                  <a:lnTo>
                    <a:pt x="156" y="900"/>
                  </a:lnTo>
                  <a:lnTo>
                    <a:pt x="124" y="970"/>
                  </a:lnTo>
                  <a:lnTo>
                    <a:pt x="96" y="1042"/>
                  </a:lnTo>
                  <a:lnTo>
                    <a:pt x="70" y="1116"/>
                  </a:lnTo>
                  <a:lnTo>
                    <a:pt x="50" y="1190"/>
                  </a:lnTo>
                  <a:lnTo>
                    <a:pt x="32" y="1268"/>
                  </a:lnTo>
                  <a:lnTo>
                    <a:pt x="18" y="1346"/>
                  </a:lnTo>
                  <a:lnTo>
                    <a:pt x="8" y="1424"/>
                  </a:lnTo>
                  <a:lnTo>
                    <a:pt x="2" y="1506"/>
                  </a:lnTo>
                  <a:lnTo>
                    <a:pt x="0" y="1586"/>
                  </a:lnTo>
                  <a:lnTo>
                    <a:pt x="0" y="1586"/>
                  </a:lnTo>
                  <a:lnTo>
                    <a:pt x="0" y="1640"/>
                  </a:lnTo>
                  <a:lnTo>
                    <a:pt x="2" y="1694"/>
                  </a:lnTo>
                  <a:lnTo>
                    <a:pt x="8" y="1748"/>
                  </a:lnTo>
                  <a:lnTo>
                    <a:pt x="14" y="1800"/>
                  </a:lnTo>
                  <a:lnTo>
                    <a:pt x="22" y="1852"/>
                  </a:lnTo>
                  <a:lnTo>
                    <a:pt x="30" y="1904"/>
                  </a:lnTo>
                  <a:lnTo>
                    <a:pt x="42" y="1954"/>
                  </a:lnTo>
                  <a:lnTo>
                    <a:pt x="54" y="2004"/>
                  </a:lnTo>
                  <a:lnTo>
                    <a:pt x="70" y="2054"/>
                  </a:lnTo>
                  <a:lnTo>
                    <a:pt x="86" y="2102"/>
                  </a:lnTo>
                  <a:lnTo>
                    <a:pt x="102" y="2150"/>
                  </a:lnTo>
                  <a:lnTo>
                    <a:pt x="122" y="2198"/>
                  </a:lnTo>
                  <a:lnTo>
                    <a:pt x="142" y="2246"/>
                  </a:lnTo>
                  <a:lnTo>
                    <a:pt x="164" y="2290"/>
                  </a:lnTo>
                  <a:lnTo>
                    <a:pt x="188" y="2336"/>
                  </a:lnTo>
                  <a:lnTo>
                    <a:pt x="212" y="2380"/>
                  </a:lnTo>
                  <a:lnTo>
                    <a:pt x="216" y="2378"/>
                  </a:lnTo>
                  <a:lnTo>
                    <a:pt x="338" y="1912"/>
                  </a:lnTo>
                  <a:lnTo>
                    <a:pt x="800" y="2038"/>
                  </a:lnTo>
                  <a:lnTo>
                    <a:pt x="800" y="2038"/>
                  </a:lnTo>
                  <a:lnTo>
                    <a:pt x="774" y="1986"/>
                  </a:lnTo>
                  <a:lnTo>
                    <a:pt x="750" y="1934"/>
                  </a:lnTo>
                  <a:lnTo>
                    <a:pt x="728" y="1880"/>
                  </a:lnTo>
                  <a:lnTo>
                    <a:pt x="712" y="1824"/>
                  </a:lnTo>
                  <a:lnTo>
                    <a:pt x="698" y="1766"/>
                  </a:lnTo>
                  <a:lnTo>
                    <a:pt x="688" y="1708"/>
                  </a:lnTo>
                  <a:lnTo>
                    <a:pt x="682" y="1648"/>
                  </a:lnTo>
                  <a:lnTo>
                    <a:pt x="680" y="1586"/>
                  </a:lnTo>
                  <a:lnTo>
                    <a:pt x="680" y="1586"/>
                  </a:lnTo>
                  <a:lnTo>
                    <a:pt x="682" y="1540"/>
                  </a:lnTo>
                  <a:lnTo>
                    <a:pt x="686" y="1494"/>
                  </a:lnTo>
                  <a:lnTo>
                    <a:pt x="690" y="1448"/>
                  </a:lnTo>
                  <a:lnTo>
                    <a:pt x="698" y="1404"/>
                  </a:lnTo>
                  <a:lnTo>
                    <a:pt x="708" y="1360"/>
                  </a:lnTo>
                  <a:lnTo>
                    <a:pt x="722" y="1318"/>
                  </a:lnTo>
                  <a:lnTo>
                    <a:pt x="736" y="1274"/>
                  </a:lnTo>
                  <a:lnTo>
                    <a:pt x="752" y="1234"/>
                  </a:lnTo>
                  <a:lnTo>
                    <a:pt x="770" y="1194"/>
                  </a:lnTo>
                  <a:lnTo>
                    <a:pt x="790" y="1154"/>
                  </a:lnTo>
                  <a:lnTo>
                    <a:pt x="812" y="1116"/>
                  </a:lnTo>
                  <a:lnTo>
                    <a:pt x="836" y="1080"/>
                  </a:lnTo>
                  <a:lnTo>
                    <a:pt x="860" y="1044"/>
                  </a:lnTo>
                  <a:lnTo>
                    <a:pt x="888" y="1010"/>
                  </a:lnTo>
                  <a:lnTo>
                    <a:pt x="916" y="978"/>
                  </a:lnTo>
                  <a:lnTo>
                    <a:pt x="946" y="946"/>
                  </a:lnTo>
                  <a:lnTo>
                    <a:pt x="978" y="916"/>
                  </a:lnTo>
                  <a:lnTo>
                    <a:pt x="1012" y="888"/>
                  </a:lnTo>
                  <a:lnTo>
                    <a:pt x="1046" y="860"/>
                  </a:lnTo>
                  <a:lnTo>
                    <a:pt x="1080" y="834"/>
                  </a:lnTo>
                  <a:lnTo>
                    <a:pt x="1118" y="812"/>
                  </a:lnTo>
                  <a:lnTo>
                    <a:pt x="1156" y="790"/>
                  </a:lnTo>
                  <a:lnTo>
                    <a:pt x="1196" y="770"/>
                  </a:lnTo>
                  <a:lnTo>
                    <a:pt x="1236" y="752"/>
                  </a:lnTo>
                  <a:lnTo>
                    <a:pt x="1276" y="736"/>
                  </a:lnTo>
                  <a:lnTo>
                    <a:pt x="1318" y="720"/>
                  </a:lnTo>
                  <a:lnTo>
                    <a:pt x="1362" y="708"/>
                  </a:lnTo>
                  <a:lnTo>
                    <a:pt x="1406" y="698"/>
                  </a:lnTo>
                  <a:lnTo>
                    <a:pt x="1450" y="690"/>
                  </a:lnTo>
                  <a:lnTo>
                    <a:pt x="1496" y="684"/>
                  </a:lnTo>
                  <a:lnTo>
                    <a:pt x="1542" y="682"/>
                  </a:lnTo>
                  <a:lnTo>
                    <a:pt x="1588" y="680"/>
                  </a:lnTo>
                  <a:lnTo>
                    <a:pt x="1588" y="680"/>
                  </a:lnTo>
                  <a:lnTo>
                    <a:pt x="1588" y="680"/>
                  </a:lnTo>
                  <a:lnTo>
                    <a:pt x="1930" y="340"/>
                  </a:lnTo>
                  <a:lnTo>
                    <a:pt x="1588" y="0"/>
                  </a:lnTo>
                  <a:close/>
                </a:path>
              </a:pathLst>
            </a:custGeom>
            <a:grpFill/>
            <a:ln w="12700" cmpd="sng">
              <a:noFill/>
              <a:round/>
              <a:headEnd/>
              <a:tailEnd/>
            </a:ln>
            <a:sp3d extrusionH="381000" prstMaterial="dkEdge">
              <a:bevelT w="139700" prst="cross"/>
              <a:extrusionClr>
                <a:schemeClr val="bg1">
                  <a:lumMod val="75000"/>
                </a:schemeClr>
              </a:extrusionClr>
            </a:sp3d>
          </p:spPr>
          <p:txBody>
            <a:bodyPr/>
            <a:lstStyle/>
            <a:p>
              <a:pPr>
                <a:defRPr/>
              </a:pPr>
              <a:endParaRPr lang="en-US" dirty="0">
                <a:latin typeface="Calibri" pitchFamily="34" charset="0"/>
              </a:endParaRPr>
            </a:p>
          </p:txBody>
        </p:sp>
        <p:sp>
          <p:nvSpPr>
            <p:cNvPr id="4" name="Freeform 3"/>
            <p:cNvSpPr>
              <a:spLocks/>
            </p:cNvSpPr>
            <p:nvPr/>
          </p:nvSpPr>
          <p:spPr bwMode="auto">
            <a:xfrm>
              <a:off x="4498975" y="1492250"/>
              <a:ext cx="2517775" cy="3981450"/>
            </a:xfrm>
            <a:custGeom>
              <a:avLst/>
              <a:gdLst/>
              <a:ahLst/>
              <a:cxnLst>
                <a:cxn ang="0">
                  <a:pos x="1372" y="2382"/>
                </a:cxn>
                <a:cxn ang="0">
                  <a:pos x="1372" y="2382"/>
                </a:cxn>
                <a:cxn ang="0">
                  <a:pos x="1446" y="2238"/>
                </a:cxn>
                <a:cxn ang="0">
                  <a:pos x="1504" y="2088"/>
                </a:cxn>
                <a:cxn ang="0">
                  <a:pos x="1548" y="1938"/>
                </a:cxn>
                <a:cxn ang="0">
                  <a:pos x="1574" y="1784"/>
                </a:cxn>
                <a:cxn ang="0">
                  <a:pos x="1586" y="1630"/>
                </a:cxn>
                <a:cxn ang="0">
                  <a:pos x="1582" y="1478"/>
                </a:cxn>
                <a:cxn ang="0">
                  <a:pos x="1564" y="1326"/>
                </a:cxn>
                <a:cxn ang="0">
                  <a:pos x="1532" y="1176"/>
                </a:cxn>
                <a:cxn ang="0">
                  <a:pos x="1486" y="1032"/>
                </a:cxn>
                <a:cxn ang="0">
                  <a:pos x="1426" y="892"/>
                </a:cxn>
                <a:cxn ang="0">
                  <a:pos x="1352" y="756"/>
                </a:cxn>
                <a:cxn ang="0">
                  <a:pos x="1266" y="630"/>
                </a:cxn>
                <a:cxn ang="0">
                  <a:pos x="1166" y="510"/>
                </a:cxn>
                <a:cxn ang="0">
                  <a:pos x="1054" y="400"/>
                </a:cxn>
                <a:cxn ang="0">
                  <a:pos x="930" y="300"/>
                </a:cxn>
                <a:cxn ang="0">
                  <a:pos x="794" y="212"/>
                </a:cxn>
                <a:cxn ang="0">
                  <a:pos x="746" y="186"/>
                </a:cxn>
                <a:cxn ang="0">
                  <a:pos x="650" y="140"/>
                </a:cxn>
                <a:cxn ang="0">
                  <a:pos x="552" y="100"/>
                </a:cxn>
                <a:cxn ang="0">
                  <a:pos x="454" y="66"/>
                </a:cxn>
                <a:cxn ang="0">
                  <a:pos x="354" y="40"/>
                </a:cxn>
                <a:cxn ang="0">
                  <a:pos x="254" y="20"/>
                </a:cxn>
                <a:cxn ang="0">
                  <a:pos x="152" y="8"/>
                </a:cxn>
                <a:cxn ang="0">
                  <a:pos x="50" y="2"/>
                </a:cxn>
                <a:cxn ang="0">
                  <a:pos x="0" y="4"/>
                </a:cxn>
                <a:cxn ang="0">
                  <a:pos x="2" y="682"/>
                </a:cxn>
                <a:cxn ang="0">
                  <a:pos x="60" y="684"/>
                </a:cxn>
                <a:cxn ang="0">
                  <a:pos x="176" y="698"/>
                </a:cxn>
                <a:cxn ang="0">
                  <a:pos x="288" y="728"/>
                </a:cxn>
                <a:cxn ang="0">
                  <a:pos x="400" y="774"/>
                </a:cxn>
                <a:cxn ang="0">
                  <a:pos x="454" y="802"/>
                </a:cxn>
                <a:cxn ang="0">
                  <a:pos x="532" y="854"/>
                </a:cxn>
                <a:cxn ang="0">
                  <a:pos x="602" y="910"/>
                </a:cxn>
                <a:cxn ang="0">
                  <a:pos x="666" y="972"/>
                </a:cxn>
                <a:cxn ang="0">
                  <a:pos x="722" y="1040"/>
                </a:cxn>
                <a:cxn ang="0">
                  <a:pos x="772" y="1114"/>
                </a:cxn>
                <a:cxn ang="0">
                  <a:pos x="814" y="1190"/>
                </a:cxn>
                <a:cxn ang="0">
                  <a:pos x="848" y="1270"/>
                </a:cxn>
                <a:cxn ang="0">
                  <a:pos x="876" y="1354"/>
                </a:cxn>
                <a:cxn ang="0">
                  <a:pos x="894" y="1438"/>
                </a:cxn>
                <a:cxn ang="0">
                  <a:pos x="904" y="1526"/>
                </a:cxn>
                <a:cxn ang="0">
                  <a:pos x="906" y="1612"/>
                </a:cxn>
                <a:cxn ang="0">
                  <a:pos x="900" y="1700"/>
                </a:cxn>
                <a:cxn ang="0">
                  <a:pos x="884" y="1788"/>
                </a:cxn>
                <a:cxn ang="0">
                  <a:pos x="860" y="1874"/>
                </a:cxn>
                <a:cxn ang="0">
                  <a:pos x="826" y="1960"/>
                </a:cxn>
                <a:cxn ang="0">
                  <a:pos x="784" y="2042"/>
                </a:cxn>
                <a:cxn ang="0">
                  <a:pos x="784" y="2042"/>
                </a:cxn>
                <a:cxn ang="0">
                  <a:pos x="1372" y="2382"/>
                </a:cxn>
              </a:cxnLst>
              <a:rect l="0" t="0" r="r" b="b"/>
              <a:pathLst>
                <a:path w="1586" h="2508">
                  <a:moveTo>
                    <a:pt x="1372" y="2382"/>
                  </a:moveTo>
                  <a:lnTo>
                    <a:pt x="1372" y="2382"/>
                  </a:lnTo>
                  <a:lnTo>
                    <a:pt x="1372" y="2382"/>
                  </a:lnTo>
                  <a:lnTo>
                    <a:pt x="1372" y="2382"/>
                  </a:lnTo>
                  <a:lnTo>
                    <a:pt x="1412" y="2310"/>
                  </a:lnTo>
                  <a:lnTo>
                    <a:pt x="1446" y="2238"/>
                  </a:lnTo>
                  <a:lnTo>
                    <a:pt x="1478" y="2164"/>
                  </a:lnTo>
                  <a:lnTo>
                    <a:pt x="1504" y="2088"/>
                  </a:lnTo>
                  <a:lnTo>
                    <a:pt x="1528" y="2014"/>
                  </a:lnTo>
                  <a:lnTo>
                    <a:pt x="1548" y="1938"/>
                  </a:lnTo>
                  <a:lnTo>
                    <a:pt x="1562" y="1862"/>
                  </a:lnTo>
                  <a:lnTo>
                    <a:pt x="1574" y="1784"/>
                  </a:lnTo>
                  <a:lnTo>
                    <a:pt x="1582" y="1708"/>
                  </a:lnTo>
                  <a:lnTo>
                    <a:pt x="1586" y="1630"/>
                  </a:lnTo>
                  <a:lnTo>
                    <a:pt x="1586" y="1554"/>
                  </a:lnTo>
                  <a:lnTo>
                    <a:pt x="1582" y="1478"/>
                  </a:lnTo>
                  <a:lnTo>
                    <a:pt x="1576" y="1402"/>
                  </a:lnTo>
                  <a:lnTo>
                    <a:pt x="1564" y="1326"/>
                  </a:lnTo>
                  <a:lnTo>
                    <a:pt x="1550" y="1250"/>
                  </a:lnTo>
                  <a:lnTo>
                    <a:pt x="1532" y="1176"/>
                  </a:lnTo>
                  <a:lnTo>
                    <a:pt x="1510" y="1104"/>
                  </a:lnTo>
                  <a:lnTo>
                    <a:pt x="1486" y="1032"/>
                  </a:lnTo>
                  <a:lnTo>
                    <a:pt x="1458" y="960"/>
                  </a:lnTo>
                  <a:lnTo>
                    <a:pt x="1426" y="892"/>
                  </a:lnTo>
                  <a:lnTo>
                    <a:pt x="1390" y="824"/>
                  </a:lnTo>
                  <a:lnTo>
                    <a:pt x="1352" y="756"/>
                  </a:lnTo>
                  <a:lnTo>
                    <a:pt x="1310" y="692"/>
                  </a:lnTo>
                  <a:lnTo>
                    <a:pt x="1266" y="630"/>
                  </a:lnTo>
                  <a:lnTo>
                    <a:pt x="1218" y="568"/>
                  </a:lnTo>
                  <a:lnTo>
                    <a:pt x="1166" y="510"/>
                  </a:lnTo>
                  <a:lnTo>
                    <a:pt x="1112" y="454"/>
                  </a:lnTo>
                  <a:lnTo>
                    <a:pt x="1054" y="400"/>
                  </a:lnTo>
                  <a:lnTo>
                    <a:pt x="994" y="350"/>
                  </a:lnTo>
                  <a:lnTo>
                    <a:pt x="930" y="300"/>
                  </a:lnTo>
                  <a:lnTo>
                    <a:pt x="864" y="256"/>
                  </a:lnTo>
                  <a:lnTo>
                    <a:pt x="794" y="212"/>
                  </a:lnTo>
                  <a:lnTo>
                    <a:pt x="794" y="212"/>
                  </a:lnTo>
                  <a:lnTo>
                    <a:pt x="746" y="186"/>
                  </a:lnTo>
                  <a:lnTo>
                    <a:pt x="698" y="162"/>
                  </a:lnTo>
                  <a:lnTo>
                    <a:pt x="650" y="140"/>
                  </a:lnTo>
                  <a:lnTo>
                    <a:pt x="602" y="118"/>
                  </a:lnTo>
                  <a:lnTo>
                    <a:pt x="552" y="100"/>
                  </a:lnTo>
                  <a:lnTo>
                    <a:pt x="504" y="82"/>
                  </a:lnTo>
                  <a:lnTo>
                    <a:pt x="454" y="66"/>
                  </a:lnTo>
                  <a:lnTo>
                    <a:pt x="404" y="52"/>
                  </a:lnTo>
                  <a:lnTo>
                    <a:pt x="354" y="40"/>
                  </a:lnTo>
                  <a:lnTo>
                    <a:pt x="304" y="30"/>
                  </a:lnTo>
                  <a:lnTo>
                    <a:pt x="254" y="20"/>
                  </a:lnTo>
                  <a:lnTo>
                    <a:pt x="202" y="14"/>
                  </a:lnTo>
                  <a:lnTo>
                    <a:pt x="152" y="8"/>
                  </a:lnTo>
                  <a:lnTo>
                    <a:pt x="102" y="4"/>
                  </a:lnTo>
                  <a:lnTo>
                    <a:pt x="50" y="2"/>
                  </a:lnTo>
                  <a:lnTo>
                    <a:pt x="0" y="0"/>
                  </a:lnTo>
                  <a:lnTo>
                    <a:pt x="0" y="4"/>
                  </a:lnTo>
                  <a:lnTo>
                    <a:pt x="342" y="344"/>
                  </a:lnTo>
                  <a:lnTo>
                    <a:pt x="2" y="682"/>
                  </a:lnTo>
                  <a:lnTo>
                    <a:pt x="2" y="682"/>
                  </a:lnTo>
                  <a:lnTo>
                    <a:pt x="60" y="684"/>
                  </a:lnTo>
                  <a:lnTo>
                    <a:pt x="118" y="688"/>
                  </a:lnTo>
                  <a:lnTo>
                    <a:pt x="176" y="698"/>
                  </a:lnTo>
                  <a:lnTo>
                    <a:pt x="232" y="712"/>
                  </a:lnTo>
                  <a:lnTo>
                    <a:pt x="288" y="728"/>
                  </a:lnTo>
                  <a:lnTo>
                    <a:pt x="344" y="750"/>
                  </a:lnTo>
                  <a:lnTo>
                    <a:pt x="400" y="774"/>
                  </a:lnTo>
                  <a:lnTo>
                    <a:pt x="454" y="802"/>
                  </a:lnTo>
                  <a:lnTo>
                    <a:pt x="454" y="802"/>
                  </a:lnTo>
                  <a:lnTo>
                    <a:pt x="492" y="828"/>
                  </a:lnTo>
                  <a:lnTo>
                    <a:pt x="532" y="854"/>
                  </a:lnTo>
                  <a:lnTo>
                    <a:pt x="568" y="880"/>
                  </a:lnTo>
                  <a:lnTo>
                    <a:pt x="602" y="910"/>
                  </a:lnTo>
                  <a:lnTo>
                    <a:pt x="636" y="940"/>
                  </a:lnTo>
                  <a:lnTo>
                    <a:pt x="666" y="972"/>
                  </a:lnTo>
                  <a:lnTo>
                    <a:pt x="696" y="1006"/>
                  </a:lnTo>
                  <a:lnTo>
                    <a:pt x="722" y="1040"/>
                  </a:lnTo>
                  <a:lnTo>
                    <a:pt x="748" y="1076"/>
                  </a:lnTo>
                  <a:lnTo>
                    <a:pt x="772" y="1114"/>
                  </a:lnTo>
                  <a:lnTo>
                    <a:pt x="794" y="1152"/>
                  </a:lnTo>
                  <a:lnTo>
                    <a:pt x="814" y="1190"/>
                  </a:lnTo>
                  <a:lnTo>
                    <a:pt x="832" y="1230"/>
                  </a:lnTo>
                  <a:lnTo>
                    <a:pt x="848" y="1270"/>
                  </a:lnTo>
                  <a:lnTo>
                    <a:pt x="862" y="1312"/>
                  </a:lnTo>
                  <a:lnTo>
                    <a:pt x="876" y="1354"/>
                  </a:lnTo>
                  <a:lnTo>
                    <a:pt x="886" y="1396"/>
                  </a:lnTo>
                  <a:lnTo>
                    <a:pt x="894" y="1438"/>
                  </a:lnTo>
                  <a:lnTo>
                    <a:pt x="900" y="1482"/>
                  </a:lnTo>
                  <a:lnTo>
                    <a:pt x="904" y="1526"/>
                  </a:lnTo>
                  <a:lnTo>
                    <a:pt x="906" y="1570"/>
                  </a:lnTo>
                  <a:lnTo>
                    <a:pt x="906" y="1612"/>
                  </a:lnTo>
                  <a:lnTo>
                    <a:pt x="904" y="1656"/>
                  </a:lnTo>
                  <a:lnTo>
                    <a:pt x="900" y="1700"/>
                  </a:lnTo>
                  <a:lnTo>
                    <a:pt x="892" y="1744"/>
                  </a:lnTo>
                  <a:lnTo>
                    <a:pt x="884" y="1788"/>
                  </a:lnTo>
                  <a:lnTo>
                    <a:pt x="872" y="1832"/>
                  </a:lnTo>
                  <a:lnTo>
                    <a:pt x="860" y="1874"/>
                  </a:lnTo>
                  <a:lnTo>
                    <a:pt x="844" y="1918"/>
                  </a:lnTo>
                  <a:lnTo>
                    <a:pt x="826" y="1960"/>
                  </a:lnTo>
                  <a:lnTo>
                    <a:pt x="806" y="2002"/>
                  </a:lnTo>
                  <a:lnTo>
                    <a:pt x="784" y="2042"/>
                  </a:lnTo>
                  <a:lnTo>
                    <a:pt x="784" y="2042"/>
                  </a:lnTo>
                  <a:lnTo>
                    <a:pt x="784" y="2042"/>
                  </a:lnTo>
                  <a:lnTo>
                    <a:pt x="908" y="2508"/>
                  </a:lnTo>
                  <a:lnTo>
                    <a:pt x="1372" y="2382"/>
                  </a:lnTo>
                  <a:close/>
                </a:path>
              </a:pathLst>
            </a:custGeom>
            <a:grpFill/>
            <a:ln w="12700" cmpd="sng">
              <a:noFill/>
              <a:round/>
              <a:headEnd/>
              <a:tailEnd/>
            </a:ln>
            <a:sp3d extrusionH="381000" prstMaterial="dkEdge">
              <a:bevelT w="139700" prst="cross"/>
              <a:extrusionClr>
                <a:schemeClr val="bg1">
                  <a:lumMod val="75000"/>
                </a:schemeClr>
              </a:extrusionClr>
            </a:sp3d>
          </p:spPr>
          <p:txBody>
            <a:bodyPr/>
            <a:lstStyle/>
            <a:p>
              <a:pPr>
                <a:defRPr/>
              </a:pPr>
              <a:endParaRPr lang="en-US" dirty="0">
                <a:latin typeface="Calibri" pitchFamily="34" charset="0"/>
              </a:endParaRPr>
            </a:p>
          </p:txBody>
        </p:sp>
        <p:sp>
          <p:nvSpPr>
            <p:cNvPr id="5" name="Freeform 4"/>
            <p:cNvSpPr>
              <a:spLocks/>
            </p:cNvSpPr>
            <p:nvPr/>
          </p:nvSpPr>
          <p:spPr bwMode="auto">
            <a:xfrm>
              <a:off x="2314575" y="4533900"/>
              <a:ext cx="4365625" cy="2000250"/>
            </a:xfrm>
            <a:custGeom>
              <a:avLst/>
              <a:gdLst/>
              <a:ahLst/>
              <a:cxnLst>
                <a:cxn ang="0">
                  <a:pos x="0" y="464"/>
                </a:cxn>
                <a:cxn ang="0">
                  <a:pos x="0" y="464"/>
                </a:cxn>
                <a:cxn ang="0">
                  <a:pos x="88" y="602"/>
                </a:cxn>
                <a:cxn ang="0">
                  <a:pos x="188" y="726"/>
                </a:cxn>
                <a:cxn ang="0">
                  <a:pos x="298" y="838"/>
                </a:cxn>
                <a:cxn ang="0">
                  <a:pos x="418" y="938"/>
                </a:cxn>
                <a:cxn ang="0">
                  <a:pos x="546" y="1026"/>
                </a:cxn>
                <a:cxn ang="0">
                  <a:pos x="680" y="1100"/>
                </a:cxn>
                <a:cxn ang="0">
                  <a:pos x="820" y="1160"/>
                </a:cxn>
                <a:cxn ang="0">
                  <a:pos x="964" y="1206"/>
                </a:cxn>
                <a:cxn ang="0">
                  <a:pos x="1114" y="1238"/>
                </a:cxn>
                <a:cxn ang="0">
                  <a:pos x="1266" y="1256"/>
                </a:cxn>
                <a:cxn ang="0">
                  <a:pos x="1418" y="1260"/>
                </a:cxn>
                <a:cxn ang="0">
                  <a:pos x="1572" y="1248"/>
                </a:cxn>
                <a:cxn ang="0">
                  <a:pos x="1724" y="1222"/>
                </a:cxn>
                <a:cxn ang="0">
                  <a:pos x="1876" y="1180"/>
                </a:cxn>
                <a:cxn ang="0">
                  <a:pos x="2024" y="1122"/>
                </a:cxn>
                <a:cxn ang="0">
                  <a:pos x="2168" y="1048"/>
                </a:cxn>
                <a:cxn ang="0">
                  <a:pos x="2216" y="1020"/>
                </a:cxn>
                <a:cxn ang="0">
                  <a:pos x="2304" y="962"/>
                </a:cxn>
                <a:cxn ang="0">
                  <a:pos x="2388" y="896"/>
                </a:cxn>
                <a:cxn ang="0">
                  <a:pos x="2466" y="828"/>
                </a:cxn>
                <a:cxn ang="0">
                  <a:pos x="2538" y="754"/>
                </a:cxn>
                <a:cxn ang="0">
                  <a:pos x="2606" y="676"/>
                </a:cxn>
                <a:cxn ang="0">
                  <a:pos x="2668" y="596"/>
                </a:cxn>
                <a:cxn ang="0">
                  <a:pos x="2724" y="510"/>
                </a:cxn>
                <a:cxn ang="0">
                  <a:pos x="2746" y="466"/>
                </a:cxn>
                <a:cxn ang="0">
                  <a:pos x="2158" y="130"/>
                </a:cxn>
                <a:cxn ang="0">
                  <a:pos x="2128" y="178"/>
                </a:cxn>
                <a:cxn ang="0">
                  <a:pos x="2058" y="270"/>
                </a:cxn>
                <a:cxn ang="0">
                  <a:pos x="1974" y="354"/>
                </a:cxn>
                <a:cxn ang="0">
                  <a:pos x="1880" y="426"/>
                </a:cxn>
                <a:cxn ang="0">
                  <a:pos x="1828" y="458"/>
                </a:cxn>
                <a:cxn ang="0">
                  <a:pos x="1746" y="500"/>
                </a:cxn>
                <a:cxn ang="0">
                  <a:pos x="1660" y="534"/>
                </a:cxn>
                <a:cxn ang="0">
                  <a:pos x="1574" y="558"/>
                </a:cxn>
                <a:cxn ang="0">
                  <a:pos x="1486" y="574"/>
                </a:cxn>
                <a:cxn ang="0">
                  <a:pos x="1400" y="580"/>
                </a:cxn>
                <a:cxn ang="0">
                  <a:pos x="1312" y="578"/>
                </a:cxn>
                <a:cxn ang="0">
                  <a:pos x="1226" y="568"/>
                </a:cxn>
                <a:cxn ang="0">
                  <a:pos x="1140" y="548"/>
                </a:cxn>
                <a:cxn ang="0">
                  <a:pos x="1058" y="522"/>
                </a:cxn>
                <a:cxn ang="0">
                  <a:pos x="976" y="488"/>
                </a:cxn>
                <a:cxn ang="0">
                  <a:pos x="900" y="446"/>
                </a:cxn>
                <a:cxn ang="0">
                  <a:pos x="828" y="396"/>
                </a:cxn>
                <a:cxn ang="0">
                  <a:pos x="760" y="338"/>
                </a:cxn>
                <a:cxn ang="0">
                  <a:pos x="696" y="274"/>
                </a:cxn>
                <a:cxn ang="0">
                  <a:pos x="640" y="204"/>
                </a:cxn>
                <a:cxn ang="0">
                  <a:pos x="588" y="124"/>
                </a:cxn>
                <a:cxn ang="0">
                  <a:pos x="588" y="124"/>
                </a:cxn>
                <a:cxn ang="0">
                  <a:pos x="0" y="464"/>
                </a:cxn>
              </a:cxnLst>
              <a:rect l="0" t="0" r="r" b="b"/>
              <a:pathLst>
                <a:path w="2750" h="1260">
                  <a:moveTo>
                    <a:pt x="0" y="464"/>
                  </a:moveTo>
                  <a:lnTo>
                    <a:pt x="0" y="464"/>
                  </a:lnTo>
                  <a:lnTo>
                    <a:pt x="0" y="464"/>
                  </a:lnTo>
                  <a:lnTo>
                    <a:pt x="0" y="464"/>
                  </a:lnTo>
                  <a:lnTo>
                    <a:pt x="44" y="534"/>
                  </a:lnTo>
                  <a:lnTo>
                    <a:pt x="88" y="602"/>
                  </a:lnTo>
                  <a:lnTo>
                    <a:pt x="138" y="666"/>
                  </a:lnTo>
                  <a:lnTo>
                    <a:pt x="188" y="726"/>
                  </a:lnTo>
                  <a:lnTo>
                    <a:pt x="242" y="784"/>
                  </a:lnTo>
                  <a:lnTo>
                    <a:pt x="298" y="838"/>
                  </a:lnTo>
                  <a:lnTo>
                    <a:pt x="356" y="890"/>
                  </a:lnTo>
                  <a:lnTo>
                    <a:pt x="418" y="938"/>
                  </a:lnTo>
                  <a:lnTo>
                    <a:pt x="480" y="984"/>
                  </a:lnTo>
                  <a:lnTo>
                    <a:pt x="546" y="1026"/>
                  </a:lnTo>
                  <a:lnTo>
                    <a:pt x="612" y="1064"/>
                  </a:lnTo>
                  <a:lnTo>
                    <a:pt x="680" y="1100"/>
                  </a:lnTo>
                  <a:lnTo>
                    <a:pt x="748" y="1130"/>
                  </a:lnTo>
                  <a:lnTo>
                    <a:pt x="820" y="1160"/>
                  </a:lnTo>
                  <a:lnTo>
                    <a:pt x="892" y="1184"/>
                  </a:lnTo>
                  <a:lnTo>
                    <a:pt x="964" y="1206"/>
                  </a:lnTo>
                  <a:lnTo>
                    <a:pt x="1038" y="1224"/>
                  </a:lnTo>
                  <a:lnTo>
                    <a:pt x="1114" y="1238"/>
                  </a:lnTo>
                  <a:lnTo>
                    <a:pt x="1190" y="1250"/>
                  </a:lnTo>
                  <a:lnTo>
                    <a:pt x="1266" y="1256"/>
                  </a:lnTo>
                  <a:lnTo>
                    <a:pt x="1342" y="1260"/>
                  </a:lnTo>
                  <a:lnTo>
                    <a:pt x="1418" y="1260"/>
                  </a:lnTo>
                  <a:lnTo>
                    <a:pt x="1494" y="1256"/>
                  </a:lnTo>
                  <a:lnTo>
                    <a:pt x="1572" y="1248"/>
                  </a:lnTo>
                  <a:lnTo>
                    <a:pt x="1648" y="1238"/>
                  </a:lnTo>
                  <a:lnTo>
                    <a:pt x="1724" y="1222"/>
                  </a:lnTo>
                  <a:lnTo>
                    <a:pt x="1800" y="1204"/>
                  </a:lnTo>
                  <a:lnTo>
                    <a:pt x="1876" y="1180"/>
                  </a:lnTo>
                  <a:lnTo>
                    <a:pt x="1950" y="1154"/>
                  </a:lnTo>
                  <a:lnTo>
                    <a:pt x="2024" y="1122"/>
                  </a:lnTo>
                  <a:lnTo>
                    <a:pt x="2098" y="1088"/>
                  </a:lnTo>
                  <a:lnTo>
                    <a:pt x="2168" y="1048"/>
                  </a:lnTo>
                  <a:lnTo>
                    <a:pt x="2168" y="1048"/>
                  </a:lnTo>
                  <a:lnTo>
                    <a:pt x="2216" y="1020"/>
                  </a:lnTo>
                  <a:lnTo>
                    <a:pt x="2260" y="992"/>
                  </a:lnTo>
                  <a:lnTo>
                    <a:pt x="2304" y="962"/>
                  </a:lnTo>
                  <a:lnTo>
                    <a:pt x="2346" y="930"/>
                  </a:lnTo>
                  <a:lnTo>
                    <a:pt x="2388" y="896"/>
                  </a:lnTo>
                  <a:lnTo>
                    <a:pt x="2428" y="862"/>
                  </a:lnTo>
                  <a:lnTo>
                    <a:pt x="2466" y="828"/>
                  </a:lnTo>
                  <a:lnTo>
                    <a:pt x="2502" y="792"/>
                  </a:lnTo>
                  <a:lnTo>
                    <a:pt x="2538" y="754"/>
                  </a:lnTo>
                  <a:lnTo>
                    <a:pt x="2572" y="716"/>
                  </a:lnTo>
                  <a:lnTo>
                    <a:pt x="2606" y="676"/>
                  </a:lnTo>
                  <a:lnTo>
                    <a:pt x="2638" y="636"/>
                  </a:lnTo>
                  <a:lnTo>
                    <a:pt x="2668" y="596"/>
                  </a:lnTo>
                  <a:lnTo>
                    <a:pt x="2696" y="554"/>
                  </a:lnTo>
                  <a:lnTo>
                    <a:pt x="2724" y="510"/>
                  </a:lnTo>
                  <a:lnTo>
                    <a:pt x="2750" y="468"/>
                  </a:lnTo>
                  <a:lnTo>
                    <a:pt x="2746" y="466"/>
                  </a:lnTo>
                  <a:lnTo>
                    <a:pt x="2280" y="592"/>
                  </a:lnTo>
                  <a:lnTo>
                    <a:pt x="2158" y="130"/>
                  </a:lnTo>
                  <a:lnTo>
                    <a:pt x="2158" y="130"/>
                  </a:lnTo>
                  <a:lnTo>
                    <a:pt x="2128" y="178"/>
                  </a:lnTo>
                  <a:lnTo>
                    <a:pt x="2094" y="226"/>
                  </a:lnTo>
                  <a:lnTo>
                    <a:pt x="2058" y="270"/>
                  </a:lnTo>
                  <a:lnTo>
                    <a:pt x="2018" y="312"/>
                  </a:lnTo>
                  <a:lnTo>
                    <a:pt x="1974" y="354"/>
                  </a:lnTo>
                  <a:lnTo>
                    <a:pt x="1928" y="392"/>
                  </a:lnTo>
                  <a:lnTo>
                    <a:pt x="1880" y="426"/>
                  </a:lnTo>
                  <a:lnTo>
                    <a:pt x="1828" y="458"/>
                  </a:lnTo>
                  <a:lnTo>
                    <a:pt x="1828" y="458"/>
                  </a:lnTo>
                  <a:lnTo>
                    <a:pt x="1788" y="480"/>
                  </a:lnTo>
                  <a:lnTo>
                    <a:pt x="1746" y="500"/>
                  </a:lnTo>
                  <a:lnTo>
                    <a:pt x="1704" y="518"/>
                  </a:lnTo>
                  <a:lnTo>
                    <a:pt x="1660" y="534"/>
                  </a:lnTo>
                  <a:lnTo>
                    <a:pt x="1618" y="548"/>
                  </a:lnTo>
                  <a:lnTo>
                    <a:pt x="1574" y="558"/>
                  </a:lnTo>
                  <a:lnTo>
                    <a:pt x="1530" y="566"/>
                  </a:lnTo>
                  <a:lnTo>
                    <a:pt x="1486" y="574"/>
                  </a:lnTo>
                  <a:lnTo>
                    <a:pt x="1444" y="578"/>
                  </a:lnTo>
                  <a:lnTo>
                    <a:pt x="1400" y="580"/>
                  </a:lnTo>
                  <a:lnTo>
                    <a:pt x="1356" y="580"/>
                  </a:lnTo>
                  <a:lnTo>
                    <a:pt x="1312" y="578"/>
                  </a:lnTo>
                  <a:lnTo>
                    <a:pt x="1268" y="574"/>
                  </a:lnTo>
                  <a:lnTo>
                    <a:pt x="1226" y="568"/>
                  </a:lnTo>
                  <a:lnTo>
                    <a:pt x="1182" y="558"/>
                  </a:lnTo>
                  <a:lnTo>
                    <a:pt x="1140" y="548"/>
                  </a:lnTo>
                  <a:lnTo>
                    <a:pt x="1098" y="536"/>
                  </a:lnTo>
                  <a:lnTo>
                    <a:pt x="1058" y="522"/>
                  </a:lnTo>
                  <a:lnTo>
                    <a:pt x="1016" y="506"/>
                  </a:lnTo>
                  <a:lnTo>
                    <a:pt x="976" y="488"/>
                  </a:lnTo>
                  <a:lnTo>
                    <a:pt x="938" y="468"/>
                  </a:lnTo>
                  <a:lnTo>
                    <a:pt x="900" y="446"/>
                  </a:lnTo>
                  <a:lnTo>
                    <a:pt x="864" y="422"/>
                  </a:lnTo>
                  <a:lnTo>
                    <a:pt x="828" y="396"/>
                  </a:lnTo>
                  <a:lnTo>
                    <a:pt x="792" y="368"/>
                  </a:lnTo>
                  <a:lnTo>
                    <a:pt x="760" y="338"/>
                  </a:lnTo>
                  <a:lnTo>
                    <a:pt x="728" y="308"/>
                  </a:lnTo>
                  <a:lnTo>
                    <a:pt x="696" y="274"/>
                  </a:lnTo>
                  <a:lnTo>
                    <a:pt x="668" y="240"/>
                  </a:lnTo>
                  <a:lnTo>
                    <a:pt x="640" y="204"/>
                  </a:lnTo>
                  <a:lnTo>
                    <a:pt x="614" y="164"/>
                  </a:lnTo>
                  <a:lnTo>
                    <a:pt x="588" y="124"/>
                  </a:lnTo>
                  <a:lnTo>
                    <a:pt x="588" y="124"/>
                  </a:lnTo>
                  <a:lnTo>
                    <a:pt x="588" y="124"/>
                  </a:lnTo>
                  <a:lnTo>
                    <a:pt x="124" y="0"/>
                  </a:lnTo>
                  <a:lnTo>
                    <a:pt x="0" y="464"/>
                  </a:lnTo>
                  <a:close/>
                </a:path>
              </a:pathLst>
            </a:custGeom>
            <a:grpFill/>
            <a:ln w="12700" cmpd="sng">
              <a:noFill/>
              <a:round/>
              <a:headEnd/>
              <a:tailEnd/>
            </a:ln>
            <a:sp3d extrusionH="381000" prstMaterial="dkEdge">
              <a:bevelT w="139700" prst="cross"/>
              <a:extrusionClr>
                <a:schemeClr val="bg1">
                  <a:lumMod val="75000"/>
                </a:schemeClr>
              </a:extrusionClr>
            </a:sp3d>
          </p:spPr>
          <p:txBody>
            <a:bodyPr/>
            <a:lstStyle/>
            <a:p>
              <a:pPr>
                <a:defRPr/>
              </a:pPr>
              <a:endParaRPr lang="en-US" dirty="0">
                <a:latin typeface="Calibri" pitchFamily="34" charset="0"/>
              </a:endParaRPr>
            </a:p>
          </p:txBody>
        </p:sp>
      </p:grpSp>
      <p:sp>
        <p:nvSpPr>
          <p:cNvPr id="10" name="TextBox 9"/>
          <p:cNvSpPr txBox="1">
            <a:spLocks noChangeArrowheads="1"/>
          </p:cNvSpPr>
          <p:nvPr/>
        </p:nvSpPr>
        <p:spPr bwMode="auto">
          <a:xfrm>
            <a:off x="5938838" y="2684463"/>
            <a:ext cx="27162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4400">
                <a:solidFill>
                  <a:srgbClr val="000000"/>
                </a:solidFill>
                <a:latin typeface="Calibri" panose="020F0502020204030204" pitchFamily="34" charset="0"/>
              </a:rPr>
              <a:t>Innovation</a:t>
            </a:r>
          </a:p>
        </p:txBody>
      </p:sp>
      <p:sp>
        <p:nvSpPr>
          <p:cNvPr id="11" name="TextBox 10"/>
          <p:cNvSpPr txBox="1">
            <a:spLocks noChangeArrowheads="1"/>
          </p:cNvSpPr>
          <p:nvPr/>
        </p:nvSpPr>
        <p:spPr bwMode="auto">
          <a:xfrm>
            <a:off x="534988" y="2263775"/>
            <a:ext cx="30813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4400">
                <a:solidFill>
                  <a:srgbClr val="000000"/>
                </a:solidFill>
                <a:latin typeface="Calibri" panose="020F0502020204030204" pitchFamily="34" charset="0"/>
              </a:rPr>
              <a:t>Engagement</a:t>
            </a:r>
          </a:p>
        </p:txBody>
      </p:sp>
      <p:sp>
        <p:nvSpPr>
          <p:cNvPr id="12" name="TextBox 11"/>
          <p:cNvSpPr txBox="1">
            <a:spLocks noChangeArrowheads="1"/>
          </p:cNvSpPr>
          <p:nvPr/>
        </p:nvSpPr>
        <p:spPr bwMode="auto">
          <a:xfrm>
            <a:off x="3049588" y="5500688"/>
            <a:ext cx="18764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4400">
                <a:solidFill>
                  <a:srgbClr val="000000"/>
                </a:solidFill>
                <a:latin typeface="Calibri" panose="020F0502020204030204" pitchFamily="34" charset="0"/>
              </a:rPr>
              <a:t>Impact</a:t>
            </a:r>
          </a:p>
        </p:txBody>
      </p:sp>
      <p:sp>
        <p:nvSpPr>
          <p:cNvPr id="8" name="Title 7"/>
          <p:cNvSpPr>
            <a:spLocks noGrp="1"/>
          </p:cNvSpPr>
          <p:nvPr>
            <p:ph type="title"/>
          </p:nvPr>
        </p:nvSpPr>
        <p:spPr>
          <a:xfrm>
            <a:off x="534988" y="460097"/>
            <a:ext cx="7886700" cy="1325563"/>
          </a:xfrm>
        </p:spPr>
        <p:txBody>
          <a:bodyPr>
            <a:normAutofit/>
          </a:bodyPr>
          <a:lstStyle/>
          <a:p>
            <a:pPr>
              <a:defRPr/>
            </a:pPr>
            <a:r>
              <a:rPr lang="en-US" sz="4000" b="0" dirty="0" smtClean="0">
                <a:solidFill>
                  <a:schemeClr val="tx1"/>
                </a:solidFill>
              </a:rPr>
              <a:t>Delivering Relevant &amp; High-Quality Management Education</a:t>
            </a:r>
            <a:endParaRPr lang="en-US" sz="4000" b="0" dirty="0">
              <a:solidFill>
                <a:schemeClr val="tx1"/>
              </a:solidFill>
            </a:endParaRP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0668089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0" dirty="0" smtClean="0">
                <a:solidFill>
                  <a:schemeClr val="tx1"/>
                </a:solidFill>
              </a:rPr>
              <a:t>Engagement</a:t>
            </a:r>
            <a:endParaRPr lang="en-US" b="0" dirty="0">
              <a:solidFill>
                <a:schemeClr val="tx1"/>
              </a:solidFill>
            </a:endParaRPr>
          </a:p>
        </p:txBody>
      </p:sp>
      <p:sp>
        <p:nvSpPr>
          <p:cNvPr id="3" name="Content Placeholder 2"/>
          <p:cNvSpPr>
            <a:spLocks noGrp="1"/>
          </p:cNvSpPr>
          <p:nvPr>
            <p:ph idx="1"/>
          </p:nvPr>
        </p:nvSpPr>
        <p:spPr/>
        <p:txBody>
          <a:bodyPr/>
          <a:lstStyle/>
          <a:p>
            <a:pPr>
              <a:buFontTx/>
              <a:buNone/>
              <a:defRPr/>
            </a:pPr>
            <a:r>
              <a:rPr lang="en-US" dirty="0">
                <a:solidFill>
                  <a:schemeClr val="tx1"/>
                </a:solidFill>
              </a:rPr>
              <a:t>Schools are expected to:</a:t>
            </a:r>
          </a:p>
          <a:p>
            <a:pPr>
              <a:defRPr/>
            </a:pPr>
            <a:r>
              <a:rPr lang="en-US" sz="2800" dirty="0">
                <a:solidFill>
                  <a:schemeClr val="tx1"/>
                </a:solidFill>
              </a:rPr>
              <a:t>Achieve both academic and professional engagement</a:t>
            </a:r>
          </a:p>
          <a:p>
            <a:pPr>
              <a:defRPr/>
            </a:pPr>
            <a:r>
              <a:rPr lang="en-US" sz="2800" dirty="0">
                <a:solidFill>
                  <a:schemeClr val="tx1"/>
                </a:solidFill>
              </a:rPr>
              <a:t>Identify desired characteristics of engagement, aligned with the school’s </a:t>
            </a:r>
            <a:r>
              <a:rPr lang="en-US" sz="2800" dirty="0" smtClean="0">
                <a:solidFill>
                  <a:schemeClr val="tx1"/>
                </a:solidFill>
              </a:rPr>
              <a:t>mission</a:t>
            </a:r>
            <a:endParaRPr lang="en-US" sz="2800" dirty="0">
              <a:solidFill>
                <a:schemeClr val="tx1"/>
              </a:solidFill>
            </a:endParaRPr>
          </a:p>
        </p:txBody>
      </p:sp>
    </p:spTree>
    <p:extLst>
      <p:ext uri="{BB962C8B-B14F-4D97-AF65-F5344CB8AC3E}">
        <p14:creationId xmlns:p14="http://schemas.microsoft.com/office/powerpoint/2010/main" val="1715917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0" dirty="0" smtClean="0">
                <a:solidFill>
                  <a:schemeClr val="tx1"/>
                </a:solidFill>
              </a:rPr>
              <a:t>Innovation</a:t>
            </a:r>
            <a:endParaRPr lang="en-US" b="0" dirty="0">
              <a:solidFill>
                <a:schemeClr val="tx1"/>
              </a:solidFill>
            </a:endParaRPr>
          </a:p>
        </p:txBody>
      </p:sp>
      <p:sp>
        <p:nvSpPr>
          <p:cNvPr id="3" name="Content Placeholder 2"/>
          <p:cNvSpPr>
            <a:spLocks noGrp="1"/>
          </p:cNvSpPr>
          <p:nvPr>
            <p:ph idx="1"/>
          </p:nvPr>
        </p:nvSpPr>
        <p:spPr/>
        <p:txBody>
          <a:bodyPr/>
          <a:lstStyle/>
          <a:p>
            <a:pPr>
              <a:buFontTx/>
              <a:buNone/>
              <a:defRPr/>
            </a:pPr>
            <a:r>
              <a:rPr lang="en-US" dirty="0">
                <a:solidFill>
                  <a:schemeClr val="tx1"/>
                </a:solidFill>
              </a:rPr>
              <a:t>Schools are expected to: </a:t>
            </a:r>
          </a:p>
          <a:p>
            <a:pPr>
              <a:defRPr/>
            </a:pPr>
            <a:r>
              <a:rPr lang="en-US" sz="2800" dirty="0" smtClean="0">
                <a:solidFill>
                  <a:schemeClr val="tx1"/>
                </a:solidFill>
              </a:rPr>
              <a:t>Be </a:t>
            </a:r>
            <a:r>
              <a:rPr lang="en-US" sz="2800" dirty="0">
                <a:solidFill>
                  <a:schemeClr val="tx1"/>
                </a:solidFill>
              </a:rPr>
              <a:t>entrepreneurial and experiment</a:t>
            </a:r>
          </a:p>
          <a:p>
            <a:pPr>
              <a:defRPr/>
            </a:pPr>
            <a:r>
              <a:rPr lang="en-US" sz="2800" dirty="0">
                <a:solidFill>
                  <a:schemeClr val="tx1"/>
                </a:solidFill>
              </a:rPr>
              <a:t>Innovations should be well-developed and aligned with </a:t>
            </a:r>
            <a:r>
              <a:rPr lang="en-US" sz="2800" dirty="0" smtClean="0">
                <a:solidFill>
                  <a:schemeClr val="tx1"/>
                </a:solidFill>
              </a:rPr>
              <a:t>mission &amp; strategy</a:t>
            </a:r>
            <a:endParaRPr lang="en-US" sz="2800" dirty="0">
              <a:solidFill>
                <a:schemeClr val="tx1"/>
              </a:solidFill>
            </a:endParaRPr>
          </a:p>
          <a:p>
            <a:pPr>
              <a:defRPr/>
            </a:pPr>
            <a:r>
              <a:rPr lang="en-US" sz="2800" dirty="0" smtClean="0">
                <a:solidFill>
                  <a:schemeClr val="tx1"/>
                </a:solidFill>
              </a:rPr>
              <a:t>Innovation </a:t>
            </a:r>
            <a:r>
              <a:rPr lang="en-US" sz="2800" dirty="0">
                <a:solidFill>
                  <a:schemeClr val="tx1"/>
                </a:solidFill>
              </a:rPr>
              <a:t>includes both the potential for success and risk of failure</a:t>
            </a:r>
          </a:p>
          <a:p>
            <a:pPr>
              <a:defRPr/>
            </a:pPr>
            <a:endParaRPr lang="en-US" dirty="0"/>
          </a:p>
        </p:txBody>
      </p:sp>
    </p:spTree>
    <p:extLst>
      <p:ext uri="{BB962C8B-B14F-4D97-AF65-F5344CB8AC3E}">
        <p14:creationId xmlns:p14="http://schemas.microsoft.com/office/powerpoint/2010/main" val="2518978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0" dirty="0" smtClean="0">
                <a:solidFill>
                  <a:schemeClr val="tx1"/>
                </a:solidFill>
              </a:rPr>
              <a:t>Impact</a:t>
            </a:r>
            <a:endParaRPr lang="en-US" b="0" dirty="0">
              <a:solidFill>
                <a:schemeClr val="tx1"/>
              </a:solidFill>
            </a:endParaRPr>
          </a:p>
        </p:txBody>
      </p:sp>
      <p:sp>
        <p:nvSpPr>
          <p:cNvPr id="3" name="Content Placeholder 2"/>
          <p:cNvSpPr>
            <a:spLocks noGrp="1"/>
          </p:cNvSpPr>
          <p:nvPr>
            <p:ph idx="1"/>
          </p:nvPr>
        </p:nvSpPr>
        <p:spPr/>
        <p:txBody>
          <a:bodyPr/>
          <a:lstStyle/>
          <a:p>
            <a:pPr>
              <a:buFontTx/>
              <a:buNone/>
              <a:defRPr/>
            </a:pPr>
            <a:r>
              <a:rPr lang="en-US" dirty="0">
                <a:solidFill>
                  <a:schemeClr val="tx1"/>
                </a:solidFill>
              </a:rPr>
              <a:t>Schools are expected to:</a:t>
            </a:r>
          </a:p>
          <a:p>
            <a:pPr>
              <a:defRPr/>
            </a:pPr>
            <a:r>
              <a:rPr lang="en-US" sz="2800" dirty="0">
                <a:solidFill>
                  <a:schemeClr val="tx1"/>
                </a:solidFill>
              </a:rPr>
              <a:t>Focus on high quality </a:t>
            </a:r>
            <a:r>
              <a:rPr lang="en-US" sz="2800" dirty="0" smtClean="0">
                <a:solidFill>
                  <a:schemeClr val="tx1"/>
                </a:solidFill>
              </a:rPr>
              <a:t>outcomes </a:t>
            </a:r>
            <a:r>
              <a:rPr lang="en-US" sz="2800" dirty="0">
                <a:solidFill>
                  <a:schemeClr val="tx1"/>
                </a:solidFill>
              </a:rPr>
              <a:t>that have impact</a:t>
            </a:r>
          </a:p>
          <a:p>
            <a:pPr>
              <a:defRPr/>
            </a:pPr>
            <a:r>
              <a:rPr lang="en-US" sz="2800" dirty="0">
                <a:solidFill>
                  <a:schemeClr val="tx1"/>
                </a:solidFill>
              </a:rPr>
              <a:t>Produce intellectual contributions that have a positive impact on theory, teaching and practice</a:t>
            </a:r>
          </a:p>
          <a:p>
            <a:pPr>
              <a:defRPr/>
            </a:pPr>
            <a:r>
              <a:rPr lang="en-US" sz="2800" dirty="0">
                <a:solidFill>
                  <a:schemeClr val="tx1"/>
                </a:solidFill>
              </a:rPr>
              <a:t>Demonstrate that the business school is “making a difference” in business and society</a:t>
            </a:r>
          </a:p>
          <a:p>
            <a:pPr>
              <a:defRPr/>
            </a:pPr>
            <a:endParaRPr lang="en-US" dirty="0"/>
          </a:p>
        </p:txBody>
      </p:sp>
    </p:spTree>
    <p:extLst>
      <p:ext uri="{BB962C8B-B14F-4D97-AF65-F5344CB8AC3E}">
        <p14:creationId xmlns:p14="http://schemas.microsoft.com/office/powerpoint/2010/main" val="1715018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0" dirty="0" smtClean="0">
                <a:solidFill>
                  <a:schemeClr val="tx1"/>
                </a:solidFill>
              </a:rPr>
              <a:t>Discussion</a:t>
            </a:r>
            <a:endParaRPr lang="en-US" b="0" dirty="0">
              <a:solidFill>
                <a:schemeClr val="tx1"/>
              </a:solidFill>
            </a:endParaRPr>
          </a:p>
        </p:txBody>
      </p:sp>
      <p:sp>
        <p:nvSpPr>
          <p:cNvPr id="3" name="Content Placeholder 2"/>
          <p:cNvSpPr>
            <a:spLocks noGrp="1"/>
          </p:cNvSpPr>
          <p:nvPr>
            <p:ph idx="1"/>
          </p:nvPr>
        </p:nvSpPr>
        <p:spPr/>
        <p:txBody>
          <a:bodyPr/>
          <a:lstStyle/>
          <a:p>
            <a:pPr marL="0" indent="0">
              <a:buFontTx/>
              <a:buNone/>
              <a:defRPr/>
            </a:pPr>
            <a:r>
              <a:rPr lang="en-US" sz="3600" dirty="0" smtClean="0">
                <a:solidFill>
                  <a:schemeClr val="tx1"/>
                </a:solidFill>
              </a:rPr>
              <a:t>Reflect and share 3 to 4 examples of Engagement, Innovation and Impact from your school and share with your table-mates.  Share 3 to 4 of these examples with the workshop group.</a:t>
            </a:r>
          </a:p>
          <a:p>
            <a:pPr marL="0" indent="0">
              <a:buFontTx/>
              <a:buNone/>
              <a:defRPr/>
            </a:pPr>
            <a:endParaRPr lang="en-US" dirty="0"/>
          </a:p>
        </p:txBody>
      </p:sp>
    </p:spTree>
    <p:extLst>
      <p:ext uri="{BB962C8B-B14F-4D97-AF65-F5344CB8AC3E}">
        <p14:creationId xmlns:p14="http://schemas.microsoft.com/office/powerpoint/2010/main" val="3253799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4000" b="0" dirty="0" smtClean="0">
                <a:solidFill>
                  <a:schemeClr val="tx1"/>
                </a:solidFill>
              </a:rPr>
              <a:t>Initial Accreditation Process</a:t>
            </a:r>
            <a:endParaRPr lang="en-US" sz="4000" b="0" dirty="0">
              <a:solidFill>
                <a:schemeClr val="tx1"/>
              </a:solidFill>
            </a:endParaRPr>
          </a:p>
        </p:txBody>
      </p:sp>
      <p:pic>
        <p:nvPicPr>
          <p:cNvPr id="276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3336" y="1825625"/>
            <a:ext cx="7237328" cy="4351338"/>
          </a:xfrm>
        </p:spPr>
      </p:pic>
    </p:spTree>
    <p:extLst>
      <p:ext uri="{BB962C8B-B14F-4D97-AF65-F5344CB8AC3E}">
        <p14:creationId xmlns:p14="http://schemas.microsoft.com/office/powerpoint/2010/main" val="700735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0" dirty="0" smtClean="0">
                <a:solidFill>
                  <a:schemeClr val="tx1"/>
                </a:solidFill>
              </a:rPr>
              <a:t>Eligibility Criteria</a:t>
            </a:r>
            <a:endParaRPr lang="en-US" b="0" dirty="0">
              <a:solidFill>
                <a:schemeClr val="tx1"/>
              </a:solidFill>
            </a:endParaRPr>
          </a:p>
        </p:txBody>
      </p:sp>
      <p:sp>
        <p:nvSpPr>
          <p:cNvPr id="3" name="Content Placeholder 2"/>
          <p:cNvSpPr>
            <a:spLocks noGrp="1"/>
          </p:cNvSpPr>
          <p:nvPr>
            <p:ph idx="1"/>
          </p:nvPr>
        </p:nvSpPr>
        <p:spPr/>
        <p:txBody>
          <a:bodyPr>
            <a:normAutofit fontScale="92500" lnSpcReduction="10000"/>
          </a:bodyPr>
          <a:lstStyle/>
          <a:p>
            <a:pPr marL="0" indent="0">
              <a:buFontTx/>
              <a:buNone/>
              <a:defRPr/>
            </a:pPr>
            <a:r>
              <a:rPr lang="en-US" i="1" dirty="0">
                <a:solidFill>
                  <a:schemeClr val="tx1"/>
                </a:solidFill>
                <a:cs typeface="Arial" pitchFamily="34" charset="0"/>
              </a:rPr>
              <a:t>Demonstrating commitment to Core Values and Guiding Principles</a:t>
            </a:r>
          </a:p>
          <a:p>
            <a:pPr marL="0" indent="0">
              <a:buFontTx/>
              <a:buNone/>
              <a:defRPr/>
            </a:pPr>
            <a:endParaRPr lang="en-US" sz="1400" i="1" dirty="0">
              <a:solidFill>
                <a:schemeClr val="tx1"/>
              </a:solidFill>
              <a:cs typeface="Arial" pitchFamily="34" charset="0"/>
            </a:endParaRPr>
          </a:p>
          <a:p>
            <a:pPr>
              <a:buFontTx/>
              <a:buNone/>
              <a:defRPr/>
            </a:pPr>
            <a:r>
              <a:rPr lang="en-US" b="1" dirty="0">
                <a:solidFill>
                  <a:schemeClr val="tx1"/>
                </a:solidFill>
              </a:rPr>
              <a:t>A</a:t>
            </a:r>
            <a:r>
              <a:rPr lang="en-US" dirty="0">
                <a:solidFill>
                  <a:schemeClr val="tx1"/>
                </a:solidFill>
              </a:rPr>
              <a:t>: Ethical Behavior</a:t>
            </a:r>
          </a:p>
          <a:p>
            <a:pPr>
              <a:buFontTx/>
              <a:buNone/>
              <a:defRPr/>
            </a:pPr>
            <a:r>
              <a:rPr lang="en-US" sz="2400" i="1" dirty="0">
                <a:solidFill>
                  <a:schemeClr val="tx1"/>
                </a:solidFill>
                <a:cs typeface="Arial" pitchFamily="34" charset="0"/>
              </a:rPr>
              <a:t>		Establishing a fundamental expectation</a:t>
            </a:r>
          </a:p>
          <a:p>
            <a:pPr>
              <a:buFontTx/>
              <a:buNone/>
              <a:defRPr/>
            </a:pPr>
            <a:endParaRPr lang="en-US" sz="1400" b="1" dirty="0">
              <a:solidFill>
                <a:schemeClr val="tx1"/>
              </a:solidFill>
              <a:cs typeface="Arial" pitchFamily="34" charset="0"/>
            </a:endParaRPr>
          </a:p>
          <a:p>
            <a:pPr>
              <a:buFontTx/>
              <a:buNone/>
              <a:defRPr/>
            </a:pPr>
            <a:r>
              <a:rPr lang="en-US" b="1" dirty="0">
                <a:solidFill>
                  <a:schemeClr val="tx1"/>
                </a:solidFill>
                <a:cs typeface="Arial" pitchFamily="34" charset="0"/>
              </a:rPr>
              <a:t>B</a:t>
            </a:r>
            <a:r>
              <a:rPr lang="en-US" dirty="0">
                <a:solidFill>
                  <a:schemeClr val="tx1"/>
                </a:solidFill>
                <a:cs typeface="Arial" pitchFamily="34" charset="0"/>
              </a:rPr>
              <a:t>: Collegiate Environment</a:t>
            </a:r>
          </a:p>
          <a:p>
            <a:pPr marL="0" indent="0" algn="ctr">
              <a:buFontTx/>
              <a:buNone/>
              <a:defRPr/>
            </a:pPr>
            <a:r>
              <a:rPr lang="en-US" sz="2400" i="1" dirty="0">
                <a:solidFill>
                  <a:schemeClr val="tx1"/>
                </a:solidFill>
                <a:cs typeface="Arial" pitchFamily="34" charset="0"/>
              </a:rPr>
              <a:t>Advanced level, engagement, and faculty involvement</a:t>
            </a:r>
          </a:p>
          <a:p>
            <a:pPr marL="0" indent="0">
              <a:buFontTx/>
              <a:buNone/>
              <a:defRPr/>
            </a:pPr>
            <a:endParaRPr lang="en-US" sz="1200" dirty="0">
              <a:solidFill>
                <a:schemeClr val="tx1"/>
              </a:solidFill>
              <a:cs typeface="Arial" pitchFamily="34" charset="0"/>
            </a:endParaRPr>
          </a:p>
          <a:p>
            <a:pPr>
              <a:buFontTx/>
              <a:buNone/>
              <a:defRPr/>
            </a:pPr>
            <a:r>
              <a:rPr lang="en-US" b="1" dirty="0">
                <a:solidFill>
                  <a:schemeClr val="tx1"/>
                </a:solidFill>
                <a:cs typeface="Arial" pitchFamily="34" charset="0"/>
              </a:rPr>
              <a:t>C</a:t>
            </a:r>
            <a:r>
              <a:rPr lang="en-US" dirty="0">
                <a:solidFill>
                  <a:schemeClr val="tx1"/>
                </a:solidFill>
                <a:cs typeface="Arial" pitchFamily="34" charset="0"/>
              </a:rPr>
              <a:t>: Commitment to Corporate and Social Responsibility</a:t>
            </a:r>
          </a:p>
          <a:p>
            <a:pPr marL="0" indent="0">
              <a:buFontTx/>
              <a:buNone/>
              <a:defRPr/>
            </a:pPr>
            <a:r>
              <a:rPr lang="en-US" i="1" dirty="0">
                <a:solidFill>
                  <a:schemeClr val="tx1"/>
                </a:solidFill>
                <a:cs typeface="Arial" pitchFamily="34" charset="0"/>
              </a:rPr>
              <a:t>	</a:t>
            </a:r>
            <a:r>
              <a:rPr lang="en-US" sz="2400" i="1" dirty="0">
                <a:solidFill>
                  <a:schemeClr val="tx1"/>
                </a:solidFill>
                <a:cs typeface="Arial" pitchFamily="34" charset="0"/>
              </a:rPr>
              <a:t>Fostering responsibility in society</a:t>
            </a:r>
          </a:p>
          <a:p>
            <a:pPr>
              <a:defRPr/>
            </a:pPr>
            <a:endParaRPr lang="en-US" dirty="0"/>
          </a:p>
        </p:txBody>
      </p:sp>
    </p:spTree>
    <p:extLst>
      <p:ext uri="{BB962C8B-B14F-4D97-AF65-F5344CB8AC3E}">
        <p14:creationId xmlns:p14="http://schemas.microsoft.com/office/powerpoint/2010/main" val="3412421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0" dirty="0" smtClean="0">
                <a:solidFill>
                  <a:schemeClr val="tx1"/>
                </a:solidFill>
              </a:rPr>
              <a:t>Eligibility Criteria</a:t>
            </a:r>
            <a:endParaRPr lang="en-US" b="0" dirty="0">
              <a:solidFill>
                <a:schemeClr val="tx1"/>
              </a:solidFill>
            </a:endParaRPr>
          </a:p>
        </p:txBody>
      </p:sp>
      <p:sp>
        <p:nvSpPr>
          <p:cNvPr id="3" name="Content Placeholder 2"/>
          <p:cNvSpPr>
            <a:spLocks noGrp="1"/>
          </p:cNvSpPr>
          <p:nvPr>
            <p:ph idx="1"/>
          </p:nvPr>
        </p:nvSpPr>
        <p:spPr/>
        <p:txBody>
          <a:bodyPr>
            <a:normAutofit fontScale="92500" lnSpcReduction="10000"/>
          </a:bodyPr>
          <a:lstStyle/>
          <a:p>
            <a:pPr marL="0" indent="0">
              <a:buFontTx/>
              <a:buNone/>
              <a:defRPr/>
            </a:pPr>
            <a:r>
              <a:rPr lang="en-US" i="1" dirty="0">
                <a:solidFill>
                  <a:schemeClr val="tx1"/>
                </a:solidFill>
                <a:cs typeface="Arial" pitchFamily="34" charset="0"/>
              </a:rPr>
              <a:t>Setting and framing the foundation for review</a:t>
            </a:r>
          </a:p>
          <a:p>
            <a:pPr marL="0" indent="0">
              <a:buFontTx/>
              <a:buNone/>
              <a:defRPr/>
            </a:pPr>
            <a:endParaRPr lang="en-US" sz="1400" i="1" dirty="0">
              <a:solidFill>
                <a:schemeClr val="tx1"/>
              </a:solidFill>
              <a:cs typeface="Arial" pitchFamily="34" charset="0"/>
            </a:endParaRPr>
          </a:p>
          <a:p>
            <a:pPr>
              <a:buFontTx/>
              <a:buNone/>
              <a:defRPr/>
            </a:pPr>
            <a:r>
              <a:rPr lang="en-US" b="1" dirty="0">
                <a:solidFill>
                  <a:schemeClr val="tx1"/>
                </a:solidFill>
                <a:cs typeface="Arial" pitchFamily="34" charset="0"/>
              </a:rPr>
              <a:t>D</a:t>
            </a:r>
            <a:r>
              <a:rPr lang="en-US" dirty="0">
                <a:solidFill>
                  <a:schemeClr val="tx1"/>
                </a:solidFill>
                <a:cs typeface="Arial" pitchFamily="34" charset="0"/>
              </a:rPr>
              <a:t>: Accreditation Scope and AACSB Membership</a:t>
            </a:r>
          </a:p>
          <a:p>
            <a:pPr marL="0" indent="0">
              <a:buFontTx/>
              <a:buNone/>
              <a:defRPr/>
            </a:pPr>
            <a:r>
              <a:rPr lang="en-US" i="1" dirty="0">
                <a:solidFill>
                  <a:schemeClr val="tx1"/>
                </a:solidFill>
                <a:cs typeface="Arial" pitchFamily="34" charset="0"/>
              </a:rPr>
              <a:t>	</a:t>
            </a:r>
            <a:r>
              <a:rPr lang="en-US" sz="2400" i="1" dirty="0">
                <a:solidFill>
                  <a:schemeClr val="tx1"/>
                </a:solidFill>
                <a:cs typeface="Arial" pitchFamily="34" charset="0"/>
              </a:rPr>
              <a:t>Flexibility and criteria</a:t>
            </a:r>
          </a:p>
          <a:p>
            <a:pPr marL="0" indent="0">
              <a:buFontTx/>
              <a:buNone/>
              <a:defRPr/>
            </a:pPr>
            <a:endParaRPr lang="en-US" sz="1400" dirty="0">
              <a:solidFill>
                <a:schemeClr val="tx1"/>
              </a:solidFill>
              <a:cs typeface="Arial" pitchFamily="34" charset="0"/>
            </a:endParaRPr>
          </a:p>
          <a:p>
            <a:pPr>
              <a:buFontTx/>
              <a:buNone/>
              <a:defRPr/>
            </a:pPr>
            <a:r>
              <a:rPr lang="en-US" b="1" dirty="0">
                <a:solidFill>
                  <a:schemeClr val="tx1"/>
                </a:solidFill>
                <a:cs typeface="Arial" pitchFamily="34" charset="0"/>
              </a:rPr>
              <a:t>E</a:t>
            </a:r>
            <a:r>
              <a:rPr lang="en-US" dirty="0">
                <a:solidFill>
                  <a:schemeClr val="tx1"/>
                </a:solidFill>
                <a:cs typeface="Arial" pitchFamily="34" charset="0"/>
              </a:rPr>
              <a:t>: Oversight, Sustainability, and Continuous Improvement</a:t>
            </a:r>
          </a:p>
          <a:p>
            <a:pPr marL="0" indent="0">
              <a:buFontTx/>
              <a:buNone/>
              <a:defRPr/>
            </a:pPr>
            <a:r>
              <a:rPr lang="en-US" i="1" dirty="0">
                <a:solidFill>
                  <a:schemeClr val="tx1"/>
                </a:solidFill>
                <a:cs typeface="Arial" pitchFamily="34" charset="0"/>
              </a:rPr>
              <a:t>	</a:t>
            </a:r>
            <a:r>
              <a:rPr lang="en-US" sz="2400" i="1" dirty="0">
                <a:solidFill>
                  <a:schemeClr val="tx1"/>
                </a:solidFill>
                <a:cs typeface="Arial" pitchFamily="34" charset="0"/>
              </a:rPr>
              <a:t>Foundations and context for accreditation review</a:t>
            </a:r>
          </a:p>
          <a:p>
            <a:pPr marL="0" indent="0">
              <a:buFontTx/>
              <a:buNone/>
              <a:defRPr/>
            </a:pPr>
            <a:endParaRPr lang="en-US" sz="1400" dirty="0">
              <a:solidFill>
                <a:schemeClr val="tx1"/>
              </a:solidFill>
              <a:cs typeface="Arial" pitchFamily="34" charset="0"/>
            </a:endParaRPr>
          </a:p>
          <a:p>
            <a:pPr>
              <a:buFontTx/>
              <a:buNone/>
              <a:defRPr/>
            </a:pPr>
            <a:r>
              <a:rPr lang="en-US" b="1" dirty="0">
                <a:solidFill>
                  <a:schemeClr val="tx1"/>
                </a:solidFill>
                <a:cs typeface="Arial" pitchFamily="34" charset="0"/>
              </a:rPr>
              <a:t>F</a:t>
            </a:r>
            <a:r>
              <a:rPr lang="en-US" dirty="0">
                <a:solidFill>
                  <a:schemeClr val="tx1"/>
                </a:solidFill>
                <a:cs typeface="Arial" pitchFamily="34" charset="0"/>
              </a:rPr>
              <a:t>: Policy on Continued Adherence to Standards and Integrity of Submissions to AACSB</a:t>
            </a:r>
          </a:p>
          <a:p>
            <a:pPr>
              <a:buFontTx/>
              <a:buNone/>
              <a:defRPr/>
            </a:pPr>
            <a:r>
              <a:rPr lang="en-US" i="1" dirty="0">
                <a:solidFill>
                  <a:schemeClr val="tx1"/>
                </a:solidFill>
                <a:cs typeface="Arial" pitchFamily="34" charset="0"/>
              </a:rPr>
              <a:t>		</a:t>
            </a:r>
            <a:r>
              <a:rPr lang="en-US" sz="2400" i="1" dirty="0">
                <a:solidFill>
                  <a:schemeClr val="tx1"/>
                </a:solidFill>
                <a:cs typeface="Arial" pitchFamily="34" charset="0"/>
              </a:rPr>
              <a:t>Consistency and Integrity</a:t>
            </a:r>
          </a:p>
          <a:p>
            <a:pPr>
              <a:defRPr/>
            </a:pPr>
            <a:endParaRPr lang="en-US" dirty="0"/>
          </a:p>
        </p:txBody>
      </p:sp>
    </p:spTree>
    <p:extLst>
      <p:ext uri="{BB962C8B-B14F-4D97-AF65-F5344CB8AC3E}">
        <p14:creationId xmlns:p14="http://schemas.microsoft.com/office/powerpoint/2010/main" val="3330709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0" dirty="0" smtClean="0">
                <a:solidFill>
                  <a:schemeClr val="tx1"/>
                </a:solidFill>
              </a:rPr>
              <a:t>Scope of Accreditation</a:t>
            </a:r>
            <a:endParaRPr lang="en-US" b="0" dirty="0">
              <a:solidFill>
                <a:schemeClr val="tx1"/>
              </a:solidFill>
            </a:endParaRPr>
          </a:p>
        </p:txBody>
      </p:sp>
      <p:sp>
        <p:nvSpPr>
          <p:cNvPr id="3" name="Content Placeholder 2"/>
          <p:cNvSpPr>
            <a:spLocks noGrp="1"/>
          </p:cNvSpPr>
          <p:nvPr>
            <p:ph idx="1"/>
          </p:nvPr>
        </p:nvSpPr>
        <p:spPr/>
        <p:txBody>
          <a:bodyPr>
            <a:normAutofit/>
          </a:bodyPr>
          <a:lstStyle/>
          <a:p>
            <a:pPr marL="576263" lvl="1" indent="-293688">
              <a:defRPr/>
            </a:pPr>
            <a:r>
              <a:rPr lang="en-US" sz="3200" dirty="0">
                <a:solidFill>
                  <a:schemeClr val="tx1"/>
                </a:solidFill>
              </a:rPr>
              <a:t>Is the institution </a:t>
            </a:r>
            <a:r>
              <a:rPr lang="en-US" sz="3200" dirty="0" smtClean="0">
                <a:solidFill>
                  <a:schemeClr val="tx1"/>
                </a:solidFill>
              </a:rPr>
              <a:t>by default (programs that meet certain criteria may be excluded)</a:t>
            </a:r>
          </a:p>
          <a:p>
            <a:pPr marL="576263" lvl="1" indent="-293688">
              <a:defRPr/>
            </a:pPr>
            <a:r>
              <a:rPr lang="en-US" sz="3200" dirty="0" smtClean="0">
                <a:solidFill>
                  <a:schemeClr val="tx1"/>
                </a:solidFill>
              </a:rPr>
              <a:t>A school may request that a unit within a larger institution be the </a:t>
            </a:r>
            <a:r>
              <a:rPr lang="en-US" sz="3200" dirty="0">
                <a:solidFill>
                  <a:schemeClr val="tx1"/>
                </a:solidFill>
              </a:rPr>
              <a:t>unit of </a:t>
            </a:r>
            <a:r>
              <a:rPr lang="en-US" sz="3200" dirty="0" smtClean="0">
                <a:solidFill>
                  <a:schemeClr val="tx1"/>
                </a:solidFill>
              </a:rPr>
              <a:t>accreditation</a:t>
            </a:r>
          </a:p>
          <a:p>
            <a:pPr marL="576263" lvl="1" indent="-293688">
              <a:defRPr/>
            </a:pPr>
            <a:r>
              <a:rPr lang="en-US" sz="3200" dirty="0" smtClean="0">
                <a:solidFill>
                  <a:schemeClr val="tx1"/>
                </a:solidFill>
              </a:rPr>
              <a:t>The unit seeking accreditation must be determined prior to the submission of  Eligibility Application</a:t>
            </a:r>
            <a:endParaRPr lang="en-US" sz="3200" dirty="0">
              <a:solidFill>
                <a:schemeClr val="tx1"/>
              </a:solidFill>
            </a:endParaRPr>
          </a:p>
          <a:p>
            <a:pPr>
              <a:defRPr/>
            </a:pPr>
            <a:endParaRPr lang="en-US" dirty="0"/>
          </a:p>
        </p:txBody>
      </p:sp>
    </p:spTree>
    <p:extLst>
      <p:ext uri="{BB962C8B-B14F-4D97-AF65-F5344CB8AC3E}">
        <p14:creationId xmlns:p14="http://schemas.microsoft.com/office/powerpoint/2010/main" val="4140781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1223322" y="3600450"/>
            <a:ext cx="6858000" cy="1257300"/>
            <a:chOff x="0" y="2086"/>
            <a:chExt cx="5760" cy="1056"/>
          </a:xfrm>
        </p:grpSpPr>
        <p:sp>
          <p:nvSpPr>
            <p:cNvPr id="3"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67500" tIns="67500" rIns="54000" bIns="67500" anchor="ctr"/>
            <a:lstStyle/>
            <a:p>
              <a:pPr algn="ctr" fontAlgn="auto">
                <a:spcBef>
                  <a:spcPts val="0"/>
                </a:spcBef>
                <a:spcAft>
                  <a:spcPts val="0"/>
                </a:spcAft>
              </a:pPr>
              <a:endParaRPr lang="en-US" sz="1350" noProof="1">
                <a:solidFill>
                  <a:prstClr val="black"/>
                </a:solidFill>
                <a:latin typeface="Calibri" pitchFamily="34" charset="0"/>
                <a:ea typeface="+mn-ea"/>
                <a:cs typeface="Arial" charset="0"/>
              </a:endParaRPr>
            </a:p>
          </p:txBody>
        </p:sp>
        <p:sp>
          <p:nvSpPr>
            <p:cNvPr id="4"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67500" tIns="67500" rIns="54000" bIns="67500" anchor="ctr"/>
            <a:lstStyle/>
            <a:p>
              <a:pPr algn="ctr" fontAlgn="auto">
                <a:spcBef>
                  <a:spcPts val="0"/>
                </a:spcBef>
                <a:spcAft>
                  <a:spcPts val="0"/>
                </a:spcAft>
              </a:pPr>
              <a:endParaRPr lang="en-US" sz="1350" noProof="1">
                <a:solidFill>
                  <a:prstClr val="black"/>
                </a:solidFill>
                <a:latin typeface="Calibri" pitchFamily="34" charset="0"/>
                <a:ea typeface="+mn-ea"/>
                <a:cs typeface="Arial" charset="0"/>
              </a:endParaRPr>
            </a:p>
          </p:txBody>
        </p:sp>
      </p:grpSp>
      <p:sp>
        <p:nvSpPr>
          <p:cNvPr id="5" name="Title 1"/>
          <p:cNvSpPr>
            <a:spLocks noGrp="1"/>
          </p:cNvSpPr>
          <p:nvPr>
            <p:ph type="title"/>
          </p:nvPr>
        </p:nvSpPr>
        <p:spPr>
          <a:xfrm>
            <a:off x="1423347" y="914400"/>
            <a:ext cx="6057900" cy="857250"/>
          </a:xfrm>
        </p:spPr>
        <p:txBody>
          <a:bodyPr/>
          <a:lstStyle/>
          <a:p>
            <a:r>
              <a:rPr lang="en-US" dirty="0"/>
              <a:t>What does AACSB Offer?</a:t>
            </a:r>
          </a:p>
        </p:txBody>
      </p:sp>
      <p:grpSp>
        <p:nvGrpSpPr>
          <p:cNvPr id="6" name="Group 44"/>
          <p:cNvGrpSpPr/>
          <p:nvPr/>
        </p:nvGrpSpPr>
        <p:grpSpPr>
          <a:xfrm>
            <a:off x="1280472" y="3028950"/>
            <a:ext cx="1657350" cy="1093733"/>
            <a:chOff x="76200" y="2895600"/>
            <a:chExt cx="2209800" cy="1458310"/>
          </a:xfrm>
          <a:gradFill flip="none" rotWithShape="1">
            <a:gsLst>
              <a:gs pos="0">
                <a:srgbClr val="2A70BC">
                  <a:shade val="30000"/>
                  <a:satMod val="115000"/>
                </a:srgbClr>
              </a:gs>
              <a:gs pos="50000">
                <a:srgbClr val="2A70BC">
                  <a:shade val="67500"/>
                  <a:satMod val="115000"/>
                </a:srgbClr>
              </a:gs>
              <a:gs pos="100000">
                <a:srgbClr val="2A70BC">
                  <a:shade val="100000"/>
                  <a:satMod val="115000"/>
                </a:srgbClr>
              </a:gs>
            </a:gsLst>
            <a:lin ang="18900000" scaled="1"/>
            <a:tileRect/>
          </a:gradFill>
        </p:grpSpPr>
        <p:sp>
          <p:nvSpPr>
            <p:cNvPr id="7" name="Oval 6"/>
            <p:cNvSpPr/>
            <p:nvPr/>
          </p:nvSpPr>
          <p:spPr>
            <a:xfrm>
              <a:off x="1752600" y="2906110"/>
              <a:ext cx="533400" cy="1447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dirty="0">
                <a:solidFill>
                  <a:prstClr val="white"/>
                </a:solidFill>
              </a:endParaRPr>
            </a:p>
          </p:txBody>
        </p:sp>
        <p:grpSp>
          <p:nvGrpSpPr>
            <p:cNvPr id="8" name="Group 13"/>
            <p:cNvGrpSpPr/>
            <p:nvPr/>
          </p:nvGrpSpPr>
          <p:grpSpPr>
            <a:xfrm>
              <a:off x="76200" y="2895600"/>
              <a:ext cx="1981200" cy="1447800"/>
              <a:chOff x="0" y="2895600"/>
              <a:chExt cx="1981200" cy="1447800"/>
            </a:xfrm>
            <a:grpFill/>
          </p:grpSpPr>
          <p:sp>
            <p:nvSpPr>
              <p:cNvPr id="9" name="Oval 8"/>
              <p:cNvSpPr/>
              <p:nvPr/>
            </p:nvSpPr>
            <p:spPr>
              <a:xfrm>
                <a:off x="0" y="2895600"/>
                <a:ext cx="685800" cy="1447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dirty="0">
                  <a:solidFill>
                    <a:prstClr val="white"/>
                  </a:solidFill>
                </a:endParaRPr>
              </a:p>
            </p:txBody>
          </p:sp>
          <p:sp>
            <p:nvSpPr>
              <p:cNvPr id="10" name="Flowchart: Stored Data 9"/>
              <p:cNvSpPr/>
              <p:nvPr/>
            </p:nvSpPr>
            <p:spPr>
              <a:xfrm>
                <a:off x="76200" y="2895600"/>
                <a:ext cx="1905000" cy="1447800"/>
              </a:xfrm>
              <a:prstGeom prst="flowChartOnlineStorag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dirty="0">
                  <a:solidFill>
                    <a:prstClr val="white"/>
                  </a:solidFill>
                </a:endParaRPr>
              </a:p>
            </p:txBody>
          </p:sp>
        </p:grpSp>
      </p:grpSp>
      <p:grpSp>
        <p:nvGrpSpPr>
          <p:cNvPr id="11" name="Group 46"/>
          <p:cNvGrpSpPr/>
          <p:nvPr/>
        </p:nvGrpSpPr>
        <p:grpSpPr>
          <a:xfrm>
            <a:off x="2537772" y="3028950"/>
            <a:ext cx="1606110" cy="1085850"/>
            <a:chOff x="1828800" y="2895600"/>
            <a:chExt cx="2141480" cy="1447800"/>
          </a:xfrm>
        </p:grpSpPr>
        <p:sp>
          <p:nvSpPr>
            <p:cNvPr id="12" name="Oval 11"/>
            <p:cNvSpPr/>
            <p:nvPr/>
          </p:nvSpPr>
          <p:spPr>
            <a:xfrm>
              <a:off x="3450020" y="2895600"/>
              <a:ext cx="520260" cy="1447800"/>
            </a:xfrm>
            <a:prstGeom prst="ellipse">
              <a:avLst/>
            </a:prstGeom>
            <a:gradFill flip="none" rotWithShape="1">
              <a:gsLst>
                <a:gs pos="0">
                  <a:srgbClr val="FFFFFF"/>
                </a:gs>
                <a:gs pos="7001">
                  <a:srgbClr val="E6E6E6"/>
                </a:gs>
                <a:gs pos="47000">
                  <a:srgbClr val="E6E6E6"/>
                </a:gs>
                <a:gs pos="85001">
                  <a:srgbClr val="7D8496"/>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dirty="0">
                <a:solidFill>
                  <a:prstClr val="white"/>
                </a:solidFill>
              </a:endParaRPr>
            </a:p>
          </p:txBody>
        </p:sp>
        <p:sp>
          <p:nvSpPr>
            <p:cNvPr id="13" name="Flowchart: Stored Data 12"/>
            <p:cNvSpPr/>
            <p:nvPr/>
          </p:nvSpPr>
          <p:spPr>
            <a:xfrm>
              <a:off x="1828800" y="2895600"/>
              <a:ext cx="1905000" cy="1447800"/>
            </a:xfrm>
            <a:prstGeom prst="flowChartOnlineStorage">
              <a:avLst/>
            </a:prstGeom>
            <a:gradFill flip="none" rotWithShape="1">
              <a:gsLst>
                <a:gs pos="0">
                  <a:srgbClr val="FFFFFF"/>
                </a:gs>
                <a:gs pos="7001">
                  <a:schemeClr val="accent3">
                    <a:lumMod val="40000"/>
                    <a:lumOff val="60000"/>
                  </a:schemeClr>
                </a:gs>
                <a:gs pos="47000">
                  <a:schemeClr val="accent3">
                    <a:lumMod val="20000"/>
                    <a:lumOff val="80000"/>
                  </a:schemeClr>
                </a:gs>
                <a:gs pos="85001">
                  <a:schemeClr val="accent3">
                    <a:lumMod val="75000"/>
                  </a:schemeClr>
                </a:gs>
              </a:gsLst>
              <a:lin ang="54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dirty="0">
                <a:solidFill>
                  <a:prstClr val="white"/>
                </a:solidFill>
              </a:endParaRPr>
            </a:p>
          </p:txBody>
        </p:sp>
      </p:grpSp>
      <p:grpSp>
        <p:nvGrpSpPr>
          <p:cNvPr id="14" name="Group 48"/>
          <p:cNvGrpSpPr/>
          <p:nvPr/>
        </p:nvGrpSpPr>
        <p:grpSpPr>
          <a:xfrm>
            <a:off x="3737922" y="3028950"/>
            <a:ext cx="1598228" cy="1085850"/>
            <a:chOff x="3352800" y="2895600"/>
            <a:chExt cx="2130970" cy="1447800"/>
          </a:xfrm>
        </p:grpSpPr>
        <p:sp>
          <p:nvSpPr>
            <p:cNvPr id="15" name="Oval 14"/>
            <p:cNvSpPr/>
            <p:nvPr/>
          </p:nvSpPr>
          <p:spPr>
            <a:xfrm>
              <a:off x="4963510" y="2895600"/>
              <a:ext cx="520260" cy="1447800"/>
            </a:xfrm>
            <a:prstGeom prst="ellipse">
              <a:avLst/>
            </a:prstGeom>
            <a:gradFill flip="none" rotWithShape="1">
              <a:gsLst>
                <a:gs pos="0">
                  <a:srgbClr val="FFFFFF"/>
                </a:gs>
                <a:gs pos="7001">
                  <a:srgbClr val="E6E6E6"/>
                </a:gs>
                <a:gs pos="47000">
                  <a:srgbClr val="E6E6E6"/>
                </a:gs>
                <a:gs pos="85001">
                  <a:srgbClr val="7D8496"/>
                </a:gs>
              </a:gsLst>
              <a:path path="circle">
                <a:fillToRect t="100000" r="100000"/>
              </a:path>
              <a:tileRect l="-100000" b="-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dirty="0">
                <a:solidFill>
                  <a:prstClr val="white"/>
                </a:solidFill>
              </a:endParaRPr>
            </a:p>
          </p:txBody>
        </p:sp>
        <p:sp>
          <p:nvSpPr>
            <p:cNvPr id="16" name="Flowchart: Stored Data 15"/>
            <p:cNvSpPr/>
            <p:nvPr/>
          </p:nvSpPr>
          <p:spPr>
            <a:xfrm>
              <a:off x="3352800" y="2895600"/>
              <a:ext cx="1905000" cy="1447800"/>
            </a:xfrm>
            <a:prstGeom prst="flowChartOnlineStorage">
              <a:avLst/>
            </a:prstGeom>
            <a:gradFill flip="none" rotWithShape="1">
              <a:gsLst>
                <a:gs pos="0">
                  <a:srgbClr val="FFFFFF"/>
                </a:gs>
                <a:gs pos="7001">
                  <a:schemeClr val="bg2">
                    <a:lumMod val="75000"/>
                  </a:schemeClr>
                </a:gs>
                <a:gs pos="47000">
                  <a:schemeClr val="bg2">
                    <a:lumMod val="90000"/>
                  </a:schemeClr>
                </a:gs>
                <a:gs pos="85001">
                  <a:schemeClr val="bg2">
                    <a:lumMod val="5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dirty="0">
                <a:solidFill>
                  <a:prstClr val="white"/>
                </a:solidFill>
              </a:endParaRPr>
            </a:p>
          </p:txBody>
        </p:sp>
      </p:grpSp>
      <p:grpSp>
        <p:nvGrpSpPr>
          <p:cNvPr id="17" name="Group 35"/>
          <p:cNvGrpSpPr/>
          <p:nvPr/>
        </p:nvGrpSpPr>
        <p:grpSpPr>
          <a:xfrm>
            <a:off x="1794822" y="2000250"/>
            <a:ext cx="1600200" cy="1028700"/>
            <a:chOff x="762000" y="1524000"/>
            <a:chExt cx="2133600" cy="1371600"/>
          </a:xfrm>
        </p:grpSpPr>
        <p:cxnSp>
          <p:nvCxnSpPr>
            <p:cNvPr id="18" name="Straight Connector 17"/>
            <p:cNvCxnSpPr/>
            <p:nvPr/>
          </p:nvCxnSpPr>
          <p:spPr>
            <a:xfrm rot="5400000" flipH="1" flipV="1">
              <a:off x="191294" y="2323306"/>
              <a:ext cx="1143000" cy="1588"/>
            </a:xfrm>
            <a:prstGeom prst="line">
              <a:avLst/>
            </a:prstGeom>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762000" y="1524000"/>
              <a:ext cx="2133600" cy="738664"/>
            </a:xfrm>
            <a:prstGeom prst="rect">
              <a:avLst/>
            </a:prstGeom>
            <a:noFill/>
          </p:spPr>
          <p:txBody>
            <a:bodyPr wrap="square" rtlCol="0">
              <a:spAutoFit/>
            </a:bodyPr>
            <a:lstStyle/>
            <a:p>
              <a:pPr eaLnBrk="1" fontAlgn="auto" hangingPunct="1">
                <a:spcBef>
                  <a:spcPts val="0"/>
                </a:spcBef>
                <a:spcAft>
                  <a:spcPts val="0"/>
                </a:spcAft>
              </a:pPr>
              <a:r>
                <a:rPr lang="en-US" sz="1500" b="1" dirty="0" smtClean="0">
                  <a:solidFill>
                    <a:prstClr val="black"/>
                  </a:solidFill>
                  <a:latin typeface="Calibri" panose="020F0502020204030204"/>
                  <a:ea typeface="+mn-ea"/>
                </a:rPr>
                <a:t>AACSB Global Network</a:t>
              </a:r>
              <a:endParaRPr lang="en-US" sz="1500" b="1" dirty="0">
                <a:solidFill>
                  <a:prstClr val="black"/>
                </a:solidFill>
                <a:latin typeface="Calibri" panose="020F0502020204030204"/>
                <a:ea typeface="+mn-ea"/>
              </a:endParaRPr>
            </a:p>
          </p:txBody>
        </p:sp>
      </p:grpSp>
      <p:grpSp>
        <p:nvGrpSpPr>
          <p:cNvPr id="20" name="Group 36"/>
          <p:cNvGrpSpPr/>
          <p:nvPr/>
        </p:nvGrpSpPr>
        <p:grpSpPr>
          <a:xfrm>
            <a:off x="2738588" y="4114798"/>
            <a:ext cx="2022124" cy="1701048"/>
            <a:chOff x="2286000" y="4343400"/>
            <a:chExt cx="2154620" cy="2268065"/>
          </a:xfrm>
        </p:grpSpPr>
        <p:cxnSp>
          <p:nvCxnSpPr>
            <p:cNvPr id="21" name="Straight Connector 20"/>
            <p:cNvCxnSpPr/>
            <p:nvPr/>
          </p:nvCxnSpPr>
          <p:spPr>
            <a:xfrm rot="5400000" flipH="1" flipV="1">
              <a:off x="1715294" y="4914106"/>
              <a:ext cx="1143000" cy="1588"/>
            </a:xfrm>
            <a:prstGeom prst="line">
              <a:avLst/>
            </a:prstGeom>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2307020" y="4949471"/>
              <a:ext cx="2133600" cy="1661994"/>
            </a:xfrm>
            <a:prstGeom prst="rect">
              <a:avLst/>
            </a:prstGeom>
            <a:noFill/>
          </p:spPr>
          <p:txBody>
            <a:bodyPr wrap="square" rtlCol="0">
              <a:spAutoFit/>
            </a:bodyPr>
            <a:lstStyle/>
            <a:p>
              <a:pPr eaLnBrk="1" fontAlgn="auto" hangingPunct="1">
                <a:spcBef>
                  <a:spcPts val="0"/>
                </a:spcBef>
                <a:spcAft>
                  <a:spcPts val="0"/>
                </a:spcAft>
              </a:pPr>
              <a:r>
                <a:rPr lang="en-US" sz="1500" b="1" dirty="0" smtClean="0">
                  <a:solidFill>
                    <a:prstClr val="black"/>
                  </a:solidFill>
                  <a:latin typeface="Calibri" panose="020F0502020204030204"/>
                  <a:ea typeface="+mn-ea"/>
                </a:rPr>
                <a:t>Quality Assurance &amp; Quality Improvement (Accreditation)</a:t>
              </a:r>
              <a:endParaRPr lang="en-US" sz="1500" b="1" dirty="0">
                <a:solidFill>
                  <a:prstClr val="black"/>
                </a:solidFill>
                <a:latin typeface="Calibri" panose="020F0502020204030204"/>
                <a:ea typeface="+mn-ea"/>
              </a:endParaRPr>
            </a:p>
          </p:txBody>
        </p:sp>
      </p:grpSp>
      <p:grpSp>
        <p:nvGrpSpPr>
          <p:cNvPr id="23" name="Group 37"/>
          <p:cNvGrpSpPr/>
          <p:nvPr/>
        </p:nvGrpSpPr>
        <p:grpSpPr>
          <a:xfrm>
            <a:off x="4195122" y="2057400"/>
            <a:ext cx="1600200" cy="971550"/>
            <a:chOff x="3962400" y="1600200"/>
            <a:chExt cx="2133600" cy="1295400"/>
          </a:xfrm>
        </p:grpSpPr>
        <p:cxnSp>
          <p:nvCxnSpPr>
            <p:cNvPr id="24" name="Straight Connector 23"/>
            <p:cNvCxnSpPr/>
            <p:nvPr/>
          </p:nvCxnSpPr>
          <p:spPr>
            <a:xfrm rot="5400000" flipH="1" flipV="1">
              <a:off x="3391694" y="2323306"/>
              <a:ext cx="1143000" cy="1588"/>
            </a:xfrm>
            <a:prstGeom prst="line">
              <a:avLst/>
            </a:prstGeom>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3962400" y="1600200"/>
              <a:ext cx="2133600" cy="1046440"/>
            </a:xfrm>
            <a:prstGeom prst="rect">
              <a:avLst/>
            </a:prstGeom>
            <a:noFill/>
          </p:spPr>
          <p:txBody>
            <a:bodyPr wrap="square" rtlCol="0">
              <a:spAutoFit/>
            </a:bodyPr>
            <a:lstStyle/>
            <a:p>
              <a:pPr eaLnBrk="1" fontAlgn="auto" hangingPunct="1">
                <a:spcBef>
                  <a:spcPts val="0"/>
                </a:spcBef>
                <a:spcAft>
                  <a:spcPts val="0"/>
                </a:spcAft>
              </a:pPr>
              <a:r>
                <a:rPr lang="en-US" sz="1500" b="1" dirty="0" smtClean="0">
                  <a:solidFill>
                    <a:prstClr val="black"/>
                  </a:solidFill>
                  <a:latin typeface="Calibri" panose="020F0502020204030204"/>
                  <a:ea typeface="+mn-ea"/>
                </a:rPr>
                <a:t>Business Education Intelligence</a:t>
              </a:r>
              <a:endParaRPr lang="en-US" sz="1500" b="1" dirty="0">
                <a:solidFill>
                  <a:prstClr val="black"/>
                </a:solidFill>
                <a:latin typeface="Calibri" panose="020F0502020204030204"/>
                <a:ea typeface="+mn-ea"/>
              </a:endParaRPr>
            </a:p>
          </p:txBody>
        </p:sp>
      </p:grpSp>
      <p:grpSp>
        <p:nvGrpSpPr>
          <p:cNvPr id="26" name="Group 38"/>
          <p:cNvGrpSpPr/>
          <p:nvPr/>
        </p:nvGrpSpPr>
        <p:grpSpPr>
          <a:xfrm>
            <a:off x="5425491" y="4114801"/>
            <a:ext cx="1600200" cy="879952"/>
            <a:chOff x="5602891" y="4343400"/>
            <a:chExt cx="2133599" cy="1173269"/>
          </a:xfrm>
        </p:grpSpPr>
        <p:cxnSp>
          <p:nvCxnSpPr>
            <p:cNvPr id="27" name="Straight Connector 26"/>
            <p:cNvCxnSpPr/>
            <p:nvPr/>
          </p:nvCxnSpPr>
          <p:spPr>
            <a:xfrm rot="5400000" flipH="1" flipV="1">
              <a:off x="5068094" y="4914106"/>
              <a:ext cx="1143000" cy="1588"/>
            </a:xfrm>
            <a:prstGeom prst="line">
              <a:avLst/>
            </a:prstGeom>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5602891" y="4778005"/>
              <a:ext cx="2133599" cy="738664"/>
            </a:xfrm>
            <a:prstGeom prst="rect">
              <a:avLst/>
            </a:prstGeom>
            <a:noFill/>
          </p:spPr>
          <p:txBody>
            <a:bodyPr wrap="square" rtlCol="0">
              <a:spAutoFit/>
            </a:bodyPr>
            <a:lstStyle/>
            <a:p>
              <a:pPr eaLnBrk="1" fontAlgn="auto" hangingPunct="1">
                <a:spcBef>
                  <a:spcPts val="0"/>
                </a:spcBef>
                <a:spcAft>
                  <a:spcPts val="0"/>
                </a:spcAft>
              </a:pPr>
              <a:r>
                <a:rPr lang="en-US" sz="1500" b="1" dirty="0" smtClean="0">
                  <a:solidFill>
                    <a:prstClr val="black"/>
                  </a:solidFill>
                  <a:latin typeface="Calibri" panose="020F0502020204030204"/>
                  <a:ea typeface="+mn-ea"/>
                </a:rPr>
                <a:t>Advocacy &amp; Awareness</a:t>
              </a:r>
              <a:endParaRPr lang="en-US" sz="1500" b="1" dirty="0">
                <a:solidFill>
                  <a:prstClr val="black"/>
                </a:solidFill>
                <a:latin typeface="Calibri" panose="020F0502020204030204"/>
                <a:ea typeface="+mn-ea"/>
              </a:endParaRPr>
            </a:p>
          </p:txBody>
        </p:sp>
      </p:grpSp>
      <p:grpSp>
        <p:nvGrpSpPr>
          <p:cNvPr id="29" name="Group 39"/>
          <p:cNvGrpSpPr/>
          <p:nvPr/>
        </p:nvGrpSpPr>
        <p:grpSpPr>
          <a:xfrm>
            <a:off x="6423972" y="2000250"/>
            <a:ext cx="1657350" cy="1028700"/>
            <a:chOff x="7162800" y="1524000"/>
            <a:chExt cx="1981200" cy="1371600"/>
          </a:xfrm>
        </p:grpSpPr>
        <p:cxnSp>
          <p:nvCxnSpPr>
            <p:cNvPr id="30" name="Straight Connector 29"/>
            <p:cNvCxnSpPr/>
            <p:nvPr/>
          </p:nvCxnSpPr>
          <p:spPr>
            <a:xfrm rot="5400000" flipH="1" flipV="1">
              <a:off x="6592094" y="2323306"/>
              <a:ext cx="1143000" cy="1588"/>
            </a:xfrm>
            <a:prstGeom prst="line">
              <a:avLst/>
            </a:prstGeom>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7162800" y="1524000"/>
              <a:ext cx="1981200" cy="738664"/>
            </a:xfrm>
            <a:prstGeom prst="rect">
              <a:avLst/>
            </a:prstGeom>
            <a:noFill/>
          </p:spPr>
          <p:txBody>
            <a:bodyPr wrap="square" rtlCol="0">
              <a:spAutoFit/>
            </a:bodyPr>
            <a:lstStyle/>
            <a:p>
              <a:pPr eaLnBrk="1" fontAlgn="auto" hangingPunct="1">
                <a:spcBef>
                  <a:spcPts val="0"/>
                </a:spcBef>
                <a:spcAft>
                  <a:spcPts val="0"/>
                </a:spcAft>
              </a:pPr>
              <a:r>
                <a:rPr lang="en-US" sz="1500" b="1" dirty="0">
                  <a:solidFill>
                    <a:prstClr val="black"/>
                  </a:solidFill>
                  <a:latin typeface="Calibri" panose="020F0502020204030204"/>
                  <a:ea typeface="+mn-ea"/>
                </a:rPr>
                <a:t>Professional</a:t>
              </a:r>
              <a:r>
                <a:rPr lang="en-US" sz="1500" dirty="0">
                  <a:solidFill>
                    <a:prstClr val="black"/>
                  </a:solidFill>
                  <a:latin typeface="Calibri" panose="020F0502020204030204"/>
                  <a:ea typeface="+mn-ea"/>
                </a:rPr>
                <a:t> </a:t>
              </a:r>
              <a:r>
                <a:rPr lang="en-US" sz="1500" b="1" dirty="0">
                  <a:solidFill>
                    <a:prstClr val="black"/>
                  </a:solidFill>
                  <a:latin typeface="Calibri" panose="020F0502020204030204"/>
                  <a:ea typeface="+mn-ea"/>
                </a:rPr>
                <a:t>Development</a:t>
              </a:r>
            </a:p>
          </p:txBody>
        </p:sp>
      </p:grpSp>
      <p:grpSp>
        <p:nvGrpSpPr>
          <p:cNvPr id="32" name="Group 50"/>
          <p:cNvGrpSpPr/>
          <p:nvPr/>
        </p:nvGrpSpPr>
        <p:grpSpPr>
          <a:xfrm>
            <a:off x="4938072" y="3028950"/>
            <a:ext cx="1606110" cy="1085850"/>
            <a:chOff x="4953000" y="2895600"/>
            <a:chExt cx="2141480" cy="1447800"/>
          </a:xfrm>
          <a:gradFill flip="none" rotWithShape="1">
            <a:gsLst>
              <a:gs pos="0">
                <a:srgbClr val="2A70BC">
                  <a:shade val="30000"/>
                  <a:satMod val="115000"/>
                </a:srgbClr>
              </a:gs>
              <a:gs pos="50000">
                <a:srgbClr val="2A70BC">
                  <a:shade val="67500"/>
                  <a:satMod val="115000"/>
                </a:srgbClr>
              </a:gs>
              <a:gs pos="100000">
                <a:srgbClr val="2A70BC">
                  <a:shade val="100000"/>
                  <a:satMod val="115000"/>
                </a:srgbClr>
              </a:gs>
            </a:gsLst>
            <a:lin ang="18900000" scaled="1"/>
            <a:tileRect/>
          </a:gradFill>
        </p:grpSpPr>
        <p:sp>
          <p:nvSpPr>
            <p:cNvPr id="33" name="Oval 32"/>
            <p:cNvSpPr/>
            <p:nvPr/>
          </p:nvSpPr>
          <p:spPr>
            <a:xfrm>
              <a:off x="6574220" y="2895600"/>
              <a:ext cx="520260" cy="1447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dirty="0">
                <a:solidFill>
                  <a:prstClr val="white"/>
                </a:solidFill>
              </a:endParaRPr>
            </a:p>
          </p:txBody>
        </p:sp>
        <p:sp>
          <p:nvSpPr>
            <p:cNvPr id="34" name="Flowchart: Stored Data 33"/>
            <p:cNvSpPr/>
            <p:nvPr/>
          </p:nvSpPr>
          <p:spPr>
            <a:xfrm>
              <a:off x="4953000" y="2895600"/>
              <a:ext cx="1905000" cy="1447800"/>
            </a:xfrm>
            <a:prstGeom prst="flowChartOnlineStorag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dirty="0">
                <a:solidFill>
                  <a:prstClr val="white"/>
                </a:solidFill>
              </a:endParaRPr>
            </a:p>
          </p:txBody>
        </p:sp>
      </p:grpSp>
      <p:grpSp>
        <p:nvGrpSpPr>
          <p:cNvPr id="35" name="Group 14"/>
          <p:cNvGrpSpPr/>
          <p:nvPr/>
        </p:nvGrpSpPr>
        <p:grpSpPr>
          <a:xfrm>
            <a:off x="6138221" y="3028950"/>
            <a:ext cx="1436633" cy="1085850"/>
            <a:chOff x="6781800" y="2895600"/>
            <a:chExt cx="2221992" cy="1447800"/>
          </a:xfr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p:grpSpPr>
        <p:sp>
          <p:nvSpPr>
            <p:cNvPr id="36" name="Flowchart: Stored Data 35"/>
            <p:cNvSpPr/>
            <p:nvPr/>
          </p:nvSpPr>
          <p:spPr>
            <a:xfrm>
              <a:off x="6781800" y="2895600"/>
              <a:ext cx="1905000" cy="1447800"/>
            </a:xfrm>
            <a:prstGeom prst="flowChartOnlineStorage">
              <a:avLst/>
            </a:prstGeom>
            <a:gradFill flip="none" rotWithShape="1">
              <a:gsLst>
                <a:gs pos="0">
                  <a:srgbClr val="FFFFFF"/>
                </a:gs>
                <a:gs pos="7001">
                  <a:srgbClr val="E6E6E6"/>
                </a:gs>
                <a:gs pos="47000">
                  <a:srgbClr val="E6E6E6"/>
                </a:gs>
                <a:gs pos="85001">
                  <a:srgbClr val="7D8496"/>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dirty="0">
                <a:solidFill>
                  <a:prstClr val="white"/>
                </a:solidFill>
              </a:endParaRPr>
            </a:p>
          </p:txBody>
        </p:sp>
        <p:sp>
          <p:nvSpPr>
            <p:cNvPr id="37" name="Oval 36"/>
            <p:cNvSpPr/>
            <p:nvPr/>
          </p:nvSpPr>
          <p:spPr>
            <a:xfrm>
              <a:off x="8394192" y="2895600"/>
              <a:ext cx="609600" cy="1447800"/>
            </a:xfrm>
            <a:prstGeom prst="ellipse">
              <a:avLst/>
            </a:prstGeom>
            <a:gradFill flip="none" rotWithShape="1">
              <a:gsLst>
                <a:gs pos="0">
                  <a:srgbClr val="FFFFFF"/>
                </a:gs>
                <a:gs pos="7001">
                  <a:srgbClr val="E6E6E6"/>
                </a:gs>
                <a:gs pos="47000">
                  <a:srgbClr val="E6E6E6"/>
                </a:gs>
                <a:gs pos="85001">
                  <a:srgbClr val="7D8496"/>
                </a:gs>
              </a:gsLst>
              <a:path path="circle">
                <a:fillToRect l="100000" t="100000"/>
              </a:path>
              <a:tileRect r="-100000" b="-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dirty="0">
                <a:solidFill>
                  <a:prstClr val="white"/>
                </a:solidFill>
              </a:endParaRPr>
            </a:p>
          </p:txBody>
        </p:sp>
      </p:grpSp>
      <p:cxnSp>
        <p:nvCxnSpPr>
          <p:cNvPr id="38" name="Straight Connector 37"/>
          <p:cNvCxnSpPr/>
          <p:nvPr/>
        </p:nvCxnSpPr>
        <p:spPr>
          <a:xfrm flipV="1">
            <a:off x="1223322" y="5533761"/>
            <a:ext cx="685800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25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1+#ppt_w/2"/>
                                          </p:val>
                                        </p:tav>
                                        <p:tav tm="100000">
                                          <p:val>
                                            <p:strVal val="#ppt_x"/>
                                          </p:val>
                                        </p:tav>
                                      </p:tavLst>
                                    </p:anim>
                                    <p:anim calcmode="lin" valueType="num">
                                      <p:cBhvr additive="base">
                                        <p:cTn id="41" dur="500" fill="hold"/>
                                        <p:tgtEl>
                                          <p:spTgt spid="32"/>
                                        </p:tgtEl>
                                        <p:attrNameLst>
                                          <p:attrName>ppt_y</p:attrName>
                                        </p:attrNameLst>
                                      </p:cBhvr>
                                      <p:tavLst>
                                        <p:tav tm="0">
                                          <p:val>
                                            <p:strVal val="#ppt_y"/>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1+#ppt_w/2"/>
                                          </p:val>
                                        </p:tav>
                                        <p:tav tm="100000">
                                          <p:val>
                                            <p:strVal val="#ppt_x"/>
                                          </p:val>
                                        </p:tav>
                                      </p:tavLst>
                                    </p:anim>
                                    <p:anim calcmode="lin" valueType="num">
                                      <p:cBhvr additive="base">
                                        <p:cTn id="52" dur="500" fill="hold"/>
                                        <p:tgtEl>
                                          <p:spTgt spid="35"/>
                                        </p:tgtEl>
                                        <p:attrNameLst>
                                          <p:attrName>ppt_y</p:attrName>
                                        </p:attrNameLst>
                                      </p:cBhvr>
                                      <p:tavLst>
                                        <p:tav tm="0">
                                          <p:val>
                                            <p:strVal val="#ppt_y"/>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0" dirty="0" smtClean="0">
                <a:solidFill>
                  <a:schemeClr val="tx1"/>
                </a:solidFill>
              </a:rPr>
              <a:t>Unit Criteria</a:t>
            </a:r>
            <a:endParaRPr lang="en-US" b="0" dirty="0">
              <a:solidFill>
                <a:schemeClr val="tx1"/>
              </a:solidFill>
            </a:endParaRPr>
          </a:p>
        </p:txBody>
      </p:sp>
      <p:sp>
        <p:nvSpPr>
          <p:cNvPr id="3" name="Content Placeholder 2"/>
          <p:cNvSpPr>
            <a:spLocks noGrp="1"/>
          </p:cNvSpPr>
          <p:nvPr>
            <p:ph idx="1"/>
          </p:nvPr>
        </p:nvSpPr>
        <p:spPr/>
        <p:txBody>
          <a:bodyPr/>
          <a:lstStyle/>
          <a:p>
            <a:pPr>
              <a:defRPr/>
            </a:pPr>
            <a:r>
              <a:rPr lang="en-US" dirty="0" smtClean="0">
                <a:solidFill>
                  <a:schemeClr val="tx1"/>
                </a:solidFill>
              </a:rPr>
              <a:t>Branding</a:t>
            </a:r>
          </a:p>
          <a:p>
            <a:pPr>
              <a:defRPr/>
            </a:pPr>
            <a:r>
              <a:rPr lang="en-US" dirty="0" smtClean="0">
                <a:solidFill>
                  <a:schemeClr val="tx1"/>
                </a:solidFill>
              </a:rPr>
              <a:t>External market perception</a:t>
            </a:r>
          </a:p>
          <a:p>
            <a:pPr>
              <a:defRPr/>
            </a:pPr>
            <a:r>
              <a:rPr lang="en-US" dirty="0" smtClean="0">
                <a:solidFill>
                  <a:schemeClr val="tx1"/>
                </a:solidFill>
              </a:rPr>
              <a:t>Financial relationships with the institution </a:t>
            </a:r>
          </a:p>
          <a:p>
            <a:pPr>
              <a:defRPr/>
            </a:pPr>
            <a:r>
              <a:rPr lang="en-US" dirty="0" smtClean="0">
                <a:solidFill>
                  <a:schemeClr val="tx1"/>
                </a:solidFill>
              </a:rPr>
              <a:t>Business academic unit autonomy </a:t>
            </a:r>
            <a:endParaRPr lang="en-US" dirty="0">
              <a:solidFill>
                <a:schemeClr val="tx1"/>
              </a:solidFill>
            </a:endParaRPr>
          </a:p>
        </p:txBody>
      </p:sp>
    </p:spTree>
    <p:extLst>
      <p:ext uri="{BB962C8B-B14F-4D97-AF65-F5344CB8AC3E}">
        <p14:creationId xmlns:p14="http://schemas.microsoft.com/office/powerpoint/2010/main" val="14140947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b="0" dirty="0" smtClean="0">
                <a:solidFill>
                  <a:schemeClr val="tx1"/>
                </a:solidFill>
              </a:rPr>
              <a:t>Reasons for Program Exclusion</a:t>
            </a:r>
            <a:endParaRPr lang="en-US" sz="4000" b="0" dirty="0">
              <a:solidFill>
                <a:schemeClr val="tx1"/>
              </a:solidFill>
            </a:endParaRPr>
          </a:p>
        </p:txBody>
      </p:sp>
      <p:sp>
        <p:nvSpPr>
          <p:cNvPr id="3" name="Content Placeholder 2"/>
          <p:cNvSpPr>
            <a:spLocks noGrp="1"/>
          </p:cNvSpPr>
          <p:nvPr>
            <p:ph idx="1"/>
          </p:nvPr>
        </p:nvSpPr>
        <p:spPr/>
        <p:txBody>
          <a:bodyPr/>
          <a:lstStyle/>
          <a:p>
            <a:pPr>
              <a:defRPr/>
            </a:pPr>
            <a:r>
              <a:rPr lang="en-US" altLang="ko-KR" dirty="0">
                <a:solidFill>
                  <a:schemeClr val="tx1"/>
                </a:solidFill>
                <a:ea typeface="굴림" pitchFamily="34" charset="-127"/>
              </a:rPr>
              <a:t>Business content </a:t>
            </a:r>
            <a:r>
              <a:rPr lang="en-US" altLang="ko-KR" dirty="0" smtClean="0">
                <a:solidFill>
                  <a:schemeClr val="tx1"/>
                </a:solidFill>
                <a:ea typeface="굴림" pitchFamily="34" charset="-127"/>
              </a:rPr>
              <a:t>less than 25</a:t>
            </a:r>
            <a:r>
              <a:rPr lang="en-US" altLang="ko-KR" dirty="0">
                <a:solidFill>
                  <a:schemeClr val="tx1"/>
                </a:solidFill>
                <a:ea typeface="굴림" pitchFamily="34" charset="-127"/>
              </a:rPr>
              <a:t>% (undergraduate) and 50% (graduate)</a:t>
            </a:r>
          </a:p>
          <a:p>
            <a:pPr>
              <a:defRPr/>
            </a:pPr>
            <a:r>
              <a:rPr lang="en-US" dirty="0" smtClean="0">
                <a:solidFill>
                  <a:schemeClr val="tx1"/>
                </a:solidFill>
              </a:rPr>
              <a:t>Demonstrate program distinctiveness from those programs included in the review</a:t>
            </a:r>
            <a:endParaRPr lang="en-US" dirty="0">
              <a:solidFill>
                <a:schemeClr val="tx1"/>
              </a:solidFill>
            </a:endParaRPr>
          </a:p>
          <a:p>
            <a:pPr>
              <a:defRPr/>
            </a:pPr>
            <a:r>
              <a:rPr lang="en-US" altLang="ko-KR" dirty="0" smtClean="0">
                <a:solidFill>
                  <a:schemeClr val="tx1"/>
                </a:solidFill>
                <a:ea typeface="굴림" pitchFamily="34" charset="-127"/>
              </a:rPr>
              <a:t>Demonstrate lack of operational control of program</a:t>
            </a:r>
            <a:endParaRPr lang="en-US" altLang="ko-KR" dirty="0">
              <a:solidFill>
                <a:schemeClr val="tx1"/>
              </a:solidFill>
              <a:ea typeface="굴림" pitchFamily="34" charset="-127"/>
            </a:endParaRPr>
          </a:p>
          <a:p>
            <a:pPr>
              <a:defRPr/>
            </a:pPr>
            <a:endParaRPr lang="en-US" dirty="0"/>
          </a:p>
        </p:txBody>
      </p:sp>
    </p:spTree>
    <p:extLst>
      <p:ext uri="{BB962C8B-B14F-4D97-AF65-F5344CB8AC3E}">
        <p14:creationId xmlns:p14="http://schemas.microsoft.com/office/powerpoint/2010/main" val="26811677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chemeClr val="tx1"/>
                </a:solidFill>
              </a:rPr>
              <a:t>Accounting Accreditation</a:t>
            </a:r>
            <a:endParaRPr lang="en-US" b="0" dirty="0">
              <a:solidFill>
                <a:schemeClr val="tx1"/>
              </a:solidFill>
            </a:endParaRPr>
          </a:p>
        </p:txBody>
      </p:sp>
      <p:sp>
        <p:nvSpPr>
          <p:cNvPr id="3" name="Content Placeholder 2"/>
          <p:cNvSpPr>
            <a:spLocks noGrp="1"/>
          </p:cNvSpPr>
          <p:nvPr>
            <p:ph idx="1"/>
          </p:nvPr>
        </p:nvSpPr>
        <p:spPr/>
        <p:txBody>
          <a:bodyPr/>
          <a:lstStyle/>
          <a:p>
            <a:r>
              <a:rPr lang="en-US" sz="2800" dirty="0" smtClean="0">
                <a:solidFill>
                  <a:schemeClr val="tx1"/>
                </a:solidFill>
              </a:rPr>
              <a:t>Accounting academic </a:t>
            </a:r>
            <a:r>
              <a:rPr lang="en-US" sz="2800" dirty="0">
                <a:solidFill>
                  <a:schemeClr val="tx1"/>
                </a:solidFill>
              </a:rPr>
              <a:t>unit may seek an additional programmatic accreditation in accounting from AACSB as an extension of the business accreditation process</a:t>
            </a:r>
            <a:r>
              <a:rPr lang="en-US" sz="2800" dirty="0" smtClean="0">
                <a:solidFill>
                  <a:schemeClr val="tx1"/>
                </a:solidFill>
              </a:rPr>
              <a:t>.</a:t>
            </a:r>
          </a:p>
          <a:p>
            <a:r>
              <a:rPr lang="en-US" sz="2800" dirty="0" smtClean="0">
                <a:solidFill>
                  <a:schemeClr val="tx1"/>
                </a:solidFill>
              </a:rPr>
              <a:t>Accounting unit may pursue accreditation at the same time as business accreditation or once the school receives business accreditation. </a:t>
            </a:r>
            <a:endParaRPr lang="en-US" sz="2800" dirty="0">
              <a:solidFill>
                <a:schemeClr val="tx1"/>
              </a:solidFill>
            </a:endParaRPr>
          </a:p>
        </p:txBody>
      </p:sp>
    </p:spTree>
    <p:extLst>
      <p:ext uri="{BB962C8B-B14F-4D97-AF65-F5344CB8AC3E}">
        <p14:creationId xmlns:p14="http://schemas.microsoft.com/office/powerpoint/2010/main" val="23324865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2590800"/>
            <a:ext cx="8686800" cy="1470025"/>
          </a:xfrm>
        </p:spPr>
        <p:txBody>
          <a:bodyPr>
            <a:normAutofit/>
          </a:bodyPr>
          <a:lstStyle/>
          <a:p>
            <a:pPr algn="ctr">
              <a:defRPr/>
            </a:pPr>
            <a:r>
              <a:rPr lang="en-US" dirty="0" smtClean="0"/>
              <a:t>Initial Accreditation Process </a:t>
            </a:r>
            <a:endParaRPr lang="en-US" dirty="0"/>
          </a:p>
        </p:txBody>
      </p:sp>
    </p:spTree>
    <p:extLst>
      <p:ext uri="{BB962C8B-B14F-4D97-AF65-F5344CB8AC3E}">
        <p14:creationId xmlns:p14="http://schemas.microsoft.com/office/powerpoint/2010/main" val="21496968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0" dirty="0" smtClean="0">
                <a:solidFill>
                  <a:schemeClr val="tx1"/>
                </a:solidFill>
              </a:rPr>
              <a:t>Eligibility Process</a:t>
            </a:r>
            <a:endParaRPr lang="en-US" b="0" dirty="0">
              <a:solidFill>
                <a:schemeClr val="tx1"/>
              </a:solidFill>
            </a:endParaRPr>
          </a:p>
        </p:txBody>
      </p:sp>
      <p:graphicFrame>
        <p:nvGraphicFramePr>
          <p:cNvPr id="4" name="Content Placeholder 3"/>
          <p:cNvGraphicFramePr>
            <a:graphicFrameLocks noGrp="1"/>
          </p:cNvGraphicFramePr>
          <p:nvPr>
            <p:ph idx="1"/>
          </p:nvPr>
        </p:nvGraphicFramePr>
        <p:xfrm>
          <a:off x="628650" y="1825625"/>
          <a:ext cx="7886700" cy="371475"/>
        </p:xfrm>
        <a:graphic>
          <a:graphicData uri="http://schemas.openxmlformats.org/drawingml/2006/table">
            <a:tbl>
              <a:tblPr firstRow="1" bandRow="1">
                <a:tableStyleId>{5C22544A-7EE6-4342-B048-85BDC9FD1C3A}</a:tableStyleId>
              </a:tblPr>
              <a:tblGrid>
                <a:gridCol w="7886700"/>
              </a:tblGrid>
              <a:tr h="371475">
                <a:tc>
                  <a:txBody>
                    <a:bodyPr/>
                    <a:lstStyle/>
                    <a:p>
                      <a:endParaRPr lang="en-US" sz="1800" dirty="0"/>
                    </a:p>
                  </a:txBody>
                  <a:tcPr marT="45798" marB="45798">
                    <a:solidFill>
                      <a:schemeClr val="bg1"/>
                    </a:solidFill>
                  </a:tcPr>
                </a:tc>
              </a:tr>
            </a:tbl>
          </a:graphicData>
        </a:graphic>
      </p:graphicFrame>
      <p:graphicFrame>
        <p:nvGraphicFramePr>
          <p:cNvPr id="5" name="Table 4"/>
          <p:cNvGraphicFramePr>
            <a:graphicFrameLocks noGrp="1"/>
          </p:cNvGraphicFramePr>
          <p:nvPr/>
        </p:nvGraphicFramePr>
        <p:xfrm>
          <a:off x="1524000" y="1670050"/>
          <a:ext cx="6096000" cy="3389312"/>
        </p:xfrm>
        <a:graphic>
          <a:graphicData uri="http://schemas.openxmlformats.org/drawingml/2006/table">
            <a:tbl>
              <a:tblPr firstRow="1" bandRow="1">
                <a:tableStyleId>{5C22544A-7EE6-4342-B048-85BDC9FD1C3A}</a:tableStyleId>
              </a:tblPr>
              <a:tblGrid>
                <a:gridCol w="3048000"/>
                <a:gridCol w="3048000"/>
              </a:tblGrid>
              <a:tr h="370944">
                <a:tc>
                  <a:txBody>
                    <a:bodyPr/>
                    <a:lstStyle/>
                    <a:p>
                      <a:pPr algn="ctr"/>
                      <a:r>
                        <a:rPr lang="en-US" sz="1800" dirty="0" smtClean="0"/>
                        <a:t>Institution</a:t>
                      </a:r>
                      <a:endParaRPr lang="en-US" sz="1800" dirty="0"/>
                    </a:p>
                  </a:txBody>
                  <a:tcPr marT="45733" marB="4573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800" dirty="0" smtClean="0"/>
                        <a:t>Academic Unit</a:t>
                      </a:r>
                      <a:endParaRPr lang="en-US" sz="1800" dirty="0"/>
                    </a:p>
                  </a:txBody>
                  <a:tcPr marT="45733" marB="4573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189054">
                <a:tc>
                  <a:txBody>
                    <a:bodyPr/>
                    <a:lstStyle/>
                    <a:p>
                      <a:r>
                        <a:rPr lang="en-US" sz="1800" dirty="0" smtClean="0"/>
                        <a:t>Complete Eligibility</a:t>
                      </a:r>
                      <a:r>
                        <a:rPr lang="en-US" sz="1800" baseline="0" dirty="0" smtClean="0"/>
                        <a:t> Application</a:t>
                      </a:r>
                      <a:endParaRPr lang="en-US" sz="1800" dirty="0"/>
                    </a:p>
                  </a:txBody>
                  <a:tcPr marT="45733" marB="45733">
                    <a:lnL w="12700" cap="flat" cmpd="sng" algn="ctr">
                      <a:solidFill>
                        <a:schemeClr val="tx1"/>
                      </a:solidFill>
                      <a:prstDash val="solid"/>
                      <a:round/>
                      <a:headEnd type="none" w="med" len="med"/>
                      <a:tailEnd type="none" w="med" len="med"/>
                    </a:lnL>
                  </a:tcPr>
                </a:tc>
                <a:tc>
                  <a:txBody>
                    <a:bodyPr/>
                    <a:lstStyle/>
                    <a:p>
                      <a:r>
                        <a:rPr lang="en-US" sz="1800" dirty="0" smtClean="0"/>
                        <a:t>Complete academic</a:t>
                      </a:r>
                      <a:r>
                        <a:rPr lang="en-US" sz="1800" baseline="0" dirty="0" smtClean="0"/>
                        <a:t> unit request application and submit to </a:t>
                      </a:r>
                      <a:r>
                        <a:rPr lang="en-US" sz="1800" baseline="0" dirty="0" smtClean="0">
                          <a:hlinkClick r:id="rId2"/>
                        </a:rPr>
                        <a:t>accreditation@aacsb.edu</a:t>
                      </a:r>
                      <a:r>
                        <a:rPr lang="en-US" sz="1800" baseline="0" dirty="0" smtClean="0"/>
                        <a:t> </a:t>
                      </a:r>
                      <a:endParaRPr lang="en-US" sz="1800" dirty="0"/>
                    </a:p>
                  </a:txBody>
                  <a:tcPr marT="45733" marB="45733">
                    <a:lnR w="12700" cap="flat" cmpd="sng" algn="ctr">
                      <a:solidFill>
                        <a:schemeClr val="tx1"/>
                      </a:solidFill>
                      <a:prstDash val="solid"/>
                      <a:round/>
                      <a:headEnd type="none" w="med" len="med"/>
                      <a:tailEnd type="none" w="med" len="med"/>
                    </a:lnR>
                  </a:tcPr>
                </a:tc>
              </a:tr>
              <a:tr h="1189054">
                <a:tc>
                  <a:txBody>
                    <a:bodyPr/>
                    <a:lstStyle/>
                    <a:p>
                      <a:r>
                        <a:rPr lang="en-US" sz="1800" dirty="0" smtClean="0"/>
                        <a:t>Request</a:t>
                      </a:r>
                      <a:r>
                        <a:rPr lang="en-US" sz="1800" baseline="0" dirty="0" smtClean="0"/>
                        <a:t> program exclusions as necessary</a:t>
                      </a:r>
                      <a:endParaRPr lang="en-US" sz="1800" dirty="0"/>
                    </a:p>
                  </a:txBody>
                  <a:tcPr marT="45733" marB="45733">
                    <a:lnL w="12700" cap="flat" cmpd="sng" algn="ctr">
                      <a:solidFill>
                        <a:schemeClr val="tx1"/>
                      </a:solidFill>
                      <a:prstDash val="solid"/>
                      <a:round/>
                      <a:headEnd type="none" w="med" len="med"/>
                      <a:tailEnd type="none" w="med" len="med"/>
                    </a:lnL>
                  </a:tcPr>
                </a:tc>
                <a:tc>
                  <a:txBody>
                    <a:bodyPr/>
                    <a:lstStyle/>
                    <a:p>
                      <a:r>
                        <a:rPr lang="en-US" sz="1800" dirty="0" smtClean="0"/>
                        <a:t>Complete Eligibility Application</a:t>
                      </a:r>
                      <a:endParaRPr lang="en-US" sz="1800" dirty="0"/>
                    </a:p>
                  </a:txBody>
                  <a:tcPr marT="45733" marB="45733">
                    <a:lnR w="12700" cap="flat" cmpd="sng" algn="ctr">
                      <a:solidFill>
                        <a:schemeClr val="tx1"/>
                      </a:solidFill>
                      <a:prstDash val="solid"/>
                      <a:round/>
                      <a:headEnd type="none" w="med" len="med"/>
                      <a:tailEnd type="none" w="med" len="med"/>
                    </a:lnR>
                  </a:tcPr>
                </a:tc>
              </a:tr>
              <a:tr h="640260">
                <a:tc>
                  <a:txBody>
                    <a:bodyPr/>
                    <a:lstStyle/>
                    <a:p>
                      <a:endParaRPr lang="en-US" sz="1800" dirty="0"/>
                    </a:p>
                  </a:txBody>
                  <a:tcPr marT="45733" marB="4573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800" dirty="0" smtClean="0"/>
                        <a:t>Request program exclusions as necessary</a:t>
                      </a:r>
                      <a:endParaRPr lang="en-US" sz="1800" dirty="0"/>
                    </a:p>
                  </a:txBody>
                  <a:tcPr marT="45733" marB="4573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97002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Guidelines for Completion</a:t>
            </a:r>
            <a:endParaRPr lang="en-US" dirty="0"/>
          </a:p>
        </p:txBody>
      </p:sp>
      <p:sp>
        <p:nvSpPr>
          <p:cNvPr id="3" name="Content Placeholder 2"/>
          <p:cNvSpPr>
            <a:spLocks noGrp="1"/>
          </p:cNvSpPr>
          <p:nvPr>
            <p:ph idx="1"/>
          </p:nvPr>
        </p:nvSpPr>
        <p:spPr/>
        <p:txBody>
          <a:bodyPr/>
          <a:lstStyle/>
          <a:p>
            <a:pPr>
              <a:defRPr/>
            </a:pPr>
            <a:r>
              <a:rPr lang="en-US" dirty="0"/>
              <a:t>Be detailed and concise </a:t>
            </a:r>
          </a:p>
          <a:p>
            <a:pPr>
              <a:defRPr/>
            </a:pPr>
            <a:r>
              <a:rPr lang="en-US" dirty="0"/>
              <a:t>Judgment on satisfaction of eligibility criteria and preparedness for accreditation</a:t>
            </a:r>
          </a:p>
          <a:p>
            <a:pPr>
              <a:defRPr/>
            </a:pPr>
            <a:r>
              <a:rPr lang="en-US" dirty="0"/>
              <a:t>Include: organizational chart, financial statements and school’s strategic plan</a:t>
            </a:r>
          </a:p>
          <a:p>
            <a:pPr>
              <a:defRPr/>
            </a:pPr>
            <a:endParaRPr lang="en-US" dirty="0"/>
          </a:p>
        </p:txBody>
      </p:sp>
    </p:spTree>
    <p:extLst>
      <p:ext uri="{BB962C8B-B14F-4D97-AF65-F5344CB8AC3E}">
        <p14:creationId xmlns:p14="http://schemas.microsoft.com/office/powerpoint/2010/main" val="18041744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Guidelines for Submission</a:t>
            </a:r>
            <a:endParaRPr lang="en-US" dirty="0"/>
          </a:p>
        </p:txBody>
      </p:sp>
      <p:sp>
        <p:nvSpPr>
          <p:cNvPr id="3" name="Content Placeholder 2"/>
          <p:cNvSpPr>
            <a:spLocks noGrp="1"/>
          </p:cNvSpPr>
          <p:nvPr>
            <p:ph idx="1"/>
          </p:nvPr>
        </p:nvSpPr>
        <p:spPr/>
        <p:txBody>
          <a:bodyPr/>
          <a:lstStyle/>
          <a:p>
            <a:pPr>
              <a:defRPr/>
            </a:pPr>
            <a:r>
              <a:rPr lang="en-US" dirty="0"/>
              <a:t>Applications accepted on a rolling basis</a:t>
            </a:r>
          </a:p>
          <a:p>
            <a:pPr>
              <a:defRPr/>
            </a:pPr>
            <a:r>
              <a:rPr lang="en-US" dirty="0"/>
              <a:t>Reviewed every month</a:t>
            </a:r>
          </a:p>
          <a:p>
            <a:pPr>
              <a:defRPr/>
            </a:pPr>
            <a:r>
              <a:rPr lang="en-US" dirty="0" smtClean="0"/>
              <a:t>Staff </a:t>
            </a:r>
            <a:r>
              <a:rPr lang="en-US" dirty="0"/>
              <a:t>review followed by committee review</a:t>
            </a:r>
          </a:p>
          <a:p>
            <a:pPr>
              <a:defRPr/>
            </a:pPr>
            <a:endParaRPr lang="en-US" dirty="0"/>
          </a:p>
        </p:txBody>
      </p:sp>
    </p:spTree>
    <p:extLst>
      <p:ext uri="{BB962C8B-B14F-4D97-AF65-F5344CB8AC3E}">
        <p14:creationId xmlns:p14="http://schemas.microsoft.com/office/powerpoint/2010/main" val="14236818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Eligibility Application Next Steps</a:t>
            </a:r>
            <a:endParaRPr lang="en-US" sz="4000" dirty="0"/>
          </a:p>
        </p:txBody>
      </p:sp>
      <p:sp>
        <p:nvSpPr>
          <p:cNvPr id="3" name="Content Placeholder 2"/>
          <p:cNvSpPr>
            <a:spLocks noGrp="1"/>
          </p:cNvSpPr>
          <p:nvPr>
            <p:ph idx="1"/>
          </p:nvPr>
        </p:nvSpPr>
        <p:spPr/>
        <p:txBody>
          <a:bodyPr/>
          <a:lstStyle/>
          <a:p>
            <a:pPr>
              <a:defRPr/>
            </a:pPr>
            <a:r>
              <a:rPr lang="en-US" dirty="0"/>
              <a:t>Outcome of review: </a:t>
            </a:r>
          </a:p>
          <a:p>
            <a:pPr lvl="1">
              <a:defRPr/>
            </a:pPr>
            <a:r>
              <a:rPr lang="en-US" dirty="0"/>
              <a:t>Acceptance</a:t>
            </a:r>
          </a:p>
          <a:p>
            <a:pPr lvl="1">
              <a:defRPr/>
            </a:pPr>
            <a:r>
              <a:rPr lang="en-US" dirty="0"/>
              <a:t>Revise/resubmit</a:t>
            </a:r>
          </a:p>
          <a:p>
            <a:pPr lvl="1">
              <a:defRPr/>
            </a:pPr>
            <a:r>
              <a:rPr lang="en-US" dirty="0"/>
              <a:t>Rejected </a:t>
            </a:r>
          </a:p>
          <a:p>
            <a:pPr>
              <a:defRPr/>
            </a:pPr>
            <a:r>
              <a:rPr lang="en-US" dirty="0"/>
              <a:t>If application is accepted a mentor and staff liaison are assigned </a:t>
            </a:r>
          </a:p>
          <a:p>
            <a:pPr>
              <a:defRPr/>
            </a:pPr>
            <a:endParaRPr lang="en-US" dirty="0"/>
          </a:p>
        </p:txBody>
      </p:sp>
    </p:spTree>
    <p:extLst>
      <p:ext uri="{BB962C8B-B14F-4D97-AF65-F5344CB8AC3E}">
        <p14:creationId xmlns:p14="http://schemas.microsoft.com/office/powerpoint/2010/main" val="42566803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Assignment of Mentor</a:t>
            </a:r>
            <a:endParaRPr lang="en-US" dirty="0"/>
          </a:p>
        </p:txBody>
      </p:sp>
      <p:sp>
        <p:nvSpPr>
          <p:cNvPr id="3" name="Content Placeholder 2"/>
          <p:cNvSpPr>
            <a:spLocks noGrp="1"/>
          </p:cNvSpPr>
          <p:nvPr>
            <p:ph idx="1"/>
          </p:nvPr>
        </p:nvSpPr>
        <p:spPr/>
        <p:txBody>
          <a:bodyPr/>
          <a:lstStyle/>
          <a:p>
            <a:pPr>
              <a:defRPr/>
            </a:pPr>
            <a:r>
              <a:rPr lang="en-US" dirty="0" smtClean="0"/>
              <a:t>AACSB staff, in consultation with IAC Chair, </a:t>
            </a:r>
            <a:r>
              <a:rPr lang="en-US" dirty="0"/>
              <a:t>makes suggestion</a:t>
            </a:r>
          </a:p>
          <a:p>
            <a:pPr>
              <a:defRPr/>
            </a:pPr>
            <a:r>
              <a:rPr lang="en-US" dirty="0"/>
              <a:t>The school accepts or declines</a:t>
            </a:r>
          </a:p>
          <a:p>
            <a:pPr>
              <a:defRPr/>
            </a:pPr>
            <a:r>
              <a:rPr lang="en-US" dirty="0"/>
              <a:t>If accepted the mentor is invited</a:t>
            </a:r>
          </a:p>
          <a:p>
            <a:pPr>
              <a:defRPr/>
            </a:pPr>
            <a:r>
              <a:rPr lang="en-US" dirty="0"/>
              <a:t>If mentor accepts, school is provided with mentor contact information </a:t>
            </a:r>
          </a:p>
          <a:p>
            <a:pPr>
              <a:defRPr/>
            </a:pPr>
            <a:r>
              <a:rPr lang="en-US" dirty="0"/>
              <a:t>School contacts mentor to schedule first on-site visit </a:t>
            </a:r>
          </a:p>
          <a:p>
            <a:pPr>
              <a:defRPr/>
            </a:pPr>
            <a:endParaRPr lang="en-US" dirty="0"/>
          </a:p>
        </p:txBody>
      </p:sp>
    </p:spTree>
    <p:extLst>
      <p:ext uri="{BB962C8B-B14F-4D97-AF65-F5344CB8AC3E}">
        <p14:creationId xmlns:p14="http://schemas.microsoft.com/office/powerpoint/2010/main" val="6711292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What to expect from the Mentor</a:t>
            </a:r>
            <a:endParaRPr lang="en-US" sz="4000" dirty="0"/>
          </a:p>
        </p:txBody>
      </p:sp>
      <p:sp>
        <p:nvSpPr>
          <p:cNvPr id="3" name="Content Placeholder 2"/>
          <p:cNvSpPr>
            <a:spLocks noGrp="1"/>
          </p:cNvSpPr>
          <p:nvPr>
            <p:ph idx="1"/>
          </p:nvPr>
        </p:nvSpPr>
        <p:spPr/>
        <p:txBody>
          <a:bodyPr/>
          <a:lstStyle/>
          <a:p>
            <a:pPr marL="631825" lvl="1" indent="-349250">
              <a:defRPr/>
            </a:pPr>
            <a:r>
              <a:rPr lang="en-US" sz="3200" dirty="0"/>
              <a:t>Helps to respond to issues raised by IAC</a:t>
            </a:r>
          </a:p>
          <a:p>
            <a:pPr marL="631825" lvl="1" indent="-349250">
              <a:defRPr/>
            </a:pPr>
            <a:r>
              <a:rPr lang="en-US" sz="3200" dirty="0"/>
              <a:t>Identifies challenges and opportunities</a:t>
            </a:r>
          </a:p>
          <a:p>
            <a:pPr marL="631825" lvl="1" indent="-349250">
              <a:defRPr/>
            </a:pPr>
            <a:r>
              <a:rPr lang="en-US" sz="3200" dirty="0"/>
              <a:t>Assists in Initial Self-Evaluation Report (</a:t>
            </a:r>
            <a:r>
              <a:rPr lang="en-US" sz="3200" dirty="0" err="1"/>
              <a:t>iSER</a:t>
            </a:r>
            <a:r>
              <a:rPr lang="en-US" sz="3200" dirty="0"/>
              <a:t>) development </a:t>
            </a:r>
          </a:p>
          <a:p>
            <a:pPr marL="631825" lvl="1" indent="-349250">
              <a:defRPr/>
            </a:pPr>
            <a:r>
              <a:rPr lang="en-US" sz="3200" dirty="0"/>
              <a:t>Confirms that processes and controls ensure continuous improvement and accomplishment of the mission</a:t>
            </a:r>
          </a:p>
          <a:p>
            <a:pPr>
              <a:defRPr/>
            </a:pPr>
            <a:endParaRPr lang="en-US" dirty="0"/>
          </a:p>
        </p:txBody>
      </p:sp>
    </p:spTree>
    <p:extLst>
      <p:ext uri="{BB962C8B-B14F-4D97-AF65-F5344CB8AC3E}">
        <p14:creationId xmlns:p14="http://schemas.microsoft.com/office/powerpoint/2010/main" val="2720971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97" y="-621573"/>
            <a:ext cx="7886700" cy="2852737"/>
          </a:xfrm>
        </p:spPr>
        <p:txBody>
          <a:bodyPr>
            <a:normAutofit/>
          </a:bodyPr>
          <a:lstStyle/>
          <a:p>
            <a:r>
              <a:rPr lang="en-US" sz="4800" dirty="0" smtClean="0"/>
              <a:t>The AACSB Network</a:t>
            </a:r>
            <a:endParaRPr lang="en-US" sz="4800" dirty="0"/>
          </a:p>
        </p:txBody>
      </p:sp>
      <p:sp>
        <p:nvSpPr>
          <p:cNvPr id="3" name="Text Placeholder 2"/>
          <p:cNvSpPr>
            <a:spLocks noGrp="1"/>
          </p:cNvSpPr>
          <p:nvPr>
            <p:ph type="body" idx="1"/>
          </p:nvPr>
        </p:nvSpPr>
        <p:spPr>
          <a:xfrm>
            <a:off x="582699" y="2562955"/>
            <a:ext cx="7886700" cy="1500187"/>
          </a:xfrm>
        </p:spPr>
        <p:txBody>
          <a:bodyPr/>
          <a:lstStyle/>
          <a:p>
            <a:r>
              <a:rPr lang="en-US" dirty="0" smtClean="0"/>
              <a:t>Global Network of Educational Institutions and Business Organizations</a:t>
            </a:r>
          </a:p>
          <a:p>
            <a:endParaRPr lang="en-US" dirty="0"/>
          </a:p>
        </p:txBody>
      </p:sp>
    </p:spTree>
    <p:extLst>
      <p:ext uri="{BB962C8B-B14F-4D97-AF65-F5344CB8AC3E}">
        <p14:creationId xmlns:p14="http://schemas.microsoft.com/office/powerpoint/2010/main" val="26929629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Working with your mentor</a:t>
            </a:r>
            <a:endParaRPr lang="en-US" dirty="0"/>
          </a:p>
        </p:txBody>
      </p:sp>
      <p:sp>
        <p:nvSpPr>
          <p:cNvPr id="3" name="Content Placeholder 2"/>
          <p:cNvSpPr>
            <a:spLocks noGrp="1"/>
          </p:cNvSpPr>
          <p:nvPr>
            <p:ph idx="1"/>
          </p:nvPr>
        </p:nvSpPr>
        <p:spPr/>
        <p:txBody>
          <a:bodyPr/>
          <a:lstStyle/>
          <a:p>
            <a:pPr>
              <a:defRPr/>
            </a:pPr>
            <a:r>
              <a:rPr lang="en-US" dirty="0"/>
              <a:t>Establish contact with Mentor</a:t>
            </a:r>
          </a:p>
          <a:p>
            <a:pPr>
              <a:lnSpc>
                <a:spcPct val="80000"/>
              </a:lnSpc>
              <a:defRPr/>
            </a:pPr>
            <a:r>
              <a:rPr lang="en-US" dirty="0"/>
              <a:t>Plan on-site visit – develop agenda</a:t>
            </a:r>
          </a:p>
          <a:p>
            <a:pPr>
              <a:defRPr/>
            </a:pPr>
            <a:r>
              <a:rPr lang="en-US" dirty="0"/>
              <a:t>Provide information prior to the visit</a:t>
            </a:r>
          </a:p>
          <a:p>
            <a:pPr>
              <a:defRPr/>
            </a:pPr>
            <a:r>
              <a:rPr lang="en-US" dirty="0"/>
              <a:t>Prepare draft documents for review by the mentor before submission to IAC</a:t>
            </a:r>
          </a:p>
          <a:p>
            <a:pPr>
              <a:defRPr/>
            </a:pPr>
            <a:endParaRPr lang="en-US" dirty="0"/>
          </a:p>
        </p:txBody>
      </p:sp>
    </p:spTree>
    <p:extLst>
      <p:ext uri="{BB962C8B-B14F-4D97-AF65-F5344CB8AC3E}">
        <p14:creationId xmlns:p14="http://schemas.microsoft.com/office/powerpoint/2010/main" val="1045898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Working with your AACSB Staff Liaison</a:t>
            </a:r>
            <a:endParaRPr lang="en-US" sz="3600" dirty="0"/>
          </a:p>
        </p:txBody>
      </p:sp>
      <p:sp>
        <p:nvSpPr>
          <p:cNvPr id="3" name="Content Placeholder 2"/>
          <p:cNvSpPr>
            <a:spLocks noGrp="1"/>
          </p:cNvSpPr>
          <p:nvPr>
            <p:ph idx="1"/>
          </p:nvPr>
        </p:nvSpPr>
        <p:spPr/>
        <p:txBody>
          <a:bodyPr/>
          <a:lstStyle/>
          <a:p>
            <a:pPr>
              <a:defRPr/>
            </a:pPr>
            <a:r>
              <a:rPr lang="en-US" dirty="0"/>
              <a:t>Dedicated point of contact at AACSB</a:t>
            </a:r>
          </a:p>
          <a:p>
            <a:pPr>
              <a:defRPr/>
            </a:pPr>
            <a:r>
              <a:rPr lang="en-US" dirty="0"/>
              <a:t>Knowledgeable resource</a:t>
            </a:r>
          </a:p>
          <a:p>
            <a:pPr>
              <a:defRPr/>
            </a:pPr>
            <a:r>
              <a:rPr lang="en-US" dirty="0"/>
              <a:t>Reviews documentation in </a:t>
            </a:r>
            <a:r>
              <a:rPr lang="en-US" dirty="0" smtClean="0"/>
              <a:t>advance (upon request)</a:t>
            </a:r>
            <a:endParaRPr lang="en-US" dirty="0"/>
          </a:p>
          <a:p>
            <a:pPr>
              <a:defRPr/>
            </a:pPr>
            <a:r>
              <a:rPr lang="en-US" dirty="0"/>
              <a:t>Attends accreditation committee meetings and conveys decision to school</a:t>
            </a:r>
          </a:p>
          <a:p>
            <a:pPr>
              <a:defRPr/>
            </a:pPr>
            <a:endParaRPr lang="en-US" dirty="0"/>
          </a:p>
        </p:txBody>
      </p:sp>
    </p:spTree>
    <p:extLst>
      <p:ext uri="{BB962C8B-B14F-4D97-AF65-F5344CB8AC3E}">
        <p14:creationId xmlns:p14="http://schemas.microsoft.com/office/powerpoint/2010/main" val="19715971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Guidelines for Development of the initial Self-Evaluation Report (</a:t>
            </a:r>
            <a:r>
              <a:rPr lang="en-US" sz="3600" dirty="0" err="1" smtClean="0"/>
              <a:t>iSER</a:t>
            </a:r>
            <a:r>
              <a:rPr lang="en-US" sz="3600" dirty="0" smtClean="0"/>
              <a:t>)</a:t>
            </a:r>
            <a:endParaRPr lang="en-US" sz="3600" dirty="0"/>
          </a:p>
        </p:txBody>
      </p:sp>
      <p:sp>
        <p:nvSpPr>
          <p:cNvPr id="3" name="Content Placeholder 2"/>
          <p:cNvSpPr>
            <a:spLocks noGrp="1"/>
          </p:cNvSpPr>
          <p:nvPr>
            <p:ph idx="1"/>
          </p:nvPr>
        </p:nvSpPr>
        <p:spPr/>
        <p:txBody>
          <a:bodyPr/>
          <a:lstStyle/>
          <a:p>
            <a:pPr>
              <a:defRPr/>
            </a:pPr>
            <a:r>
              <a:rPr lang="en-US" sz="3000" dirty="0"/>
              <a:t>Plan for alignment with standards</a:t>
            </a:r>
          </a:p>
          <a:p>
            <a:pPr lvl="1">
              <a:defRPr/>
            </a:pPr>
            <a:r>
              <a:rPr lang="en-US" sz="3000" dirty="0"/>
              <a:t>Discuss key strategic initiatives</a:t>
            </a:r>
          </a:p>
          <a:p>
            <a:pPr lvl="1">
              <a:defRPr/>
            </a:pPr>
            <a:r>
              <a:rPr lang="en-US" sz="3000" dirty="0"/>
              <a:t>Keep the school’s mission in mind</a:t>
            </a:r>
          </a:p>
          <a:p>
            <a:pPr lvl="1">
              <a:defRPr/>
            </a:pPr>
            <a:r>
              <a:rPr lang="en-US" sz="3000" dirty="0"/>
              <a:t>Identify gap per standard, action to rectify, responsible party, resources and timeline</a:t>
            </a:r>
          </a:p>
          <a:p>
            <a:pPr lvl="1">
              <a:defRPr/>
            </a:pPr>
            <a:r>
              <a:rPr lang="en-US" sz="3000" dirty="0"/>
              <a:t>Supported by narrative</a:t>
            </a:r>
          </a:p>
          <a:p>
            <a:pPr lvl="1">
              <a:defRPr/>
            </a:pPr>
            <a:r>
              <a:rPr lang="en-US" sz="3000" dirty="0"/>
              <a:t>Supported by mentor (</a:t>
            </a:r>
            <a:r>
              <a:rPr lang="en-US" sz="3000" dirty="0" err="1"/>
              <a:t>iSER</a:t>
            </a:r>
            <a:r>
              <a:rPr lang="en-US" sz="3000" dirty="0"/>
              <a:t> Review Template to be submitted)</a:t>
            </a:r>
          </a:p>
          <a:p>
            <a:pPr>
              <a:defRPr/>
            </a:pPr>
            <a:endParaRPr lang="en-US" dirty="0"/>
          </a:p>
        </p:txBody>
      </p:sp>
    </p:spTree>
    <p:extLst>
      <p:ext uri="{BB962C8B-B14F-4D97-AF65-F5344CB8AC3E}">
        <p14:creationId xmlns:p14="http://schemas.microsoft.com/office/powerpoint/2010/main" val="11176889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Gap Analysis</a:t>
            </a:r>
            <a:endParaRPr lang="en-US" dirty="0"/>
          </a:p>
        </p:txBody>
      </p:sp>
      <p:sp>
        <p:nvSpPr>
          <p:cNvPr id="3" name="Content Placeholder 2"/>
          <p:cNvSpPr>
            <a:spLocks noGrp="1"/>
          </p:cNvSpPr>
          <p:nvPr>
            <p:ph idx="1"/>
          </p:nvPr>
        </p:nvSpPr>
        <p:spPr/>
        <p:txBody>
          <a:bodyPr/>
          <a:lstStyle/>
          <a:p>
            <a:pPr marL="342900" lvl="1" indent="-342900">
              <a:defRPr/>
            </a:pPr>
            <a:r>
              <a:rPr lang="en-US" sz="3200" dirty="0"/>
              <a:t>For each standard, analyze and document:</a:t>
            </a:r>
          </a:p>
          <a:p>
            <a:pPr lvl="1">
              <a:defRPr/>
            </a:pPr>
            <a:r>
              <a:rPr lang="en-US" sz="3200" dirty="0"/>
              <a:t>Where are you now?</a:t>
            </a:r>
          </a:p>
          <a:p>
            <a:pPr lvl="1">
              <a:defRPr/>
            </a:pPr>
            <a:r>
              <a:rPr lang="en-US" sz="3200" dirty="0"/>
              <a:t>Where do you want to be?</a:t>
            </a:r>
          </a:p>
          <a:p>
            <a:pPr lvl="1">
              <a:defRPr/>
            </a:pPr>
            <a:r>
              <a:rPr lang="en-US" sz="3200" dirty="0"/>
              <a:t>What do you have to do to get there?</a:t>
            </a:r>
          </a:p>
          <a:p>
            <a:pPr>
              <a:defRPr/>
            </a:pPr>
            <a:endParaRPr lang="en-US" dirty="0"/>
          </a:p>
        </p:txBody>
      </p:sp>
    </p:spTree>
    <p:extLst>
      <p:ext uri="{BB962C8B-B14F-4D97-AF65-F5344CB8AC3E}">
        <p14:creationId xmlns:p14="http://schemas.microsoft.com/office/powerpoint/2010/main" val="359815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iSER</a:t>
            </a:r>
            <a:r>
              <a:rPr lang="en-US" dirty="0" smtClean="0"/>
              <a:t> Development</a:t>
            </a:r>
            <a:endParaRPr lang="en-US" dirty="0"/>
          </a:p>
        </p:txBody>
      </p:sp>
      <p:sp>
        <p:nvSpPr>
          <p:cNvPr id="3" name="Content Placeholder 2"/>
          <p:cNvSpPr>
            <a:spLocks noGrp="1"/>
          </p:cNvSpPr>
          <p:nvPr>
            <p:ph idx="1"/>
          </p:nvPr>
        </p:nvSpPr>
        <p:spPr/>
        <p:txBody>
          <a:bodyPr/>
          <a:lstStyle/>
          <a:p>
            <a:pPr marL="123825" indent="-53975">
              <a:buFontTx/>
              <a:buNone/>
              <a:defRPr/>
            </a:pPr>
            <a:r>
              <a:rPr lang="en-US" altLang="en-US" dirty="0"/>
              <a:t>Three separate and distinct sections:</a:t>
            </a:r>
          </a:p>
          <a:p>
            <a:pPr marL="123825" indent="-53975">
              <a:buFontTx/>
              <a:buAutoNum type="arabicPeriod"/>
              <a:defRPr/>
            </a:pPr>
            <a:r>
              <a:rPr lang="en-US" altLang="en-US" dirty="0"/>
              <a:t>Executive Summary</a:t>
            </a:r>
          </a:p>
          <a:p>
            <a:pPr marL="123825" indent="-53975">
              <a:buFontTx/>
              <a:buAutoNum type="arabicPeriod"/>
              <a:defRPr/>
            </a:pPr>
            <a:r>
              <a:rPr lang="en-US" altLang="en-US" dirty="0"/>
              <a:t>Introduction: background information on the institution</a:t>
            </a:r>
          </a:p>
          <a:p>
            <a:pPr marL="123825" indent="-53975">
              <a:buFontTx/>
              <a:buAutoNum type="arabicPeriod"/>
              <a:defRPr/>
            </a:pPr>
            <a:r>
              <a:rPr lang="en-US" altLang="en-US" dirty="0"/>
              <a:t>Standard-by-standard self-assessment and action plan</a:t>
            </a:r>
          </a:p>
          <a:p>
            <a:pPr>
              <a:defRPr/>
            </a:pPr>
            <a:endParaRPr lang="en-US" dirty="0"/>
          </a:p>
        </p:txBody>
      </p:sp>
    </p:spTree>
    <p:extLst>
      <p:ext uri="{BB962C8B-B14F-4D97-AF65-F5344CB8AC3E}">
        <p14:creationId xmlns:p14="http://schemas.microsoft.com/office/powerpoint/2010/main" val="20692509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Characteristics of the </a:t>
            </a:r>
            <a:r>
              <a:rPr lang="en-US" dirty="0" err="1" smtClean="0"/>
              <a:t>iSER</a:t>
            </a:r>
            <a:endParaRPr lang="en-US" dirty="0"/>
          </a:p>
        </p:txBody>
      </p:sp>
      <p:sp>
        <p:nvSpPr>
          <p:cNvPr id="3" name="Content Placeholder 2"/>
          <p:cNvSpPr>
            <a:spLocks noGrp="1"/>
          </p:cNvSpPr>
          <p:nvPr>
            <p:ph idx="1"/>
          </p:nvPr>
        </p:nvSpPr>
        <p:spPr/>
        <p:txBody>
          <a:bodyPr/>
          <a:lstStyle/>
          <a:p>
            <a:pPr>
              <a:defRPr/>
            </a:pPr>
            <a:r>
              <a:rPr lang="en-US" dirty="0"/>
              <a:t>Systematic (standard-by-standard)</a:t>
            </a:r>
          </a:p>
          <a:p>
            <a:pPr>
              <a:defRPr/>
            </a:pPr>
            <a:r>
              <a:rPr lang="en-US" dirty="0"/>
              <a:t>Objective-based in reality</a:t>
            </a:r>
          </a:p>
          <a:p>
            <a:pPr>
              <a:defRPr/>
            </a:pPr>
            <a:r>
              <a:rPr lang="en-US" dirty="0"/>
              <a:t>Multiple sources of input</a:t>
            </a:r>
          </a:p>
          <a:p>
            <a:pPr>
              <a:defRPr/>
            </a:pPr>
            <a:r>
              <a:rPr lang="en-US" dirty="0"/>
              <a:t>Multiple reviewers for objectivity and accuracy</a:t>
            </a:r>
          </a:p>
          <a:p>
            <a:pPr>
              <a:defRPr/>
            </a:pPr>
            <a:r>
              <a:rPr lang="en-US" dirty="0"/>
              <a:t>Realistic representation of strengths, weaknesses, opportunities, and threats</a:t>
            </a:r>
          </a:p>
          <a:p>
            <a:pPr>
              <a:defRPr/>
            </a:pPr>
            <a:endParaRPr lang="en-US" dirty="0"/>
          </a:p>
        </p:txBody>
      </p:sp>
    </p:spTree>
    <p:extLst>
      <p:ext uri="{BB962C8B-B14F-4D97-AF65-F5344CB8AC3E}">
        <p14:creationId xmlns:p14="http://schemas.microsoft.com/office/powerpoint/2010/main" val="19478652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iSER</a:t>
            </a:r>
            <a:r>
              <a:rPr lang="en-US" dirty="0" smtClean="0"/>
              <a:t> Process</a:t>
            </a:r>
            <a:endParaRPr lang="en-US" dirty="0"/>
          </a:p>
        </p:txBody>
      </p:sp>
      <p:sp>
        <p:nvSpPr>
          <p:cNvPr id="3" name="Content Placeholder 2"/>
          <p:cNvSpPr>
            <a:spLocks noGrp="1"/>
          </p:cNvSpPr>
          <p:nvPr>
            <p:ph idx="1"/>
          </p:nvPr>
        </p:nvSpPr>
        <p:spPr/>
        <p:txBody>
          <a:bodyPr/>
          <a:lstStyle/>
          <a:p>
            <a:pPr>
              <a:defRPr/>
            </a:pPr>
            <a:r>
              <a:rPr lang="en-US" dirty="0"/>
              <a:t>School has up to two years to develop</a:t>
            </a:r>
          </a:p>
          <a:p>
            <a:pPr>
              <a:defRPr/>
            </a:pPr>
            <a:r>
              <a:rPr lang="en-US" dirty="0"/>
              <a:t>Review by IAC</a:t>
            </a:r>
          </a:p>
          <a:p>
            <a:pPr lvl="1">
              <a:defRPr/>
            </a:pPr>
            <a:r>
              <a:rPr lang="en-US" sz="3200" dirty="0" smtClean="0"/>
              <a:t>Accepted: Initial Accreditation Visit</a:t>
            </a:r>
          </a:p>
          <a:p>
            <a:pPr lvl="1">
              <a:defRPr/>
            </a:pPr>
            <a:r>
              <a:rPr lang="en-US" sz="3200" dirty="0" smtClean="0"/>
              <a:t>Accepted</a:t>
            </a:r>
            <a:r>
              <a:rPr lang="en-US" sz="3200" dirty="0"/>
              <a:t>: Implementation of action items and provide annual updates or  invited to apply for visit</a:t>
            </a:r>
          </a:p>
          <a:p>
            <a:pPr lvl="1">
              <a:defRPr/>
            </a:pPr>
            <a:r>
              <a:rPr lang="en-US" sz="3200" dirty="0"/>
              <a:t>Revise and resubmit </a:t>
            </a:r>
            <a:endParaRPr lang="en-US" sz="3200" dirty="0" smtClean="0"/>
          </a:p>
          <a:p>
            <a:pPr lvl="1">
              <a:defRPr/>
            </a:pPr>
            <a:r>
              <a:rPr lang="en-US" sz="3200" dirty="0" smtClean="0"/>
              <a:t>Request </a:t>
            </a:r>
            <a:r>
              <a:rPr lang="en-US" sz="3200" dirty="0"/>
              <a:t>to withdraw</a:t>
            </a:r>
          </a:p>
          <a:p>
            <a:pPr>
              <a:defRPr/>
            </a:pPr>
            <a:endParaRPr lang="en-US" dirty="0"/>
          </a:p>
        </p:txBody>
      </p:sp>
    </p:spTree>
    <p:extLst>
      <p:ext uri="{BB962C8B-B14F-4D97-AF65-F5344CB8AC3E}">
        <p14:creationId xmlns:p14="http://schemas.microsoft.com/office/powerpoint/2010/main" val="10787395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iSER</a:t>
            </a:r>
            <a:r>
              <a:rPr lang="en-US" dirty="0" smtClean="0"/>
              <a:t> update process</a:t>
            </a:r>
            <a:endParaRPr lang="en-US" dirty="0"/>
          </a:p>
        </p:txBody>
      </p:sp>
      <p:sp>
        <p:nvSpPr>
          <p:cNvPr id="3" name="Content Placeholder 2"/>
          <p:cNvSpPr>
            <a:spLocks noGrp="1"/>
          </p:cNvSpPr>
          <p:nvPr>
            <p:ph idx="1"/>
          </p:nvPr>
        </p:nvSpPr>
        <p:spPr/>
        <p:txBody>
          <a:bodyPr/>
          <a:lstStyle/>
          <a:p>
            <a:pPr>
              <a:defRPr/>
            </a:pPr>
            <a:r>
              <a:rPr lang="en-US" dirty="0"/>
              <a:t>At least one </a:t>
            </a:r>
            <a:r>
              <a:rPr lang="en-US" dirty="0" err="1"/>
              <a:t>iSER</a:t>
            </a:r>
            <a:r>
              <a:rPr lang="en-US" dirty="0"/>
              <a:t> update submitted per year</a:t>
            </a:r>
          </a:p>
          <a:p>
            <a:pPr>
              <a:defRPr/>
            </a:pPr>
            <a:r>
              <a:rPr lang="en-US" dirty="0"/>
              <a:t>Report describes the progress made related to objectives and action plan </a:t>
            </a:r>
            <a:r>
              <a:rPr lang="en-US" dirty="0" smtClean="0"/>
              <a:t>as well as responses to the IAC’s concerns</a:t>
            </a:r>
            <a:endParaRPr lang="en-US" dirty="0"/>
          </a:p>
          <a:p>
            <a:pPr>
              <a:defRPr/>
            </a:pPr>
            <a:r>
              <a:rPr lang="en-US" dirty="0"/>
              <a:t>Original action summary table should be included indicating the status of each action item  </a:t>
            </a:r>
          </a:p>
          <a:p>
            <a:pPr>
              <a:defRPr/>
            </a:pPr>
            <a:endParaRPr lang="en-US" dirty="0"/>
          </a:p>
        </p:txBody>
      </p:sp>
    </p:spTree>
    <p:extLst>
      <p:ext uri="{BB962C8B-B14F-4D97-AF65-F5344CB8AC3E}">
        <p14:creationId xmlns:p14="http://schemas.microsoft.com/office/powerpoint/2010/main" val="7108427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iSER</a:t>
            </a:r>
            <a:r>
              <a:rPr lang="en-US" dirty="0" smtClean="0"/>
              <a:t> update </a:t>
            </a:r>
            <a:r>
              <a:rPr lang="en-US" dirty="0" err="1" smtClean="0"/>
              <a:t>con’d</a:t>
            </a:r>
            <a:endParaRPr lang="en-US" dirty="0"/>
          </a:p>
        </p:txBody>
      </p:sp>
      <p:sp>
        <p:nvSpPr>
          <p:cNvPr id="3" name="Content Placeholder 2"/>
          <p:cNvSpPr>
            <a:spLocks noGrp="1"/>
          </p:cNvSpPr>
          <p:nvPr>
            <p:ph idx="1"/>
          </p:nvPr>
        </p:nvSpPr>
        <p:spPr/>
        <p:txBody>
          <a:bodyPr/>
          <a:lstStyle/>
          <a:p>
            <a:pPr marL="576263" lvl="1" indent="-347663">
              <a:defRPr/>
            </a:pPr>
            <a:r>
              <a:rPr lang="en-US" sz="3200" dirty="0"/>
              <a:t>Report on changes in the environment (internal and/or external)</a:t>
            </a:r>
          </a:p>
          <a:p>
            <a:pPr marL="576263" lvl="1" indent="-347663">
              <a:defRPr/>
            </a:pPr>
            <a:r>
              <a:rPr lang="en-US" sz="3200" dirty="0"/>
              <a:t>Explain how existing strengths have been maintained or improved</a:t>
            </a:r>
          </a:p>
          <a:p>
            <a:pPr marL="576263" lvl="1" indent="-347663">
              <a:defRPr/>
            </a:pPr>
            <a:r>
              <a:rPr lang="en-US" sz="3200" dirty="0"/>
              <a:t>Report new areas of improvement </a:t>
            </a:r>
          </a:p>
          <a:p>
            <a:pPr marL="576263" lvl="1" indent="-347663">
              <a:defRPr/>
            </a:pPr>
            <a:r>
              <a:rPr lang="en-US" sz="3200" dirty="0"/>
              <a:t>Include the appropriate signatures </a:t>
            </a:r>
          </a:p>
          <a:p>
            <a:pPr>
              <a:defRPr/>
            </a:pPr>
            <a:endParaRPr lang="en-US" dirty="0"/>
          </a:p>
        </p:txBody>
      </p:sp>
    </p:spTree>
    <p:extLst>
      <p:ext uri="{BB962C8B-B14F-4D97-AF65-F5344CB8AC3E}">
        <p14:creationId xmlns:p14="http://schemas.microsoft.com/office/powerpoint/2010/main" val="3522014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Evaluation of Alignment Progress</a:t>
            </a:r>
            <a:endParaRPr lang="en-US" sz="4000" dirty="0"/>
          </a:p>
        </p:txBody>
      </p:sp>
      <p:sp>
        <p:nvSpPr>
          <p:cNvPr id="3" name="Content Placeholder 2"/>
          <p:cNvSpPr>
            <a:spLocks noGrp="1"/>
          </p:cNvSpPr>
          <p:nvPr>
            <p:ph idx="1"/>
          </p:nvPr>
        </p:nvSpPr>
        <p:spPr/>
        <p:txBody>
          <a:bodyPr/>
          <a:lstStyle/>
          <a:p>
            <a:pPr>
              <a:defRPr/>
            </a:pPr>
            <a:r>
              <a:rPr lang="en-US" dirty="0"/>
              <a:t>Points to consider:</a:t>
            </a:r>
          </a:p>
          <a:p>
            <a:pPr lvl="1">
              <a:defRPr/>
            </a:pPr>
            <a:r>
              <a:rPr lang="en-US" sz="3200" dirty="0"/>
              <a:t>Are the actions as outlined in the </a:t>
            </a:r>
            <a:r>
              <a:rPr lang="en-US" sz="3200" dirty="0" err="1"/>
              <a:t>iSER</a:t>
            </a:r>
            <a:r>
              <a:rPr lang="en-US" sz="3200" dirty="0"/>
              <a:t> completed?</a:t>
            </a:r>
          </a:p>
          <a:p>
            <a:pPr lvl="1">
              <a:defRPr/>
            </a:pPr>
            <a:r>
              <a:rPr lang="en-US" sz="3200" dirty="0"/>
              <a:t>Any remaining major gaps?</a:t>
            </a:r>
          </a:p>
          <a:p>
            <a:pPr lvl="1">
              <a:defRPr/>
            </a:pPr>
            <a:r>
              <a:rPr lang="en-US" sz="3200" dirty="0"/>
              <a:t>What is the probability of a successful visit?</a:t>
            </a:r>
          </a:p>
          <a:p>
            <a:pPr>
              <a:defRPr/>
            </a:pPr>
            <a:endParaRPr lang="en-US" dirty="0"/>
          </a:p>
        </p:txBody>
      </p:sp>
    </p:spTree>
    <p:extLst>
      <p:ext uri="{BB962C8B-B14F-4D97-AF65-F5344CB8AC3E}">
        <p14:creationId xmlns:p14="http://schemas.microsoft.com/office/powerpoint/2010/main" val="148340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Title 1"/>
          <p:cNvSpPr txBox="1">
            <a:spLocks/>
          </p:cNvSpPr>
          <p:nvPr/>
        </p:nvSpPr>
        <p:spPr>
          <a:xfrm>
            <a:off x="628650" y="365127"/>
            <a:ext cx="7886700" cy="829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Reach of AACSB International</a:t>
            </a:r>
            <a:endParaRPr lang="en-US" dirty="0"/>
          </a:p>
        </p:txBody>
      </p:sp>
      <p:grpSp>
        <p:nvGrpSpPr>
          <p:cNvPr id="337" name="Group 321"/>
          <p:cNvGrpSpPr>
            <a:grpSpLocks/>
          </p:cNvGrpSpPr>
          <p:nvPr/>
        </p:nvGrpSpPr>
        <p:grpSpPr bwMode="auto">
          <a:xfrm>
            <a:off x="76200" y="2057638"/>
            <a:ext cx="838200" cy="757911"/>
            <a:chOff x="44" y="1185"/>
            <a:chExt cx="594" cy="464"/>
          </a:xfrm>
          <a:solidFill>
            <a:srgbClr val="0060A9"/>
          </a:solidFill>
        </p:grpSpPr>
        <p:sp>
          <p:nvSpPr>
            <p:cNvPr id="338" name="Freeform 322"/>
            <p:cNvSpPr>
              <a:spLocks/>
            </p:cNvSpPr>
            <p:nvPr/>
          </p:nvSpPr>
          <p:spPr bwMode="auto">
            <a:xfrm>
              <a:off x="44" y="1185"/>
              <a:ext cx="594" cy="414"/>
            </a:xfrm>
            <a:custGeom>
              <a:avLst/>
              <a:gdLst/>
              <a:ahLst/>
              <a:cxnLst>
                <a:cxn ang="0">
                  <a:pos x="540" y="354"/>
                </a:cxn>
                <a:cxn ang="0">
                  <a:pos x="510" y="318"/>
                </a:cxn>
                <a:cxn ang="0">
                  <a:pos x="500" y="332"/>
                </a:cxn>
                <a:cxn ang="0">
                  <a:pos x="464" y="324"/>
                </a:cxn>
                <a:cxn ang="0">
                  <a:pos x="414" y="298"/>
                </a:cxn>
                <a:cxn ang="0">
                  <a:pos x="362" y="288"/>
                </a:cxn>
                <a:cxn ang="0">
                  <a:pos x="318" y="272"/>
                </a:cxn>
                <a:cxn ang="0">
                  <a:pos x="314" y="294"/>
                </a:cxn>
                <a:cxn ang="0">
                  <a:pos x="278" y="304"/>
                </a:cxn>
                <a:cxn ang="0">
                  <a:pos x="252" y="298"/>
                </a:cxn>
                <a:cxn ang="0">
                  <a:pos x="270" y="274"/>
                </a:cxn>
                <a:cxn ang="0">
                  <a:pos x="274" y="266"/>
                </a:cxn>
                <a:cxn ang="0">
                  <a:pos x="236" y="298"/>
                </a:cxn>
                <a:cxn ang="0">
                  <a:pos x="222" y="322"/>
                </a:cxn>
                <a:cxn ang="0">
                  <a:pos x="196" y="348"/>
                </a:cxn>
                <a:cxn ang="0">
                  <a:pos x="146" y="384"/>
                </a:cxn>
                <a:cxn ang="0">
                  <a:pos x="112" y="398"/>
                </a:cxn>
                <a:cxn ang="0">
                  <a:pos x="90" y="408"/>
                </a:cxn>
                <a:cxn ang="0">
                  <a:pos x="84" y="394"/>
                </a:cxn>
                <a:cxn ang="0">
                  <a:pos x="114" y="382"/>
                </a:cxn>
                <a:cxn ang="0">
                  <a:pos x="156" y="354"/>
                </a:cxn>
                <a:cxn ang="0">
                  <a:pos x="170" y="320"/>
                </a:cxn>
                <a:cxn ang="0">
                  <a:pos x="138" y="328"/>
                </a:cxn>
                <a:cxn ang="0">
                  <a:pos x="100" y="328"/>
                </a:cxn>
                <a:cxn ang="0">
                  <a:pos x="86" y="286"/>
                </a:cxn>
                <a:cxn ang="0">
                  <a:pos x="56" y="300"/>
                </a:cxn>
                <a:cxn ang="0">
                  <a:pos x="48" y="274"/>
                </a:cxn>
                <a:cxn ang="0">
                  <a:pos x="24" y="258"/>
                </a:cxn>
                <a:cxn ang="0">
                  <a:pos x="46" y="226"/>
                </a:cxn>
                <a:cxn ang="0">
                  <a:pos x="80" y="214"/>
                </a:cxn>
                <a:cxn ang="0">
                  <a:pos x="102" y="184"/>
                </a:cxn>
                <a:cxn ang="0">
                  <a:pos x="86" y="180"/>
                </a:cxn>
                <a:cxn ang="0">
                  <a:pos x="20" y="168"/>
                </a:cxn>
                <a:cxn ang="0">
                  <a:pos x="10" y="150"/>
                </a:cxn>
                <a:cxn ang="0">
                  <a:pos x="60" y="132"/>
                </a:cxn>
                <a:cxn ang="0">
                  <a:pos x="100" y="142"/>
                </a:cxn>
                <a:cxn ang="0">
                  <a:pos x="102" y="132"/>
                </a:cxn>
                <a:cxn ang="0">
                  <a:pos x="84" y="116"/>
                </a:cxn>
                <a:cxn ang="0">
                  <a:pos x="44" y="94"/>
                </a:cxn>
                <a:cxn ang="0">
                  <a:pos x="22" y="68"/>
                </a:cxn>
                <a:cxn ang="0">
                  <a:pos x="88" y="28"/>
                </a:cxn>
                <a:cxn ang="0">
                  <a:pos x="132" y="12"/>
                </a:cxn>
                <a:cxn ang="0">
                  <a:pos x="186" y="8"/>
                </a:cxn>
                <a:cxn ang="0">
                  <a:pos x="244" y="16"/>
                </a:cxn>
                <a:cxn ang="0">
                  <a:pos x="318" y="30"/>
                </a:cxn>
                <a:cxn ang="0">
                  <a:pos x="400" y="40"/>
                </a:cxn>
                <a:cxn ang="0">
                  <a:pos x="438" y="288"/>
                </a:cxn>
                <a:cxn ang="0">
                  <a:pos x="478" y="316"/>
                </a:cxn>
                <a:cxn ang="0">
                  <a:pos x="508" y="300"/>
                </a:cxn>
                <a:cxn ang="0">
                  <a:pos x="556" y="358"/>
                </a:cxn>
                <a:cxn ang="0">
                  <a:pos x="594" y="394"/>
                </a:cxn>
                <a:cxn ang="0">
                  <a:pos x="582" y="394"/>
                </a:cxn>
              </a:cxnLst>
              <a:rect l="0" t="0" r="r" b="b"/>
              <a:pathLst>
                <a:path w="594" h="414">
                  <a:moveTo>
                    <a:pt x="568" y="384"/>
                  </a:moveTo>
                  <a:lnTo>
                    <a:pt x="552" y="370"/>
                  </a:lnTo>
                  <a:lnTo>
                    <a:pt x="542" y="362"/>
                  </a:lnTo>
                  <a:lnTo>
                    <a:pt x="540" y="354"/>
                  </a:lnTo>
                  <a:lnTo>
                    <a:pt x="530" y="342"/>
                  </a:lnTo>
                  <a:lnTo>
                    <a:pt x="522" y="336"/>
                  </a:lnTo>
                  <a:lnTo>
                    <a:pt x="518" y="330"/>
                  </a:lnTo>
                  <a:lnTo>
                    <a:pt x="510" y="318"/>
                  </a:lnTo>
                  <a:lnTo>
                    <a:pt x="506" y="322"/>
                  </a:lnTo>
                  <a:lnTo>
                    <a:pt x="510" y="334"/>
                  </a:lnTo>
                  <a:lnTo>
                    <a:pt x="506" y="338"/>
                  </a:lnTo>
                  <a:lnTo>
                    <a:pt x="500" y="332"/>
                  </a:lnTo>
                  <a:lnTo>
                    <a:pt x="496" y="328"/>
                  </a:lnTo>
                  <a:lnTo>
                    <a:pt x="492" y="336"/>
                  </a:lnTo>
                  <a:lnTo>
                    <a:pt x="480" y="332"/>
                  </a:lnTo>
                  <a:lnTo>
                    <a:pt x="464" y="324"/>
                  </a:lnTo>
                  <a:lnTo>
                    <a:pt x="440" y="310"/>
                  </a:lnTo>
                  <a:lnTo>
                    <a:pt x="438" y="302"/>
                  </a:lnTo>
                  <a:lnTo>
                    <a:pt x="426" y="304"/>
                  </a:lnTo>
                  <a:lnTo>
                    <a:pt x="414" y="298"/>
                  </a:lnTo>
                  <a:lnTo>
                    <a:pt x="400" y="296"/>
                  </a:lnTo>
                  <a:lnTo>
                    <a:pt x="378" y="296"/>
                  </a:lnTo>
                  <a:lnTo>
                    <a:pt x="368" y="296"/>
                  </a:lnTo>
                  <a:lnTo>
                    <a:pt x="362" y="288"/>
                  </a:lnTo>
                  <a:lnTo>
                    <a:pt x="348" y="286"/>
                  </a:lnTo>
                  <a:lnTo>
                    <a:pt x="344" y="280"/>
                  </a:lnTo>
                  <a:lnTo>
                    <a:pt x="332" y="274"/>
                  </a:lnTo>
                  <a:lnTo>
                    <a:pt x="318" y="272"/>
                  </a:lnTo>
                  <a:lnTo>
                    <a:pt x="306" y="272"/>
                  </a:lnTo>
                  <a:lnTo>
                    <a:pt x="306" y="280"/>
                  </a:lnTo>
                  <a:lnTo>
                    <a:pt x="310" y="286"/>
                  </a:lnTo>
                  <a:lnTo>
                    <a:pt x="314" y="294"/>
                  </a:lnTo>
                  <a:lnTo>
                    <a:pt x="310" y="296"/>
                  </a:lnTo>
                  <a:lnTo>
                    <a:pt x="294" y="296"/>
                  </a:lnTo>
                  <a:lnTo>
                    <a:pt x="286" y="298"/>
                  </a:lnTo>
                  <a:lnTo>
                    <a:pt x="278" y="304"/>
                  </a:lnTo>
                  <a:lnTo>
                    <a:pt x="268" y="312"/>
                  </a:lnTo>
                  <a:lnTo>
                    <a:pt x="256" y="316"/>
                  </a:lnTo>
                  <a:lnTo>
                    <a:pt x="250" y="308"/>
                  </a:lnTo>
                  <a:lnTo>
                    <a:pt x="252" y="298"/>
                  </a:lnTo>
                  <a:lnTo>
                    <a:pt x="256" y="290"/>
                  </a:lnTo>
                  <a:lnTo>
                    <a:pt x="258" y="280"/>
                  </a:lnTo>
                  <a:lnTo>
                    <a:pt x="262" y="276"/>
                  </a:lnTo>
                  <a:lnTo>
                    <a:pt x="270" y="274"/>
                  </a:lnTo>
                  <a:lnTo>
                    <a:pt x="280" y="272"/>
                  </a:lnTo>
                  <a:lnTo>
                    <a:pt x="284" y="264"/>
                  </a:lnTo>
                  <a:lnTo>
                    <a:pt x="286" y="260"/>
                  </a:lnTo>
                  <a:lnTo>
                    <a:pt x="274" y="266"/>
                  </a:lnTo>
                  <a:lnTo>
                    <a:pt x="264" y="268"/>
                  </a:lnTo>
                  <a:lnTo>
                    <a:pt x="244" y="282"/>
                  </a:lnTo>
                  <a:lnTo>
                    <a:pt x="236" y="290"/>
                  </a:lnTo>
                  <a:lnTo>
                    <a:pt x="236" y="298"/>
                  </a:lnTo>
                  <a:lnTo>
                    <a:pt x="230" y="304"/>
                  </a:lnTo>
                  <a:lnTo>
                    <a:pt x="220" y="306"/>
                  </a:lnTo>
                  <a:lnTo>
                    <a:pt x="216" y="314"/>
                  </a:lnTo>
                  <a:lnTo>
                    <a:pt x="222" y="322"/>
                  </a:lnTo>
                  <a:lnTo>
                    <a:pt x="224" y="326"/>
                  </a:lnTo>
                  <a:lnTo>
                    <a:pt x="218" y="332"/>
                  </a:lnTo>
                  <a:lnTo>
                    <a:pt x="208" y="340"/>
                  </a:lnTo>
                  <a:lnTo>
                    <a:pt x="196" y="348"/>
                  </a:lnTo>
                  <a:lnTo>
                    <a:pt x="176" y="360"/>
                  </a:lnTo>
                  <a:lnTo>
                    <a:pt x="154" y="372"/>
                  </a:lnTo>
                  <a:lnTo>
                    <a:pt x="148" y="378"/>
                  </a:lnTo>
                  <a:lnTo>
                    <a:pt x="146" y="384"/>
                  </a:lnTo>
                  <a:lnTo>
                    <a:pt x="134" y="390"/>
                  </a:lnTo>
                  <a:lnTo>
                    <a:pt x="130" y="394"/>
                  </a:lnTo>
                  <a:lnTo>
                    <a:pt x="116" y="394"/>
                  </a:lnTo>
                  <a:lnTo>
                    <a:pt x="112" y="398"/>
                  </a:lnTo>
                  <a:lnTo>
                    <a:pt x="104" y="402"/>
                  </a:lnTo>
                  <a:lnTo>
                    <a:pt x="98" y="398"/>
                  </a:lnTo>
                  <a:lnTo>
                    <a:pt x="94" y="400"/>
                  </a:lnTo>
                  <a:lnTo>
                    <a:pt x="90" y="408"/>
                  </a:lnTo>
                  <a:lnTo>
                    <a:pt x="84" y="412"/>
                  </a:lnTo>
                  <a:lnTo>
                    <a:pt x="76" y="410"/>
                  </a:lnTo>
                  <a:lnTo>
                    <a:pt x="78" y="402"/>
                  </a:lnTo>
                  <a:lnTo>
                    <a:pt x="84" y="394"/>
                  </a:lnTo>
                  <a:lnTo>
                    <a:pt x="90" y="390"/>
                  </a:lnTo>
                  <a:lnTo>
                    <a:pt x="100" y="388"/>
                  </a:lnTo>
                  <a:lnTo>
                    <a:pt x="110" y="388"/>
                  </a:lnTo>
                  <a:lnTo>
                    <a:pt x="114" y="382"/>
                  </a:lnTo>
                  <a:lnTo>
                    <a:pt x="124" y="378"/>
                  </a:lnTo>
                  <a:lnTo>
                    <a:pt x="140" y="366"/>
                  </a:lnTo>
                  <a:lnTo>
                    <a:pt x="150" y="356"/>
                  </a:lnTo>
                  <a:lnTo>
                    <a:pt x="156" y="354"/>
                  </a:lnTo>
                  <a:lnTo>
                    <a:pt x="160" y="342"/>
                  </a:lnTo>
                  <a:lnTo>
                    <a:pt x="160" y="332"/>
                  </a:lnTo>
                  <a:lnTo>
                    <a:pt x="168" y="328"/>
                  </a:lnTo>
                  <a:lnTo>
                    <a:pt x="170" y="320"/>
                  </a:lnTo>
                  <a:lnTo>
                    <a:pt x="160" y="322"/>
                  </a:lnTo>
                  <a:lnTo>
                    <a:pt x="148" y="328"/>
                  </a:lnTo>
                  <a:lnTo>
                    <a:pt x="142" y="322"/>
                  </a:lnTo>
                  <a:lnTo>
                    <a:pt x="138" y="328"/>
                  </a:lnTo>
                  <a:lnTo>
                    <a:pt x="134" y="330"/>
                  </a:lnTo>
                  <a:lnTo>
                    <a:pt x="126" y="322"/>
                  </a:lnTo>
                  <a:lnTo>
                    <a:pt x="110" y="320"/>
                  </a:lnTo>
                  <a:lnTo>
                    <a:pt x="100" y="328"/>
                  </a:lnTo>
                  <a:lnTo>
                    <a:pt x="90" y="330"/>
                  </a:lnTo>
                  <a:lnTo>
                    <a:pt x="88" y="304"/>
                  </a:lnTo>
                  <a:lnTo>
                    <a:pt x="86" y="296"/>
                  </a:lnTo>
                  <a:lnTo>
                    <a:pt x="86" y="286"/>
                  </a:lnTo>
                  <a:lnTo>
                    <a:pt x="80" y="286"/>
                  </a:lnTo>
                  <a:lnTo>
                    <a:pt x="78" y="296"/>
                  </a:lnTo>
                  <a:lnTo>
                    <a:pt x="74" y="300"/>
                  </a:lnTo>
                  <a:lnTo>
                    <a:pt x="56" y="300"/>
                  </a:lnTo>
                  <a:lnTo>
                    <a:pt x="48" y="292"/>
                  </a:lnTo>
                  <a:lnTo>
                    <a:pt x="40" y="280"/>
                  </a:lnTo>
                  <a:lnTo>
                    <a:pt x="42" y="274"/>
                  </a:lnTo>
                  <a:lnTo>
                    <a:pt x="48" y="274"/>
                  </a:lnTo>
                  <a:lnTo>
                    <a:pt x="40" y="268"/>
                  </a:lnTo>
                  <a:lnTo>
                    <a:pt x="40" y="260"/>
                  </a:lnTo>
                  <a:lnTo>
                    <a:pt x="36" y="268"/>
                  </a:lnTo>
                  <a:lnTo>
                    <a:pt x="24" y="258"/>
                  </a:lnTo>
                  <a:lnTo>
                    <a:pt x="30" y="246"/>
                  </a:lnTo>
                  <a:lnTo>
                    <a:pt x="34" y="242"/>
                  </a:lnTo>
                  <a:lnTo>
                    <a:pt x="46" y="234"/>
                  </a:lnTo>
                  <a:lnTo>
                    <a:pt x="46" y="226"/>
                  </a:lnTo>
                  <a:lnTo>
                    <a:pt x="50" y="220"/>
                  </a:lnTo>
                  <a:lnTo>
                    <a:pt x="58" y="220"/>
                  </a:lnTo>
                  <a:lnTo>
                    <a:pt x="72" y="222"/>
                  </a:lnTo>
                  <a:lnTo>
                    <a:pt x="80" y="214"/>
                  </a:lnTo>
                  <a:lnTo>
                    <a:pt x="88" y="210"/>
                  </a:lnTo>
                  <a:lnTo>
                    <a:pt x="110" y="208"/>
                  </a:lnTo>
                  <a:lnTo>
                    <a:pt x="108" y="194"/>
                  </a:lnTo>
                  <a:lnTo>
                    <a:pt x="102" y="184"/>
                  </a:lnTo>
                  <a:lnTo>
                    <a:pt x="108" y="178"/>
                  </a:lnTo>
                  <a:lnTo>
                    <a:pt x="104" y="174"/>
                  </a:lnTo>
                  <a:lnTo>
                    <a:pt x="94" y="174"/>
                  </a:lnTo>
                  <a:lnTo>
                    <a:pt x="86" y="180"/>
                  </a:lnTo>
                  <a:lnTo>
                    <a:pt x="76" y="186"/>
                  </a:lnTo>
                  <a:lnTo>
                    <a:pt x="22" y="184"/>
                  </a:lnTo>
                  <a:lnTo>
                    <a:pt x="14" y="176"/>
                  </a:lnTo>
                  <a:lnTo>
                    <a:pt x="20" y="168"/>
                  </a:lnTo>
                  <a:lnTo>
                    <a:pt x="20" y="164"/>
                  </a:lnTo>
                  <a:lnTo>
                    <a:pt x="4" y="164"/>
                  </a:lnTo>
                  <a:lnTo>
                    <a:pt x="0" y="156"/>
                  </a:lnTo>
                  <a:lnTo>
                    <a:pt x="10" y="150"/>
                  </a:lnTo>
                  <a:lnTo>
                    <a:pt x="22" y="140"/>
                  </a:lnTo>
                  <a:lnTo>
                    <a:pt x="36" y="136"/>
                  </a:lnTo>
                  <a:lnTo>
                    <a:pt x="52" y="130"/>
                  </a:lnTo>
                  <a:lnTo>
                    <a:pt x="60" y="132"/>
                  </a:lnTo>
                  <a:lnTo>
                    <a:pt x="62" y="140"/>
                  </a:lnTo>
                  <a:lnTo>
                    <a:pt x="72" y="146"/>
                  </a:lnTo>
                  <a:lnTo>
                    <a:pt x="88" y="144"/>
                  </a:lnTo>
                  <a:lnTo>
                    <a:pt x="100" y="142"/>
                  </a:lnTo>
                  <a:lnTo>
                    <a:pt x="114" y="136"/>
                  </a:lnTo>
                  <a:lnTo>
                    <a:pt x="118" y="130"/>
                  </a:lnTo>
                  <a:lnTo>
                    <a:pt x="108" y="128"/>
                  </a:lnTo>
                  <a:lnTo>
                    <a:pt x="102" y="132"/>
                  </a:lnTo>
                  <a:lnTo>
                    <a:pt x="88" y="130"/>
                  </a:lnTo>
                  <a:lnTo>
                    <a:pt x="88" y="122"/>
                  </a:lnTo>
                  <a:lnTo>
                    <a:pt x="92" y="118"/>
                  </a:lnTo>
                  <a:lnTo>
                    <a:pt x="84" y="116"/>
                  </a:lnTo>
                  <a:lnTo>
                    <a:pt x="66" y="120"/>
                  </a:lnTo>
                  <a:lnTo>
                    <a:pt x="60" y="108"/>
                  </a:lnTo>
                  <a:lnTo>
                    <a:pt x="50" y="100"/>
                  </a:lnTo>
                  <a:lnTo>
                    <a:pt x="44" y="94"/>
                  </a:lnTo>
                  <a:lnTo>
                    <a:pt x="38" y="90"/>
                  </a:lnTo>
                  <a:lnTo>
                    <a:pt x="26" y="90"/>
                  </a:lnTo>
                  <a:lnTo>
                    <a:pt x="20" y="82"/>
                  </a:lnTo>
                  <a:lnTo>
                    <a:pt x="22" y="68"/>
                  </a:lnTo>
                  <a:lnTo>
                    <a:pt x="58" y="64"/>
                  </a:lnTo>
                  <a:lnTo>
                    <a:pt x="70" y="54"/>
                  </a:lnTo>
                  <a:lnTo>
                    <a:pt x="74" y="42"/>
                  </a:lnTo>
                  <a:lnTo>
                    <a:pt x="88" y="28"/>
                  </a:lnTo>
                  <a:lnTo>
                    <a:pt x="104" y="28"/>
                  </a:lnTo>
                  <a:lnTo>
                    <a:pt x="120" y="20"/>
                  </a:lnTo>
                  <a:lnTo>
                    <a:pt x="128" y="20"/>
                  </a:lnTo>
                  <a:lnTo>
                    <a:pt x="132" y="12"/>
                  </a:lnTo>
                  <a:lnTo>
                    <a:pt x="158" y="10"/>
                  </a:lnTo>
                  <a:lnTo>
                    <a:pt x="176" y="0"/>
                  </a:lnTo>
                  <a:lnTo>
                    <a:pt x="190" y="2"/>
                  </a:lnTo>
                  <a:lnTo>
                    <a:pt x="186" y="8"/>
                  </a:lnTo>
                  <a:lnTo>
                    <a:pt x="190" y="14"/>
                  </a:lnTo>
                  <a:lnTo>
                    <a:pt x="204" y="8"/>
                  </a:lnTo>
                  <a:lnTo>
                    <a:pt x="212" y="12"/>
                  </a:lnTo>
                  <a:lnTo>
                    <a:pt x="244" y="16"/>
                  </a:lnTo>
                  <a:lnTo>
                    <a:pt x="244" y="22"/>
                  </a:lnTo>
                  <a:lnTo>
                    <a:pt x="268" y="24"/>
                  </a:lnTo>
                  <a:lnTo>
                    <a:pt x="296" y="24"/>
                  </a:lnTo>
                  <a:lnTo>
                    <a:pt x="318" y="30"/>
                  </a:lnTo>
                  <a:lnTo>
                    <a:pt x="344" y="36"/>
                  </a:lnTo>
                  <a:lnTo>
                    <a:pt x="364" y="40"/>
                  </a:lnTo>
                  <a:lnTo>
                    <a:pt x="394" y="36"/>
                  </a:lnTo>
                  <a:lnTo>
                    <a:pt x="400" y="40"/>
                  </a:lnTo>
                  <a:lnTo>
                    <a:pt x="420" y="48"/>
                  </a:lnTo>
                  <a:lnTo>
                    <a:pt x="420" y="288"/>
                  </a:lnTo>
                  <a:lnTo>
                    <a:pt x="430" y="292"/>
                  </a:lnTo>
                  <a:lnTo>
                    <a:pt x="438" y="288"/>
                  </a:lnTo>
                  <a:lnTo>
                    <a:pt x="446" y="286"/>
                  </a:lnTo>
                  <a:lnTo>
                    <a:pt x="454" y="296"/>
                  </a:lnTo>
                  <a:lnTo>
                    <a:pt x="470" y="308"/>
                  </a:lnTo>
                  <a:lnTo>
                    <a:pt x="478" y="316"/>
                  </a:lnTo>
                  <a:lnTo>
                    <a:pt x="488" y="314"/>
                  </a:lnTo>
                  <a:lnTo>
                    <a:pt x="490" y="308"/>
                  </a:lnTo>
                  <a:lnTo>
                    <a:pt x="498" y="304"/>
                  </a:lnTo>
                  <a:lnTo>
                    <a:pt x="508" y="300"/>
                  </a:lnTo>
                  <a:lnTo>
                    <a:pt x="520" y="312"/>
                  </a:lnTo>
                  <a:lnTo>
                    <a:pt x="530" y="322"/>
                  </a:lnTo>
                  <a:lnTo>
                    <a:pt x="546" y="338"/>
                  </a:lnTo>
                  <a:lnTo>
                    <a:pt x="556" y="358"/>
                  </a:lnTo>
                  <a:lnTo>
                    <a:pt x="566" y="370"/>
                  </a:lnTo>
                  <a:lnTo>
                    <a:pt x="578" y="378"/>
                  </a:lnTo>
                  <a:lnTo>
                    <a:pt x="592" y="386"/>
                  </a:lnTo>
                  <a:lnTo>
                    <a:pt x="594" y="394"/>
                  </a:lnTo>
                  <a:lnTo>
                    <a:pt x="590" y="410"/>
                  </a:lnTo>
                  <a:lnTo>
                    <a:pt x="576" y="414"/>
                  </a:lnTo>
                  <a:lnTo>
                    <a:pt x="580" y="404"/>
                  </a:lnTo>
                  <a:lnTo>
                    <a:pt x="582" y="394"/>
                  </a:lnTo>
                  <a:lnTo>
                    <a:pt x="576" y="392"/>
                  </a:lnTo>
                  <a:lnTo>
                    <a:pt x="570" y="386"/>
                  </a:lnTo>
                  <a:lnTo>
                    <a:pt x="568" y="384"/>
                  </a:lnTo>
                  <a:close/>
                </a:path>
              </a:pathLst>
            </a:custGeom>
            <a:grpFill/>
            <a:ln w="6350" cmpd="sng">
              <a:solidFill>
                <a:schemeClr val="tx1"/>
              </a:solidFill>
              <a:prstDash val="solid"/>
              <a:round/>
              <a:headEnd/>
              <a:tailEnd/>
            </a:ln>
          </p:spPr>
          <p:txBody>
            <a:bodyPr/>
            <a:lstStyle/>
            <a:p>
              <a:endParaRPr lang="en-US" dirty="0"/>
            </a:p>
          </p:txBody>
        </p:sp>
        <p:sp>
          <p:nvSpPr>
            <p:cNvPr id="339" name="Freeform 323"/>
            <p:cNvSpPr>
              <a:spLocks/>
            </p:cNvSpPr>
            <p:nvPr/>
          </p:nvSpPr>
          <p:spPr bwMode="auto">
            <a:xfrm>
              <a:off x="250" y="1527"/>
              <a:ext cx="38" cy="26"/>
            </a:xfrm>
            <a:custGeom>
              <a:avLst/>
              <a:gdLst/>
              <a:ahLst/>
              <a:cxnLst>
                <a:cxn ang="0">
                  <a:pos x="28" y="2"/>
                </a:cxn>
                <a:cxn ang="0">
                  <a:pos x="20" y="4"/>
                </a:cxn>
                <a:cxn ang="0">
                  <a:pos x="14" y="6"/>
                </a:cxn>
                <a:cxn ang="0">
                  <a:pos x="14" y="14"/>
                </a:cxn>
                <a:cxn ang="0">
                  <a:pos x="8" y="12"/>
                </a:cxn>
                <a:cxn ang="0">
                  <a:pos x="4" y="8"/>
                </a:cxn>
                <a:cxn ang="0">
                  <a:pos x="0" y="12"/>
                </a:cxn>
                <a:cxn ang="0">
                  <a:pos x="2" y="20"/>
                </a:cxn>
                <a:cxn ang="0">
                  <a:pos x="8" y="26"/>
                </a:cxn>
                <a:cxn ang="0">
                  <a:pos x="26" y="24"/>
                </a:cxn>
                <a:cxn ang="0">
                  <a:pos x="32" y="16"/>
                </a:cxn>
                <a:cxn ang="0">
                  <a:pos x="38" y="10"/>
                </a:cxn>
                <a:cxn ang="0">
                  <a:pos x="34" y="0"/>
                </a:cxn>
                <a:cxn ang="0">
                  <a:pos x="28" y="2"/>
                </a:cxn>
              </a:cxnLst>
              <a:rect l="0" t="0" r="r" b="b"/>
              <a:pathLst>
                <a:path w="38" h="26">
                  <a:moveTo>
                    <a:pt x="28" y="2"/>
                  </a:moveTo>
                  <a:lnTo>
                    <a:pt x="20" y="4"/>
                  </a:lnTo>
                  <a:lnTo>
                    <a:pt x="14" y="6"/>
                  </a:lnTo>
                  <a:lnTo>
                    <a:pt x="14" y="14"/>
                  </a:lnTo>
                  <a:lnTo>
                    <a:pt x="8" y="12"/>
                  </a:lnTo>
                  <a:lnTo>
                    <a:pt x="4" y="8"/>
                  </a:lnTo>
                  <a:lnTo>
                    <a:pt x="0" y="12"/>
                  </a:lnTo>
                  <a:lnTo>
                    <a:pt x="2" y="20"/>
                  </a:lnTo>
                  <a:lnTo>
                    <a:pt x="8" y="26"/>
                  </a:lnTo>
                  <a:lnTo>
                    <a:pt x="26" y="24"/>
                  </a:lnTo>
                  <a:lnTo>
                    <a:pt x="32" y="16"/>
                  </a:lnTo>
                  <a:lnTo>
                    <a:pt x="38" y="10"/>
                  </a:lnTo>
                  <a:lnTo>
                    <a:pt x="34" y="0"/>
                  </a:lnTo>
                  <a:lnTo>
                    <a:pt x="28" y="2"/>
                  </a:lnTo>
                  <a:close/>
                </a:path>
              </a:pathLst>
            </a:custGeom>
            <a:grpFill/>
            <a:ln w="6350" cmpd="sng">
              <a:solidFill>
                <a:schemeClr val="tx1"/>
              </a:solidFill>
              <a:prstDash val="solid"/>
              <a:round/>
              <a:headEnd/>
              <a:tailEnd/>
            </a:ln>
          </p:spPr>
          <p:txBody>
            <a:bodyPr/>
            <a:lstStyle/>
            <a:p>
              <a:endParaRPr lang="en-US" dirty="0"/>
            </a:p>
          </p:txBody>
        </p:sp>
        <p:sp>
          <p:nvSpPr>
            <p:cNvPr id="340" name="Freeform 324"/>
            <p:cNvSpPr>
              <a:spLocks/>
            </p:cNvSpPr>
            <p:nvPr/>
          </p:nvSpPr>
          <p:spPr bwMode="auto">
            <a:xfrm>
              <a:off x="50" y="1473"/>
              <a:ext cx="26" cy="16"/>
            </a:xfrm>
            <a:custGeom>
              <a:avLst/>
              <a:gdLst/>
              <a:ahLst/>
              <a:cxnLst>
                <a:cxn ang="0">
                  <a:pos x="22" y="0"/>
                </a:cxn>
                <a:cxn ang="0">
                  <a:pos x="26" y="4"/>
                </a:cxn>
                <a:cxn ang="0">
                  <a:pos x="26" y="8"/>
                </a:cxn>
                <a:cxn ang="0">
                  <a:pos x="22" y="16"/>
                </a:cxn>
                <a:cxn ang="0">
                  <a:pos x="14" y="14"/>
                </a:cxn>
                <a:cxn ang="0">
                  <a:pos x="10" y="16"/>
                </a:cxn>
                <a:cxn ang="0">
                  <a:pos x="4" y="10"/>
                </a:cxn>
                <a:cxn ang="0">
                  <a:pos x="0" y="6"/>
                </a:cxn>
                <a:cxn ang="0">
                  <a:pos x="2" y="0"/>
                </a:cxn>
                <a:cxn ang="0">
                  <a:pos x="8" y="0"/>
                </a:cxn>
                <a:cxn ang="0">
                  <a:pos x="22" y="0"/>
                </a:cxn>
              </a:cxnLst>
              <a:rect l="0" t="0" r="r" b="b"/>
              <a:pathLst>
                <a:path w="26" h="16">
                  <a:moveTo>
                    <a:pt x="22" y="0"/>
                  </a:moveTo>
                  <a:lnTo>
                    <a:pt x="26" y="4"/>
                  </a:lnTo>
                  <a:lnTo>
                    <a:pt x="26" y="8"/>
                  </a:lnTo>
                  <a:lnTo>
                    <a:pt x="22" y="16"/>
                  </a:lnTo>
                  <a:lnTo>
                    <a:pt x="14" y="14"/>
                  </a:lnTo>
                  <a:lnTo>
                    <a:pt x="10" y="16"/>
                  </a:lnTo>
                  <a:lnTo>
                    <a:pt x="4" y="10"/>
                  </a:lnTo>
                  <a:lnTo>
                    <a:pt x="0" y="6"/>
                  </a:lnTo>
                  <a:lnTo>
                    <a:pt x="2" y="0"/>
                  </a:lnTo>
                  <a:lnTo>
                    <a:pt x="8" y="0"/>
                  </a:lnTo>
                  <a:lnTo>
                    <a:pt x="22" y="0"/>
                  </a:lnTo>
                  <a:close/>
                </a:path>
              </a:pathLst>
            </a:custGeom>
            <a:grpFill/>
            <a:ln w="6350" cmpd="sng">
              <a:solidFill>
                <a:schemeClr val="tx1"/>
              </a:solidFill>
              <a:prstDash val="solid"/>
              <a:round/>
              <a:headEnd/>
              <a:tailEnd/>
            </a:ln>
          </p:spPr>
          <p:txBody>
            <a:bodyPr/>
            <a:lstStyle/>
            <a:p>
              <a:endParaRPr lang="en-US" dirty="0"/>
            </a:p>
          </p:txBody>
        </p:sp>
        <p:sp>
          <p:nvSpPr>
            <p:cNvPr id="341" name="Freeform 325"/>
            <p:cNvSpPr>
              <a:spLocks/>
            </p:cNvSpPr>
            <p:nvPr/>
          </p:nvSpPr>
          <p:spPr bwMode="auto">
            <a:xfrm>
              <a:off x="540" y="1525"/>
              <a:ext cx="24" cy="40"/>
            </a:xfrm>
            <a:custGeom>
              <a:avLst/>
              <a:gdLst/>
              <a:ahLst/>
              <a:cxnLst>
                <a:cxn ang="0">
                  <a:pos x="0" y="0"/>
                </a:cxn>
                <a:cxn ang="0">
                  <a:pos x="10" y="2"/>
                </a:cxn>
                <a:cxn ang="0">
                  <a:pos x="16" y="6"/>
                </a:cxn>
                <a:cxn ang="0">
                  <a:pos x="18" y="20"/>
                </a:cxn>
                <a:cxn ang="0">
                  <a:pos x="24" y="30"/>
                </a:cxn>
                <a:cxn ang="0">
                  <a:pos x="24" y="40"/>
                </a:cxn>
                <a:cxn ang="0">
                  <a:pos x="16" y="32"/>
                </a:cxn>
                <a:cxn ang="0">
                  <a:pos x="8" y="22"/>
                </a:cxn>
                <a:cxn ang="0">
                  <a:pos x="4" y="16"/>
                </a:cxn>
                <a:cxn ang="0">
                  <a:pos x="0" y="8"/>
                </a:cxn>
                <a:cxn ang="0">
                  <a:pos x="0" y="0"/>
                </a:cxn>
              </a:cxnLst>
              <a:rect l="0" t="0" r="r" b="b"/>
              <a:pathLst>
                <a:path w="24" h="40">
                  <a:moveTo>
                    <a:pt x="0" y="0"/>
                  </a:moveTo>
                  <a:lnTo>
                    <a:pt x="10" y="2"/>
                  </a:lnTo>
                  <a:lnTo>
                    <a:pt x="16" y="6"/>
                  </a:lnTo>
                  <a:lnTo>
                    <a:pt x="18" y="20"/>
                  </a:lnTo>
                  <a:lnTo>
                    <a:pt x="24" y="30"/>
                  </a:lnTo>
                  <a:lnTo>
                    <a:pt x="24" y="40"/>
                  </a:lnTo>
                  <a:lnTo>
                    <a:pt x="16" y="32"/>
                  </a:lnTo>
                  <a:lnTo>
                    <a:pt x="8" y="22"/>
                  </a:lnTo>
                  <a:lnTo>
                    <a:pt x="4" y="16"/>
                  </a:lnTo>
                  <a:lnTo>
                    <a:pt x="0" y="8"/>
                  </a:lnTo>
                  <a:lnTo>
                    <a:pt x="0" y="0"/>
                  </a:lnTo>
                  <a:close/>
                </a:path>
              </a:pathLst>
            </a:custGeom>
            <a:grpFill/>
            <a:ln w="6350" cmpd="sng">
              <a:solidFill>
                <a:schemeClr val="tx1"/>
              </a:solidFill>
              <a:prstDash val="solid"/>
              <a:round/>
              <a:headEnd/>
              <a:tailEnd/>
            </a:ln>
          </p:spPr>
          <p:txBody>
            <a:bodyPr/>
            <a:lstStyle/>
            <a:p>
              <a:endParaRPr lang="en-US" dirty="0"/>
            </a:p>
          </p:txBody>
        </p:sp>
        <p:sp>
          <p:nvSpPr>
            <p:cNvPr id="342" name="Freeform 326"/>
            <p:cNvSpPr>
              <a:spLocks/>
            </p:cNvSpPr>
            <p:nvPr/>
          </p:nvSpPr>
          <p:spPr bwMode="auto">
            <a:xfrm>
              <a:off x="584" y="1565"/>
              <a:ext cx="22" cy="38"/>
            </a:xfrm>
            <a:custGeom>
              <a:avLst/>
              <a:gdLst/>
              <a:ahLst/>
              <a:cxnLst>
                <a:cxn ang="0">
                  <a:pos x="0" y="8"/>
                </a:cxn>
                <a:cxn ang="0">
                  <a:pos x="0" y="0"/>
                </a:cxn>
                <a:cxn ang="0">
                  <a:pos x="8" y="2"/>
                </a:cxn>
                <a:cxn ang="0">
                  <a:pos x="14" y="14"/>
                </a:cxn>
                <a:cxn ang="0">
                  <a:pos x="22" y="24"/>
                </a:cxn>
                <a:cxn ang="0">
                  <a:pos x="22" y="32"/>
                </a:cxn>
                <a:cxn ang="0">
                  <a:pos x="18" y="38"/>
                </a:cxn>
                <a:cxn ang="0">
                  <a:pos x="12" y="30"/>
                </a:cxn>
                <a:cxn ang="0">
                  <a:pos x="6" y="24"/>
                </a:cxn>
                <a:cxn ang="0">
                  <a:pos x="4" y="16"/>
                </a:cxn>
                <a:cxn ang="0">
                  <a:pos x="0" y="8"/>
                </a:cxn>
              </a:cxnLst>
              <a:rect l="0" t="0" r="r" b="b"/>
              <a:pathLst>
                <a:path w="22" h="38">
                  <a:moveTo>
                    <a:pt x="0" y="8"/>
                  </a:moveTo>
                  <a:lnTo>
                    <a:pt x="0" y="0"/>
                  </a:lnTo>
                  <a:lnTo>
                    <a:pt x="8" y="2"/>
                  </a:lnTo>
                  <a:lnTo>
                    <a:pt x="14" y="14"/>
                  </a:lnTo>
                  <a:lnTo>
                    <a:pt x="22" y="24"/>
                  </a:lnTo>
                  <a:lnTo>
                    <a:pt x="22" y="32"/>
                  </a:lnTo>
                  <a:lnTo>
                    <a:pt x="18" y="38"/>
                  </a:lnTo>
                  <a:lnTo>
                    <a:pt x="12" y="30"/>
                  </a:lnTo>
                  <a:lnTo>
                    <a:pt x="6" y="24"/>
                  </a:lnTo>
                  <a:lnTo>
                    <a:pt x="4" y="16"/>
                  </a:lnTo>
                  <a:lnTo>
                    <a:pt x="0" y="8"/>
                  </a:lnTo>
                  <a:close/>
                </a:path>
              </a:pathLst>
            </a:custGeom>
            <a:grpFill/>
            <a:ln w="6350" cmpd="sng">
              <a:solidFill>
                <a:schemeClr val="tx1"/>
              </a:solidFill>
              <a:prstDash val="solid"/>
              <a:round/>
              <a:headEnd/>
              <a:tailEnd/>
            </a:ln>
          </p:spPr>
          <p:txBody>
            <a:bodyPr/>
            <a:lstStyle/>
            <a:p>
              <a:endParaRPr lang="en-US" dirty="0"/>
            </a:p>
          </p:txBody>
        </p:sp>
        <p:sp>
          <p:nvSpPr>
            <p:cNvPr id="343" name="Freeform 327"/>
            <p:cNvSpPr>
              <a:spLocks/>
            </p:cNvSpPr>
            <p:nvPr/>
          </p:nvSpPr>
          <p:spPr bwMode="auto">
            <a:xfrm>
              <a:off x="588" y="1615"/>
              <a:ext cx="26" cy="34"/>
            </a:xfrm>
            <a:custGeom>
              <a:avLst/>
              <a:gdLst/>
              <a:ahLst/>
              <a:cxnLst>
                <a:cxn ang="0">
                  <a:pos x="0" y="0"/>
                </a:cxn>
                <a:cxn ang="0">
                  <a:pos x="10" y="4"/>
                </a:cxn>
                <a:cxn ang="0">
                  <a:pos x="18" y="4"/>
                </a:cxn>
                <a:cxn ang="0">
                  <a:pos x="20" y="8"/>
                </a:cxn>
                <a:cxn ang="0">
                  <a:pos x="18" y="16"/>
                </a:cxn>
                <a:cxn ang="0">
                  <a:pos x="22" y="22"/>
                </a:cxn>
                <a:cxn ang="0">
                  <a:pos x="26" y="34"/>
                </a:cxn>
                <a:cxn ang="0">
                  <a:pos x="18" y="32"/>
                </a:cxn>
                <a:cxn ang="0">
                  <a:pos x="8" y="20"/>
                </a:cxn>
                <a:cxn ang="0">
                  <a:pos x="2" y="12"/>
                </a:cxn>
                <a:cxn ang="0">
                  <a:pos x="0" y="0"/>
                </a:cxn>
              </a:cxnLst>
              <a:rect l="0" t="0" r="r" b="b"/>
              <a:pathLst>
                <a:path w="26" h="34">
                  <a:moveTo>
                    <a:pt x="0" y="0"/>
                  </a:moveTo>
                  <a:lnTo>
                    <a:pt x="10" y="4"/>
                  </a:lnTo>
                  <a:lnTo>
                    <a:pt x="18" y="4"/>
                  </a:lnTo>
                  <a:lnTo>
                    <a:pt x="20" y="8"/>
                  </a:lnTo>
                  <a:lnTo>
                    <a:pt x="18" y="16"/>
                  </a:lnTo>
                  <a:lnTo>
                    <a:pt x="22" y="22"/>
                  </a:lnTo>
                  <a:lnTo>
                    <a:pt x="26" y="34"/>
                  </a:lnTo>
                  <a:lnTo>
                    <a:pt x="18" y="32"/>
                  </a:lnTo>
                  <a:lnTo>
                    <a:pt x="8" y="20"/>
                  </a:lnTo>
                  <a:lnTo>
                    <a:pt x="2" y="12"/>
                  </a:lnTo>
                  <a:lnTo>
                    <a:pt x="0" y="0"/>
                  </a:lnTo>
                  <a:close/>
                </a:path>
              </a:pathLst>
            </a:custGeom>
            <a:grpFill/>
            <a:ln w="6350" cmpd="sng">
              <a:solidFill>
                <a:schemeClr val="tx1"/>
              </a:solidFill>
              <a:prstDash val="solid"/>
              <a:round/>
              <a:headEnd/>
              <a:tailEnd/>
            </a:ln>
          </p:spPr>
          <p:txBody>
            <a:bodyPr/>
            <a:lstStyle/>
            <a:p>
              <a:endParaRPr lang="en-US" dirty="0"/>
            </a:p>
          </p:txBody>
        </p:sp>
        <p:sp>
          <p:nvSpPr>
            <p:cNvPr id="344" name="Freeform 328"/>
            <p:cNvSpPr>
              <a:spLocks/>
            </p:cNvSpPr>
            <p:nvPr/>
          </p:nvSpPr>
          <p:spPr bwMode="auto">
            <a:xfrm>
              <a:off x="84" y="1591"/>
              <a:ext cx="32" cy="20"/>
            </a:xfrm>
            <a:custGeom>
              <a:avLst/>
              <a:gdLst/>
              <a:ahLst/>
              <a:cxnLst>
                <a:cxn ang="0">
                  <a:pos x="32" y="4"/>
                </a:cxn>
                <a:cxn ang="0">
                  <a:pos x="28" y="10"/>
                </a:cxn>
                <a:cxn ang="0">
                  <a:pos x="22" y="12"/>
                </a:cxn>
                <a:cxn ang="0">
                  <a:pos x="12" y="14"/>
                </a:cxn>
                <a:cxn ang="0">
                  <a:pos x="6" y="20"/>
                </a:cxn>
                <a:cxn ang="0">
                  <a:pos x="0" y="18"/>
                </a:cxn>
                <a:cxn ang="0">
                  <a:pos x="6" y="8"/>
                </a:cxn>
                <a:cxn ang="0">
                  <a:pos x="14" y="4"/>
                </a:cxn>
                <a:cxn ang="0">
                  <a:pos x="26" y="0"/>
                </a:cxn>
                <a:cxn ang="0">
                  <a:pos x="32" y="4"/>
                </a:cxn>
              </a:cxnLst>
              <a:rect l="0" t="0" r="r" b="b"/>
              <a:pathLst>
                <a:path w="32" h="20">
                  <a:moveTo>
                    <a:pt x="32" y="4"/>
                  </a:moveTo>
                  <a:lnTo>
                    <a:pt x="28" y="10"/>
                  </a:lnTo>
                  <a:lnTo>
                    <a:pt x="22" y="12"/>
                  </a:lnTo>
                  <a:lnTo>
                    <a:pt x="12" y="14"/>
                  </a:lnTo>
                  <a:lnTo>
                    <a:pt x="6" y="20"/>
                  </a:lnTo>
                  <a:lnTo>
                    <a:pt x="0" y="18"/>
                  </a:lnTo>
                  <a:lnTo>
                    <a:pt x="6" y="8"/>
                  </a:lnTo>
                  <a:lnTo>
                    <a:pt x="14" y="4"/>
                  </a:lnTo>
                  <a:lnTo>
                    <a:pt x="26" y="0"/>
                  </a:lnTo>
                  <a:lnTo>
                    <a:pt x="32" y="4"/>
                  </a:lnTo>
                  <a:close/>
                </a:path>
              </a:pathLst>
            </a:custGeom>
            <a:grpFill/>
            <a:ln w="6350" cmpd="sng">
              <a:solidFill>
                <a:schemeClr val="tx1"/>
              </a:solidFill>
              <a:prstDash val="solid"/>
              <a:round/>
              <a:headEnd/>
              <a:tailEnd/>
            </a:ln>
          </p:spPr>
          <p:txBody>
            <a:bodyPr/>
            <a:lstStyle/>
            <a:p>
              <a:endParaRPr lang="en-US" dirty="0"/>
            </a:p>
          </p:txBody>
        </p:sp>
        <p:sp>
          <p:nvSpPr>
            <p:cNvPr id="345" name="Freeform 329"/>
            <p:cNvSpPr>
              <a:spLocks/>
            </p:cNvSpPr>
            <p:nvPr/>
          </p:nvSpPr>
          <p:spPr bwMode="auto">
            <a:xfrm>
              <a:off x="560" y="1523"/>
              <a:ext cx="16" cy="30"/>
            </a:xfrm>
            <a:custGeom>
              <a:avLst/>
              <a:gdLst/>
              <a:ahLst/>
              <a:cxnLst>
                <a:cxn ang="0">
                  <a:pos x="0" y="0"/>
                </a:cxn>
                <a:cxn ang="0">
                  <a:pos x="10" y="4"/>
                </a:cxn>
                <a:cxn ang="0">
                  <a:pos x="16" y="16"/>
                </a:cxn>
                <a:cxn ang="0">
                  <a:pos x="14" y="24"/>
                </a:cxn>
                <a:cxn ang="0">
                  <a:pos x="10" y="30"/>
                </a:cxn>
                <a:cxn ang="0">
                  <a:pos x="4" y="22"/>
                </a:cxn>
                <a:cxn ang="0">
                  <a:pos x="4" y="16"/>
                </a:cxn>
                <a:cxn ang="0">
                  <a:pos x="0" y="8"/>
                </a:cxn>
                <a:cxn ang="0">
                  <a:pos x="0" y="0"/>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grpFill/>
            <a:ln w="6350" cmpd="sng">
              <a:solidFill>
                <a:schemeClr val="tx1"/>
              </a:solidFill>
              <a:prstDash val="solid"/>
              <a:round/>
              <a:headEnd/>
              <a:tailEnd/>
            </a:ln>
          </p:spPr>
          <p:txBody>
            <a:bodyPr/>
            <a:lstStyle/>
            <a:p>
              <a:endParaRPr lang="en-US" dirty="0"/>
            </a:p>
          </p:txBody>
        </p:sp>
        <p:sp>
          <p:nvSpPr>
            <p:cNvPr id="346" name="Freeform 330"/>
            <p:cNvSpPr>
              <a:spLocks/>
            </p:cNvSpPr>
            <p:nvPr/>
          </p:nvSpPr>
          <p:spPr bwMode="auto">
            <a:xfrm>
              <a:off x="608" y="1575"/>
              <a:ext cx="14" cy="20"/>
            </a:xfrm>
            <a:custGeom>
              <a:avLst/>
              <a:gdLst/>
              <a:ahLst/>
              <a:cxnLst>
                <a:cxn ang="0">
                  <a:pos x="0" y="0"/>
                </a:cxn>
                <a:cxn ang="0">
                  <a:pos x="6" y="4"/>
                </a:cxn>
                <a:cxn ang="0">
                  <a:pos x="14" y="6"/>
                </a:cxn>
                <a:cxn ang="0">
                  <a:pos x="12" y="16"/>
                </a:cxn>
                <a:cxn ang="0">
                  <a:pos x="6" y="20"/>
                </a:cxn>
                <a:cxn ang="0">
                  <a:pos x="0" y="12"/>
                </a:cxn>
                <a:cxn ang="0">
                  <a:pos x="0" y="0"/>
                </a:cxn>
              </a:cxnLst>
              <a:rect l="0" t="0" r="r" b="b"/>
              <a:pathLst>
                <a:path w="14" h="20">
                  <a:moveTo>
                    <a:pt x="0" y="0"/>
                  </a:moveTo>
                  <a:lnTo>
                    <a:pt x="6" y="4"/>
                  </a:lnTo>
                  <a:lnTo>
                    <a:pt x="14" y="6"/>
                  </a:lnTo>
                  <a:lnTo>
                    <a:pt x="12" y="16"/>
                  </a:lnTo>
                  <a:lnTo>
                    <a:pt x="6" y="20"/>
                  </a:lnTo>
                  <a:lnTo>
                    <a:pt x="0" y="12"/>
                  </a:lnTo>
                  <a:lnTo>
                    <a:pt x="0" y="0"/>
                  </a:lnTo>
                  <a:close/>
                </a:path>
              </a:pathLst>
            </a:custGeom>
            <a:grpFill/>
            <a:ln w="6350" cmpd="sng">
              <a:solidFill>
                <a:schemeClr val="tx1"/>
              </a:solidFill>
              <a:prstDash val="solid"/>
              <a:round/>
              <a:headEnd/>
              <a:tailEnd/>
            </a:ln>
          </p:spPr>
          <p:txBody>
            <a:bodyPr/>
            <a:lstStyle/>
            <a:p>
              <a:endParaRPr lang="en-US" dirty="0"/>
            </a:p>
          </p:txBody>
        </p:sp>
        <p:sp>
          <p:nvSpPr>
            <p:cNvPr id="347" name="Freeform 331"/>
            <p:cNvSpPr>
              <a:spLocks/>
            </p:cNvSpPr>
            <p:nvPr/>
          </p:nvSpPr>
          <p:spPr bwMode="auto">
            <a:xfrm>
              <a:off x="560" y="1523"/>
              <a:ext cx="16" cy="30"/>
            </a:xfrm>
            <a:custGeom>
              <a:avLst/>
              <a:gdLst/>
              <a:ahLst/>
              <a:cxnLst>
                <a:cxn ang="0">
                  <a:pos x="0" y="0"/>
                </a:cxn>
                <a:cxn ang="0">
                  <a:pos x="10" y="4"/>
                </a:cxn>
                <a:cxn ang="0">
                  <a:pos x="16" y="16"/>
                </a:cxn>
                <a:cxn ang="0">
                  <a:pos x="14" y="24"/>
                </a:cxn>
                <a:cxn ang="0">
                  <a:pos x="10" y="30"/>
                </a:cxn>
                <a:cxn ang="0">
                  <a:pos x="4" y="22"/>
                </a:cxn>
                <a:cxn ang="0">
                  <a:pos x="4" y="16"/>
                </a:cxn>
                <a:cxn ang="0">
                  <a:pos x="0" y="8"/>
                </a:cxn>
                <a:cxn ang="0">
                  <a:pos x="0" y="0"/>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grpFill/>
            <a:ln w="6350" cmpd="sng">
              <a:solidFill>
                <a:schemeClr val="tx1"/>
              </a:solidFill>
              <a:round/>
              <a:headEnd/>
              <a:tailEnd/>
            </a:ln>
          </p:spPr>
          <p:txBody>
            <a:bodyPr/>
            <a:lstStyle/>
            <a:p>
              <a:endParaRPr lang="en-US" dirty="0"/>
            </a:p>
          </p:txBody>
        </p:sp>
        <p:sp>
          <p:nvSpPr>
            <p:cNvPr id="348" name="Freeform 332"/>
            <p:cNvSpPr>
              <a:spLocks/>
            </p:cNvSpPr>
            <p:nvPr/>
          </p:nvSpPr>
          <p:spPr bwMode="auto">
            <a:xfrm>
              <a:off x="608" y="1575"/>
              <a:ext cx="14" cy="20"/>
            </a:xfrm>
            <a:custGeom>
              <a:avLst/>
              <a:gdLst/>
              <a:ahLst/>
              <a:cxnLst>
                <a:cxn ang="0">
                  <a:pos x="0" y="0"/>
                </a:cxn>
                <a:cxn ang="0">
                  <a:pos x="6" y="4"/>
                </a:cxn>
                <a:cxn ang="0">
                  <a:pos x="14" y="6"/>
                </a:cxn>
                <a:cxn ang="0">
                  <a:pos x="12" y="16"/>
                </a:cxn>
                <a:cxn ang="0">
                  <a:pos x="6" y="20"/>
                </a:cxn>
                <a:cxn ang="0">
                  <a:pos x="0" y="12"/>
                </a:cxn>
                <a:cxn ang="0">
                  <a:pos x="0" y="0"/>
                </a:cxn>
              </a:cxnLst>
              <a:rect l="0" t="0" r="r" b="b"/>
              <a:pathLst>
                <a:path w="14" h="20">
                  <a:moveTo>
                    <a:pt x="0" y="0"/>
                  </a:moveTo>
                  <a:lnTo>
                    <a:pt x="6" y="4"/>
                  </a:lnTo>
                  <a:lnTo>
                    <a:pt x="14" y="6"/>
                  </a:lnTo>
                  <a:lnTo>
                    <a:pt x="12" y="16"/>
                  </a:lnTo>
                  <a:lnTo>
                    <a:pt x="6" y="20"/>
                  </a:lnTo>
                  <a:lnTo>
                    <a:pt x="0" y="12"/>
                  </a:lnTo>
                  <a:lnTo>
                    <a:pt x="0" y="0"/>
                  </a:lnTo>
                  <a:close/>
                </a:path>
              </a:pathLst>
            </a:custGeom>
            <a:grpFill/>
            <a:ln w="6350" cmpd="sng">
              <a:solidFill>
                <a:schemeClr val="tx1"/>
              </a:solidFill>
              <a:round/>
              <a:headEnd/>
              <a:tailEnd/>
            </a:ln>
          </p:spPr>
          <p:txBody>
            <a:bodyPr/>
            <a:lstStyle/>
            <a:p>
              <a:endParaRPr lang="en-US" dirty="0"/>
            </a:p>
          </p:txBody>
        </p:sp>
        <p:sp>
          <p:nvSpPr>
            <p:cNvPr id="349" name="Freeform 333"/>
            <p:cNvSpPr>
              <a:spLocks/>
            </p:cNvSpPr>
            <p:nvPr/>
          </p:nvSpPr>
          <p:spPr bwMode="auto">
            <a:xfrm>
              <a:off x="576" y="1551"/>
              <a:ext cx="14" cy="14"/>
            </a:xfrm>
            <a:custGeom>
              <a:avLst/>
              <a:gdLst/>
              <a:ahLst/>
              <a:cxnLst>
                <a:cxn ang="0">
                  <a:pos x="4" y="0"/>
                </a:cxn>
                <a:cxn ang="0">
                  <a:pos x="8" y="0"/>
                </a:cxn>
                <a:cxn ang="0">
                  <a:pos x="14" y="6"/>
                </a:cxn>
                <a:cxn ang="0">
                  <a:pos x="8" y="10"/>
                </a:cxn>
                <a:cxn ang="0">
                  <a:pos x="2" y="14"/>
                </a:cxn>
                <a:cxn ang="0">
                  <a:pos x="0" y="6"/>
                </a:cxn>
                <a:cxn ang="0">
                  <a:pos x="4" y="0"/>
                </a:cxn>
              </a:cxnLst>
              <a:rect l="0" t="0" r="r" b="b"/>
              <a:pathLst>
                <a:path w="14" h="14">
                  <a:moveTo>
                    <a:pt x="4" y="0"/>
                  </a:moveTo>
                  <a:lnTo>
                    <a:pt x="8" y="0"/>
                  </a:lnTo>
                  <a:lnTo>
                    <a:pt x="14" y="6"/>
                  </a:lnTo>
                  <a:lnTo>
                    <a:pt x="8" y="10"/>
                  </a:lnTo>
                  <a:lnTo>
                    <a:pt x="2" y="14"/>
                  </a:lnTo>
                  <a:lnTo>
                    <a:pt x="0" y="6"/>
                  </a:lnTo>
                  <a:lnTo>
                    <a:pt x="4" y="0"/>
                  </a:lnTo>
                  <a:close/>
                </a:path>
              </a:pathLst>
            </a:custGeom>
            <a:grpFill/>
            <a:ln w="6350" cmpd="sng">
              <a:solidFill>
                <a:schemeClr val="tx1"/>
              </a:solidFill>
              <a:prstDash val="solid"/>
              <a:round/>
              <a:headEnd/>
              <a:tailEnd/>
            </a:ln>
          </p:spPr>
          <p:txBody>
            <a:bodyPr/>
            <a:lstStyle/>
            <a:p>
              <a:endParaRPr lang="en-US" dirty="0"/>
            </a:p>
          </p:txBody>
        </p:sp>
      </p:grpSp>
      <p:sp>
        <p:nvSpPr>
          <p:cNvPr id="350" name="TextBox 349"/>
          <p:cNvSpPr txBox="1"/>
          <p:nvPr/>
        </p:nvSpPr>
        <p:spPr>
          <a:xfrm>
            <a:off x="3751517" y="6019800"/>
            <a:ext cx="3352800" cy="523220"/>
          </a:xfrm>
          <a:prstGeom prst="rect">
            <a:avLst/>
          </a:prstGeom>
          <a:noFill/>
        </p:spPr>
        <p:txBody>
          <a:bodyPr wrap="square" rtlCol="0">
            <a:spAutoFit/>
          </a:bodyPr>
          <a:lstStyle/>
          <a:p>
            <a:r>
              <a:rPr lang="en-US" sz="1000" dirty="0" smtClean="0"/>
              <a:t>Distribution of schools as of August 31, 2016.</a:t>
            </a:r>
          </a:p>
          <a:p>
            <a:endParaRPr lang="en-US" dirty="0"/>
          </a:p>
        </p:txBody>
      </p:sp>
      <p:sp>
        <p:nvSpPr>
          <p:cNvPr id="351" name="Freeform 285"/>
          <p:cNvSpPr>
            <a:spLocks/>
          </p:cNvSpPr>
          <p:nvPr/>
        </p:nvSpPr>
        <p:spPr bwMode="auto">
          <a:xfrm>
            <a:off x="3603221" y="2290771"/>
            <a:ext cx="263129" cy="136631"/>
          </a:xfrm>
          <a:custGeom>
            <a:avLst/>
            <a:gdLst/>
            <a:ahLst/>
            <a:cxnLst>
              <a:cxn ang="0">
                <a:pos x="14" y="28"/>
              </a:cxn>
              <a:cxn ang="0">
                <a:pos x="0" y="28"/>
              </a:cxn>
              <a:cxn ang="0">
                <a:pos x="6" y="18"/>
              </a:cxn>
              <a:cxn ang="0">
                <a:pos x="10" y="10"/>
              </a:cxn>
              <a:cxn ang="0">
                <a:pos x="20" y="2"/>
              </a:cxn>
              <a:cxn ang="0">
                <a:pos x="30" y="6"/>
              </a:cxn>
              <a:cxn ang="0">
                <a:pos x="42" y="14"/>
              </a:cxn>
              <a:cxn ang="0">
                <a:pos x="44" y="24"/>
              </a:cxn>
              <a:cxn ang="0">
                <a:pos x="48" y="28"/>
              </a:cxn>
              <a:cxn ang="0">
                <a:pos x="54" y="24"/>
              </a:cxn>
              <a:cxn ang="0">
                <a:pos x="58" y="18"/>
              </a:cxn>
              <a:cxn ang="0">
                <a:pos x="64" y="12"/>
              </a:cxn>
              <a:cxn ang="0">
                <a:pos x="68" y="16"/>
              </a:cxn>
              <a:cxn ang="0">
                <a:pos x="72" y="22"/>
              </a:cxn>
              <a:cxn ang="0">
                <a:pos x="80" y="14"/>
              </a:cxn>
              <a:cxn ang="0">
                <a:pos x="86" y="8"/>
              </a:cxn>
              <a:cxn ang="0">
                <a:pos x="92" y="12"/>
              </a:cxn>
              <a:cxn ang="0">
                <a:pos x="104" y="14"/>
              </a:cxn>
              <a:cxn ang="0">
                <a:pos x="118" y="8"/>
              </a:cxn>
              <a:cxn ang="0">
                <a:pos x="128" y="0"/>
              </a:cxn>
              <a:cxn ang="0">
                <a:pos x="140" y="12"/>
              </a:cxn>
              <a:cxn ang="0">
                <a:pos x="150" y="16"/>
              </a:cxn>
              <a:cxn ang="0">
                <a:pos x="158" y="24"/>
              </a:cxn>
              <a:cxn ang="0">
                <a:pos x="166" y="34"/>
              </a:cxn>
              <a:cxn ang="0">
                <a:pos x="166" y="42"/>
              </a:cxn>
              <a:cxn ang="0">
                <a:pos x="156" y="50"/>
              </a:cxn>
              <a:cxn ang="0">
                <a:pos x="140" y="60"/>
              </a:cxn>
              <a:cxn ang="0">
                <a:pos x="120" y="68"/>
              </a:cxn>
              <a:cxn ang="0">
                <a:pos x="102" y="74"/>
              </a:cxn>
              <a:cxn ang="0">
                <a:pos x="88" y="82"/>
              </a:cxn>
              <a:cxn ang="0">
                <a:pos x="74" y="82"/>
              </a:cxn>
              <a:cxn ang="0">
                <a:pos x="58" y="76"/>
              </a:cxn>
              <a:cxn ang="0">
                <a:pos x="48" y="70"/>
              </a:cxn>
              <a:cxn ang="0">
                <a:pos x="18" y="70"/>
              </a:cxn>
              <a:cxn ang="0">
                <a:pos x="32" y="62"/>
              </a:cxn>
              <a:cxn ang="0">
                <a:pos x="34" y="52"/>
              </a:cxn>
              <a:cxn ang="0">
                <a:pos x="26" y="48"/>
              </a:cxn>
              <a:cxn ang="0">
                <a:pos x="14" y="46"/>
              </a:cxn>
              <a:cxn ang="0">
                <a:pos x="2" y="44"/>
              </a:cxn>
              <a:cxn ang="0">
                <a:pos x="18" y="38"/>
              </a:cxn>
              <a:cxn ang="0">
                <a:pos x="30" y="32"/>
              </a:cxn>
              <a:cxn ang="0">
                <a:pos x="24" y="28"/>
              </a:cxn>
              <a:cxn ang="0">
                <a:pos x="14" y="28"/>
              </a:cxn>
            </a:cxnLst>
            <a:rect l="0" t="0" r="r" b="b"/>
            <a:pathLst>
              <a:path w="166" h="82">
                <a:moveTo>
                  <a:pt x="14" y="28"/>
                </a:moveTo>
                <a:lnTo>
                  <a:pt x="0" y="28"/>
                </a:lnTo>
                <a:lnTo>
                  <a:pt x="6" y="18"/>
                </a:lnTo>
                <a:lnTo>
                  <a:pt x="10" y="10"/>
                </a:lnTo>
                <a:lnTo>
                  <a:pt x="20" y="2"/>
                </a:lnTo>
                <a:lnTo>
                  <a:pt x="30" y="6"/>
                </a:lnTo>
                <a:lnTo>
                  <a:pt x="42" y="14"/>
                </a:lnTo>
                <a:lnTo>
                  <a:pt x="44" y="24"/>
                </a:lnTo>
                <a:lnTo>
                  <a:pt x="48" y="28"/>
                </a:lnTo>
                <a:lnTo>
                  <a:pt x="54" y="24"/>
                </a:lnTo>
                <a:lnTo>
                  <a:pt x="58" y="18"/>
                </a:lnTo>
                <a:lnTo>
                  <a:pt x="64" y="12"/>
                </a:lnTo>
                <a:lnTo>
                  <a:pt x="68" y="16"/>
                </a:lnTo>
                <a:lnTo>
                  <a:pt x="72" y="22"/>
                </a:lnTo>
                <a:lnTo>
                  <a:pt x="80" y="14"/>
                </a:lnTo>
                <a:lnTo>
                  <a:pt x="86" y="8"/>
                </a:lnTo>
                <a:lnTo>
                  <a:pt x="92" y="12"/>
                </a:lnTo>
                <a:lnTo>
                  <a:pt x="104" y="14"/>
                </a:lnTo>
                <a:lnTo>
                  <a:pt x="118" y="8"/>
                </a:lnTo>
                <a:lnTo>
                  <a:pt x="128" y="0"/>
                </a:lnTo>
                <a:lnTo>
                  <a:pt x="140" y="12"/>
                </a:lnTo>
                <a:lnTo>
                  <a:pt x="150" y="16"/>
                </a:lnTo>
                <a:lnTo>
                  <a:pt x="158" y="24"/>
                </a:lnTo>
                <a:lnTo>
                  <a:pt x="166" y="34"/>
                </a:lnTo>
                <a:lnTo>
                  <a:pt x="166" y="42"/>
                </a:lnTo>
                <a:lnTo>
                  <a:pt x="156" y="50"/>
                </a:lnTo>
                <a:lnTo>
                  <a:pt x="140" y="60"/>
                </a:lnTo>
                <a:lnTo>
                  <a:pt x="120" y="68"/>
                </a:lnTo>
                <a:lnTo>
                  <a:pt x="102" y="74"/>
                </a:lnTo>
                <a:lnTo>
                  <a:pt x="88" y="82"/>
                </a:lnTo>
                <a:lnTo>
                  <a:pt x="74" y="82"/>
                </a:lnTo>
                <a:lnTo>
                  <a:pt x="58" y="76"/>
                </a:lnTo>
                <a:lnTo>
                  <a:pt x="48" y="70"/>
                </a:lnTo>
                <a:lnTo>
                  <a:pt x="18" y="70"/>
                </a:lnTo>
                <a:lnTo>
                  <a:pt x="32" y="62"/>
                </a:lnTo>
                <a:lnTo>
                  <a:pt x="34" y="52"/>
                </a:lnTo>
                <a:lnTo>
                  <a:pt x="26" y="48"/>
                </a:lnTo>
                <a:lnTo>
                  <a:pt x="14" y="46"/>
                </a:lnTo>
                <a:lnTo>
                  <a:pt x="2" y="44"/>
                </a:lnTo>
                <a:lnTo>
                  <a:pt x="18" y="38"/>
                </a:lnTo>
                <a:lnTo>
                  <a:pt x="30" y="32"/>
                </a:lnTo>
                <a:lnTo>
                  <a:pt x="24" y="28"/>
                </a:lnTo>
                <a:lnTo>
                  <a:pt x="14" y="28"/>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352" name="Freeform 287"/>
          <p:cNvSpPr>
            <a:spLocks/>
          </p:cNvSpPr>
          <p:nvPr/>
        </p:nvSpPr>
        <p:spPr bwMode="auto">
          <a:xfrm>
            <a:off x="1260431" y="3480461"/>
            <a:ext cx="764022" cy="509867"/>
          </a:xfrm>
          <a:custGeom>
            <a:avLst/>
            <a:gdLst/>
            <a:ahLst/>
            <a:cxnLst>
              <a:cxn ang="0">
                <a:pos x="76" y="18"/>
              </a:cxn>
              <a:cxn ang="0">
                <a:pos x="146" y="18"/>
              </a:cxn>
              <a:cxn ang="0">
                <a:pos x="196" y="38"/>
              </a:cxn>
              <a:cxn ang="0">
                <a:pos x="226" y="62"/>
              </a:cxn>
              <a:cxn ang="0">
                <a:pos x="258" y="58"/>
              </a:cxn>
              <a:cxn ang="0">
                <a:pos x="282" y="96"/>
              </a:cxn>
              <a:cxn ang="0">
                <a:pos x="318" y="116"/>
              </a:cxn>
              <a:cxn ang="0">
                <a:pos x="308" y="152"/>
              </a:cxn>
              <a:cxn ang="0">
                <a:pos x="312" y="192"/>
              </a:cxn>
              <a:cxn ang="0">
                <a:pos x="338" y="234"/>
              </a:cxn>
              <a:cxn ang="0">
                <a:pos x="376" y="244"/>
              </a:cxn>
              <a:cxn ang="0">
                <a:pos x="424" y="220"/>
              </a:cxn>
              <a:cxn ang="0">
                <a:pos x="442" y="192"/>
              </a:cxn>
              <a:cxn ang="0">
                <a:pos x="482" y="194"/>
              </a:cxn>
              <a:cxn ang="0">
                <a:pos x="470" y="220"/>
              </a:cxn>
              <a:cxn ang="0">
                <a:pos x="464" y="246"/>
              </a:cxn>
              <a:cxn ang="0">
                <a:pos x="452" y="246"/>
              </a:cxn>
              <a:cxn ang="0">
                <a:pos x="416" y="254"/>
              </a:cxn>
              <a:cxn ang="0">
                <a:pos x="424" y="272"/>
              </a:cxn>
              <a:cxn ang="0">
                <a:pos x="412" y="282"/>
              </a:cxn>
              <a:cxn ang="0">
                <a:pos x="402" y="288"/>
              </a:cxn>
              <a:cxn ang="0">
                <a:pos x="392" y="300"/>
              </a:cxn>
              <a:cxn ang="0">
                <a:pos x="364" y="280"/>
              </a:cxn>
              <a:cxn ang="0">
                <a:pos x="338" y="284"/>
              </a:cxn>
              <a:cxn ang="0">
                <a:pos x="298" y="276"/>
              </a:cxn>
              <a:cxn ang="0">
                <a:pos x="254" y="260"/>
              </a:cxn>
              <a:cxn ang="0">
                <a:pos x="218" y="240"/>
              </a:cxn>
              <a:cxn ang="0">
                <a:pos x="186" y="212"/>
              </a:cxn>
              <a:cxn ang="0">
                <a:pos x="192" y="186"/>
              </a:cxn>
              <a:cxn ang="0">
                <a:pos x="156" y="146"/>
              </a:cxn>
              <a:cxn ang="0">
                <a:pos x="126" y="120"/>
              </a:cxn>
              <a:cxn ang="0">
                <a:pos x="100" y="86"/>
              </a:cxn>
              <a:cxn ang="0">
                <a:pos x="72" y="48"/>
              </a:cxn>
              <a:cxn ang="0">
                <a:pos x="50" y="20"/>
              </a:cxn>
              <a:cxn ang="0">
                <a:pos x="40" y="38"/>
              </a:cxn>
              <a:cxn ang="0">
                <a:pos x="64" y="76"/>
              </a:cxn>
              <a:cxn ang="0">
                <a:pos x="90" y="108"/>
              </a:cxn>
              <a:cxn ang="0">
                <a:pos x="106" y="146"/>
              </a:cxn>
              <a:cxn ang="0">
                <a:pos x="120" y="156"/>
              </a:cxn>
              <a:cxn ang="0">
                <a:pos x="108" y="158"/>
              </a:cxn>
              <a:cxn ang="0">
                <a:pos x="84" y="134"/>
              </a:cxn>
              <a:cxn ang="0">
                <a:pos x="72" y="108"/>
              </a:cxn>
              <a:cxn ang="0">
                <a:pos x="48" y="98"/>
              </a:cxn>
              <a:cxn ang="0">
                <a:pos x="42" y="84"/>
              </a:cxn>
              <a:cxn ang="0">
                <a:pos x="46" y="74"/>
              </a:cxn>
              <a:cxn ang="0">
                <a:pos x="30" y="56"/>
              </a:cxn>
              <a:cxn ang="0">
                <a:pos x="12" y="24"/>
              </a:cxn>
            </a:cxnLst>
            <a:rect l="0" t="0" r="r" b="b"/>
            <a:pathLst>
              <a:path w="482" h="306">
                <a:moveTo>
                  <a:pt x="0" y="2"/>
                </a:moveTo>
                <a:lnTo>
                  <a:pt x="32" y="0"/>
                </a:lnTo>
                <a:lnTo>
                  <a:pt x="76" y="18"/>
                </a:lnTo>
                <a:lnTo>
                  <a:pt x="92" y="24"/>
                </a:lnTo>
                <a:lnTo>
                  <a:pt x="138" y="24"/>
                </a:lnTo>
                <a:lnTo>
                  <a:pt x="146" y="18"/>
                </a:lnTo>
                <a:lnTo>
                  <a:pt x="166" y="14"/>
                </a:lnTo>
                <a:lnTo>
                  <a:pt x="186" y="30"/>
                </a:lnTo>
                <a:lnTo>
                  <a:pt x="196" y="38"/>
                </a:lnTo>
                <a:lnTo>
                  <a:pt x="198" y="54"/>
                </a:lnTo>
                <a:lnTo>
                  <a:pt x="214" y="64"/>
                </a:lnTo>
                <a:lnTo>
                  <a:pt x="226" y="62"/>
                </a:lnTo>
                <a:lnTo>
                  <a:pt x="228" y="52"/>
                </a:lnTo>
                <a:lnTo>
                  <a:pt x="236" y="48"/>
                </a:lnTo>
                <a:lnTo>
                  <a:pt x="258" y="58"/>
                </a:lnTo>
                <a:lnTo>
                  <a:pt x="264" y="72"/>
                </a:lnTo>
                <a:lnTo>
                  <a:pt x="274" y="84"/>
                </a:lnTo>
                <a:lnTo>
                  <a:pt x="282" y="96"/>
                </a:lnTo>
                <a:lnTo>
                  <a:pt x="290" y="108"/>
                </a:lnTo>
                <a:lnTo>
                  <a:pt x="306" y="114"/>
                </a:lnTo>
                <a:lnTo>
                  <a:pt x="318" y="116"/>
                </a:lnTo>
                <a:lnTo>
                  <a:pt x="314" y="124"/>
                </a:lnTo>
                <a:lnTo>
                  <a:pt x="310" y="136"/>
                </a:lnTo>
                <a:lnTo>
                  <a:pt x="308" y="152"/>
                </a:lnTo>
                <a:lnTo>
                  <a:pt x="308" y="162"/>
                </a:lnTo>
                <a:lnTo>
                  <a:pt x="308" y="174"/>
                </a:lnTo>
                <a:lnTo>
                  <a:pt x="312" y="192"/>
                </a:lnTo>
                <a:lnTo>
                  <a:pt x="322" y="210"/>
                </a:lnTo>
                <a:lnTo>
                  <a:pt x="330" y="222"/>
                </a:lnTo>
                <a:lnTo>
                  <a:pt x="338" y="234"/>
                </a:lnTo>
                <a:lnTo>
                  <a:pt x="348" y="240"/>
                </a:lnTo>
                <a:lnTo>
                  <a:pt x="360" y="244"/>
                </a:lnTo>
                <a:lnTo>
                  <a:pt x="376" y="244"/>
                </a:lnTo>
                <a:lnTo>
                  <a:pt x="396" y="240"/>
                </a:lnTo>
                <a:lnTo>
                  <a:pt x="416" y="236"/>
                </a:lnTo>
                <a:lnTo>
                  <a:pt x="424" y="220"/>
                </a:lnTo>
                <a:lnTo>
                  <a:pt x="424" y="210"/>
                </a:lnTo>
                <a:lnTo>
                  <a:pt x="428" y="200"/>
                </a:lnTo>
                <a:lnTo>
                  <a:pt x="442" y="192"/>
                </a:lnTo>
                <a:lnTo>
                  <a:pt x="452" y="192"/>
                </a:lnTo>
                <a:lnTo>
                  <a:pt x="470" y="192"/>
                </a:lnTo>
                <a:lnTo>
                  <a:pt x="482" y="194"/>
                </a:lnTo>
                <a:lnTo>
                  <a:pt x="478" y="206"/>
                </a:lnTo>
                <a:lnTo>
                  <a:pt x="472" y="214"/>
                </a:lnTo>
                <a:lnTo>
                  <a:pt x="470" y="220"/>
                </a:lnTo>
                <a:lnTo>
                  <a:pt x="468" y="232"/>
                </a:lnTo>
                <a:lnTo>
                  <a:pt x="468" y="244"/>
                </a:lnTo>
                <a:lnTo>
                  <a:pt x="464" y="246"/>
                </a:lnTo>
                <a:lnTo>
                  <a:pt x="460" y="240"/>
                </a:lnTo>
                <a:lnTo>
                  <a:pt x="456" y="242"/>
                </a:lnTo>
                <a:lnTo>
                  <a:pt x="452" y="246"/>
                </a:lnTo>
                <a:lnTo>
                  <a:pt x="446" y="252"/>
                </a:lnTo>
                <a:lnTo>
                  <a:pt x="434" y="252"/>
                </a:lnTo>
                <a:lnTo>
                  <a:pt x="416" y="254"/>
                </a:lnTo>
                <a:lnTo>
                  <a:pt x="414" y="258"/>
                </a:lnTo>
                <a:lnTo>
                  <a:pt x="416" y="266"/>
                </a:lnTo>
                <a:lnTo>
                  <a:pt x="424" y="272"/>
                </a:lnTo>
                <a:lnTo>
                  <a:pt x="428" y="278"/>
                </a:lnTo>
                <a:lnTo>
                  <a:pt x="424" y="280"/>
                </a:lnTo>
                <a:lnTo>
                  <a:pt x="412" y="282"/>
                </a:lnTo>
                <a:lnTo>
                  <a:pt x="408" y="280"/>
                </a:lnTo>
                <a:lnTo>
                  <a:pt x="406" y="284"/>
                </a:lnTo>
                <a:lnTo>
                  <a:pt x="402" y="288"/>
                </a:lnTo>
                <a:lnTo>
                  <a:pt x="400" y="294"/>
                </a:lnTo>
                <a:lnTo>
                  <a:pt x="398" y="306"/>
                </a:lnTo>
                <a:lnTo>
                  <a:pt x="392" y="300"/>
                </a:lnTo>
                <a:lnTo>
                  <a:pt x="382" y="290"/>
                </a:lnTo>
                <a:lnTo>
                  <a:pt x="372" y="284"/>
                </a:lnTo>
                <a:lnTo>
                  <a:pt x="364" y="280"/>
                </a:lnTo>
                <a:lnTo>
                  <a:pt x="356" y="278"/>
                </a:lnTo>
                <a:lnTo>
                  <a:pt x="346" y="280"/>
                </a:lnTo>
                <a:lnTo>
                  <a:pt x="338" y="284"/>
                </a:lnTo>
                <a:lnTo>
                  <a:pt x="328" y="286"/>
                </a:lnTo>
                <a:lnTo>
                  <a:pt x="312" y="282"/>
                </a:lnTo>
                <a:lnTo>
                  <a:pt x="298" y="276"/>
                </a:lnTo>
                <a:lnTo>
                  <a:pt x="282" y="270"/>
                </a:lnTo>
                <a:lnTo>
                  <a:pt x="264" y="264"/>
                </a:lnTo>
                <a:lnTo>
                  <a:pt x="254" y="260"/>
                </a:lnTo>
                <a:lnTo>
                  <a:pt x="246" y="248"/>
                </a:lnTo>
                <a:lnTo>
                  <a:pt x="232" y="248"/>
                </a:lnTo>
                <a:lnTo>
                  <a:pt x="218" y="240"/>
                </a:lnTo>
                <a:lnTo>
                  <a:pt x="204" y="232"/>
                </a:lnTo>
                <a:lnTo>
                  <a:pt x="192" y="222"/>
                </a:lnTo>
                <a:lnTo>
                  <a:pt x="186" y="212"/>
                </a:lnTo>
                <a:lnTo>
                  <a:pt x="186" y="202"/>
                </a:lnTo>
                <a:lnTo>
                  <a:pt x="192" y="196"/>
                </a:lnTo>
                <a:lnTo>
                  <a:pt x="192" y="186"/>
                </a:lnTo>
                <a:lnTo>
                  <a:pt x="178" y="168"/>
                </a:lnTo>
                <a:lnTo>
                  <a:pt x="168" y="156"/>
                </a:lnTo>
                <a:lnTo>
                  <a:pt x="156" y="146"/>
                </a:lnTo>
                <a:lnTo>
                  <a:pt x="146" y="134"/>
                </a:lnTo>
                <a:lnTo>
                  <a:pt x="134" y="126"/>
                </a:lnTo>
                <a:lnTo>
                  <a:pt x="126" y="120"/>
                </a:lnTo>
                <a:lnTo>
                  <a:pt x="126" y="106"/>
                </a:lnTo>
                <a:lnTo>
                  <a:pt x="110" y="96"/>
                </a:lnTo>
                <a:lnTo>
                  <a:pt x="100" y="86"/>
                </a:lnTo>
                <a:lnTo>
                  <a:pt x="88" y="70"/>
                </a:lnTo>
                <a:lnTo>
                  <a:pt x="78" y="60"/>
                </a:lnTo>
                <a:lnTo>
                  <a:pt x="72" y="48"/>
                </a:lnTo>
                <a:lnTo>
                  <a:pt x="66" y="34"/>
                </a:lnTo>
                <a:lnTo>
                  <a:pt x="64" y="28"/>
                </a:lnTo>
                <a:lnTo>
                  <a:pt x="50" y="20"/>
                </a:lnTo>
                <a:lnTo>
                  <a:pt x="38" y="20"/>
                </a:lnTo>
                <a:lnTo>
                  <a:pt x="36" y="26"/>
                </a:lnTo>
                <a:lnTo>
                  <a:pt x="40" y="38"/>
                </a:lnTo>
                <a:lnTo>
                  <a:pt x="46" y="52"/>
                </a:lnTo>
                <a:lnTo>
                  <a:pt x="56" y="62"/>
                </a:lnTo>
                <a:lnTo>
                  <a:pt x="64" y="76"/>
                </a:lnTo>
                <a:lnTo>
                  <a:pt x="72" y="86"/>
                </a:lnTo>
                <a:lnTo>
                  <a:pt x="80" y="96"/>
                </a:lnTo>
                <a:lnTo>
                  <a:pt x="90" y="108"/>
                </a:lnTo>
                <a:lnTo>
                  <a:pt x="98" y="124"/>
                </a:lnTo>
                <a:lnTo>
                  <a:pt x="104" y="136"/>
                </a:lnTo>
                <a:lnTo>
                  <a:pt x="106" y="146"/>
                </a:lnTo>
                <a:lnTo>
                  <a:pt x="114" y="146"/>
                </a:lnTo>
                <a:lnTo>
                  <a:pt x="118" y="152"/>
                </a:lnTo>
                <a:lnTo>
                  <a:pt x="120" y="156"/>
                </a:lnTo>
                <a:lnTo>
                  <a:pt x="122" y="166"/>
                </a:lnTo>
                <a:lnTo>
                  <a:pt x="114" y="170"/>
                </a:lnTo>
                <a:lnTo>
                  <a:pt x="108" y="158"/>
                </a:lnTo>
                <a:lnTo>
                  <a:pt x="100" y="152"/>
                </a:lnTo>
                <a:lnTo>
                  <a:pt x="92" y="144"/>
                </a:lnTo>
                <a:lnTo>
                  <a:pt x="84" y="134"/>
                </a:lnTo>
                <a:lnTo>
                  <a:pt x="82" y="126"/>
                </a:lnTo>
                <a:lnTo>
                  <a:pt x="80" y="116"/>
                </a:lnTo>
                <a:lnTo>
                  <a:pt x="72" y="108"/>
                </a:lnTo>
                <a:lnTo>
                  <a:pt x="66" y="104"/>
                </a:lnTo>
                <a:lnTo>
                  <a:pt x="56" y="102"/>
                </a:lnTo>
                <a:lnTo>
                  <a:pt x="48" y="98"/>
                </a:lnTo>
                <a:lnTo>
                  <a:pt x="40" y="90"/>
                </a:lnTo>
                <a:lnTo>
                  <a:pt x="38" y="86"/>
                </a:lnTo>
                <a:lnTo>
                  <a:pt x="42" y="84"/>
                </a:lnTo>
                <a:lnTo>
                  <a:pt x="46" y="84"/>
                </a:lnTo>
                <a:lnTo>
                  <a:pt x="48" y="80"/>
                </a:lnTo>
                <a:lnTo>
                  <a:pt x="46" y="74"/>
                </a:lnTo>
                <a:lnTo>
                  <a:pt x="42" y="64"/>
                </a:lnTo>
                <a:lnTo>
                  <a:pt x="38" y="60"/>
                </a:lnTo>
                <a:lnTo>
                  <a:pt x="30" y="56"/>
                </a:lnTo>
                <a:lnTo>
                  <a:pt x="22" y="46"/>
                </a:lnTo>
                <a:lnTo>
                  <a:pt x="16" y="32"/>
                </a:lnTo>
                <a:lnTo>
                  <a:pt x="12" y="24"/>
                </a:lnTo>
                <a:lnTo>
                  <a:pt x="8" y="14"/>
                </a:lnTo>
                <a:lnTo>
                  <a:pt x="0" y="2"/>
                </a:lnTo>
                <a:close/>
              </a:path>
            </a:pathLst>
          </a:custGeom>
          <a:solidFill>
            <a:srgbClr val="0060A9"/>
          </a:solidFill>
          <a:ln w="7938">
            <a:solidFill>
              <a:schemeClr val="tx1"/>
            </a:solidFill>
            <a:prstDash val="solid"/>
            <a:round/>
            <a:headEnd/>
            <a:tailEnd/>
          </a:ln>
        </p:spPr>
        <p:txBody>
          <a:bodyPr/>
          <a:lstStyle/>
          <a:p>
            <a:endParaRPr lang="en-US" dirty="0"/>
          </a:p>
        </p:txBody>
      </p:sp>
      <p:sp>
        <p:nvSpPr>
          <p:cNvPr id="353" name="Freeform 289"/>
          <p:cNvSpPr>
            <a:spLocks/>
          </p:cNvSpPr>
          <p:nvPr/>
        </p:nvSpPr>
        <p:spPr bwMode="auto">
          <a:xfrm>
            <a:off x="1044856" y="1907537"/>
            <a:ext cx="263129" cy="173288"/>
          </a:xfrm>
          <a:custGeom>
            <a:avLst/>
            <a:gdLst/>
            <a:ahLst/>
            <a:cxnLst>
              <a:cxn ang="0">
                <a:pos x="20" y="6"/>
              </a:cxn>
              <a:cxn ang="0">
                <a:pos x="20" y="14"/>
              </a:cxn>
              <a:cxn ang="0">
                <a:pos x="28" y="22"/>
              </a:cxn>
              <a:cxn ang="0">
                <a:pos x="28" y="28"/>
              </a:cxn>
              <a:cxn ang="0">
                <a:pos x="24" y="34"/>
              </a:cxn>
              <a:cxn ang="0">
                <a:pos x="20" y="44"/>
              </a:cxn>
              <a:cxn ang="0">
                <a:pos x="12" y="54"/>
              </a:cxn>
              <a:cxn ang="0">
                <a:pos x="8" y="68"/>
              </a:cxn>
              <a:cxn ang="0">
                <a:pos x="0" y="76"/>
              </a:cxn>
              <a:cxn ang="0">
                <a:pos x="12" y="80"/>
              </a:cxn>
              <a:cxn ang="0">
                <a:pos x="20" y="84"/>
              </a:cxn>
              <a:cxn ang="0">
                <a:pos x="32" y="92"/>
              </a:cxn>
              <a:cxn ang="0">
                <a:pos x="42" y="104"/>
              </a:cxn>
              <a:cxn ang="0">
                <a:pos x="54" y="100"/>
              </a:cxn>
              <a:cxn ang="0">
                <a:pos x="68" y="92"/>
              </a:cxn>
              <a:cxn ang="0">
                <a:pos x="80" y="92"/>
              </a:cxn>
              <a:cxn ang="0">
                <a:pos x="86" y="82"/>
              </a:cxn>
              <a:cxn ang="0">
                <a:pos x="90" y="72"/>
              </a:cxn>
              <a:cxn ang="0">
                <a:pos x="102" y="66"/>
              </a:cxn>
              <a:cxn ang="0">
                <a:pos x="106" y="58"/>
              </a:cxn>
              <a:cxn ang="0">
                <a:pos x="120" y="50"/>
              </a:cxn>
              <a:cxn ang="0">
                <a:pos x="140" y="40"/>
              </a:cxn>
              <a:cxn ang="0">
                <a:pos x="166" y="32"/>
              </a:cxn>
              <a:cxn ang="0">
                <a:pos x="158" y="26"/>
              </a:cxn>
              <a:cxn ang="0">
                <a:pos x="142" y="16"/>
              </a:cxn>
              <a:cxn ang="0">
                <a:pos x="128" y="8"/>
              </a:cxn>
              <a:cxn ang="0">
                <a:pos x="114" y="10"/>
              </a:cxn>
              <a:cxn ang="0">
                <a:pos x="106" y="16"/>
              </a:cxn>
              <a:cxn ang="0">
                <a:pos x="94" y="14"/>
              </a:cxn>
              <a:cxn ang="0">
                <a:pos x="74" y="6"/>
              </a:cxn>
              <a:cxn ang="0">
                <a:pos x="72" y="0"/>
              </a:cxn>
              <a:cxn ang="0">
                <a:pos x="54" y="0"/>
              </a:cxn>
              <a:cxn ang="0">
                <a:pos x="52" y="6"/>
              </a:cxn>
              <a:cxn ang="0">
                <a:pos x="34" y="4"/>
              </a:cxn>
              <a:cxn ang="0">
                <a:pos x="20" y="6"/>
              </a:cxn>
            </a:cxnLst>
            <a:rect l="0" t="0" r="r" b="b"/>
            <a:pathLst>
              <a:path w="166" h="104">
                <a:moveTo>
                  <a:pt x="20" y="6"/>
                </a:moveTo>
                <a:lnTo>
                  <a:pt x="20" y="14"/>
                </a:lnTo>
                <a:lnTo>
                  <a:pt x="28" y="22"/>
                </a:lnTo>
                <a:lnTo>
                  <a:pt x="28" y="28"/>
                </a:lnTo>
                <a:lnTo>
                  <a:pt x="24" y="34"/>
                </a:lnTo>
                <a:lnTo>
                  <a:pt x="20" y="44"/>
                </a:lnTo>
                <a:lnTo>
                  <a:pt x="12" y="54"/>
                </a:lnTo>
                <a:lnTo>
                  <a:pt x="8" y="68"/>
                </a:lnTo>
                <a:lnTo>
                  <a:pt x="0" y="76"/>
                </a:lnTo>
                <a:lnTo>
                  <a:pt x="12" y="80"/>
                </a:lnTo>
                <a:lnTo>
                  <a:pt x="20" y="84"/>
                </a:lnTo>
                <a:lnTo>
                  <a:pt x="32" y="92"/>
                </a:lnTo>
                <a:lnTo>
                  <a:pt x="42" y="104"/>
                </a:lnTo>
                <a:lnTo>
                  <a:pt x="54" y="100"/>
                </a:lnTo>
                <a:lnTo>
                  <a:pt x="68" y="92"/>
                </a:lnTo>
                <a:lnTo>
                  <a:pt x="80" y="92"/>
                </a:lnTo>
                <a:lnTo>
                  <a:pt x="86" y="82"/>
                </a:lnTo>
                <a:lnTo>
                  <a:pt x="90" y="72"/>
                </a:lnTo>
                <a:lnTo>
                  <a:pt x="102" y="66"/>
                </a:lnTo>
                <a:lnTo>
                  <a:pt x="106" y="58"/>
                </a:lnTo>
                <a:lnTo>
                  <a:pt x="120" y="50"/>
                </a:lnTo>
                <a:lnTo>
                  <a:pt x="140" y="40"/>
                </a:lnTo>
                <a:lnTo>
                  <a:pt x="166" y="32"/>
                </a:lnTo>
                <a:lnTo>
                  <a:pt x="158" y="26"/>
                </a:lnTo>
                <a:lnTo>
                  <a:pt x="142" y="16"/>
                </a:lnTo>
                <a:lnTo>
                  <a:pt x="128" y="8"/>
                </a:lnTo>
                <a:lnTo>
                  <a:pt x="114" y="10"/>
                </a:lnTo>
                <a:lnTo>
                  <a:pt x="106" y="16"/>
                </a:lnTo>
                <a:lnTo>
                  <a:pt x="94" y="14"/>
                </a:lnTo>
                <a:lnTo>
                  <a:pt x="74" y="6"/>
                </a:lnTo>
                <a:lnTo>
                  <a:pt x="72" y="0"/>
                </a:lnTo>
                <a:lnTo>
                  <a:pt x="54" y="0"/>
                </a:lnTo>
                <a:lnTo>
                  <a:pt x="52" y="6"/>
                </a:lnTo>
                <a:lnTo>
                  <a:pt x="34" y="4"/>
                </a:lnTo>
                <a:lnTo>
                  <a:pt x="20" y="6"/>
                </a:lnTo>
                <a:close/>
              </a:path>
            </a:pathLst>
          </a:custGeom>
          <a:solidFill>
            <a:srgbClr val="0060A9"/>
          </a:solidFill>
          <a:ln w="7938">
            <a:solidFill>
              <a:schemeClr val="tx1"/>
            </a:solidFill>
            <a:prstDash val="solid"/>
            <a:round/>
            <a:headEnd/>
            <a:tailEnd/>
          </a:ln>
        </p:spPr>
        <p:txBody>
          <a:bodyPr/>
          <a:lstStyle/>
          <a:p>
            <a:endParaRPr lang="en-US" dirty="0"/>
          </a:p>
        </p:txBody>
      </p:sp>
      <p:sp>
        <p:nvSpPr>
          <p:cNvPr id="354" name="Freeform 290"/>
          <p:cNvSpPr>
            <a:spLocks/>
          </p:cNvSpPr>
          <p:nvPr/>
        </p:nvSpPr>
        <p:spPr bwMode="auto">
          <a:xfrm>
            <a:off x="1219218" y="1970854"/>
            <a:ext cx="450171" cy="226608"/>
          </a:xfrm>
          <a:custGeom>
            <a:avLst/>
            <a:gdLst/>
            <a:ahLst/>
            <a:cxnLst>
              <a:cxn ang="0">
                <a:pos x="104" y="82"/>
              </a:cxn>
              <a:cxn ang="0">
                <a:pos x="52" y="78"/>
              </a:cxn>
              <a:cxn ang="0">
                <a:pos x="10" y="74"/>
              </a:cxn>
              <a:cxn ang="0">
                <a:pos x="30" y="62"/>
              </a:cxn>
              <a:cxn ang="0">
                <a:pos x="56" y="54"/>
              </a:cxn>
              <a:cxn ang="0">
                <a:pos x="34" y="56"/>
              </a:cxn>
              <a:cxn ang="0">
                <a:pos x="14" y="52"/>
              </a:cxn>
              <a:cxn ang="0">
                <a:pos x="0" y="42"/>
              </a:cxn>
              <a:cxn ang="0">
                <a:pos x="12" y="30"/>
              </a:cxn>
              <a:cxn ang="0">
                <a:pos x="26" y="14"/>
              </a:cxn>
              <a:cxn ang="0">
                <a:pos x="74" y="0"/>
              </a:cxn>
              <a:cxn ang="0">
                <a:pos x="74" y="12"/>
              </a:cxn>
              <a:cxn ang="0">
                <a:pos x="84" y="22"/>
              </a:cxn>
              <a:cxn ang="0">
                <a:pos x="106" y="12"/>
              </a:cxn>
              <a:cxn ang="0">
                <a:pos x="118" y="24"/>
              </a:cxn>
              <a:cxn ang="0">
                <a:pos x="128" y="26"/>
              </a:cxn>
              <a:cxn ang="0">
                <a:pos x="144" y="18"/>
              </a:cxn>
              <a:cxn ang="0">
                <a:pos x="142" y="10"/>
              </a:cxn>
              <a:cxn ang="0">
                <a:pos x="162" y="26"/>
              </a:cxn>
              <a:cxn ang="0">
                <a:pos x="172" y="48"/>
              </a:cxn>
              <a:cxn ang="0">
                <a:pos x="176" y="34"/>
              </a:cxn>
              <a:cxn ang="0">
                <a:pos x="170" y="4"/>
              </a:cxn>
              <a:cxn ang="0">
                <a:pos x="192" y="4"/>
              </a:cxn>
              <a:cxn ang="0">
                <a:pos x="216" y="24"/>
              </a:cxn>
              <a:cxn ang="0">
                <a:pos x="230" y="52"/>
              </a:cxn>
              <a:cxn ang="0">
                <a:pos x="228" y="66"/>
              </a:cxn>
              <a:cxn ang="0">
                <a:pos x="248" y="82"/>
              </a:cxn>
              <a:cxn ang="0">
                <a:pos x="268" y="90"/>
              </a:cxn>
              <a:cxn ang="0">
                <a:pos x="280" y="104"/>
              </a:cxn>
              <a:cxn ang="0">
                <a:pos x="254" y="106"/>
              </a:cxn>
              <a:cxn ang="0">
                <a:pos x="268" y="116"/>
              </a:cxn>
              <a:cxn ang="0">
                <a:pos x="262" y="128"/>
              </a:cxn>
              <a:cxn ang="0">
                <a:pos x="216" y="128"/>
              </a:cxn>
              <a:cxn ang="0">
                <a:pos x="202" y="122"/>
              </a:cxn>
              <a:cxn ang="0">
                <a:pos x="184" y="122"/>
              </a:cxn>
              <a:cxn ang="0">
                <a:pos x="152" y="134"/>
              </a:cxn>
              <a:cxn ang="0">
                <a:pos x="84" y="130"/>
              </a:cxn>
              <a:cxn ang="0">
                <a:pos x="40" y="118"/>
              </a:cxn>
              <a:cxn ang="0">
                <a:pos x="30" y="92"/>
              </a:cxn>
              <a:cxn ang="0">
                <a:pos x="80" y="88"/>
              </a:cxn>
              <a:cxn ang="0">
                <a:pos x="110" y="90"/>
              </a:cxn>
            </a:cxnLst>
            <a:rect l="0" t="0" r="r" b="b"/>
            <a:pathLst>
              <a:path w="284" h="136">
                <a:moveTo>
                  <a:pt x="110" y="90"/>
                </a:moveTo>
                <a:lnTo>
                  <a:pt x="104" y="82"/>
                </a:lnTo>
                <a:lnTo>
                  <a:pt x="86" y="76"/>
                </a:lnTo>
                <a:lnTo>
                  <a:pt x="52" y="78"/>
                </a:lnTo>
                <a:lnTo>
                  <a:pt x="28" y="80"/>
                </a:lnTo>
                <a:lnTo>
                  <a:pt x="10" y="74"/>
                </a:lnTo>
                <a:lnTo>
                  <a:pt x="14" y="62"/>
                </a:lnTo>
                <a:lnTo>
                  <a:pt x="30" y="62"/>
                </a:lnTo>
                <a:lnTo>
                  <a:pt x="46" y="58"/>
                </a:lnTo>
                <a:lnTo>
                  <a:pt x="56" y="54"/>
                </a:lnTo>
                <a:lnTo>
                  <a:pt x="46" y="52"/>
                </a:lnTo>
                <a:lnTo>
                  <a:pt x="34" y="56"/>
                </a:lnTo>
                <a:lnTo>
                  <a:pt x="20" y="56"/>
                </a:lnTo>
                <a:lnTo>
                  <a:pt x="14" y="52"/>
                </a:lnTo>
                <a:lnTo>
                  <a:pt x="0" y="50"/>
                </a:lnTo>
                <a:lnTo>
                  <a:pt x="0" y="42"/>
                </a:lnTo>
                <a:lnTo>
                  <a:pt x="8" y="36"/>
                </a:lnTo>
                <a:lnTo>
                  <a:pt x="12" y="30"/>
                </a:lnTo>
                <a:lnTo>
                  <a:pt x="10" y="22"/>
                </a:lnTo>
                <a:lnTo>
                  <a:pt x="26" y="14"/>
                </a:lnTo>
                <a:lnTo>
                  <a:pt x="50" y="4"/>
                </a:lnTo>
                <a:lnTo>
                  <a:pt x="74" y="0"/>
                </a:lnTo>
                <a:lnTo>
                  <a:pt x="76" y="8"/>
                </a:lnTo>
                <a:lnTo>
                  <a:pt x="74" y="12"/>
                </a:lnTo>
                <a:lnTo>
                  <a:pt x="70" y="18"/>
                </a:lnTo>
                <a:lnTo>
                  <a:pt x="84" y="22"/>
                </a:lnTo>
                <a:lnTo>
                  <a:pt x="90" y="8"/>
                </a:lnTo>
                <a:lnTo>
                  <a:pt x="106" y="12"/>
                </a:lnTo>
                <a:lnTo>
                  <a:pt x="122" y="18"/>
                </a:lnTo>
                <a:lnTo>
                  <a:pt x="118" y="24"/>
                </a:lnTo>
                <a:lnTo>
                  <a:pt x="120" y="28"/>
                </a:lnTo>
                <a:lnTo>
                  <a:pt x="128" y="26"/>
                </a:lnTo>
                <a:lnTo>
                  <a:pt x="142" y="26"/>
                </a:lnTo>
                <a:lnTo>
                  <a:pt x="144" y="18"/>
                </a:lnTo>
                <a:lnTo>
                  <a:pt x="136" y="12"/>
                </a:lnTo>
                <a:lnTo>
                  <a:pt x="142" y="10"/>
                </a:lnTo>
                <a:lnTo>
                  <a:pt x="154" y="16"/>
                </a:lnTo>
                <a:lnTo>
                  <a:pt x="162" y="26"/>
                </a:lnTo>
                <a:lnTo>
                  <a:pt x="166" y="38"/>
                </a:lnTo>
                <a:lnTo>
                  <a:pt x="172" y="48"/>
                </a:lnTo>
                <a:lnTo>
                  <a:pt x="182" y="44"/>
                </a:lnTo>
                <a:lnTo>
                  <a:pt x="176" y="34"/>
                </a:lnTo>
                <a:lnTo>
                  <a:pt x="172" y="16"/>
                </a:lnTo>
                <a:lnTo>
                  <a:pt x="170" y="4"/>
                </a:lnTo>
                <a:lnTo>
                  <a:pt x="178" y="0"/>
                </a:lnTo>
                <a:lnTo>
                  <a:pt x="192" y="4"/>
                </a:lnTo>
                <a:lnTo>
                  <a:pt x="206" y="12"/>
                </a:lnTo>
                <a:lnTo>
                  <a:pt x="216" y="24"/>
                </a:lnTo>
                <a:lnTo>
                  <a:pt x="222" y="40"/>
                </a:lnTo>
                <a:lnTo>
                  <a:pt x="230" y="52"/>
                </a:lnTo>
                <a:lnTo>
                  <a:pt x="230" y="60"/>
                </a:lnTo>
                <a:lnTo>
                  <a:pt x="228" y="66"/>
                </a:lnTo>
                <a:lnTo>
                  <a:pt x="238" y="78"/>
                </a:lnTo>
                <a:lnTo>
                  <a:pt x="248" y="82"/>
                </a:lnTo>
                <a:lnTo>
                  <a:pt x="260" y="84"/>
                </a:lnTo>
                <a:lnTo>
                  <a:pt x="268" y="90"/>
                </a:lnTo>
                <a:lnTo>
                  <a:pt x="284" y="100"/>
                </a:lnTo>
                <a:lnTo>
                  <a:pt x="280" y="104"/>
                </a:lnTo>
                <a:lnTo>
                  <a:pt x="264" y="104"/>
                </a:lnTo>
                <a:lnTo>
                  <a:pt x="254" y="106"/>
                </a:lnTo>
                <a:lnTo>
                  <a:pt x="256" y="112"/>
                </a:lnTo>
                <a:lnTo>
                  <a:pt x="268" y="116"/>
                </a:lnTo>
                <a:lnTo>
                  <a:pt x="272" y="126"/>
                </a:lnTo>
                <a:lnTo>
                  <a:pt x="262" y="128"/>
                </a:lnTo>
                <a:lnTo>
                  <a:pt x="240" y="130"/>
                </a:lnTo>
                <a:lnTo>
                  <a:pt x="216" y="128"/>
                </a:lnTo>
                <a:lnTo>
                  <a:pt x="212" y="122"/>
                </a:lnTo>
                <a:lnTo>
                  <a:pt x="202" y="122"/>
                </a:lnTo>
                <a:lnTo>
                  <a:pt x="196" y="108"/>
                </a:lnTo>
                <a:lnTo>
                  <a:pt x="184" y="122"/>
                </a:lnTo>
                <a:lnTo>
                  <a:pt x="168" y="126"/>
                </a:lnTo>
                <a:lnTo>
                  <a:pt x="152" y="134"/>
                </a:lnTo>
                <a:lnTo>
                  <a:pt x="90" y="136"/>
                </a:lnTo>
                <a:lnTo>
                  <a:pt x="84" y="130"/>
                </a:lnTo>
                <a:lnTo>
                  <a:pt x="82" y="118"/>
                </a:lnTo>
                <a:lnTo>
                  <a:pt x="40" y="118"/>
                </a:lnTo>
                <a:lnTo>
                  <a:pt x="22" y="100"/>
                </a:lnTo>
                <a:lnTo>
                  <a:pt x="30" y="92"/>
                </a:lnTo>
                <a:lnTo>
                  <a:pt x="48" y="90"/>
                </a:lnTo>
                <a:lnTo>
                  <a:pt x="80" y="88"/>
                </a:lnTo>
                <a:lnTo>
                  <a:pt x="98" y="90"/>
                </a:lnTo>
                <a:lnTo>
                  <a:pt x="110" y="90"/>
                </a:lnTo>
                <a:close/>
              </a:path>
            </a:pathLst>
          </a:custGeom>
          <a:solidFill>
            <a:srgbClr val="0060A9"/>
          </a:solidFill>
          <a:ln w="7938">
            <a:solidFill>
              <a:schemeClr val="tx1"/>
            </a:solidFill>
            <a:prstDash val="solid"/>
            <a:round/>
            <a:headEnd/>
            <a:tailEnd/>
          </a:ln>
        </p:spPr>
        <p:txBody>
          <a:bodyPr/>
          <a:lstStyle/>
          <a:p>
            <a:endParaRPr lang="en-US" dirty="0"/>
          </a:p>
        </p:txBody>
      </p:sp>
      <p:sp>
        <p:nvSpPr>
          <p:cNvPr id="355" name="Freeform 291"/>
          <p:cNvSpPr>
            <a:spLocks/>
          </p:cNvSpPr>
          <p:nvPr/>
        </p:nvSpPr>
        <p:spPr bwMode="auto">
          <a:xfrm>
            <a:off x="1254091" y="1780904"/>
            <a:ext cx="301170" cy="136631"/>
          </a:xfrm>
          <a:custGeom>
            <a:avLst/>
            <a:gdLst/>
            <a:ahLst/>
            <a:cxnLst>
              <a:cxn ang="0">
                <a:pos x="98" y="56"/>
              </a:cxn>
              <a:cxn ang="0">
                <a:pos x="80" y="56"/>
              </a:cxn>
              <a:cxn ang="0">
                <a:pos x="58" y="56"/>
              </a:cxn>
              <a:cxn ang="0">
                <a:pos x="62" y="48"/>
              </a:cxn>
              <a:cxn ang="0">
                <a:pos x="52" y="50"/>
              </a:cxn>
              <a:cxn ang="0">
                <a:pos x="48" y="58"/>
              </a:cxn>
              <a:cxn ang="0">
                <a:pos x="30" y="62"/>
              </a:cxn>
              <a:cxn ang="0">
                <a:pos x="20" y="58"/>
              </a:cxn>
              <a:cxn ang="0">
                <a:pos x="2" y="56"/>
              </a:cxn>
              <a:cxn ang="0">
                <a:pos x="0" y="48"/>
              </a:cxn>
              <a:cxn ang="0">
                <a:pos x="18" y="46"/>
              </a:cxn>
              <a:cxn ang="0">
                <a:pos x="4" y="42"/>
              </a:cxn>
              <a:cxn ang="0">
                <a:pos x="10" y="36"/>
              </a:cxn>
              <a:cxn ang="0">
                <a:pos x="34" y="34"/>
              </a:cxn>
              <a:cxn ang="0">
                <a:pos x="16" y="30"/>
              </a:cxn>
              <a:cxn ang="0">
                <a:pos x="18" y="24"/>
              </a:cxn>
              <a:cxn ang="0">
                <a:pos x="26" y="20"/>
              </a:cxn>
              <a:cxn ang="0">
                <a:pos x="34" y="16"/>
              </a:cxn>
              <a:cxn ang="0">
                <a:pos x="50" y="14"/>
              </a:cxn>
              <a:cxn ang="0">
                <a:pos x="58" y="22"/>
              </a:cxn>
              <a:cxn ang="0">
                <a:pos x="66" y="20"/>
              </a:cxn>
              <a:cxn ang="0">
                <a:pos x="74" y="20"/>
              </a:cxn>
              <a:cxn ang="0">
                <a:pos x="88" y="28"/>
              </a:cxn>
              <a:cxn ang="0">
                <a:pos x="98" y="36"/>
              </a:cxn>
              <a:cxn ang="0">
                <a:pos x="98" y="40"/>
              </a:cxn>
              <a:cxn ang="0">
                <a:pos x="98" y="42"/>
              </a:cxn>
              <a:cxn ang="0">
                <a:pos x="100" y="44"/>
              </a:cxn>
              <a:cxn ang="0">
                <a:pos x="136" y="44"/>
              </a:cxn>
              <a:cxn ang="0">
                <a:pos x="136" y="38"/>
              </a:cxn>
              <a:cxn ang="0">
                <a:pos x="118" y="34"/>
              </a:cxn>
              <a:cxn ang="0">
                <a:pos x="130" y="28"/>
              </a:cxn>
              <a:cxn ang="0">
                <a:pos x="128" y="24"/>
              </a:cxn>
              <a:cxn ang="0">
                <a:pos x="116" y="20"/>
              </a:cxn>
              <a:cxn ang="0">
                <a:pos x="122" y="10"/>
              </a:cxn>
              <a:cxn ang="0">
                <a:pos x="130" y="0"/>
              </a:cxn>
              <a:cxn ang="0">
                <a:pos x="140" y="2"/>
              </a:cxn>
              <a:cxn ang="0">
                <a:pos x="142" y="8"/>
              </a:cxn>
              <a:cxn ang="0">
                <a:pos x="148" y="16"/>
              </a:cxn>
              <a:cxn ang="0">
                <a:pos x="146" y="22"/>
              </a:cxn>
              <a:cxn ang="0">
                <a:pos x="148" y="30"/>
              </a:cxn>
              <a:cxn ang="0">
                <a:pos x="162" y="34"/>
              </a:cxn>
              <a:cxn ang="0">
                <a:pos x="168" y="34"/>
              </a:cxn>
              <a:cxn ang="0">
                <a:pos x="172" y="28"/>
              </a:cxn>
              <a:cxn ang="0">
                <a:pos x="184" y="28"/>
              </a:cxn>
              <a:cxn ang="0">
                <a:pos x="190" y="34"/>
              </a:cxn>
              <a:cxn ang="0">
                <a:pos x="190" y="48"/>
              </a:cxn>
              <a:cxn ang="0">
                <a:pos x="182" y="58"/>
              </a:cxn>
              <a:cxn ang="0">
                <a:pos x="168" y="64"/>
              </a:cxn>
              <a:cxn ang="0">
                <a:pos x="148" y="58"/>
              </a:cxn>
              <a:cxn ang="0">
                <a:pos x="134" y="64"/>
              </a:cxn>
              <a:cxn ang="0">
                <a:pos x="114" y="66"/>
              </a:cxn>
              <a:cxn ang="0">
                <a:pos x="96" y="76"/>
              </a:cxn>
              <a:cxn ang="0">
                <a:pos x="74" y="82"/>
              </a:cxn>
              <a:cxn ang="0">
                <a:pos x="58" y="78"/>
              </a:cxn>
              <a:cxn ang="0">
                <a:pos x="50" y="70"/>
              </a:cxn>
              <a:cxn ang="0">
                <a:pos x="62" y="64"/>
              </a:cxn>
              <a:cxn ang="0">
                <a:pos x="80" y="64"/>
              </a:cxn>
              <a:cxn ang="0">
                <a:pos x="96" y="62"/>
              </a:cxn>
              <a:cxn ang="0">
                <a:pos x="98" y="56"/>
              </a:cxn>
            </a:cxnLst>
            <a:rect l="0" t="0" r="r" b="b"/>
            <a:pathLst>
              <a:path w="190" h="82">
                <a:moveTo>
                  <a:pt x="98" y="56"/>
                </a:moveTo>
                <a:lnTo>
                  <a:pt x="80" y="56"/>
                </a:lnTo>
                <a:lnTo>
                  <a:pt x="58" y="56"/>
                </a:lnTo>
                <a:lnTo>
                  <a:pt x="62" y="48"/>
                </a:lnTo>
                <a:lnTo>
                  <a:pt x="52" y="50"/>
                </a:lnTo>
                <a:lnTo>
                  <a:pt x="48" y="58"/>
                </a:lnTo>
                <a:lnTo>
                  <a:pt x="30" y="62"/>
                </a:lnTo>
                <a:lnTo>
                  <a:pt x="20" y="58"/>
                </a:lnTo>
                <a:lnTo>
                  <a:pt x="2" y="56"/>
                </a:lnTo>
                <a:lnTo>
                  <a:pt x="0" y="48"/>
                </a:lnTo>
                <a:lnTo>
                  <a:pt x="18" y="46"/>
                </a:lnTo>
                <a:lnTo>
                  <a:pt x="4" y="42"/>
                </a:lnTo>
                <a:lnTo>
                  <a:pt x="10" y="36"/>
                </a:lnTo>
                <a:lnTo>
                  <a:pt x="34" y="34"/>
                </a:lnTo>
                <a:lnTo>
                  <a:pt x="16" y="30"/>
                </a:lnTo>
                <a:lnTo>
                  <a:pt x="18" y="24"/>
                </a:lnTo>
                <a:lnTo>
                  <a:pt x="26" y="20"/>
                </a:lnTo>
                <a:lnTo>
                  <a:pt x="34" y="16"/>
                </a:lnTo>
                <a:lnTo>
                  <a:pt x="50" y="14"/>
                </a:lnTo>
                <a:lnTo>
                  <a:pt x="58" y="22"/>
                </a:lnTo>
                <a:lnTo>
                  <a:pt x="66" y="20"/>
                </a:lnTo>
                <a:lnTo>
                  <a:pt x="74" y="20"/>
                </a:lnTo>
                <a:lnTo>
                  <a:pt x="88" y="28"/>
                </a:lnTo>
                <a:lnTo>
                  <a:pt x="98" y="36"/>
                </a:lnTo>
                <a:lnTo>
                  <a:pt x="98" y="40"/>
                </a:lnTo>
                <a:lnTo>
                  <a:pt x="98" y="42"/>
                </a:lnTo>
                <a:lnTo>
                  <a:pt x="100" y="44"/>
                </a:lnTo>
                <a:lnTo>
                  <a:pt x="136" y="44"/>
                </a:lnTo>
                <a:lnTo>
                  <a:pt x="136" y="38"/>
                </a:lnTo>
                <a:lnTo>
                  <a:pt x="118" y="34"/>
                </a:lnTo>
                <a:lnTo>
                  <a:pt x="130" y="28"/>
                </a:lnTo>
                <a:lnTo>
                  <a:pt x="128" y="24"/>
                </a:lnTo>
                <a:lnTo>
                  <a:pt x="116" y="20"/>
                </a:lnTo>
                <a:lnTo>
                  <a:pt x="122" y="10"/>
                </a:lnTo>
                <a:lnTo>
                  <a:pt x="130" y="0"/>
                </a:lnTo>
                <a:lnTo>
                  <a:pt x="140" y="2"/>
                </a:lnTo>
                <a:lnTo>
                  <a:pt x="142" y="8"/>
                </a:lnTo>
                <a:lnTo>
                  <a:pt x="148" y="16"/>
                </a:lnTo>
                <a:lnTo>
                  <a:pt x="146" y="22"/>
                </a:lnTo>
                <a:lnTo>
                  <a:pt x="148" y="30"/>
                </a:lnTo>
                <a:lnTo>
                  <a:pt x="162" y="34"/>
                </a:lnTo>
                <a:lnTo>
                  <a:pt x="168" y="34"/>
                </a:lnTo>
                <a:lnTo>
                  <a:pt x="172" y="28"/>
                </a:lnTo>
                <a:lnTo>
                  <a:pt x="184" y="28"/>
                </a:lnTo>
                <a:lnTo>
                  <a:pt x="190" y="34"/>
                </a:lnTo>
                <a:lnTo>
                  <a:pt x="190" y="48"/>
                </a:lnTo>
                <a:lnTo>
                  <a:pt x="182" y="58"/>
                </a:lnTo>
                <a:lnTo>
                  <a:pt x="168" y="64"/>
                </a:lnTo>
                <a:lnTo>
                  <a:pt x="148" y="58"/>
                </a:lnTo>
                <a:lnTo>
                  <a:pt x="134" y="64"/>
                </a:lnTo>
                <a:lnTo>
                  <a:pt x="114" y="66"/>
                </a:lnTo>
                <a:lnTo>
                  <a:pt x="96" y="76"/>
                </a:lnTo>
                <a:lnTo>
                  <a:pt x="74" y="82"/>
                </a:lnTo>
                <a:lnTo>
                  <a:pt x="58" y="78"/>
                </a:lnTo>
                <a:lnTo>
                  <a:pt x="50" y="70"/>
                </a:lnTo>
                <a:lnTo>
                  <a:pt x="62" y="64"/>
                </a:lnTo>
                <a:lnTo>
                  <a:pt x="80" y="64"/>
                </a:lnTo>
                <a:lnTo>
                  <a:pt x="96" y="62"/>
                </a:lnTo>
                <a:lnTo>
                  <a:pt x="98" y="56"/>
                </a:lnTo>
                <a:close/>
              </a:path>
            </a:pathLst>
          </a:custGeom>
          <a:solidFill>
            <a:srgbClr val="0060A9"/>
          </a:solidFill>
          <a:ln w="7938">
            <a:solidFill>
              <a:schemeClr val="tx1"/>
            </a:solidFill>
            <a:prstDash val="solid"/>
            <a:round/>
            <a:headEnd/>
            <a:tailEnd/>
          </a:ln>
        </p:spPr>
        <p:txBody>
          <a:bodyPr/>
          <a:lstStyle/>
          <a:p>
            <a:endParaRPr lang="en-US" dirty="0"/>
          </a:p>
        </p:txBody>
      </p:sp>
      <p:sp>
        <p:nvSpPr>
          <p:cNvPr id="356" name="Freeform 292"/>
          <p:cNvSpPr>
            <a:spLocks/>
          </p:cNvSpPr>
          <p:nvPr/>
        </p:nvSpPr>
        <p:spPr bwMode="auto">
          <a:xfrm>
            <a:off x="1555262" y="1637606"/>
            <a:ext cx="168021" cy="93309"/>
          </a:xfrm>
          <a:custGeom>
            <a:avLst/>
            <a:gdLst/>
            <a:ahLst/>
            <a:cxnLst>
              <a:cxn ang="0">
                <a:pos x="0" y="12"/>
              </a:cxn>
              <a:cxn ang="0">
                <a:pos x="16" y="16"/>
              </a:cxn>
              <a:cxn ang="0">
                <a:pos x="26" y="20"/>
              </a:cxn>
              <a:cxn ang="0">
                <a:pos x="34" y="28"/>
              </a:cxn>
              <a:cxn ang="0">
                <a:pos x="32" y="30"/>
              </a:cxn>
              <a:cxn ang="0">
                <a:pos x="18" y="28"/>
              </a:cxn>
              <a:cxn ang="0">
                <a:pos x="10" y="30"/>
              </a:cxn>
              <a:cxn ang="0">
                <a:pos x="8" y="40"/>
              </a:cxn>
              <a:cxn ang="0">
                <a:pos x="20" y="42"/>
              </a:cxn>
              <a:cxn ang="0">
                <a:pos x="34" y="40"/>
              </a:cxn>
              <a:cxn ang="0">
                <a:pos x="50" y="38"/>
              </a:cxn>
              <a:cxn ang="0">
                <a:pos x="66" y="40"/>
              </a:cxn>
              <a:cxn ang="0">
                <a:pos x="74" y="46"/>
              </a:cxn>
              <a:cxn ang="0">
                <a:pos x="82" y="56"/>
              </a:cxn>
              <a:cxn ang="0">
                <a:pos x="98" y="56"/>
              </a:cxn>
              <a:cxn ang="0">
                <a:pos x="106" y="48"/>
              </a:cxn>
              <a:cxn ang="0">
                <a:pos x="94" y="38"/>
              </a:cxn>
              <a:cxn ang="0">
                <a:pos x="90" y="28"/>
              </a:cxn>
              <a:cxn ang="0">
                <a:pos x="80" y="20"/>
              </a:cxn>
              <a:cxn ang="0">
                <a:pos x="70" y="18"/>
              </a:cxn>
              <a:cxn ang="0">
                <a:pos x="64" y="12"/>
              </a:cxn>
              <a:cxn ang="0">
                <a:pos x="50" y="10"/>
              </a:cxn>
              <a:cxn ang="0">
                <a:pos x="44" y="20"/>
              </a:cxn>
              <a:cxn ang="0">
                <a:pos x="42" y="10"/>
              </a:cxn>
              <a:cxn ang="0">
                <a:pos x="40" y="2"/>
              </a:cxn>
              <a:cxn ang="0">
                <a:pos x="18" y="0"/>
              </a:cxn>
              <a:cxn ang="0">
                <a:pos x="0" y="2"/>
              </a:cxn>
              <a:cxn ang="0">
                <a:pos x="0" y="12"/>
              </a:cxn>
            </a:cxnLst>
            <a:rect l="0" t="0" r="r" b="b"/>
            <a:pathLst>
              <a:path w="106" h="56">
                <a:moveTo>
                  <a:pt x="0" y="12"/>
                </a:moveTo>
                <a:lnTo>
                  <a:pt x="16" y="16"/>
                </a:lnTo>
                <a:lnTo>
                  <a:pt x="26" y="20"/>
                </a:lnTo>
                <a:lnTo>
                  <a:pt x="34" y="28"/>
                </a:lnTo>
                <a:lnTo>
                  <a:pt x="32" y="30"/>
                </a:lnTo>
                <a:lnTo>
                  <a:pt x="18" y="28"/>
                </a:lnTo>
                <a:lnTo>
                  <a:pt x="10" y="30"/>
                </a:lnTo>
                <a:lnTo>
                  <a:pt x="8" y="40"/>
                </a:lnTo>
                <a:lnTo>
                  <a:pt x="20" y="42"/>
                </a:lnTo>
                <a:lnTo>
                  <a:pt x="34" y="40"/>
                </a:lnTo>
                <a:lnTo>
                  <a:pt x="50" y="38"/>
                </a:lnTo>
                <a:lnTo>
                  <a:pt x="66" y="40"/>
                </a:lnTo>
                <a:lnTo>
                  <a:pt x="74" y="46"/>
                </a:lnTo>
                <a:lnTo>
                  <a:pt x="82" y="56"/>
                </a:lnTo>
                <a:lnTo>
                  <a:pt x="98" y="56"/>
                </a:lnTo>
                <a:lnTo>
                  <a:pt x="106" y="48"/>
                </a:lnTo>
                <a:lnTo>
                  <a:pt x="94" y="38"/>
                </a:lnTo>
                <a:lnTo>
                  <a:pt x="90" y="28"/>
                </a:lnTo>
                <a:lnTo>
                  <a:pt x="80" y="20"/>
                </a:lnTo>
                <a:lnTo>
                  <a:pt x="70" y="18"/>
                </a:lnTo>
                <a:lnTo>
                  <a:pt x="64" y="12"/>
                </a:lnTo>
                <a:lnTo>
                  <a:pt x="50" y="10"/>
                </a:lnTo>
                <a:lnTo>
                  <a:pt x="44" y="20"/>
                </a:lnTo>
                <a:lnTo>
                  <a:pt x="42" y="10"/>
                </a:lnTo>
                <a:lnTo>
                  <a:pt x="40" y="2"/>
                </a:lnTo>
                <a:lnTo>
                  <a:pt x="18" y="0"/>
                </a:lnTo>
                <a:lnTo>
                  <a:pt x="0" y="2"/>
                </a:lnTo>
                <a:lnTo>
                  <a:pt x="0" y="12"/>
                </a:lnTo>
                <a:close/>
              </a:path>
            </a:pathLst>
          </a:custGeom>
          <a:solidFill>
            <a:srgbClr val="0060A9"/>
          </a:solidFill>
          <a:ln w="7938">
            <a:solidFill>
              <a:schemeClr val="tx1"/>
            </a:solidFill>
            <a:prstDash val="solid"/>
            <a:round/>
            <a:headEnd/>
            <a:tailEnd/>
          </a:ln>
        </p:spPr>
        <p:txBody>
          <a:bodyPr/>
          <a:lstStyle/>
          <a:p>
            <a:endParaRPr lang="en-US" dirty="0"/>
          </a:p>
        </p:txBody>
      </p:sp>
      <p:sp>
        <p:nvSpPr>
          <p:cNvPr id="357" name="Freeform 293"/>
          <p:cNvSpPr>
            <a:spLocks/>
          </p:cNvSpPr>
          <p:nvPr/>
        </p:nvSpPr>
        <p:spPr bwMode="auto">
          <a:xfrm>
            <a:off x="1580624" y="1790901"/>
            <a:ext cx="177533" cy="93309"/>
          </a:xfrm>
          <a:custGeom>
            <a:avLst/>
            <a:gdLst/>
            <a:ahLst/>
            <a:cxnLst>
              <a:cxn ang="0">
                <a:pos x="104" y="52"/>
              </a:cxn>
              <a:cxn ang="0">
                <a:pos x="92" y="54"/>
              </a:cxn>
              <a:cxn ang="0">
                <a:pos x="70" y="56"/>
              </a:cxn>
              <a:cxn ang="0">
                <a:pos x="66" y="44"/>
              </a:cxn>
              <a:cxn ang="0">
                <a:pos x="74" y="36"/>
              </a:cxn>
              <a:cxn ang="0">
                <a:pos x="68" y="36"/>
              </a:cxn>
              <a:cxn ang="0">
                <a:pos x="58" y="34"/>
              </a:cxn>
              <a:cxn ang="0">
                <a:pos x="48" y="34"/>
              </a:cxn>
              <a:cxn ang="0">
                <a:pos x="36" y="38"/>
              </a:cxn>
              <a:cxn ang="0">
                <a:pos x="26" y="34"/>
              </a:cxn>
              <a:cxn ang="0">
                <a:pos x="8" y="20"/>
              </a:cxn>
              <a:cxn ang="0">
                <a:pos x="0" y="4"/>
              </a:cxn>
              <a:cxn ang="0">
                <a:pos x="8" y="0"/>
              </a:cxn>
              <a:cxn ang="0">
                <a:pos x="18" y="6"/>
              </a:cxn>
              <a:cxn ang="0">
                <a:pos x="26" y="14"/>
              </a:cxn>
              <a:cxn ang="0">
                <a:pos x="40" y="26"/>
              </a:cxn>
              <a:cxn ang="0">
                <a:pos x="48" y="24"/>
              </a:cxn>
              <a:cxn ang="0">
                <a:pos x="40" y="16"/>
              </a:cxn>
              <a:cxn ang="0">
                <a:pos x="40" y="10"/>
              </a:cxn>
              <a:cxn ang="0">
                <a:pos x="48" y="8"/>
              </a:cxn>
              <a:cxn ang="0">
                <a:pos x="58" y="16"/>
              </a:cxn>
              <a:cxn ang="0">
                <a:pos x="70" y="26"/>
              </a:cxn>
              <a:cxn ang="0">
                <a:pos x="74" y="20"/>
              </a:cxn>
              <a:cxn ang="0">
                <a:pos x="68" y="12"/>
              </a:cxn>
              <a:cxn ang="0">
                <a:pos x="62" y="4"/>
              </a:cxn>
              <a:cxn ang="0">
                <a:pos x="64" y="0"/>
              </a:cxn>
              <a:cxn ang="0">
                <a:pos x="78" y="2"/>
              </a:cxn>
              <a:cxn ang="0">
                <a:pos x="84" y="8"/>
              </a:cxn>
              <a:cxn ang="0">
                <a:pos x="92" y="4"/>
              </a:cxn>
              <a:cxn ang="0">
                <a:pos x="104" y="4"/>
              </a:cxn>
              <a:cxn ang="0">
                <a:pos x="108" y="10"/>
              </a:cxn>
              <a:cxn ang="0">
                <a:pos x="110" y="28"/>
              </a:cxn>
              <a:cxn ang="0">
                <a:pos x="112" y="36"/>
              </a:cxn>
              <a:cxn ang="0">
                <a:pos x="104" y="40"/>
              </a:cxn>
              <a:cxn ang="0">
                <a:pos x="104" y="52"/>
              </a:cxn>
            </a:cxnLst>
            <a:rect l="0" t="0" r="r" b="b"/>
            <a:pathLst>
              <a:path w="112" h="56">
                <a:moveTo>
                  <a:pt x="104" y="52"/>
                </a:moveTo>
                <a:lnTo>
                  <a:pt x="92" y="54"/>
                </a:lnTo>
                <a:lnTo>
                  <a:pt x="70" y="56"/>
                </a:lnTo>
                <a:lnTo>
                  <a:pt x="66" y="44"/>
                </a:lnTo>
                <a:lnTo>
                  <a:pt x="74" y="36"/>
                </a:lnTo>
                <a:lnTo>
                  <a:pt x="68" y="36"/>
                </a:lnTo>
                <a:lnTo>
                  <a:pt x="58" y="34"/>
                </a:lnTo>
                <a:lnTo>
                  <a:pt x="48" y="34"/>
                </a:lnTo>
                <a:lnTo>
                  <a:pt x="36" y="38"/>
                </a:lnTo>
                <a:lnTo>
                  <a:pt x="26" y="34"/>
                </a:lnTo>
                <a:lnTo>
                  <a:pt x="8" y="20"/>
                </a:lnTo>
                <a:lnTo>
                  <a:pt x="0" y="4"/>
                </a:lnTo>
                <a:lnTo>
                  <a:pt x="8" y="0"/>
                </a:lnTo>
                <a:lnTo>
                  <a:pt x="18" y="6"/>
                </a:lnTo>
                <a:lnTo>
                  <a:pt x="26" y="14"/>
                </a:lnTo>
                <a:lnTo>
                  <a:pt x="40" y="26"/>
                </a:lnTo>
                <a:lnTo>
                  <a:pt x="48" y="24"/>
                </a:lnTo>
                <a:lnTo>
                  <a:pt x="40" y="16"/>
                </a:lnTo>
                <a:lnTo>
                  <a:pt x="40" y="10"/>
                </a:lnTo>
                <a:lnTo>
                  <a:pt x="48" y="8"/>
                </a:lnTo>
                <a:lnTo>
                  <a:pt x="58" y="16"/>
                </a:lnTo>
                <a:lnTo>
                  <a:pt x="70" y="26"/>
                </a:lnTo>
                <a:lnTo>
                  <a:pt x="74" y="20"/>
                </a:lnTo>
                <a:lnTo>
                  <a:pt x="68" y="12"/>
                </a:lnTo>
                <a:lnTo>
                  <a:pt x="62" y="4"/>
                </a:lnTo>
                <a:lnTo>
                  <a:pt x="64" y="0"/>
                </a:lnTo>
                <a:lnTo>
                  <a:pt x="78" y="2"/>
                </a:lnTo>
                <a:lnTo>
                  <a:pt x="84" y="8"/>
                </a:lnTo>
                <a:lnTo>
                  <a:pt x="92" y="4"/>
                </a:lnTo>
                <a:lnTo>
                  <a:pt x="104" y="4"/>
                </a:lnTo>
                <a:lnTo>
                  <a:pt x="108" y="10"/>
                </a:lnTo>
                <a:lnTo>
                  <a:pt x="110" y="28"/>
                </a:lnTo>
                <a:lnTo>
                  <a:pt x="112" y="36"/>
                </a:lnTo>
                <a:lnTo>
                  <a:pt x="104" y="40"/>
                </a:lnTo>
                <a:lnTo>
                  <a:pt x="104" y="52"/>
                </a:lnTo>
                <a:close/>
              </a:path>
            </a:pathLst>
          </a:custGeom>
          <a:solidFill>
            <a:srgbClr val="0060A9"/>
          </a:solidFill>
          <a:ln w="7938">
            <a:solidFill>
              <a:schemeClr val="tx1"/>
            </a:solidFill>
            <a:prstDash val="solid"/>
            <a:round/>
            <a:headEnd/>
            <a:tailEnd/>
          </a:ln>
        </p:spPr>
        <p:txBody>
          <a:bodyPr/>
          <a:lstStyle/>
          <a:p>
            <a:endParaRPr lang="en-US" dirty="0"/>
          </a:p>
        </p:txBody>
      </p:sp>
      <p:sp>
        <p:nvSpPr>
          <p:cNvPr id="358" name="Freeform 294"/>
          <p:cNvSpPr>
            <a:spLocks/>
          </p:cNvSpPr>
          <p:nvPr/>
        </p:nvSpPr>
        <p:spPr bwMode="auto">
          <a:xfrm>
            <a:off x="1780346" y="1767574"/>
            <a:ext cx="427979" cy="139964"/>
          </a:xfrm>
          <a:custGeom>
            <a:avLst/>
            <a:gdLst/>
            <a:ahLst/>
            <a:cxnLst>
              <a:cxn ang="0">
                <a:pos x="48" y="26"/>
              </a:cxn>
              <a:cxn ang="0">
                <a:pos x="34" y="28"/>
              </a:cxn>
              <a:cxn ang="0">
                <a:pos x="20" y="26"/>
              </a:cxn>
              <a:cxn ang="0">
                <a:pos x="6" y="20"/>
              </a:cxn>
              <a:cxn ang="0">
                <a:pos x="0" y="14"/>
              </a:cxn>
              <a:cxn ang="0">
                <a:pos x="2" y="4"/>
              </a:cxn>
              <a:cxn ang="0">
                <a:pos x="14" y="0"/>
              </a:cxn>
              <a:cxn ang="0">
                <a:pos x="32" y="6"/>
              </a:cxn>
              <a:cxn ang="0">
                <a:pos x="48" y="10"/>
              </a:cxn>
              <a:cxn ang="0">
                <a:pos x="54" y="18"/>
              </a:cxn>
              <a:cxn ang="0">
                <a:pos x="70" y="18"/>
              </a:cxn>
              <a:cxn ang="0">
                <a:pos x="88" y="14"/>
              </a:cxn>
              <a:cxn ang="0">
                <a:pos x="96" y="24"/>
              </a:cxn>
              <a:cxn ang="0">
                <a:pos x="96" y="34"/>
              </a:cxn>
              <a:cxn ang="0">
                <a:pos x="100" y="40"/>
              </a:cxn>
              <a:cxn ang="0">
                <a:pos x="120" y="52"/>
              </a:cxn>
              <a:cxn ang="0">
                <a:pos x="150" y="52"/>
              </a:cxn>
              <a:cxn ang="0">
                <a:pos x="172" y="54"/>
              </a:cxn>
              <a:cxn ang="0">
                <a:pos x="198" y="44"/>
              </a:cxn>
              <a:cxn ang="0">
                <a:pos x="236" y="46"/>
              </a:cxn>
              <a:cxn ang="0">
                <a:pos x="256" y="50"/>
              </a:cxn>
              <a:cxn ang="0">
                <a:pos x="270" y="56"/>
              </a:cxn>
              <a:cxn ang="0">
                <a:pos x="268" y="66"/>
              </a:cxn>
              <a:cxn ang="0">
                <a:pos x="262" y="70"/>
              </a:cxn>
              <a:cxn ang="0">
                <a:pos x="260" y="82"/>
              </a:cxn>
              <a:cxn ang="0">
                <a:pos x="222" y="84"/>
              </a:cxn>
              <a:cxn ang="0">
                <a:pos x="212" y="76"/>
              </a:cxn>
              <a:cxn ang="0">
                <a:pos x="206" y="84"/>
              </a:cxn>
              <a:cxn ang="0">
                <a:pos x="132" y="84"/>
              </a:cxn>
              <a:cxn ang="0">
                <a:pos x="130" y="74"/>
              </a:cxn>
              <a:cxn ang="0">
                <a:pos x="126" y="72"/>
              </a:cxn>
              <a:cxn ang="0">
                <a:pos x="120" y="78"/>
              </a:cxn>
              <a:cxn ang="0">
                <a:pos x="116" y="84"/>
              </a:cxn>
              <a:cxn ang="0">
                <a:pos x="92" y="80"/>
              </a:cxn>
              <a:cxn ang="0">
                <a:pos x="88" y="74"/>
              </a:cxn>
              <a:cxn ang="0">
                <a:pos x="84" y="78"/>
              </a:cxn>
              <a:cxn ang="0">
                <a:pos x="78" y="78"/>
              </a:cxn>
              <a:cxn ang="0">
                <a:pos x="72" y="70"/>
              </a:cxn>
              <a:cxn ang="0">
                <a:pos x="68" y="58"/>
              </a:cxn>
              <a:cxn ang="0">
                <a:pos x="68" y="54"/>
              </a:cxn>
              <a:cxn ang="0">
                <a:pos x="72" y="48"/>
              </a:cxn>
              <a:cxn ang="0">
                <a:pos x="64" y="38"/>
              </a:cxn>
              <a:cxn ang="0">
                <a:pos x="58" y="28"/>
              </a:cxn>
              <a:cxn ang="0">
                <a:pos x="48" y="26"/>
              </a:cxn>
            </a:cxnLst>
            <a:rect l="0" t="0" r="r" b="b"/>
            <a:pathLst>
              <a:path w="270" h="84">
                <a:moveTo>
                  <a:pt x="48" y="26"/>
                </a:moveTo>
                <a:lnTo>
                  <a:pt x="34" y="28"/>
                </a:lnTo>
                <a:lnTo>
                  <a:pt x="20" y="26"/>
                </a:lnTo>
                <a:lnTo>
                  <a:pt x="6" y="20"/>
                </a:lnTo>
                <a:lnTo>
                  <a:pt x="0" y="14"/>
                </a:lnTo>
                <a:lnTo>
                  <a:pt x="2" y="4"/>
                </a:lnTo>
                <a:lnTo>
                  <a:pt x="14" y="0"/>
                </a:lnTo>
                <a:lnTo>
                  <a:pt x="32" y="6"/>
                </a:lnTo>
                <a:lnTo>
                  <a:pt x="48" y="10"/>
                </a:lnTo>
                <a:lnTo>
                  <a:pt x="54" y="18"/>
                </a:lnTo>
                <a:lnTo>
                  <a:pt x="70" y="18"/>
                </a:lnTo>
                <a:lnTo>
                  <a:pt x="88" y="14"/>
                </a:lnTo>
                <a:lnTo>
                  <a:pt x="96" y="24"/>
                </a:lnTo>
                <a:lnTo>
                  <a:pt x="96" y="34"/>
                </a:lnTo>
                <a:lnTo>
                  <a:pt x="100" y="40"/>
                </a:lnTo>
                <a:lnTo>
                  <a:pt x="120" y="52"/>
                </a:lnTo>
                <a:lnTo>
                  <a:pt x="150" y="52"/>
                </a:lnTo>
                <a:lnTo>
                  <a:pt x="172" y="54"/>
                </a:lnTo>
                <a:lnTo>
                  <a:pt x="198" y="44"/>
                </a:lnTo>
                <a:lnTo>
                  <a:pt x="236" y="46"/>
                </a:lnTo>
                <a:lnTo>
                  <a:pt x="256" y="50"/>
                </a:lnTo>
                <a:lnTo>
                  <a:pt x="270" y="56"/>
                </a:lnTo>
                <a:lnTo>
                  <a:pt x="268" y="66"/>
                </a:lnTo>
                <a:lnTo>
                  <a:pt x="262" y="70"/>
                </a:lnTo>
                <a:lnTo>
                  <a:pt x="260" y="82"/>
                </a:lnTo>
                <a:lnTo>
                  <a:pt x="222" y="84"/>
                </a:lnTo>
                <a:lnTo>
                  <a:pt x="212" y="76"/>
                </a:lnTo>
                <a:lnTo>
                  <a:pt x="206" y="84"/>
                </a:lnTo>
                <a:lnTo>
                  <a:pt x="132" y="84"/>
                </a:lnTo>
                <a:lnTo>
                  <a:pt x="130" y="74"/>
                </a:lnTo>
                <a:lnTo>
                  <a:pt x="126" y="72"/>
                </a:lnTo>
                <a:lnTo>
                  <a:pt x="120" y="78"/>
                </a:lnTo>
                <a:lnTo>
                  <a:pt x="116" y="84"/>
                </a:lnTo>
                <a:lnTo>
                  <a:pt x="92" y="80"/>
                </a:lnTo>
                <a:lnTo>
                  <a:pt x="88" y="74"/>
                </a:lnTo>
                <a:lnTo>
                  <a:pt x="84" y="78"/>
                </a:lnTo>
                <a:lnTo>
                  <a:pt x="78" y="78"/>
                </a:lnTo>
                <a:lnTo>
                  <a:pt x="72" y="70"/>
                </a:lnTo>
                <a:lnTo>
                  <a:pt x="68" y="58"/>
                </a:lnTo>
                <a:lnTo>
                  <a:pt x="68" y="54"/>
                </a:lnTo>
                <a:lnTo>
                  <a:pt x="72" y="48"/>
                </a:lnTo>
                <a:lnTo>
                  <a:pt x="64" y="38"/>
                </a:lnTo>
                <a:lnTo>
                  <a:pt x="58" y="28"/>
                </a:lnTo>
                <a:lnTo>
                  <a:pt x="48" y="26"/>
                </a:lnTo>
                <a:close/>
              </a:path>
            </a:pathLst>
          </a:custGeom>
          <a:solidFill>
            <a:srgbClr val="0060A9"/>
          </a:solidFill>
          <a:ln w="7938">
            <a:solidFill>
              <a:schemeClr val="tx1"/>
            </a:solidFill>
            <a:prstDash val="solid"/>
            <a:round/>
            <a:headEnd/>
            <a:tailEnd/>
          </a:ln>
        </p:spPr>
        <p:txBody>
          <a:bodyPr/>
          <a:lstStyle/>
          <a:p>
            <a:endParaRPr lang="en-US" dirty="0"/>
          </a:p>
        </p:txBody>
      </p:sp>
      <p:sp>
        <p:nvSpPr>
          <p:cNvPr id="359" name="Freeform 295"/>
          <p:cNvSpPr>
            <a:spLocks/>
          </p:cNvSpPr>
          <p:nvPr/>
        </p:nvSpPr>
        <p:spPr bwMode="auto">
          <a:xfrm>
            <a:off x="1802538" y="1930864"/>
            <a:ext cx="142660" cy="106639"/>
          </a:xfrm>
          <a:custGeom>
            <a:avLst/>
            <a:gdLst/>
            <a:ahLst/>
            <a:cxnLst>
              <a:cxn ang="0">
                <a:pos x="8" y="2"/>
              </a:cxn>
              <a:cxn ang="0">
                <a:pos x="0" y="14"/>
              </a:cxn>
              <a:cxn ang="0">
                <a:pos x="4" y="36"/>
              </a:cxn>
              <a:cxn ang="0">
                <a:pos x="8" y="50"/>
              </a:cxn>
              <a:cxn ang="0">
                <a:pos x="12" y="62"/>
              </a:cxn>
              <a:cxn ang="0">
                <a:pos x="24" y="64"/>
              </a:cxn>
              <a:cxn ang="0">
                <a:pos x="34" y="52"/>
              </a:cxn>
              <a:cxn ang="0">
                <a:pos x="30" y="42"/>
              </a:cxn>
              <a:cxn ang="0">
                <a:pos x="42" y="40"/>
              </a:cxn>
              <a:cxn ang="0">
                <a:pos x="60" y="40"/>
              </a:cxn>
              <a:cxn ang="0">
                <a:pos x="78" y="18"/>
              </a:cxn>
              <a:cxn ang="0">
                <a:pos x="90" y="2"/>
              </a:cxn>
              <a:cxn ang="0">
                <a:pos x="60" y="2"/>
              </a:cxn>
              <a:cxn ang="0">
                <a:pos x="42" y="0"/>
              </a:cxn>
              <a:cxn ang="0">
                <a:pos x="20" y="0"/>
              </a:cxn>
              <a:cxn ang="0">
                <a:pos x="8" y="2"/>
              </a:cxn>
            </a:cxnLst>
            <a:rect l="0" t="0" r="r" b="b"/>
            <a:pathLst>
              <a:path w="90" h="64">
                <a:moveTo>
                  <a:pt x="8" y="2"/>
                </a:moveTo>
                <a:lnTo>
                  <a:pt x="0" y="14"/>
                </a:lnTo>
                <a:lnTo>
                  <a:pt x="4" y="36"/>
                </a:lnTo>
                <a:lnTo>
                  <a:pt x="8" y="50"/>
                </a:lnTo>
                <a:lnTo>
                  <a:pt x="12" y="62"/>
                </a:lnTo>
                <a:lnTo>
                  <a:pt x="24" y="64"/>
                </a:lnTo>
                <a:lnTo>
                  <a:pt x="34" y="52"/>
                </a:lnTo>
                <a:lnTo>
                  <a:pt x="30" y="42"/>
                </a:lnTo>
                <a:lnTo>
                  <a:pt x="42" y="40"/>
                </a:lnTo>
                <a:lnTo>
                  <a:pt x="60" y="40"/>
                </a:lnTo>
                <a:lnTo>
                  <a:pt x="78" y="18"/>
                </a:lnTo>
                <a:lnTo>
                  <a:pt x="90" y="2"/>
                </a:lnTo>
                <a:lnTo>
                  <a:pt x="60" y="2"/>
                </a:lnTo>
                <a:lnTo>
                  <a:pt x="42" y="0"/>
                </a:lnTo>
                <a:lnTo>
                  <a:pt x="20" y="0"/>
                </a:lnTo>
                <a:lnTo>
                  <a:pt x="8" y="2"/>
                </a:lnTo>
                <a:close/>
              </a:path>
            </a:pathLst>
          </a:custGeom>
          <a:solidFill>
            <a:srgbClr val="0060A9"/>
          </a:solidFill>
          <a:ln w="7938">
            <a:solidFill>
              <a:schemeClr val="tx1"/>
            </a:solidFill>
            <a:prstDash val="solid"/>
            <a:round/>
            <a:headEnd/>
            <a:tailEnd/>
          </a:ln>
        </p:spPr>
        <p:txBody>
          <a:bodyPr/>
          <a:lstStyle/>
          <a:p>
            <a:endParaRPr lang="en-US" dirty="0"/>
          </a:p>
        </p:txBody>
      </p:sp>
      <p:sp>
        <p:nvSpPr>
          <p:cNvPr id="360" name="Freeform 297"/>
          <p:cNvSpPr>
            <a:spLocks/>
          </p:cNvSpPr>
          <p:nvPr/>
        </p:nvSpPr>
        <p:spPr bwMode="auto">
          <a:xfrm>
            <a:off x="2709219" y="2880618"/>
            <a:ext cx="174362" cy="166624"/>
          </a:xfrm>
          <a:custGeom>
            <a:avLst/>
            <a:gdLst/>
            <a:ahLst/>
            <a:cxnLst>
              <a:cxn ang="0">
                <a:pos x="30" y="36"/>
              </a:cxn>
              <a:cxn ang="0">
                <a:pos x="40" y="20"/>
              </a:cxn>
              <a:cxn ang="0">
                <a:pos x="54" y="6"/>
              </a:cxn>
              <a:cxn ang="0">
                <a:pos x="66" y="0"/>
              </a:cxn>
              <a:cxn ang="0">
                <a:pos x="62" y="8"/>
              </a:cxn>
              <a:cxn ang="0">
                <a:pos x="58" y="20"/>
              </a:cxn>
              <a:cxn ang="0">
                <a:pos x="62" y="34"/>
              </a:cxn>
              <a:cxn ang="0">
                <a:pos x="72" y="44"/>
              </a:cxn>
              <a:cxn ang="0">
                <a:pos x="82" y="38"/>
              </a:cxn>
              <a:cxn ang="0">
                <a:pos x="86" y="44"/>
              </a:cxn>
              <a:cxn ang="0">
                <a:pos x="94" y="46"/>
              </a:cxn>
              <a:cxn ang="0">
                <a:pos x="90" y="54"/>
              </a:cxn>
              <a:cxn ang="0">
                <a:pos x="100" y="64"/>
              </a:cxn>
              <a:cxn ang="0">
                <a:pos x="106" y="66"/>
              </a:cxn>
              <a:cxn ang="0">
                <a:pos x="108" y="74"/>
              </a:cxn>
              <a:cxn ang="0">
                <a:pos x="110" y="86"/>
              </a:cxn>
              <a:cxn ang="0">
                <a:pos x="106" y="96"/>
              </a:cxn>
              <a:cxn ang="0">
                <a:pos x="92" y="100"/>
              </a:cxn>
              <a:cxn ang="0">
                <a:pos x="86" y="90"/>
              </a:cxn>
              <a:cxn ang="0">
                <a:pos x="78" y="82"/>
              </a:cxn>
              <a:cxn ang="0">
                <a:pos x="72" y="88"/>
              </a:cxn>
              <a:cxn ang="0">
                <a:pos x="70" y="94"/>
              </a:cxn>
              <a:cxn ang="0">
                <a:pos x="60" y="90"/>
              </a:cxn>
              <a:cxn ang="0">
                <a:pos x="58" y="78"/>
              </a:cxn>
              <a:cxn ang="0">
                <a:pos x="30" y="82"/>
              </a:cxn>
              <a:cxn ang="0">
                <a:pos x="0" y="80"/>
              </a:cxn>
              <a:cxn ang="0">
                <a:pos x="2" y="66"/>
              </a:cxn>
              <a:cxn ang="0">
                <a:pos x="16" y="52"/>
              </a:cxn>
              <a:cxn ang="0">
                <a:pos x="22" y="44"/>
              </a:cxn>
              <a:cxn ang="0">
                <a:pos x="30" y="36"/>
              </a:cxn>
            </a:cxnLst>
            <a:rect l="0" t="0" r="r" b="b"/>
            <a:pathLst>
              <a:path w="110" h="100">
                <a:moveTo>
                  <a:pt x="30" y="36"/>
                </a:moveTo>
                <a:lnTo>
                  <a:pt x="40" y="20"/>
                </a:lnTo>
                <a:lnTo>
                  <a:pt x="54" y="6"/>
                </a:lnTo>
                <a:lnTo>
                  <a:pt x="66" y="0"/>
                </a:lnTo>
                <a:lnTo>
                  <a:pt x="62" y="8"/>
                </a:lnTo>
                <a:lnTo>
                  <a:pt x="58" y="20"/>
                </a:lnTo>
                <a:lnTo>
                  <a:pt x="62" y="34"/>
                </a:lnTo>
                <a:lnTo>
                  <a:pt x="72" y="44"/>
                </a:lnTo>
                <a:lnTo>
                  <a:pt x="82" y="38"/>
                </a:lnTo>
                <a:lnTo>
                  <a:pt x="86" y="44"/>
                </a:lnTo>
                <a:lnTo>
                  <a:pt x="94" y="46"/>
                </a:lnTo>
                <a:lnTo>
                  <a:pt x="90" y="54"/>
                </a:lnTo>
                <a:lnTo>
                  <a:pt x="100" y="64"/>
                </a:lnTo>
                <a:lnTo>
                  <a:pt x="106" y="66"/>
                </a:lnTo>
                <a:lnTo>
                  <a:pt x="108" y="74"/>
                </a:lnTo>
                <a:lnTo>
                  <a:pt x="110" y="86"/>
                </a:lnTo>
                <a:lnTo>
                  <a:pt x="106" y="96"/>
                </a:lnTo>
                <a:lnTo>
                  <a:pt x="92" y="100"/>
                </a:lnTo>
                <a:lnTo>
                  <a:pt x="86" y="90"/>
                </a:lnTo>
                <a:lnTo>
                  <a:pt x="78" y="82"/>
                </a:lnTo>
                <a:lnTo>
                  <a:pt x="72" y="88"/>
                </a:lnTo>
                <a:lnTo>
                  <a:pt x="70" y="94"/>
                </a:lnTo>
                <a:lnTo>
                  <a:pt x="60" y="90"/>
                </a:lnTo>
                <a:lnTo>
                  <a:pt x="58" y="78"/>
                </a:lnTo>
                <a:lnTo>
                  <a:pt x="30" y="82"/>
                </a:lnTo>
                <a:lnTo>
                  <a:pt x="0" y="80"/>
                </a:lnTo>
                <a:lnTo>
                  <a:pt x="2" y="66"/>
                </a:lnTo>
                <a:lnTo>
                  <a:pt x="16" y="52"/>
                </a:lnTo>
                <a:lnTo>
                  <a:pt x="22" y="44"/>
                </a:lnTo>
                <a:lnTo>
                  <a:pt x="30" y="36"/>
                </a:lnTo>
                <a:close/>
              </a:path>
            </a:pathLst>
          </a:custGeom>
          <a:solidFill>
            <a:srgbClr val="0060A9"/>
          </a:solidFill>
          <a:ln w="7938">
            <a:solidFill>
              <a:schemeClr val="tx1"/>
            </a:solidFill>
            <a:prstDash val="solid"/>
            <a:round/>
            <a:headEnd/>
            <a:tailEnd/>
          </a:ln>
        </p:spPr>
        <p:txBody>
          <a:bodyPr/>
          <a:lstStyle/>
          <a:p>
            <a:endParaRPr lang="en-US" dirty="0"/>
          </a:p>
        </p:txBody>
      </p:sp>
      <p:sp>
        <p:nvSpPr>
          <p:cNvPr id="361" name="Freeform 298"/>
          <p:cNvSpPr>
            <a:spLocks/>
          </p:cNvSpPr>
          <p:nvPr/>
        </p:nvSpPr>
        <p:spPr bwMode="auto">
          <a:xfrm>
            <a:off x="664430" y="2047501"/>
            <a:ext cx="2139896" cy="1149701"/>
          </a:xfrm>
          <a:custGeom>
            <a:avLst/>
            <a:gdLst/>
            <a:ahLst/>
            <a:cxnLst>
              <a:cxn ang="0">
                <a:pos x="1210" y="602"/>
              </a:cxn>
              <a:cxn ang="0">
                <a:pos x="1278" y="596"/>
              </a:cxn>
              <a:cxn ang="0">
                <a:pos x="1258" y="630"/>
              </a:cxn>
              <a:cxn ang="0">
                <a:pos x="1188" y="656"/>
              </a:cxn>
              <a:cxn ang="0">
                <a:pos x="1214" y="620"/>
              </a:cxn>
              <a:cxn ang="0">
                <a:pos x="1160" y="612"/>
              </a:cxn>
              <a:cxn ang="0">
                <a:pos x="1118" y="612"/>
              </a:cxn>
              <a:cxn ang="0">
                <a:pos x="1014" y="652"/>
              </a:cxn>
              <a:cxn ang="0">
                <a:pos x="980" y="668"/>
              </a:cxn>
              <a:cxn ang="0">
                <a:pos x="920" y="688"/>
              </a:cxn>
              <a:cxn ang="0">
                <a:pos x="940" y="648"/>
              </a:cxn>
              <a:cxn ang="0">
                <a:pos x="962" y="622"/>
              </a:cxn>
              <a:cxn ang="0">
                <a:pos x="892" y="590"/>
              </a:cxn>
              <a:cxn ang="0">
                <a:pos x="844" y="554"/>
              </a:cxn>
              <a:cxn ang="0">
                <a:pos x="786" y="568"/>
              </a:cxn>
              <a:cxn ang="0">
                <a:pos x="722" y="544"/>
              </a:cxn>
              <a:cxn ang="0">
                <a:pos x="250" y="516"/>
              </a:cxn>
              <a:cxn ang="0">
                <a:pos x="208" y="486"/>
              </a:cxn>
              <a:cxn ang="0">
                <a:pos x="194" y="448"/>
              </a:cxn>
              <a:cxn ang="0">
                <a:pos x="180" y="420"/>
              </a:cxn>
              <a:cxn ang="0">
                <a:pos x="136" y="372"/>
              </a:cxn>
              <a:cxn ang="0">
                <a:pos x="58" y="330"/>
              </a:cxn>
              <a:cxn ang="0">
                <a:pos x="18" y="64"/>
              </a:cxn>
              <a:cxn ang="0">
                <a:pos x="138" y="60"/>
              </a:cxn>
              <a:cxn ang="0">
                <a:pos x="230" y="64"/>
              </a:cxn>
              <a:cxn ang="0">
                <a:pos x="328" y="66"/>
              </a:cxn>
              <a:cxn ang="0">
                <a:pos x="410" y="110"/>
              </a:cxn>
              <a:cxn ang="0">
                <a:pos x="528" y="142"/>
              </a:cxn>
              <a:cxn ang="0">
                <a:pos x="600" y="112"/>
              </a:cxn>
              <a:cxn ang="0">
                <a:pos x="676" y="106"/>
              </a:cxn>
              <a:cxn ang="0">
                <a:pos x="716" y="134"/>
              </a:cxn>
              <a:cxn ang="0">
                <a:pos x="740" y="64"/>
              </a:cxn>
              <a:cxn ang="0">
                <a:pos x="718" y="12"/>
              </a:cxn>
              <a:cxn ang="0">
                <a:pos x="776" y="48"/>
              </a:cxn>
              <a:cxn ang="0">
                <a:pos x="812" y="98"/>
              </a:cxn>
              <a:cxn ang="0">
                <a:pos x="834" y="112"/>
              </a:cxn>
              <a:cxn ang="0">
                <a:pos x="886" y="74"/>
              </a:cxn>
              <a:cxn ang="0">
                <a:pos x="940" y="94"/>
              </a:cxn>
              <a:cxn ang="0">
                <a:pos x="916" y="152"/>
              </a:cxn>
              <a:cxn ang="0">
                <a:pos x="870" y="156"/>
              </a:cxn>
              <a:cxn ang="0">
                <a:pos x="816" y="172"/>
              </a:cxn>
              <a:cxn ang="0">
                <a:pos x="830" y="210"/>
              </a:cxn>
              <a:cxn ang="0">
                <a:pos x="778" y="222"/>
              </a:cxn>
              <a:cxn ang="0">
                <a:pos x="736" y="336"/>
              </a:cxn>
              <a:cxn ang="0">
                <a:pos x="800" y="374"/>
              </a:cxn>
              <a:cxn ang="0">
                <a:pos x="904" y="418"/>
              </a:cxn>
              <a:cxn ang="0">
                <a:pos x="944" y="484"/>
              </a:cxn>
              <a:cxn ang="0">
                <a:pos x="984" y="462"/>
              </a:cxn>
              <a:cxn ang="0">
                <a:pos x="1020" y="372"/>
              </a:cxn>
              <a:cxn ang="0">
                <a:pos x="1004" y="304"/>
              </a:cxn>
              <a:cxn ang="0">
                <a:pos x="1044" y="258"/>
              </a:cxn>
              <a:cxn ang="0">
                <a:pos x="1134" y="290"/>
              </a:cxn>
              <a:cxn ang="0">
                <a:pos x="1168" y="352"/>
              </a:cxn>
              <a:cxn ang="0">
                <a:pos x="1228" y="328"/>
              </a:cxn>
              <a:cxn ang="0">
                <a:pos x="1256" y="398"/>
              </a:cxn>
              <a:cxn ang="0">
                <a:pos x="1318" y="430"/>
              </a:cxn>
              <a:cxn ang="0">
                <a:pos x="1284" y="458"/>
              </a:cxn>
              <a:cxn ang="0">
                <a:pos x="1348" y="458"/>
              </a:cxn>
              <a:cxn ang="0">
                <a:pos x="1286" y="524"/>
              </a:cxn>
              <a:cxn ang="0">
                <a:pos x="1152" y="548"/>
              </a:cxn>
              <a:cxn ang="0">
                <a:pos x="1116" y="590"/>
              </a:cxn>
              <a:cxn ang="0">
                <a:pos x="1202" y="548"/>
              </a:cxn>
            </a:cxnLst>
            <a:rect l="0" t="0" r="r" b="b"/>
            <a:pathLst>
              <a:path w="1350" h="690">
                <a:moveTo>
                  <a:pt x="1218" y="562"/>
                </a:moveTo>
                <a:lnTo>
                  <a:pt x="1214" y="568"/>
                </a:lnTo>
                <a:lnTo>
                  <a:pt x="1204" y="570"/>
                </a:lnTo>
                <a:lnTo>
                  <a:pt x="1208" y="580"/>
                </a:lnTo>
                <a:lnTo>
                  <a:pt x="1204" y="588"/>
                </a:lnTo>
                <a:lnTo>
                  <a:pt x="1206" y="594"/>
                </a:lnTo>
                <a:lnTo>
                  <a:pt x="1210" y="602"/>
                </a:lnTo>
                <a:lnTo>
                  <a:pt x="1222" y="610"/>
                </a:lnTo>
                <a:lnTo>
                  <a:pt x="1236" y="614"/>
                </a:lnTo>
                <a:lnTo>
                  <a:pt x="1254" y="614"/>
                </a:lnTo>
                <a:lnTo>
                  <a:pt x="1262" y="612"/>
                </a:lnTo>
                <a:lnTo>
                  <a:pt x="1266" y="604"/>
                </a:lnTo>
                <a:lnTo>
                  <a:pt x="1270" y="596"/>
                </a:lnTo>
                <a:lnTo>
                  <a:pt x="1278" y="596"/>
                </a:lnTo>
                <a:lnTo>
                  <a:pt x="1278" y="604"/>
                </a:lnTo>
                <a:lnTo>
                  <a:pt x="1284" y="608"/>
                </a:lnTo>
                <a:lnTo>
                  <a:pt x="1284" y="616"/>
                </a:lnTo>
                <a:lnTo>
                  <a:pt x="1274" y="616"/>
                </a:lnTo>
                <a:lnTo>
                  <a:pt x="1268" y="616"/>
                </a:lnTo>
                <a:lnTo>
                  <a:pt x="1262" y="626"/>
                </a:lnTo>
                <a:lnTo>
                  <a:pt x="1258" y="630"/>
                </a:lnTo>
                <a:lnTo>
                  <a:pt x="1246" y="634"/>
                </a:lnTo>
                <a:lnTo>
                  <a:pt x="1230" y="640"/>
                </a:lnTo>
                <a:lnTo>
                  <a:pt x="1220" y="640"/>
                </a:lnTo>
                <a:lnTo>
                  <a:pt x="1212" y="648"/>
                </a:lnTo>
                <a:lnTo>
                  <a:pt x="1204" y="656"/>
                </a:lnTo>
                <a:lnTo>
                  <a:pt x="1198" y="662"/>
                </a:lnTo>
                <a:lnTo>
                  <a:pt x="1188" y="656"/>
                </a:lnTo>
                <a:lnTo>
                  <a:pt x="1186" y="648"/>
                </a:lnTo>
                <a:lnTo>
                  <a:pt x="1190" y="640"/>
                </a:lnTo>
                <a:lnTo>
                  <a:pt x="1202" y="632"/>
                </a:lnTo>
                <a:lnTo>
                  <a:pt x="1214" y="628"/>
                </a:lnTo>
                <a:lnTo>
                  <a:pt x="1216" y="626"/>
                </a:lnTo>
                <a:lnTo>
                  <a:pt x="1216" y="624"/>
                </a:lnTo>
                <a:lnTo>
                  <a:pt x="1214" y="620"/>
                </a:lnTo>
                <a:lnTo>
                  <a:pt x="1210" y="618"/>
                </a:lnTo>
                <a:lnTo>
                  <a:pt x="1198" y="624"/>
                </a:lnTo>
                <a:lnTo>
                  <a:pt x="1188" y="628"/>
                </a:lnTo>
                <a:lnTo>
                  <a:pt x="1172" y="632"/>
                </a:lnTo>
                <a:lnTo>
                  <a:pt x="1168" y="626"/>
                </a:lnTo>
                <a:lnTo>
                  <a:pt x="1162" y="620"/>
                </a:lnTo>
                <a:lnTo>
                  <a:pt x="1160" y="612"/>
                </a:lnTo>
                <a:lnTo>
                  <a:pt x="1162" y="596"/>
                </a:lnTo>
                <a:lnTo>
                  <a:pt x="1160" y="588"/>
                </a:lnTo>
                <a:lnTo>
                  <a:pt x="1146" y="584"/>
                </a:lnTo>
                <a:lnTo>
                  <a:pt x="1138" y="580"/>
                </a:lnTo>
                <a:lnTo>
                  <a:pt x="1130" y="588"/>
                </a:lnTo>
                <a:lnTo>
                  <a:pt x="1122" y="602"/>
                </a:lnTo>
                <a:lnTo>
                  <a:pt x="1118" y="612"/>
                </a:lnTo>
                <a:lnTo>
                  <a:pt x="1118" y="618"/>
                </a:lnTo>
                <a:lnTo>
                  <a:pt x="1112" y="626"/>
                </a:lnTo>
                <a:lnTo>
                  <a:pt x="1100" y="632"/>
                </a:lnTo>
                <a:lnTo>
                  <a:pt x="1042" y="632"/>
                </a:lnTo>
                <a:lnTo>
                  <a:pt x="1026" y="644"/>
                </a:lnTo>
                <a:lnTo>
                  <a:pt x="1020" y="648"/>
                </a:lnTo>
                <a:lnTo>
                  <a:pt x="1014" y="652"/>
                </a:lnTo>
                <a:lnTo>
                  <a:pt x="1002" y="652"/>
                </a:lnTo>
                <a:lnTo>
                  <a:pt x="986" y="652"/>
                </a:lnTo>
                <a:lnTo>
                  <a:pt x="980" y="656"/>
                </a:lnTo>
                <a:lnTo>
                  <a:pt x="972" y="660"/>
                </a:lnTo>
                <a:lnTo>
                  <a:pt x="974" y="664"/>
                </a:lnTo>
                <a:lnTo>
                  <a:pt x="982" y="664"/>
                </a:lnTo>
                <a:lnTo>
                  <a:pt x="980" y="668"/>
                </a:lnTo>
                <a:lnTo>
                  <a:pt x="982" y="672"/>
                </a:lnTo>
                <a:lnTo>
                  <a:pt x="964" y="674"/>
                </a:lnTo>
                <a:lnTo>
                  <a:pt x="948" y="678"/>
                </a:lnTo>
                <a:lnTo>
                  <a:pt x="940" y="680"/>
                </a:lnTo>
                <a:lnTo>
                  <a:pt x="932" y="686"/>
                </a:lnTo>
                <a:lnTo>
                  <a:pt x="924" y="690"/>
                </a:lnTo>
                <a:lnTo>
                  <a:pt x="920" y="688"/>
                </a:lnTo>
                <a:lnTo>
                  <a:pt x="920" y="680"/>
                </a:lnTo>
                <a:lnTo>
                  <a:pt x="922" y="678"/>
                </a:lnTo>
                <a:lnTo>
                  <a:pt x="922" y="670"/>
                </a:lnTo>
                <a:lnTo>
                  <a:pt x="928" y="668"/>
                </a:lnTo>
                <a:lnTo>
                  <a:pt x="936" y="666"/>
                </a:lnTo>
                <a:lnTo>
                  <a:pt x="938" y="656"/>
                </a:lnTo>
                <a:lnTo>
                  <a:pt x="940" y="648"/>
                </a:lnTo>
                <a:lnTo>
                  <a:pt x="946" y="642"/>
                </a:lnTo>
                <a:lnTo>
                  <a:pt x="948" y="636"/>
                </a:lnTo>
                <a:lnTo>
                  <a:pt x="952" y="636"/>
                </a:lnTo>
                <a:lnTo>
                  <a:pt x="958" y="642"/>
                </a:lnTo>
                <a:lnTo>
                  <a:pt x="966" y="640"/>
                </a:lnTo>
                <a:lnTo>
                  <a:pt x="968" y="632"/>
                </a:lnTo>
                <a:lnTo>
                  <a:pt x="962" y="622"/>
                </a:lnTo>
                <a:lnTo>
                  <a:pt x="954" y="614"/>
                </a:lnTo>
                <a:lnTo>
                  <a:pt x="942" y="610"/>
                </a:lnTo>
                <a:lnTo>
                  <a:pt x="930" y="608"/>
                </a:lnTo>
                <a:lnTo>
                  <a:pt x="914" y="608"/>
                </a:lnTo>
                <a:lnTo>
                  <a:pt x="902" y="606"/>
                </a:lnTo>
                <a:lnTo>
                  <a:pt x="896" y="600"/>
                </a:lnTo>
                <a:lnTo>
                  <a:pt x="892" y="590"/>
                </a:lnTo>
                <a:lnTo>
                  <a:pt x="888" y="578"/>
                </a:lnTo>
                <a:lnTo>
                  <a:pt x="886" y="574"/>
                </a:lnTo>
                <a:lnTo>
                  <a:pt x="874" y="574"/>
                </a:lnTo>
                <a:lnTo>
                  <a:pt x="870" y="566"/>
                </a:lnTo>
                <a:lnTo>
                  <a:pt x="864" y="558"/>
                </a:lnTo>
                <a:lnTo>
                  <a:pt x="854" y="558"/>
                </a:lnTo>
                <a:lnTo>
                  <a:pt x="844" y="554"/>
                </a:lnTo>
                <a:lnTo>
                  <a:pt x="836" y="554"/>
                </a:lnTo>
                <a:lnTo>
                  <a:pt x="828" y="560"/>
                </a:lnTo>
                <a:lnTo>
                  <a:pt x="818" y="566"/>
                </a:lnTo>
                <a:lnTo>
                  <a:pt x="810" y="572"/>
                </a:lnTo>
                <a:lnTo>
                  <a:pt x="804" y="570"/>
                </a:lnTo>
                <a:lnTo>
                  <a:pt x="794" y="570"/>
                </a:lnTo>
                <a:lnTo>
                  <a:pt x="786" y="568"/>
                </a:lnTo>
                <a:lnTo>
                  <a:pt x="782" y="568"/>
                </a:lnTo>
                <a:lnTo>
                  <a:pt x="772" y="564"/>
                </a:lnTo>
                <a:lnTo>
                  <a:pt x="748" y="560"/>
                </a:lnTo>
                <a:lnTo>
                  <a:pt x="736" y="556"/>
                </a:lnTo>
                <a:lnTo>
                  <a:pt x="732" y="552"/>
                </a:lnTo>
                <a:lnTo>
                  <a:pt x="730" y="544"/>
                </a:lnTo>
                <a:lnTo>
                  <a:pt x="722" y="544"/>
                </a:lnTo>
                <a:lnTo>
                  <a:pt x="720" y="552"/>
                </a:lnTo>
                <a:lnTo>
                  <a:pt x="290" y="552"/>
                </a:lnTo>
                <a:lnTo>
                  <a:pt x="282" y="542"/>
                </a:lnTo>
                <a:lnTo>
                  <a:pt x="272" y="532"/>
                </a:lnTo>
                <a:lnTo>
                  <a:pt x="266" y="536"/>
                </a:lnTo>
                <a:lnTo>
                  <a:pt x="256" y="526"/>
                </a:lnTo>
                <a:lnTo>
                  <a:pt x="250" y="516"/>
                </a:lnTo>
                <a:lnTo>
                  <a:pt x="244" y="520"/>
                </a:lnTo>
                <a:lnTo>
                  <a:pt x="232" y="512"/>
                </a:lnTo>
                <a:lnTo>
                  <a:pt x="214" y="510"/>
                </a:lnTo>
                <a:lnTo>
                  <a:pt x="218" y="500"/>
                </a:lnTo>
                <a:lnTo>
                  <a:pt x="216" y="494"/>
                </a:lnTo>
                <a:lnTo>
                  <a:pt x="208" y="494"/>
                </a:lnTo>
                <a:lnTo>
                  <a:pt x="208" y="486"/>
                </a:lnTo>
                <a:lnTo>
                  <a:pt x="206" y="478"/>
                </a:lnTo>
                <a:lnTo>
                  <a:pt x="202" y="472"/>
                </a:lnTo>
                <a:lnTo>
                  <a:pt x="196" y="470"/>
                </a:lnTo>
                <a:lnTo>
                  <a:pt x="188" y="474"/>
                </a:lnTo>
                <a:lnTo>
                  <a:pt x="190" y="466"/>
                </a:lnTo>
                <a:lnTo>
                  <a:pt x="196" y="456"/>
                </a:lnTo>
                <a:lnTo>
                  <a:pt x="194" y="448"/>
                </a:lnTo>
                <a:lnTo>
                  <a:pt x="188" y="452"/>
                </a:lnTo>
                <a:lnTo>
                  <a:pt x="180" y="458"/>
                </a:lnTo>
                <a:lnTo>
                  <a:pt x="172" y="458"/>
                </a:lnTo>
                <a:lnTo>
                  <a:pt x="172" y="446"/>
                </a:lnTo>
                <a:lnTo>
                  <a:pt x="174" y="438"/>
                </a:lnTo>
                <a:lnTo>
                  <a:pt x="174" y="432"/>
                </a:lnTo>
                <a:lnTo>
                  <a:pt x="180" y="420"/>
                </a:lnTo>
                <a:lnTo>
                  <a:pt x="178" y="410"/>
                </a:lnTo>
                <a:lnTo>
                  <a:pt x="174" y="408"/>
                </a:lnTo>
                <a:lnTo>
                  <a:pt x="172" y="400"/>
                </a:lnTo>
                <a:lnTo>
                  <a:pt x="158" y="392"/>
                </a:lnTo>
                <a:lnTo>
                  <a:pt x="150" y="386"/>
                </a:lnTo>
                <a:lnTo>
                  <a:pt x="146" y="384"/>
                </a:lnTo>
                <a:lnTo>
                  <a:pt x="136" y="372"/>
                </a:lnTo>
                <a:lnTo>
                  <a:pt x="126" y="354"/>
                </a:lnTo>
                <a:lnTo>
                  <a:pt x="118" y="346"/>
                </a:lnTo>
                <a:lnTo>
                  <a:pt x="100" y="326"/>
                </a:lnTo>
                <a:lnTo>
                  <a:pt x="88" y="314"/>
                </a:lnTo>
                <a:lnTo>
                  <a:pt x="70" y="322"/>
                </a:lnTo>
                <a:lnTo>
                  <a:pt x="68" y="328"/>
                </a:lnTo>
                <a:lnTo>
                  <a:pt x="58" y="330"/>
                </a:lnTo>
                <a:lnTo>
                  <a:pt x="46" y="320"/>
                </a:lnTo>
                <a:lnTo>
                  <a:pt x="34" y="310"/>
                </a:lnTo>
                <a:lnTo>
                  <a:pt x="26" y="300"/>
                </a:lnTo>
                <a:lnTo>
                  <a:pt x="10" y="306"/>
                </a:lnTo>
                <a:lnTo>
                  <a:pt x="0" y="302"/>
                </a:lnTo>
                <a:lnTo>
                  <a:pt x="0" y="62"/>
                </a:lnTo>
                <a:lnTo>
                  <a:pt x="18" y="64"/>
                </a:lnTo>
                <a:lnTo>
                  <a:pt x="48" y="76"/>
                </a:lnTo>
                <a:lnTo>
                  <a:pt x="84" y="86"/>
                </a:lnTo>
                <a:lnTo>
                  <a:pt x="82" y="72"/>
                </a:lnTo>
                <a:lnTo>
                  <a:pt x="100" y="62"/>
                </a:lnTo>
                <a:lnTo>
                  <a:pt x="110" y="68"/>
                </a:lnTo>
                <a:lnTo>
                  <a:pt x="116" y="72"/>
                </a:lnTo>
                <a:lnTo>
                  <a:pt x="138" y="60"/>
                </a:lnTo>
                <a:lnTo>
                  <a:pt x="162" y="48"/>
                </a:lnTo>
                <a:lnTo>
                  <a:pt x="178" y="48"/>
                </a:lnTo>
                <a:lnTo>
                  <a:pt x="180" y="56"/>
                </a:lnTo>
                <a:lnTo>
                  <a:pt x="192" y="58"/>
                </a:lnTo>
                <a:lnTo>
                  <a:pt x="208" y="38"/>
                </a:lnTo>
                <a:lnTo>
                  <a:pt x="218" y="46"/>
                </a:lnTo>
                <a:lnTo>
                  <a:pt x="230" y="64"/>
                </a:lnTo>
                <a:lnTo>
                  <a:pt x="244" y="66"/>
                </a:lnTo>
                <a:lnTo>
                  <a:pt x="256" y="50"/>
                </a:lnTo>
                <a:lnTo>
                  <a:pt x="262" y="52"/>
                </a:lnTo>
                <a:lnTo>
                  <a:pt x="270" y="70"/>
                </a:lnTo>
                <a:lnTo>
                  <a:pt x="282" y="62"/>
                </a:lnTo>
                <a:lnTo>
                  <a:pt x="302" y="56"/>
                </a:lnTo>
                <a:lnTo>
                  <a:pt x="328" y="66"/>
                </a:lnTo>
                <a:lnTo>
                  <a:pt x="352" y="72"/>
                </a:lnTo>
                <a:lnTo>
                  <a:pt x="382" y="82"/>
                </a:lnTo>
                <a:lnTo>
                  <a:pt x="404" y="84"/>
                </a:lnTo>
                <a:lnTo>
                  <a:pt x="422" y="92"/>
                </a:lnTo>
                <a:lnTo>
                  <a:pt x="424" y="100"/>
                </a:lnTo>
                <a:lnTo>
                  <a:pt x="412" y="102"/>
                </a:lnTo>
                <a:lnTo>
                  <a:pt x="410" y="110"/>
                </a:lnTo>
                <a:lnTo>
                  <a:pt x="426" y="118"/>
                </a:lnTo>
                <a:lnTo>
                  <a:pt x="456" y="116"/>
                </a:lnTo>
                <a:lnTo>
                  <a:pt x="478" y="114"/>
                </a:lnTo>
                <a:lnTo>
                  <a:pt x="486" y="110"/>
                </a:lnTo>
                <a:lnTo>
                  <a:pt x="504" y="120"/>
                </a:lnTo>
                <a:lnTo>
                  <a:pt x="520" y="130"/>
                </a:lnTo>
                <a:lnTo>
                  <a:pt x="528" y="142"/>
                </a:lnTo>
                <a:lnTo>
                  <a:pt x="534" y="138"/>
                </a:lnTo>
                <a:lnTo>
                  <a:pt x="530" y="120"/>
                </a:lnTo>
                <a:lnTo>
                  <a:pt x="526" y="110"/>
                </a:lnTo>
                <a:lnTo>
                  <a:pt x="536" y="104"/>
                </a:lnTo>
                <a:lnTo>
                  <a:pt x="560" y="94"/>
                </a:lnTo>
                <a:lnTo>
                  <a:pt x="578" y="104"/>
                </a:lnTo>
                <a:lnTo>
                  <a:pt x="600" y="112"/>
                </a:lnTo>
                <a:lnTo>
                  <a:pt x="622" y="116"/>
                </a:lnTo>
                <a:lnTo>
                  <a:pt x="646" y="116"/>
                </a:lnTo>
                <a:lnTo>
                  <a:pt x="668" y="116"/>
                </a:lnTo>
                <a:lnTo>
                  <a:pt x="688" y="118"/>
                </a:lnTo>
                <a:lnTo>
                  <a:pt x="694" y="112"/>
                </a:lnTo>
                <a:lnTo>
                  <a:pt x="688" y="108"/>
                </a:lnTo>
                <a:lnTo>
                  <a:pt x="676" y="106"/>
                </a:lnTo>
                <a:lnTo>
                  <a:pt x="678" y="98"/>
                </a:lnTo>
                <a:lnTo>
                  <a:pt x="684" y="96"/>
                </a:lnTo>
                <a:lnTo>
                  <a:pt x="696" y="100"/>
                </a:lnTo>
                <a:lnTo>
                  <a:pt x="708" y="112"/>
                </a:lnTo>
                <a:lnTo>
                  <a:pt x="704" y="116"/>
                </a:lnTo>
                <a:lnTo>
                  <a:pt x="710" y="126"/>
                </a:lnTo>
                <a:lnTo>
                  <a:pt x="716" y="134"/>
                </a:lnTo>
                <a:lnTo>
                  <a:pt x="724" y="134"/>
                </a:lnTo>
                <a:lnTo>
                  <a:pt x="724" y="120"/>
                </a:lnTo>
                <a:lnTo>
                  <a:pt x="722" y="108"/>
                </a:lnTo>
                <a:lnTo>
                  <a:pt x="742" y="102"/>
                </a:lnTo>
                <a:lnTo>
                  <a:pt x="752" y="90"/>
                </a:lnTo>
                <a:lnTo>
                  <a:pt x="750" y="78"/>
                </a:lnTo>
                <a:lnTo>
                  <a:pt x="740" y="64"/>
                </a:lnTo>
                <a:lnTo>
                  <a:pt x="722" y="60"/>
                </a:lnTo>
                <a:lnTo>
                  <a:pt x="708" y="52"/>
                </a:lnTo>
                <a:lnTo>
                  <a:pt x="704" y="44"/>
                </a:lnTo>
                <a:lnTo>
                  <a:pt x="712" y="32"/>
                </a:lnTo>
                <a:lnTo>
                  <a:pt x="704" y="26"/>
                </a:lnTo>
                <a:lnTo>
                  <a:pt x="708" y="12"/>
                </a:lnTo>
                <a:lnTo>
                  <a:pt x="718" y="12"/>
                </a:lnTo>
                <a:lnTo>
                  <a:pt x="722" y="4"/>
                </a:lnTo>
                <a:lnTo>
                  <a:pt x="732" y="0"/>
                </a:lnTo>
                <a:lnTo>
                  <a:pt x="750" y="4"/>
                </a:lnTo>
                <a:lnTo>
                  <a:pt x="762" y="20"/>
                </a:lnTo>
                <a:lnTo>
                  <a:pt x="764" y="26"/>
                </a:lnTo>
                <a:lnTo>
                  <a:pt x="774" y="40"/>
                </a:lnTo>
                <a:lnTo>
                  <a:pt x="776" y="48"/>
                </a:lnTo>
                <a:lnTo>
                  <a:pt x="770" y="54"/>
                </a:lnTo>
                <a:lnTo>
                  <a:pt x="774" y="64"/>
                </a:lnTo>
                <a:lnTo>
                  <a:pt x="786" y="62"/>
                </a:lnTo>
                <a:lnTo>
                  <a:pt x="794" y="64"/>
                </a:lnTo>
                <a:lnTo>
                  <a:pt x="796" y="80"/>
                </a:lnTo>
                <a:lnTo>
                  <a:pt x="802" y="94"/>
                </a:lnTo>
                <a:lnTo>
                  <a:pt x="812" y="98"/>
                </a:lnTo>
                <a:lnTo>
                  <a:pt x="820" y="92"/>
                </a:lnTo>
                <a:lnTo>
                  <a:pt x="814" y="82"/>
                </a:lnTo>
                <a:lnTo>
                  <a:pt x="820" y="74"/>
                </a:lnTo>
                <a:lnTo>
                  <a:pt x="832" y="78"/>
                </a:lnTo>
                <a:lnTo>
                  <a:pt x="842" y="90"/>
                </a:lnTo>
                <a:lnTo>
                  <a:pt x="836" y="100"/>
                </a:lnTo>
                <a:lnTo>
                  <a:pt x="834" y="112"/>
                </a:lnTo>
                <a:lnTo>
                  <a:pt x="844" y="120"/>
                </a:lnTo>
                <a:lnTo>
                  <a:pt x="858" y="126"/>
                </a:lnTo>
                <a:lnTo>
                  <a:pt x="866" y="120"/>
                </a:lnTo>
                <a:lnTo>
                  <a:pt x="874" y="106"/>
                </a:lnTo>
                <a:lnTo>
                  <a:pt x="876" y="90"/>
                </a:lnTo>
                <a:lnTo>
                  <a:pt x="888" y="82"/>
                </a:lnTo>
                <a:lnTo>
                  <a:pt x="886" y="74"/>
                </a:lnTo>
                <a:lnTo>
                  <a:pt x="880" y="62"/>
                </a:lnTo>
                <a:lnTo>
                  <a:pt x="882" y="56"/>
                </a:lnTo>
                <a:lnTo>
                  <a:pt x="900" y="58"/>
                </a:lnTo>
                <a:lnTo>
                  <a:pt x="922" y="66"/>
                </a:lnTo>
                <a:lnTo>
                  <a:pt x="936" y="76"/>
                </a:lnTo>
                <a:lnTo>
                  <a:pt x="946" y="90"/>
                </a:lnTo>
                <a:lnTo>
                  <a:pt x="940" y="94"/>
                </a:lnTo>
                <a:lnTo>
                  <a:pt x="932" y="96"/>
                </a:lnTo>
                <a:lnTo>
                  <a:pt x="934" y="106"/>
                </a:lnTo>
                <a:lnTo>
                  <a:pt x="940" y="114"/>
                </a:lnTo>
                <a:lnTo>
                  <a:pt x="946" y="126"/>
                </a:lnTo>
                <a:lnTo>
                  <a:pt x="938" y="136"/>
                </a:lnTo>
                <a:lnTo>
                  <a:pt x="926" y="146"/>
                </a:lnTo>
                <a:lnTo>
                  <a:pt x="916" y="152"/>
                </a:lnTo>
                <a:lnTo>
                  <a:pt x="902" y="144"/>
                </a:lnTo>
                <a:lnTo>
                  <a:pt x="898" y="152"/>
                </a:lnTo>
                <a:lnTo>
                  <a:pt x="890" y="156"/>
                </a:lnTo>
                <a:lnTo>
                  <a:pt x="878" y="144"/>
                </a:lnTo>
                <a:lnTo>
                  <a:pt x="868" y="144"/>
                </a:lnTo>
                <a:lnTo>
                  <a:pt x="864" y="150"/>
                </a:lnTo>
                <a:lnTo>
                  <a:pt x="870" y="156"/>
                </a:lnTo>
                <a:lnTo>
                  <a:pt x="864" y="166"/>
                </a:lnTo>
                <a:lnTo>
                  <a:pt x="856" y="174"/>
                </a:lnTo>
                <a:lnTo>
                  <a:pt x="846" y="176"/>
                </a:lnTo>
                <a:lnTo>
                  <a:pt x="834" y="174"/>
                </a:lnTo>
                <a:lnTo>
                  <a:pt x="822" y="166"/>
                </a:lnTo>
                <a:lnTo>
                  <a:pt x="812" y="164"/>
                </a:lnTo>
                <a:lnTo>
                  <a:pt x="816" y="172"/>
                </a:lnTo>
                <a:lnTo>
                  <a:pt x="822" y="178"/>
                </a:lnTo>
                <a:lnTo>
                  <a:pt x="834" y="180"/>
                </a:lnTo>
                <a:lnTo>
                  <a:pt x="842" y="182"/>
                </a:lnTo>
                <a:lnTo>
                  <a:pt x="854" y="182"/>
                </a:lnTo>
                <a:lnTo>
                  <a:pt x="848" y="192"/>
                </a:lnTo>
                <a:lnTo>
                  <a:pt x="840" y="204"/>
                </a:lnTo>
                <a:lnTo>
                  <a:pt x="830" y="210"/>
                </a:lnTo>
                <a:lnTo>
                  <a:pt x="820" y="212"/>
                </a:lnTo>
                <a:lnTo>
                  <a:pt x="812" y="212"/>
                </a:lnTo>
                <a:lnTo>
                  <a:pt x="804" y="208"/>
                </a:lnTo>
                <a:lnTo>
                  <a:pt x="804" y="218"/>
                </a:lnTo>
                <a:lnTo>
                  <a:pt x="784" y="220"/>
                </a:lnTo>
                <a:lnTo>
                  <a:pt x="772" y="216"/>
                </a:lnTo>
                <a:lnTo>
                  <a:pt x="778" y="222"/>
                </a:lnTo>
                <a:lnTo>
                  <a:pt x="794" y="228"/>
                </a:lnTo>
                <a:lnTo>
                  <a:pt x="796" y="238"/>
                </a:lnTo>
                <a:lnTo>
                  <a:pt x="778" y="242"/>
                </a:lnTo>
                <a:lnTo>
                  <a:pt x="758" y="260"/>
                </a:lnTo>
                <a:lnTo>
                  <a:pt x="740" y="290"/>
                </a:lnTo>
                <a:lnTo>
                  <a:pt x="734" y="332"/>
                </a:lnTo>
                <a:lnTo>
                  <a:pt x="736" y="336"/>
                </a:lnTo>
                <a:lnTo>
                  <a:pt x="738" y="342"/>
                </a:lnTo>
                <a:lnTo>
                  <a:pt x="748" y="342"/>
                </a:lnTo>
                <a:lnTo>
                  <a:pt x="756" y="344"/>
                </a:lnTo>
                <a:lnTo>
                  <a:pt x="760" y="352"/>
                </a:lnTo>
                <a:lnTo>
                  <a:pt x="768" y="378"/>
                </a:lnTo>
                <a:lnTo>
                  <a:pt x="782" y="374"/>
                </a:lnTo>
                <a:lnTo>
                  <a:pt x="800" y="374"/>
                </a:lnTo>
                <a:lnTo>
                  <a:pt x="814" y="380"/>
                </a:lnTo>
                <a:lnTo>
                  <a:pt x="830" y="382"/>
                </a:lnTo>
                <a:lnTo>
                  <a:pt x="846" y="398"/>
                </a:lnTo>
                <a:lnTo>
                  <a:pt x="864" y="408"/>
                </a:lnTo>
                <a:lnTo>
                  <a:pt x="886" y="416"/>
                </a:lnTo>
                <a:lnTo>
                  <a:pt x="896" y="416"/>
                </a:lnTo>
                <a:lnTo>
                  <a:pt x="904" y="418"/>
                </a:lnTo>
                <a:lnTo>
                  <a:pt x="916" y="420"/>
                </a:lnTo>
                <a:lnTo>
                  <a:pt x="928" y="420"/>
                </a:lnTo>
                <a:lnTo>
                  <a:pt x="932" y="442"/>
                </a:lnTo>
                <a:lnTo>
                  <a:pt x="932" y="456"/>
                </a:lnTo>
                <a:lnTo>
                  <a:pt x="932" y="462"/>
                </a:lnTo>
                <a:lnTo>
                  <a:pt x="932" y="470"/>
                </a:lnTo>
                <a:lnTo>
                  <a:pt x="944" y="484"/>
                </a:lnTo>
                <a:lnTo>
                  <a:pt x="956" y="498"/>
                </a:lnTo>
                <a:lnTo>
                  <a:pt x="962" y="502"/>
                </a:lnTo>
                <a:lnTo>
                  <a:pt x="970" y="506"/>
                </a:lnTo>
                <a:lnTo>
                  <a:pt x="984" y="498"/>
                </a:lnTo>
                <a:lnTo>
                  <a:pt x="988" y="490"/>
                </a:lnTo>
                <a:lnTo>
                  <a:pt x="990" y="482"/>
                </a:lnTo>
                <a:lnTo>
                  <a:pt x="984" y="462"/>
                </a:lnTo>
                <a:lnTo>
                  <a:pt x="980" y="448"/>
                </a:lnTo>
                <a:lnTo>
                  <a:pt x="972" y="428"/>
                </a:lnTo>
                <a:lnTo>
                  <a:pt x="980" y="424"/>
                </a:lnTo>
                <a:lnTo>
                  <a:pt x="1002" y="418"/>
                </a:lnTo>
                <a:lnTo>
                  <a:pt x="1012" y="406"/>
                </a:lnTo>
                <a:lnTo>
                  <a:pt x="1022" y="394"/>
                </a:lnTo>
                <a:lnTo>
                  <a:pt x="1020" y="372"/>
                </a:lnTo>
                <a:lnTo>
                  <a:pt x="1010" y="354"/>
                </a:lnTo>
                <a:lnTo>
                  <a:pt x="998" y="346"/>
                </a:lnTo>
                <a:lnTo>
                  <a:pt x="988" y="340"/>
                </a:lnTo>
                <a:lnTo>
                  <a:pt x="990" y="334"/>
                </a:lnTo>
                <a:lnTo>
                  <a:pt x="996" y="328"/>
                </a:lnTo>
                <a:lnTo>
                  <a:pt x="1006" y="316"/>
                </a:lnTo>
                <a:lnTo>
                  <a:pt x="1004" y="304"/>
                </a:lnTo>
                <a:lnTo>
                  <a:pt x="1002" y="292"/>
                </a:lnTo>
                <a:lnTo>
                  <a:pt x="1006" y="274"/>
                </a:lnTo>
                <a:lnTo>
                  <a:pt x="996" y="264"/>
                </a:lnTo>
                <a:lnTo>
                  <a:pt x="1000" y="250"/>
                </a:lnTo>
                <a:lnTo>
                  <a:pt x="1018" y="250"/>
                </a:lnTo>
                <a:lnTo>
                  <a:pt x="1034" y="256"/>
                </a:lnTo>
                <a:lnTo>
                  <a:pt x="1044" y="258"/>
                </a:lnTo>
                <a:lnTo>
                  <a:pt x="1058" y="256"/>
                </a:lnTo>
                <a:lnTo>
                  <a:pt x="1064" y="248"/>
                </a:lnTo>
                <a:lnTo>
                  <a:pt x="1076" y="256"/>
                </a:lnTo>
                <a:lnTo>
                  <a:pt x="1090" y="266"/>
                </a:lnTo>
                <a:lnTo>
                  <a:pt x="1098" y="278"/>
                </a:lnTo>
                <a:lnTo>
                  <a:pt x="1112" y="286"/>
                </a:lnTo>
                <a:lnTo>
                  <a:pt x="1134" y="290"/>
                </a:lnTo>
                <a:lnTo>
                  <a:pt x="1130" y="300"/>
                </a:lnTo>
                <a:lnTo>
                  <a:pt x="1130" y="314"/>
                </a:lnTo>
                <a:lnTo>
                  <a:pt x="1136" y="328"/>
                </a:lnTo>
                <a:lnTo>
                  <a:pt x="1136" y="336"/>
                </a:lnTo>
                <a:lnTo>
                  <a:pt x="1148" y="338"/>
                </a:lnTo>
                <a:lnTo>
                  <a:pt x="1156" y="346"/>
                </a:lnTo>
                <a:lnTo>
                  <a:pt x="1168" y="352"/>
                </a:lnTo>
                <a:lnTo>
                  <a:pt x="1182" y="340"/>
                </a:lnTo>
                <a:lnTo>
                  <a:pt x="1196" y="328"/>
                </a:lnTo>
                <a:lnTo>
                  <a:pt x="1196" y="316"/>
                </a:lnTo>
                <a:lnTo>
                  <a:pt x="1204" y="306"/>
                </a:lnTo>
                <a:lnTo>
                  <a:pt x="1210" y="300"/>
                </a:lnTo>
                <a:lnTo>
                  <a:pt x="1218" y="312"/>
                </a:lnTo>
                <a:lnTo>
                  <a:pt x="1228" y="328"/>
                </a:lnTo>
                <a:lnTo>
                  <a:pt x="1242" y="346"/>
                </a:lnTo>
                <a:lnTo>
                  <a:pt x="1244" y="354"/>
                </a:lnTo>
                <a:lnTo>
                  <a:pt x="1254" y="360"/>
                </a:lnTo>
                <a:lnTo>
                  <a:pt x="1256" y="372"/>
                </a:lnTo>
                <a:lnTo>
                  <a:pt x="1260" y="384"/>
                </a:lnTo>
                <a:lnTo>
                  <a:pt x="1254" y="390"/>
                </a:lnTo>
                <a:lnTo>
                  <a:pt x="1256" y="398"/>
                </a:lnTo>
                <a:lnTo>
                  <a:pt x="1272" y="408"/>
                </a:lnTo>
                <a:lnTo>
                  <a:pt x="1274" y="412"/>
                </a:lnTo>
                <a:lnTo>
                  <a:pt x="1274" y="418"/>
                </a:lnTo>
                <a:lnTo>
                  <a:pt x="1284" y="422"/>
                </a:lnTo>
                <a:lnTo>
                  <a:pt x="1298" y="426"/>
                </a:lnTo>
                <a:lnTo>
                  <a:pt x="1310" y="430"/>
                </a:lnTo>
                <a:lnTo>
                  <a:pt x="1318" y="430"/>
                </a:lnTo>
                <a:lnTo>
                  <a:pt x="1314" y="438"/>
                </a:lnTo>
                <a:lnTo>
                  <a:pt x="1300" y="444"/>
                </a:lnTo>
                <a:lnTo>
                  <a:pt x="1292" y="448"/>
                </a:lnTo>
                <a:lnTo>
                  <a:pt x="1280" y="454"/>
                </a:lnTo>
                <a:lnTo>
                  <a:pt x="1282" y="456"/>
                </a:lnTo>
                <a:lnTo>
                  <a:pt x="1282" y="458"/>
                </a:lnTo>
                <a:lnTo>
                  <a:pt x="1284" y="458"/>
                </a:lnTo>
                <a:lnTo>
                  <a:pt x="1300" y="450"/>
                </a:lnTo>
                <a:lnTo>
                  <a:pt x="1314" y="444"/>
                </a:lnTo>
                <a:lnTo>
                  <a:pt x="1324" y="442"/>
                </a:lnTo>
                <a:lnTo>
                  <a:pt x="1328" y="452"/>
                </a:lnTo>
                <a:lnTo>
                  <a:pt x="1330" y="452"/>
                </a:lnTo>
                <a:lnTo>
                  <a:pt x="1336" y="452"/>
                </a:lnTo>
                <a:lnTo>
                  <a:pt x="1348" y="458"/>
                </a:lnTo>
                <a:lnTo>
                  <a:pt x="1350" y="474"/>
                </a:lnTo>
                <a:lnTo>
                  <a:pt x="1348" y="488"/>
                </a:lnTo>
                <a:lnTo>
                  <a:pt x="1340" y="496"/>
                </a:lnTo>
                <a:lnTo>
                  <a:pt x="1330" y="502"/>
                </a:lnTo>
                <a:lnTo>
                  <a:pt x="1310" y="502"/>
                </a:lnTo>
                <a:lnTo>
                  <a:pt x="1302" y="512"/>
                </a:lnTo>
                <a:lnTo>
                  <a:pt x="1286" y="524"/>
                </a:lnTo>
                <a:lnTo>
                  <a:pt x="1264" y="528"/>
                </a:lnTo>
                <a:lnTo>
                  <a:pt x="1238" y="524"/>
                </a:lnTo>
                <a:lnTo>
                  <a:pt x="1218" y="524"/>
                </a:lnTo>
                <a:lnTo>
                  <a:pt x="1190" y="526"/>
                </a:lnTo>
                <a:lnTo>
                  <a:pt x="1174" y="532"/>
                </a:lnTo>
                <a:lnTo>
                  <a:pt x="1166" y="544"/>
                </a:lnTo>
                <a:lnTo>
                  <a:pt x="1152" y="548"/>
                </a:lnTo>
                <a:lnTo>
                  <a:pt x="1138" y="560"/>
                </a:lnTo>
                <a:lnTo>
                  <a:pt x="1128" y="570"/>
                </a:lnTo>
                <a:lnTo>
                  <a:pt x="1114" y="586"/>
                </a:lnTo>
                <a:lnTo>
                  <a:pt x="1112" y="590"/>
                </a:lnTo>
                <a:lnTo>
                  <a:pt x="1110" y="592"/>
                </a:lnTo>
                <a:lnTo>
                  <a:pt x="1110" y="594"/>
                </a:lnTo>
                <a:lnTo>
                  <a:pt x="1116" y="590"/>
                </a:lnTo>
                <a:lnTo>
                  <a:pt x="1120" y="588"/>
                </a:lnTo>
                <a:lnTo>
                  <a:pt x="1134" y="572"/>
                </a:lnTo>
                <a:lnTo>
                  <a:pt x="1150" y="562"/>
                </a:lnTo>
                <a:lnTo>
                  <a:pt x="1168" y="554"/>
                </a:lnTo>
                <a:lnTo>
                  <a:pt x="1174" y="550"/>
                </a:lnTo>
                <a:lnTo>
                  <a:pt x="1184" y="546"/>
                </a:lnTo>
                <a:lnTo>
                  <a:pt x="1202" y="548"/>
                </a:lnTo>
                <a:lnTo>
                  <a:pt x="1214" y="552"/>
                </a:lnTo>
                <a:lnTo>
                  <a:pt x="1218" y="562"/>
                </a:lnTo>
                <a:close/>
              </a:path>
            </a:pathLst>
          </a:custGeom>
          <a:solidFill>
            <a:srgbClr val="0060A9"/>
          </a:solidFill>
          <a:ln w="7938">
            <a:solidFill>
              <a:schemeClr val="tx1"/>
            </a:solidFill>
            <a:prstDash val="solid"/>
            <a:round/>
            <a:headEnd/>
            <a:tailEnd/>
          </a:ln>
        </p:spPr>
        <p:txBody>
          <a:bodyPr/>
          <a:lstStyle/>
          <a:p>
            <a:endParaRPr lang="en-US" dirty="0">
              <a:solidFill>
                <a:srgbClr val="0060A9"/>
              </a:solidFill>
            </a:endParaRPr>
          </a:p>
        </p:txBody>
      </p:sp>
      <p:sp>
        <p:nvSpPr>
          <p:cNvPr id="362" name="Freeform 299"/>
          <p:cNvSpPr>
            <a:spLocks/>
          </p:cNvSpPr>
          <p:nvPr/>
        </p:nvSpPr>
        <p:spPr bwMode="auto">
          <a:xfrm>
            <a:off x="1520388" y="1947526"/>
            <a:ext cx="60233" cy="46655"/>
          </a:xfrm>
          <a:custGeom>
            <a:avLst/>
            <a:gdLst/>
            <a:ahLst/>
            <a:cxnLst>
              <a:cxn ang="0">
                <a:pos x="6" y="0"/>
              </a:cxn>
              <a:cxn ang="0">
                <a:pos x="22" y="0"/>
              </a:cxn>
              <a:cxn ang="0">
                <a:pos x="36" y="0"/>
              </a:cxn>
              <a:cxn ang="0">
                <a:pos x="38" y="8"/>
              </a:cxn>
              <a:cxn ang="0">
                <a:pos x="34" y="20"/>
              </a:cxn>
              <a:cxn ang="0">
                <a:pos x="28" y="28"/>
              </a:cxn>
              <a:cxn ang="0">
                <a:pos x="22" y="24"/>
              </a:cxn>
              <a:cxn ang="0">
                <a:pos x="14" y="14"/>
              </a:cxn>
              <a:cxn ang="0">
                <a:pos x="6" y="10"/>
              </a:cxn>
              <a:cxn ang="0">
                <a:pos x="0" y="4"/>
              </a:cxn>
              <a:cxn ang="0">
                <a:pos x="6" y="0"/>
              </a:cxn>
            </a:cxnLst>
            <a:rect l="0" t="0" r="r" b="b"/>
            <a:pathLst>
              <a:path w="38" h="28">
                <a:moveTo>
                  <a:pt x="6" y="0"/>
                </a:moveTo>
                <a:lnTo>
                  <a:pt x="22" y="0"/>
                </a:lnTo>
                <a:lnTo>
                  <a:pt x="36" y="0"/>
                </a:lnTo>
                <a:lnTo>
                  <a:pt x="38" y="8"/>
                </a:lnTo>
                <a:lnTo>
                  <a:pt x="34" y="20"/>
                </a:lnTo>
                <a:lnTo>
                  <a:pt x="28" y="28"/>
                </a:lnTo>
                <a:lnTo>
                  <a:pt x="22" y="24"/>
                </a:lnTo>
                <a:lnTo>
                  <a:pt x="14" y="14"/>
                </a:lnTo>
                <a:lnTo>
                  <a:pt x="6" y="10"/>
                </a:lnTo>
                <a:lnTo>
                  <a:pt x="0" y="4"/>
                </a:lnTo>
                <a:lnTo>
                  <a:pt x="6" y="0"/>
                </a:lnTo>
                <a:close/>
              </a:path>
            </a:pathLst>
          </a:custGeom>
          <a:solidFill>
            <a:srgbClr val="0060A9"/>
          </a:solidFill>
          <a:ln w="7938">
            <a:solidFill>
              <a:schemeClr val="tx1"/>
            </a:solidFill>
            <a:prstDash val="solid"/>
            <a:round/>
            <a:headEnd/>
            <a:tailEnd/>
          </a:ln>
        </p:spPr>
        <p:txBody>
          <a:bodyPr/>
          <a:lstStyle/>
          <a:p>
            <a:endParaRPr lang="en-US" dirty="0"/>
          </a:p>
        </p:txBody>
      </p:sp>
      <p:sp>
        <p:nvSpPr>
          <p:cNvPr id="363" name="Freeform 300"/>
          <p:cNvSpPr>
            <a:spLocks/>
          </p:cNvSpPr>
          <p:nvPr/>
        </p:nvSpPr>
        <p:spPr bwMode="auto">
          <a:xfrm>
            <a:off x="1124112" y="1740914"/>
            <a:ext cx="177533" cy="96641"/>
          </a:xfrm>
          <a:custGeom>
            <a:avLst/>
            <a:gdLst/>
            <a:ahLst/>
            <a:cxnLst>
              <a:cxn ang="0">
                <a:pos x="0" y="50"/>
              </a:cxn>
              <a:cxn ang="0">
                <a:pos x="4" y="40"/>
              </a:cxn>
              <a:cxn ang="0">
                <a:pos x="16" y="38"/>
              </a:cxn>
              <a:cxn ang="0">
                <a:pos x="26" y="32"/>
              </a:cxn>
              <a:cxn ang="0">
                <a:pos x="36" y="26"/>
              </a:cxn>
              <a:cxn ang="0">
                <a:pos x="50" y="18"/>
              </a:cxn>
              <a:cxn ang="0">
                <a:pos x="58" y="10"/>
              </a:cxn>
              <a:cxn ang="0">
                <a:pos x="76" y="8"/>
              </a:cxn>
              <a:cxn ang="0">
                <a:pos x="86" y="8"/>
              </a:cxn>
              <a:cxn ang="0">
                <a:pos x="92" y="12"/>
              </a:cxn>
              <a:cxn ang="0">
                <a:pos x="96" y="0"/>
              </a:cxn>
              <a:cxn ang="0">
                <a:pos x="106" y="4"/>
              </a:cxn>
              <a:cxn ang="0">
                <a:pos x="112" y="8"/>
              </a:cxn>
              <a:cxn ang="0">
                <a:pos x="108" y="14"/>
              </a:cxn>
              <a:cxn ang="0">
                <a:pos x="100" y="16"/>
              </a:cxn>
              <a:cxn ang="0">
                <a:pos x="106" y="24"/>
              </a:cxn>
              <a:cxn ang="0">
                <a:pos x="104" y="30"/>
              </a:cxn>
              <a:cxn ang="0">
                <a:pos x="96" y="32"/>
              </a:cxn>
              <a:cxn ang="0">
                <a:pos x="90" y="38"/>
              </a:cxn>
              <a:cxn ang="0">
                <a:pos x="84" y="44"/>
              </a:cxn>
              <a:cxn ang="0">
                <a:pos x="74" y="42"/>
              </a:cxn>
              <a:cxn ang="0">
                <a:pos x="76" y="32"/>
              </a:cxn>
              <a:cxn ang="0">
                <a:pos x="72" y="28"/>
              </a:cxn>
              <a:cxn ang="0">
                <a:pos x="66" y="30"/>
              </a:cxn>
              <a:cxn ang="0">
                <a:pos x="64" y="34"/>
              </a:cxn>
              <a:cxn ang="0">
                <a:pos x="64" y="40"/>
              </a:cxn>
              <a:cxn ang="0">
                <a:pos x="60" y="48"/>
              </a:cxn>
              <a:cxn ang="0">
                <a:pos x="54" y="50"/>
              </a:cxn>
              <a:cxn ang="0">
                <a:pos x="48" y="48"/>
              </a:cxn>
              <a:cxn ang="0">
                <a:pos x="48" y="58"/>
              </a:cxn>
              <a:cxn ang="0">
                <a:pos x="34" y="58"/>
              </a:cxn>
              <a:cxn ang="0">
                <a:pos x="32" y="50"/>
              </a:cxn>
              <a:cxn ang="0">
                <a:pos x="24" y="50"/>
              </a:cxn>
              <a:cxn ang="0">
                <a:pos x="24" y="54"/>
              </a:cxn>
              <a:cxn ang="0">
                <a:pos x="8" y="54"/>
              </a:cxn>
              <a:cxn ang="0">
                <a:pos x="0" y="50"/>
              </a:cxn>
            </a:cxnLst>
            <a:rect l="0" t="0" r="r" b="b"/>
            <a:pathLst>
              <a:path w="112" h="58">
                <a:moveTo>
                  <a:pt x="0" y="50"/>
                </a:moveTo>
                <a:lnTo>
                  <a:pt x="4" y="40"/>
                </a:lnTo>
                <a:lnTo>
                  <a:pt x="16" y="38"/>
                </a:lnTo>
                <a:lnTo>
                  <a:pt x="26" y="32"/>
                </a:lnTo>
                <a:lnTo>
                  <a:pt x="36" y="26"/>
                </a:lnTo>
                <a:lnTo>
                  <a:pt x="50" y="18"/>
                </a:lnTo>
                <a:lnTo>
                  <a:pt x="58" y="10"/>
                </a:lnTo>
                <a:lnTo>
                  <a:pt x="76" y="8"/>
                </a:lnTo>
                <a:lnTo>
                  <a:pt x="86" y="8"/>
                </a:lnTo>
                <a:lnTo>
                  <a:pt x="92" y="12"/>
                </a:lnTo>
                <a:lnTo>
                  <a:pt x="96" y="0"/>
                </a:lnTo>
                <a:lnTo>
                  <a:pt x="106" y="4"/>
                </a:lnTo>
                <a:lnTo>
                  <a:pt x="112" y="8"/>
                </a:lnTo>
                <a:lnTo>
                  <a:pt x="108" y="14"/>
                </a:lnTo>
                <a:lnTo>
                  <a:pt x="100" y="16"/>
                </a:lnTo>
                <a:lnTo>
                  <a:pt x="106" y="24"/>
                </a:lnTo>
                <a:lnTo>
                  <a:pt x="104" y="30"/>
                </a:lnTo>
                <a:lnTo>
                  <a:pt x="96" y="32"/>
                </a:lnTo>
                <a:lnTo>
                  <a:pt x="90" y="38"/>
                </a:lnTo>
                <a:lnTo>
                  <a:pt x="84" y="44"/>
                </a:lnTo>
                <a:lnTo>
                  <a:pt x="74" y="42"/>
                </a:lnTo>
                <a:lnTo>
                  <a:pt x="76" y="32"/>
                </a:lnTo>
                <a:lnTo>
                  <a:pt x="72" y="28"/>
                </a:lnTo>
                <a:lnTo>
                  <a:pt x="66" y="30"/>
                </a:lnTo>
                <a:lnTo>
                  <a:pt x="64" y="34"/>
                </a:lnTo>
                <a:lnTo>
                  <a:pt x="64" y="40"/>
                </a:lnTo>
                <a:lnTo>
                  <a:pt x="60" y="48"/>
                </a:lnTo>
                <a:lnTo>
                  <a:pt x="54" y="50"/>
                </a:lnTo>
                <a:lnTo>
                  <a:pt x="48" y="48"/>
                </a:lnTo>
                <a:lnTo>
                  <a:pt x="48" y="58"/>
                </a:lnTo>
                <a:lnTo>
                  <a:pt x="34" y="58"/>
                </a:lnTo>
                <a:lnTo>
                  <a:pt x="32" y="50"/>
                </a:lnTo>
                <a:lnTo>
                  <a:pt x="24" y="50"/>
                </a:lnTo>
                <a:lnTo>
                  <a:pt x="24" y="54"/>
                </a:lnTo>
                <a:lnTo>
                  <a:pt x="8" y="54"/>
                </a:lnTo>
                <a:lnTo>
                  <a:pt x="0" y="50"/>
                </a:lnTo>
                <a:close/>
              </a:path>
            </a:pathLst>
          </a:custGeom>
          <a:solidFill>
            <a:srgbClr val="0060A9"/>
          </a:solidFill>
          <a:ln w="7938">
            <a:solidFill>
              <a:schemeClr val="tx1"/>
            </a:solidFill>
            <a:prstDash val="solid"/>
            <a:round/>
            <a:headEnd/>
            <a:tailEnd/>
          </a:ln>
        </p:spPr>
        <p:txBody>
          <a:bodyPr/>
          <a:lstStyle/>
          <a:p>
            <a:endParaRPr lang="en-US" dirty="0"/>
          </a:p>
        </p:txBody>
      </p:sp>
      <p:sp>
        <p:nvSpPr>
          <p:cNvPr id="364" name="Freeform 301"/>
          <p:cNvSpPr>
            <a:spLocks/>
          </p:cNvSpPr>
          <p:nvPr/>
        </p:nvSpPr>
        <p:spPr bwMode="auto">
          <a:xfrm>
            <a:off x="1209708" y="1824225"/>
            <a:ext cx="44383" cy="33325"/>
          </a:xfrm>
          <a:custGeom>
            <a:avLst/>
            <a:gdLst/>
            <a:ahLst/>
            <a:cxnLst>
              <a:cxn ang="0">
                <a:pos x="18" y="0"/>
              </a:cxn>
              <a:cxn ang="0">
                <a:pos x="28" y="2"/>
              </a:cxn>
              <a:cxn ang="0">
                <a:pos x="26" y="8"/>
              </a:cxn>
              <a:cxn ang="0">
                <a:pos x="20" y="18"/>
              </a:cxn>
              <a:cxn ang="0">
                <a:pos x="12" y="20"/>
              </a:cxn>
              <a:cxn ang="0">
                <a:pos x="0" y="16"/>
              </a:cxn>
              <a:cxn ang="0">
                <a:pos x="4" y="8"/>
              </a:cxn>
              <a:cxn ang="0">
                <a:pos x="14" y="2"/>
              </a:cxn>
              <a:cxn ang="0">
                <a:pos x="18" y="0"/>
              </a:cxn>
            </a:cxnLst>
            <a:rect l="0" t="0" r="r" b="b"/>
            <a:pathLst>
              <a:path w="28" h="20">
                <a:moveTo>
                  <a:pt x="18" y="0"/>
                </a:moveTo>
                <a:lnTo>
                  <a:pt x="28" y="2"/>
                </a:lnTo>
                <a:lnTo>
                  <a:pt x="26" y="8"/>
                </a:lnTo>
                <a:lnTo>
                  <a:pt x="20" y="18"/>
                </a:lnTo>
                <a:lnTo>
                  <a:pt x="12" y="20"/>
                </a:lnTo>
                <a:lnTo>
                  <a:pt x="0" y="16"/>
                </a:lnTo>
                <a:lnTo>
                  <a:pt x="4" y="8"/>
                </a:lnTo>
                <a:lnTo>
                  <a:pt x="14" y="2"/>
                </a:lnTo>
                <a:lnTo>
                  <a:pt x="18" y="0"/>
                </a:lnTo>
                <a:close/>
              </a:path>
            </a:pathLst>
          </a:custGeom>
          <a:solidFill>
            <a:srgbClr val="0060A9"/>
          </a:solidFill>
          <a:ln w="7938">
            <a:solidFill>
              <a:schemeClr val="tx1"/>
            </a:solidFill>
            <a:prstDash val="solid"/>
            <a:round/>
            <a:headEnd/>
            <a:tailEnd/>
          </a:ln>
        </p:spPr>
        <p:txBody>
          <a:bodyPr/>
          <a:lstStyle/>
          <a:p>
            <a:endParaRPr lang="en-US" dirty="0"/>
          </a:p>
        </p:txBody>
      </p:sp>
      <p:sp>
        <p:nvSpPr>
          <p:cNvPr id="365" name="Freeform 302"/>
          <p:cNvSpPr>
            <a:spLocks/>
          </p:cNvSpPr>
          <p:nvPr/>
        </p:nvSpPr>
        <p:spPr bwMode="auto">
          <a:xfrm>
            <a:off x="1361879" y="1714254"/>
            <a:ext cx="88766" cy="43323"/>
          </a:xfrm>
          <a:custGeom>
            <a:avLst/>
            <a:gdLst/>
            <a:ahLst/>
            <a:cxnLst>
              <a:cxn ang="0">
                <a:pos x="0" y="6"/>
              </a:cxn>
              <a:cxn ang="0">
                <a:pos x="14" y="0"/>
              </a:cxn>
              <a:cxn ang="0">
                <a:pos x="32" y="0"/>
              </a:cxn>
              <a:cxn ang="0">
                <a:pos x="54" y="0"/>
              </a:cxn>
              <a:cxn ang="0">
                <a:pos x="56" y="6"/>
              </a:cxn>
              <a:cxn ang="0">
                <a:pos x="44" y="8"/>
              </a:cxn>
              <a:cxn ang="0">
                <a:pos x="40" y="12"/>
              </a:cxn>
              <a:cxn ang="0">
                <a:pos x="50" y="12"/>
              </a:cxn>
              <a:cxn ang="0">
                <a:pos x="50" y="18"/>
              </a:cxn>
              <a:cxn ang="0">
                <a:pos x="44" y="24"/>
              </a:cxn>
              <a:cxn ang="0">
                <a:pos x="32" y="24"/>
              </a:cxn>
              <a:cxn ang="0">
                <a:pos x="22" y="24"/>
              </a:cxn>
              <a:cxn ang="0">
                <a:pos x="16" y="26"/>
              </a:cxn>
              <a:cxn ang="0">
                <a:pos x="4" y="20"/>
              </a:cxn>
              <a:cxn ang="0">
                <a:pos x="0" y="6"/>
              </a:cxn>
            </a:cxnLst>
            <a:rect l="0" t="0" r="r" b="b"/>
            <a:pathLst>
              <a:path w="56" h="26">
                <a:moveTo>
                  <a:pt x="0" y="6"/>
                </a:moveTo>
                <a:lnTo>
                  <a:pt x="14" y="0"/>
                </a:lnTo>
                <a:lnTo>
                  <a:pt x="32" y="0"/>
                </a:lnTo>
                <a:lnTo>
                  <a:pt x="54" y="0"/>
                </a:lnTo>
                <a:lnTo>
                  <a:pt x="56" y="6"/>
                </a:lnTo>
                <a:lnTo>
                  <a:pt x="44" y="8"/>
                </a:lnTo>
                <a:lnTo>
                  <a:pt x="40" y="12"/>
                </a:lnTo>
                <a:lnTo>
                  <a:pt x="50" y="12"/>
                </a:lnTo>
                <a:lnTo>
                  <a:pt x="50" y="18"/>
                </a:lnTo>
                <a:lnTo>
                  <a:pt x="44" y="24"/>
                </a:lnTo>
                <a:lnTo>
                  <a:pt x="32" y="24"/>
                </a:lnTo>
                <a:lnTo>
                  <a:pt x="22" y="24"/>
                </a:lnTo>
                <a:lnTo>
                  <a:pt x="16" y="26"/>
                </a:lnTo>
                <a:lnTo>
                  <a:pt x="4" y="20"/>
                </a:lnTo>
                <a:lnTo>
                  <a:pt x="0" y="6"/>
                </a:lnTo>
                <a:close/>
              </a:path>
            </a:pathLst>
          </a:custGeom>
          <a:solidFill>
            <a:srgbClr val="0060A9"/>
          </a:solidFill>
          <a:ln w="7938">
            <a:solidFill>
              <a:schemeClr val="tx1"/>
            </a:solidFill>
            <a:prstDash val="solid"/>
            <a:round/>
            <a:headEnd/>
            <a:tailEnd/>
          </a:ln>
        </p:spPr>
        <p:txBody>
          <a:bodyPr/>
          <a:lstStyle/>
          <a:p>
            <a:endParaRPr lang="en-US" dirty="0"/>
          </a:p>
        </p:txBody>
      </p:sp>
      <p:sp>
        <p:nvSpPr>
          <p:cNvPr id="366" name="Freeform 303"/>
          <p:cNvSpPr>
            <a:spLocks/>
          </p:cNvSpPr>
          <p:nvPr/>
        </p:nvSpPr>
        <p:spPr bwMode="auto">
          <a:xfrm>
            <a:off x="1361879" y="1674265"/>
            <a:ext cx="101448" cy="29992"/>
          </a:xfrm>
          <a:custGeom>
            <a:avLst/>
            <a:gdLst/>
            <a:ahLst/>
            <a:cxnLst>
              <a:cxn ang="0">
                <a:pos x="8" y="12"/>
              </a:cxn>
              <a:cxn ang="0">
                <a:pos x="24" y="6"/>
              </a:cxn>
              <a:cxn ang="0">
                <a:pos x="42" y="0"/>
              </a:cxn>
              <a:cxn ang="0">
                <a:pos x="56" y="2"/>
              </a:cxn>
              <a:cxn ang="0">
                <a:pos x="64" y="8"/>
              </a:cxn>
              <a:cxn ang="0">
                <a:pos x="62" y="14"/>
              </a:cxn>
              <a:cxn ang="0">
                <a:pos x="52" y="16"/>
              </a:cxn>
              <a:cxn ang="0">
                <a:pos x="34" y="16"/>
              </a:cxn>
              <a:cxn ang="0">
                <a:pos x="14" y="18"/>
              </a:cxn>
              <a:cxn ang="0">
                <a:pos x="0" y="18"/>
              </a:cxn>
              <a:cxn ang="0">
                <a:pos x="8" y="12"/>
              </a:cxn>
            </a:cxnLst>
            <a:rect l="0" t="0" r="r" b="b"/>
            <a:pathLst>
              <a:path w="64" h="18">
                <a:moveTo>
                  <a:pt x="8" y="12"/>
                </a:moveTo>
                <a:lnTo>
                  <a:pt x="24" y="6"/>
                </a:lnTo>
                <a:lnTo>
                  <a:pt x="42" y="0"/>
                </a:lnTo>
                <a:lnTo>
                  <a:pt x="56" y="2"/>
                </a:lnTo>
                <a:lnTo>
                  <a:pt x="64" y="8"/>
                </a:lnTo>
                <a:lnTo>
                  <a:pt x="62" y="14"/>
                </a:lnTo>
                <a:lnTo>
                  <a:pt x="52" y="16"/>
                </a:lnTo>
                <a:lnTo>
                  <a:pt x="34" y="16"/>
                </a:lnTo>
                <a:lnTo>
                  <a:pt x="14" y="18"/>
                </a:lnTo>
                <a:lnTo>
                  <a:pt x="0" y="18"/>
                </a:lnTo>
                <a:lnTo>
                  <a:pt x="8" y="12"/>
                </a:lnTo>
                <a:close/>
              </a:path>
            </a:pathLst>
          </a:custGeom>
          <a:solidFill>
            <a:srgbClr val="0060A9"/>
          </a:solidFill>
          <a:ln w="7938">
            <a:solidFill>
              <a:schemeClr val="tx1"/>
            </a:solidFill>
            <a:prstDash val="solid"/>
            <a:round/>
            <a:headEnd/>
            <a:tailEnd/>
          </a:ln>
        </p:spPr>
        <p:txBody>
          <a:bodyPr/>
          <a:lstStyle/>
          <a:p>
            <a:endParaRPr lang="en-US" dirty="0"/>
          </a:p>
        </p:txBody>
      </p:sp>
      <p:sp>
        <p:nvSpPr>
          <p:cNvPr id="367" name="Freeform 304"/>
          <p:cNvSpPr>
            <a:spLocks/>
          </p:cNvSpPr>
          <p:nvPr/>
        </p:nvSpPr>
        <p:spPr bwMode="auto">
          <a:xfrm>
            <a:off x="1631347" y="1944193"/>
            <a:ext cx="152171" cy="129966"/>
          </a:xfrm>
          <a:custGeom>
            <a:avLst/>
            <a:gdLst/>
            <a:ahLst/>
            <a:cxnLst>
              <a:cxn ang="0">
                <a:pos x="62" y="78"/>
              </a:cxn>
              <a:cxn ang="0">
                <a:pos x="50" y="66"/>
              </a:cxn>
              <a:cxn ang="0">
                <a:pos x="34" y="56"/>
              </a:cxn>
              <a:cxn ang="0">
                <a:pos x="26" y="48"/>
              </a:cxn>
              <a:cxn ang="0">
                <a:pos x="10" y="46"/>
              </a:cxn>
              <a:cxn ang="0">
                <a:pos x="2" y="40"/>
              </a:cxn>
              <a:cxn ang="0">
                <a:pos x="0" y="32"/>
              </a:cxn>
              <a:cxn ang="0">
                <a:pos x="4" y="22"/>
              </a:cxn>
              <a:cxn ang="0">
                <a:pos x="12" y="24"/>
              </a:cxn>
              <a:cxn ang="0">
                <a:pos x="18" y="32"/>
              </a:cxn>
              <a:cxn ang="0">
                <a:pos x="28" y="30"/>
              </a:cxn>
              <a:cxn ang="0">
                <a:pos x="38" y="24"/>
              </a:cxn>
              <a:cxn ang="0">
                <a:pos x="34" y="18"/>
              </a:cxn>
              <a:cxn ang="0">
                <a:pos x="20" y="12"/>
              </a:cxn>
              <a:cxn ang="0">
                <a:pos x="32" y="2"/>
              </a:cxn>
              <a:cxn ang="0">
                <a:pos x="46" y="0"/>
              </a:cxn>
              <a:cxn ang="0">
                <a:pos x="50" y="4"/>
              </a:cxn>
              <a:cxn ang="0">
                <a:pos x="58" y="4"/>
              </a:cxn>
              <a:cxn ang="0">
                <a:pos x="66" y="0"/>
              </a:cxn>
              <a:cxn ang="0">
                <a:pos x="92" y="2"/>
              </a:cxn>
              <a:cxn ang="0">
                <a:pos x="86" y="6"/>
              </a:cxn>
              <a:cxn ang="0">
                <a:pos x="78" y="14"/>
              </a:cxn>
              <a:cxn ang="0">
                <a:pos x="68" y="20"/>
              </a:cxn>
              <a:cxn ang="0">
                <a:pos x="64" y="26"/>
              </a:cxn>
              <a:cxn ang="0">
                <a:pos x="74" y="26"/>
              </a:cxn>
              <a:cxn ang="0">
                <a:pos x="80" y="26"/>
              </a:cxn>
              <a:cxn ang="0">
                <a:pos x="86" y="34"/>
              </a:cxn>
              <a:cxn ang="0">
                <a:pos x="94" y="28"/>
              </a:cxn>
              <a:cxn ang="0">
                <a:pos x="96" y="38"/>
              </a:cxn>
              <a:cxn ang="0">
                <a:pos x="92" y="54"/>
              </a:cxn>
              <a:cxn ang="0">
                <a:pos x="84" y="66"/>
              </a:cxn>
              <a:cxn ang="0">
                <a:pos x="78" y="68"/>
              </a:cxn>
              <a:cxn ang="0">
                <a:pos x="70" y="64"/>
              </a:cxn>
              <a:cxn ang="0">
                <a:pos x="68" y="68"/>
              </a:cxn>
              <a:cxn ang="0">
                <a:pos x="62" y="78"/>
              </a:cxn>
            </a:cxnLst>
            <a:rect l="0" t="0" r="r" b="b"/>
            <a:pathLst>
              <a:path w="96" h="78">
                <a:moveTo>
                  <a:pt x="62" y="78"/>
                </a:moveTo>
                <a:lnTo>
                  <a:pt x="50" y="66"/>
                </a:lnTo>
                <a:lnTo>
                  <a:pt x="34" y="56"/>
                </a:lnTo>
                <a:lnTo>
                  <a:pt x="26" y="48"/>
                </a:lnTo>
                <a:lnTo>
                  <a:pt x="10" y="46"/>
                </a:lnTo>
                <a:lnTo>
                  <a:pt x="2" y="40"/>
                </a:lnTo>
                <a:lnTo>
                  <a:pt x="0" y="32"/>
                </a:lnTo>
                <a:lnTo>
                  <a:pt x="4" y="22"/>
                </a:lnTo>
                <a:lnTo>
                  <a:pt x="12" y="24"/>
                </a:lnTo>
                <a:lnTo>
                  <a:pt x="18" y="32"/>
                </a:lnTo>
                <a:lnTo>
                  <a:pt x="28" y="30"/>
                </a:lnTo>
                <a:lnTo>
                  <a:pt x="38" y="24"/>
                </a:lnTo>
                <a:lnTo>
                  <a:pt x="34" y="18"/>
                </a:lnTo>
                <a:lnTo>
                  <a:pt x="20" y="12"/>
                </a:lnTo>
                <a:lnTo>
                  <a:pt x="32" y="2"/>
                </a:lnTo>
                <a:lnTo>
                  <a:pt x="46" y="0"/>
                </a:lnTo>
                <a:lnTo>
                  <a:pt x="50" y="4"/>
                </a:lnTo>
                <a:lnTo>
                  <a:pt x="58" y="4"/>
                </a:lnTo>
                <a:lnTo>
                  <a:pt x="66" y="0"/>
                </a:lnTo>
                <a:lnTo>
                  <a:pt x="92" y="2"/>
                </a:lnTo>
                <a:lnTo>
                  <a:pt x="86" y="6"/>
                </a:lnTo>
                <a:lnTo>
                  <a:pt x="78" y="14"/>
                </a:lnTo>
                <a:lnTo>
                  <a:pt x="68" y="20"/>
                </a:lnTo>
                <a:lnTo>
                  <a:pt x="64" y="26"/>
                </a:lnTo>
                <a:lnTo>
                  <a:pt x="74" y="26"/>
                </a:lnTo>
                <a:lnTo>
                  <a:pt x="80" y="26"/>
                </a:lnTo>
                <a:lnTo>
                  <a:pt x="86" y="34"/>
                </a:lnTo>
                <a:lnTo>
                  <a:pt x="94" y="28"/>
                </a:lnTo>
                <a:lnTo>
                  <a:pt x="96" y="38"/>
                </a:lnTo>
                <a:lnTo>
                  <a:pt x="92" y="54"/>
                </a:lnTo>
                <a:lnTo>
                  <a:pt x="84" y="66"/>
                </a:lnTo>
                <a:lnTo>
                  <a:pt x="78" y="68"/>
                </a:lnTo>
                <a:lnTo>
                  <a:pt x="70" y="64"/>
                </a:lnTo>
                <a:lnTo>
                  <a:pt x="68" y="68"/>
                </a:lnTo>
                <a:lnTo>
                  <a:pt x="62" y="78"/>
                </a:lnTo>
                <a:close/>
              </a:path>
            </a:pathLst>
          </a:custGeom>
          <a:solidFill>
            <a:srgbClr val="0060A9"/>
          </a:solidFill>
          <a:ln w="7938">
            <a:solidFill>
              <a:schemeClr val="tx1"/>
            </a:solidFill>
            <a:prstDash val="solid"/>
            <a:round/>
            <a:headEnd/>
            <a:tailEnd/>
          </a:ln>
        </p:spPr>
        <p:txBody>
          <a:bodyPr/>
          <a:lstStyle/>
          <a:p>
            <a:endParaRPr lang="en-US" dirty="0"/>
          </a:p>
        </p:txBody>
      </p:sp>
      <p:sp>
        <p:nvSpPr>
          <p:cNvPr id="368" name="Freeform 305"/>
          <p:cNvSpPr>
            <a:spLocks/>
          </p:cNvSpPr>
          <p:nvPr/>
        </p:nvSpPr>
        <p:spPr bwMode="auto">
          <a:xfrm>
            <a:off x="1783517" y="1840888"/>
            <a:ext cx="72915" cy="56652"/>
          </a:xfrm>
          <a:custGeom>
            <a:avLst/>
            <a:gdLst/>
            <a:ahLst/>
            <a:cxnLst>
              <a:cxn ang="0">
                <a:pos x="46" y="34"/>
              </a:cxn>
              <a:cxn ang="0">
                <a:pos x="28" y="32"/>
              </a:cxn>
              <a:cxn ang="0">
                <a:pos x="12" y="30"/>
              </a:cxn>
              <a:cxn ang="0">
                <a:pos x="0" y="22"/>
              </a:cxn>
              <a:cxn ang="0">
                <a:pos x="8" y="12"/>
              </a:cxn>
              <a:cxn ang="0">
                <a:pos x="18" y="6"/>
              </a:cxn>
              <a:cxn ang="0">
                <a:pos x="26" y="0"/>
              </a:cxn>
              <a:cxn ang="0">
                <a:pos x="34" y="6"/>
              </a:cxn>
              <a:cxn ang="0">
                <a:pos x="44" y="14"/>
              </a:cxn>
              <a:cxn ang="0">
                <a:pos x="46" y="22"/>
              </a:cxn>
              <a:cxn ang="0">
                <a:pos x="46" y="34"/>
              </a:cxn>
            </a:cxnLst>
            <a:rect l="0" t="0" r="r" b="b"/>
            <a:pathLst>
              <a:path w="46" h="34">
                <a:moveTo>
                  <a:pt x="46" y="34"/>
                </a:moveTo>
                <a:lnTo>
                  <a:pt x="28" y="32"/>
                </a:lnTo>
                <a:lnTo>
                  <a:pt x="12" y="30"/>
                </a:lnTo>
                <a:lnTo>
                  <a:pt x="0" y="22"/>
                </a:lnTo>
                <a:lnTo>
                  <a:pt x="8" y="12"/>
                </a:lnTo>
                <a:lnTo>
                  <a:pt x="18" y="6"/>
                </a:lnTo>
                <a:lnTo>
                  <a:pt x="26" y="0"/>
                </a:lnTo>
                <a:lnTo>
                  <a:pt x="34" y="6"/>
                </a:lnTo>
                <a:lnTo>
                  <a:pt x="44" y="14"/>
                </a:lnTo>
                <a:lnTo>
                  <a:pt x="46" y="22"/>
                </a:lnTo>
                <a:lnTo>
                  <a:pt x="46" y="34"/>
                </a:lnTo>
                <a:close/>
              </a:path>
            </a:pathLst>
          </a:custGeom>
          <a:solidFill>
            <a:srgbClr val="0060A9"/>
          </a:solidFill>
          <a:ln w="7938">
            <a:solidFill>
              <a:schemeClr val="tx1"/>
            </a:solidFill>
            <a:prstDash val="solid"/>
            <a:round/>
            <a:headEnd/>
            <a:tailEnd/>
          </a:ln>
        </p:spPr>
        <p:txBody>
          <a:bodyPr/>
          <a:lstStyle/>
          <a:p>
            <a:endParaRPr lang="en-US" dirty="0"/>
          </a:p>
        </p:txBody>
      </p:sp>
      <p:sp>
        <p:nvSpPr>
          <p:cNvPr id="369" name="Freeform 306"/>
          <p:cNvSpPr>
            <a:spLocks/>
          </p:cNvSpPr>
          <p:nvPr/>
        </p:nvSpPr>
        <p:spPr bwMode="auto">
          <a:xfrm>
            <a:off x="1739134" y="1670932"/>
            <a:ext cx="85596" cy="53320"/>
          </a:xfrm>
          <a:custGeom>
            <a:avLst/>
            <a:gdLst/>
            <a:ahLst/>
            <a:cxnLst>
              <a:cxn ang="0">
                <a:pos x="4" y="0"/>
              </a:cxn>
              <a:cxn ang="0">
                <a:pos x="22" y="4"/>
              </a:cxn>
              <a:cxn ang="0">
                <a:pos x="36" y="10"/>
              </a:cxn>
              <a:cxn ang="0">
                <a:pos x="48" y="14"/>
              </a:cxn>
              <a:cxn ang="0">
                <a:pos x="54" y="20"/>
              </a:cxn>
              <a:cxn ang="0">
                <a:pos x="48" y="30"/>
              </a:cxn>
              <a:cxn ang="0">
                <a:pos x="36" y="32"/>
              </a:cxn>
              <a:cxn ang="0">
                <a:pos x="20" y="32"/>
              </a:cxn>
              <a:cxn ang="0">
                <a:pos x="16" y="22"/>
              </a:cxn>
              <a:cxn ang="0">
                <a:pos x="6" y="18"/>
              </a:cxn>
              <a:cxn ang="0">
                <a:pos x="0" y="12"/>
              </a:cxn>
              <a:cxn ang="0">
                <a:pos x="0" y="4"/>
              </a:cxn>
              <a:cxn ang="0">
                <a:pos x="4" y="0"/>
              </a:cxn>
            </a:cxnLst>
            <a:rect l="0" t="0" r="r" b="b"/>
            <a:pathLst>
              <a:path w="54" h="32">
                <a:moveTo>
                  <a:pt x="4" y="0"/>
                </a:moveTo>
                <a:lnTo>
                  <a:pt x="22" y="4"/>
                </a:lnTo>
                <a:lnTo>
                  <a:pt x="36" y="10"/>
                </a:lnTo>
                <a:lnTo>
                  <a:pt x="48" y="14"/>
                </a:lnTo>
                <a:lnTo>
                  <a:pt x="54" y="20"/>
                </a:lnTo>
                <a:lnTo>
                  <a:pt x="48" y="30"/>
                </a:lnTo>
                <a:lnTo>
                  <a:pt x="36" y="32"/>
                </a:lnTo>
                <a:lnTo>
                  <a:pt x="20" y="32"/>
                </a:lnTo>
                <a:lnTo>
                  <a:pt x="16" y="22"/>
                </a:lnTo>
                <a:lnTo>
                  <a:pt x="6" y="18"/>
                </a:lnTo>
                <a:lnTo>
                  <a:pt x="0" y="12"/>
                </a:lnTo>
                <a:lnTo>
                  <a:pt x="0" y="4"/>
                </a:lnTo>
                <a:lnTo>
                  <a:pt x="4" y="0"/>
                </a:lnTo>
                <a:close/>
              </a:path>
            </a:pathLst>
          </a:custGeom>
          <a:solidFill>
            <a:srgbClr val="0060A9"/>
          </a:solidFill>
          <a:ln w="7938">
            <a:solidFill>
              <a:schemeClr val="tx1"/>
            </a:solidFill>
            <a:prstDash val="solid"/>
            <a:round/>
            <a:headEnd/>
            <a:tailEnd/>
          </a:ln>
        </p:spPr>
        <p:txBody>
          <a:bodyPr/>
          <a:lstStyle/>
          <a:p>
            <a:endParaRPr lang="en-US" dirty="0"/>
          </a:p>
        </p:txBody>
      </p:sp>
      <p:sp>
        <p:nvSpPr>
          <p:cNvPr id="370" name="Freeform 307"/>
          <p:cNvSpPr>
            <a:spLocks/>
          </p:cNvSpPr>
          <p:nvPr/>
        </p:nvSpPr>
        <p:spPr bwMode="auto">
          <a:xfrm>
            <a:off x="1777176" y="1517638"/>
            <a:ext cx="288490" cy="193284"/>
          </a:xfrm>
          <a:custGeom>
            <a:avLst/>
            <a:gdLst/>
            <a:ahLst/>
            <a:cxnLst>
              <a:cxn ang="0">
                <a:pos x="116" y="110"/>
              </a:cxn>
              <a:cxn ang="0">
                <a:pos x="102" y="104"/>
              </a:cxn>
              <a:cxn ang="0">
                <a:pos x="96" y="112"/>
              </a:cxn>
              <a:cxn ang="0">
                <a:pos x="66" y="110"/>
              </a:cxn>
              <a:cxn ang="0">
                <a:pos x="78" y="102"/>
              </a:cxn>
              <a:cxn ang="0">
                <a:pos x="62" y="96"/>
              </a:cxn>
              <a:cxn ang="0">
                <a:pos x="40" y="86"/>
              </a:cxn>
              <a:cxn ang="0">
                <a:pos x="70" y="82"/>
              </a:cxn>
              <a:cxn ang="0">
                <a:pos x="96" y="80"/>
              </a:cxn>
              <a:cxn ang="0">
                <a:pos x="78" y="72"/>
              </a:cxn>
              <a:cxn ang="0">
                <a:pos x="50" y="74"/>
              </a:cxn>
              <a:cxn ang="0">
                <a:pos x="24" y="74"/>
              </a:cxn>
              <a:cxn ang="0">
                <a:pos x="0" y="44"/>
              </a:cxn>
              <a:cxn ang="0">
                <a:pos x="14" y="48"/>
              </a:cxn>
              <a:cxn ang="0">
                <a:pos x="36" y="42"/>
              </a:cxn>
              <a:cxn ang="0">
                <a:pos x="16" y="38"/>
              </a:cxn>
              <a:cxn ang="0">
                <a:pos x="24" y="28"/>
              </a:cxn>
              <a:cxn ang="0">
                <a:pos x="42" y="26"/>
              </a:cxn>
              <a:cxn ang="0">
                <a:pos x="24" y="18"/>
              </a:cxn>
              <a:cxn ang="0">
                <a:pos x="34" y="10"/>
              </a:cxn>
              <a:cxn ang="0">
                <a:pos x="58" y="10"/>
              </a:cxn>
              <a:cxn ang="0">
                <a:pos x="42" y="4"/>
              </a:cxn>
              <a:cxn ang="0">
                <a:pos x="70" y="2"/>
              </a:cxn>
              <a:cxn ang="0">
                <a:pos x="118" y="34"/>
              </a:cxn>
              <a:cxn ang="0">
                <a:pos x="126" y="48"/>
              </a:cxn>
              <a:cxn ang="0">
                <a:pos x="138" y="34"/>
              </a:cxn>
              <a:cxn ang="0">
                <a:pos x="142" y="46"/>
              </a:cxn>
              <a:cxn ang="0">
                <a:pos x="152" y="58"/>
              </a:cxn>
              <a:cxn ang="0">
                <a:pos x="164" y="66"/>
              </a:cxn>
              <a:cxn ang="0">
                <a:pos x="176" y="68"/>
              </a:cxn>
              <a:cxn ang="0">
                <a:pos x="178" y="80"/>
              </a:cxn>
              <a:cxn ang="0">
                <a:pos x="162" y="82"/>
              </a:cxn>
              <a:cxn ang="0">
                <a:pos x="140" y="98"/>
              </a:cxn>
              <a:cxn ang="0">
                <a:pos x="144" y="82"/>
              </a:cxn>
              <a:cxn ang="0">
                <a:pos x="134" y="92"/>
              </a:cxn>
              <a:cxn ang="0">
                <a:pos x="136" y="102"/>
              </a:cxn>
              <a:cxn ang="0">
                <a:pos x="136" y="108"/>
              </a:cxn>
              <a:cxn ang="0">
                <a:pos x="128" y="106"/>
              </a:cxn>
              <a:cxn ang="0">
                <a:pos x="124" y="116"/>
              </a:cxn>
            </a:cxnLst>
            <a:rect l="0" t="0" r="r" b="b"/>
            <a:pathLst>
              <a:path w="182" h="116">
                <a:moveTo>
                  <a:pt x="124" y="116"/>
                </a:moveTo>
                <a:lnTo>
                  <a:pt x="116" y="110"/>
                </a:lnTo>
                <a:lnTo>
                  <a:pt x="108" y="100"/>
                </a:lnTo>
                <a:lnTo>
                  <a:pt x="102" y="104"/>
                </a:lnTo>
                <a:lnTo>
                  <a:pt x="104" y="110"/>
                </a:lnTo>
                <a:lnTo>
                  <a:pt x="96" y="112"/>
                </a:lnTo>
                <a:lnTo>
                  <a:pt x="84" y="116"/>
                </a:lnTo>
                <a:lnTo>
                  <a:pt x="66" y="110"/>
                </a:lnTo>
                <a:lnTo>
                  <a:pt x="64" y="100"/>
                </a:lnTo>
                <a:lnTo>
                  <a:pt x="78" y="102"/>
                </a:lnTo>
                <a:lnTo>
                  <a:pt x="76" y="98"/>
                </a:lnTo>
                <a:lnTo>
                  <a:pt x="62" y="96"/>
                </a:lnTo>
                <a:lnTo>
                  <a:pt x="56" y="98"/>
                </a:lnTo>
                <a:lnTo>
                  <a:pt x="40" y="86"/>
                </a:lnTo>
                <a:lnTo>
                  <a:pt x="52" y="82"/>
                </a:lnTo>
                <a:lnTo>
                  <a:pt x="70" y="82"/>
                </a:lnTo>
                <a:lnTo>
                  <a:pt x="84" y="82"/>
                </a:lnTo>
                <a:lnTo>
                  <a:pt x="96" y="80"/>
                </a:lnTo>
                <a:lnTo>
                  <a:pt x="90" y="74"/>
                </a:lnTo>
                <a:lnTo>
                  <a:pt x="78" y="72"/>
                </a:lnTo>
                <a:lnTo>
                  <a:pt x="62" y="72"/>
                </a:lnTo>
                <a:lnTo>
                  <a:pt x="50" y="74"/>
                </a:lnTo>
                <a:lnTo>
                  <a:pt x="34" y="72"/>
                </a:lnTo>
                <a:lnTo>
                  <a:pt x="24" y="74"/>
                </a:lnTo>
                <a:lnTo>
                  <a:pt x="6" y="54"/>
                </a:lnTo>
                <a:lnTo>
                  <a:pt x="0" y="44"/>
                </a:lnTo>
                <a:lnTo>
                  <a:pt x="8" y="44"/>
                </a:lnTo>
                <a:lnTo>
                  <a:pt x="14" y="48"/>
                </a:lnTo>
                <a:lnTo>
                  <a:pt x="30" y="50"/>
                </a:lnTo>
                <a:lnTo>
                  <a:pt x="36" y="42"/>
                </a:lnTo>
                <a:lnTo>
                  <a:pt x="24" y="40"/>
                </a:lnTo>
                <a:lnTo>
                  <a:pt x="16" y="38"/>
                </a:lnTo>
                <a:lnTo>
                  <a:pt x="14" y="28"/>
                </a:lnTo>
                <a:lnTo>
                  <a:pt x="24" y="28"/>
                </a:lnTo>
                <a:lnTo>
                  <a:pt x="36" y="30"/>
                </a:lnTo>
                <a:lnTo>
                  <a:pt x="42" y="26"/>
                </a:lnTo>
                <a:lnTo>
                  <a:pt x="34" y="22"/>
                </a:lnTo>
                <a:lnTo>
                  <a:pt x="24" y="18"/>
                </a:lnTo>
                <a:lnTo>
                  <a:pt x="26" y="10"/>
                </a:lnTo>
                <a:lnTo>
                  <a:pt x="34" y="10"/>
                </a:lnTo>
                <a:lnTo>
                  <a:pt x="42" y="12"/>
                </a:lnTo>
                <a:lnTo>
                  <a:pt x="58" y="10"/>
                </a:lnTo>
                <a:lnTo>
                  <a:pt x="56" y="6"/>
                </a:lnTo>
                <a:lnTo>
                  <a:pt x="42" y="4"/>
                </a:lnTo>
                <a:lnTo>
                  <a:pt x="46" y="0"/>
                </a:lnTo>
                <a:lnTo>
                  <a:pt x="70" y="2"/>
                </a:lnTo>
                <a:lnTo>
                  <a:pt x="98" y="30"/>
                </a:lnTo>
                <a:lnTo>
                  <a:pt x="118" y="34"/>
                </a:lnTo>
                <a:lnTo>
                  <a:pt x="118" y="42"/>
                </a:lnTo>
                <a:lnTo>
                  <a:pt x="126" y="48"/>
                </a:lnTo>
                <a:lnTo>
                  <a:pt x="130" y="38"/>
                </a:lnTo>
                <a:lnTo>
                  <a:pt x="138" y="34"/>
                </a:lnTo>
                <a:lnTo>
                  <a:pt x="144" y="36"/>
                </a:lnTo>
                <a:lnTo>
                  <a:pt x="142" y="46"/>
                </a:lnTo>
                <a:lnTo>
                  <a:pt x="150" y="52"/>
                </a:lnTo>
                <a:lnTo>
                  <a:pt x="152" y="58"/>
                </a:lnTo>
                <a:lnTo>
                  <a:pt x="150" y="68"/>
                </a:lnTo>
                <a:lnTo>
                  <a:pt x="164" y="66"/>
                </a:lnTo>
                <a:lnTo>
                  <a:pt x="172" y="68"/>
                </a:lnTo>
                <a:lnTo>
                  <a:pt x="176" y="68"/>
                </a:lnTo>
                <a:lnTo>
                  <a:pt x="182" y="74"/>
                </a:lnTo>
                <a:lnTo>
                  <a:pt x="178" y="80"/>
                </a:lnTo>
                <a:lnTo>
                  <a:pt x="172" y="84"/>
                </a:lnTo>
                <a:lnTo>
                  <a:pt x="162" y="82"/>
                </a:lnTo>
                <a:lnTo>
                  <a:pt x="156" y="84"/>
                </a:lnTo>
                <a:lnTo>
                  <a:pt x="140" y="98"/>
                </a:lnTo>
                <a:lnTo>
                  <a:pt x="140" y="92"/>
                </a:lnTo>
                <a:lnTo>
                  <a:pt x="144" y="82"/>
                </a:lnTo>
                <a:lnTo>
                  <a:pt x="138" y="82"/>
                </a:lnTo>
                <a:lnTo>
                  <a:pt x="134" y="92"/>
                </a:lnTo>
                <a:lnTo>
                  <a:pt x="134" y="96"/>
                </a:lnTo>
                <a:lnTo>
                  <a:pt x="136" y="102"/>
                </a:lnTo>
                <a:lnTo>
                  <a:pt x="136" y="106"/>
                </a:lnTo>
                <a:lnTo>
                  <a:pt x="136" y="108"/>
                </a:lnTo>
                <a:lnTo>
                  <a:pt x="134" y="110"/>
                </a:lnTo>
                <a:lnTo>
                  <a:pt x="128" y="106"/>
                </a:lnTo>
                <a:lnTo>
                  <a:pt x="126" y="104"/>
                </a:lnTo>
                <a:lnTo>
                  <a:pt x="124" y="116"/>
                </a:lnTo>
                <a:close/>
              </a:path>
            </a:pathLst>
          </a:custGeom>
          <a:solidFill>
            <a:srgbClr val="0060A9"/>
          </a:solidFill>
          <a:ln w="7938">
            <a:solidFill>
              <a:schemeClr val="tx1"/>
            </a:solidFill>
            <a:prstDash val="solid"/>
            <a:round/>
            <a:headEnd/>
            <a:tailEnd/>
          </a:ln>
        </p:spPr>
        <p:txBody>
          <a:bodyPr/>
          <a:lstStyle/>
          <a:p>
            <a:endParaRPr lang="en-US" dirty="0"/>
          </a:p>
        </p:txBody>
      </p:sp>
      <p:sp>
        <p:nvSpPr>
          <p:cNvPr id="371" name="Freeform 308"/>
          <p:cNvSpPr>
            <a:spLocks/>
          </p:cNvSpPr>
          <p:nvPr/>
        </p:nvSpPr>
        <p:spPr bwMode="auto">
          <a:xfrm>
            <a:off x="1685241" y="1590953"/>
            <a:ext cx="41213" cy="26660"/>
          </a:xfrm>
          <a:custGeom>
            <a:avLst/>
            <a:gdLst/>
            <a:ahLst/>
            <a:cxnLst>
              <a:cxn ang="0">
                <a:pos x="8" y="0"/>
              </a:cxn>
              <a:cxn ang="0">
                <a:pos x="18" y="0"/>
              </a:cxn>
              <a:cxn ang="0">
                <a:pos x="26" y="6"/>
              </a:cxn>
              <a:cxn ang="0">
                <a:pos x="26" y="16"/>
              </a:cxn>
              <a:cxn ang="0">
                <a:pos x="18" y="16"/>
              </a:cxn>
              <a:cxn ang="0">
                <a:pos x="14" y="12"/>
              </a:cxn>
              <a:cxn ang="0">
                <a:pos x="4" y="12"/>
              </a:cxn>
              <a:cxn ang="0">
                <a:pos x="0" y="4"/>
              </a:cxn>
              <a:cxn ang="0">
                <a:pos x="8" y="0"/>
              </a:cxn>
            </a:cxnLst>
            <a:rect l="0" t="0" r="r" b="b"/>
            <a:pathLst>
              <a:path w="26" h="16">
                <a:moveTo>
                  <a:pt x="8" y="0"/>
                </a:moveTo>
                <a:lnTo>
                  <a:pt x="18" y="0"/>
                </a:lnTo>
                <a:lnTo>
                  <a:pt x="26" y="6"/>
                </a:lnTo>
                <a:lnTo>
                  <a:pt x="26" y="16"/>
                </a:lnTo>
                <a:lnTo>
                  <a:pt x="18" y="16"/>
                </a:lnTo>
                <a:lnTo>
                  <a:pt x="14" y="12"/>
                </a:lnTo>
                <a:lnTo>
                  <a:pt x="4" y="12"/>
                </a:lnTo>
                <a:lnTo>
                  <a:pt x="0" y="4"/>
                </a:lnTo>
                <a:lnTo>
                  <a:pt x="8" y="0"/>
                </a:lnTo>
                <a:close/>
              </a:path>
            </a:pathLst>
          </a:custGeom>
          <a:solidFill>
            <a:srgbClr val="0060A9"/>
          </a:solidFill>
          <a:ln w="7938">
            <a:solidFill>
              <a:schemeClr val="tx1"/>
            </a:solidFill>
            <a:prstDash val="solid"/>
            <a:round/>
            <a:headEnd/>
            <a:tailEnd/>
          </a:ln>
        </p:spPr>
        <p:txBody>
          <a:bodyPr/>
          <a:lstStyle/>
          <a:p>
            <a:endParaRPr lang="en-US" dirty="0"/>
          </a:p>
        </p:txBody>
      </p:sp>
      <p:sp>
        <p:nvSpPr>
          <p:cNvPr id="372" name="Freeform 309"/>
          <p:cNvSpPr>
            <a:spLocks/>
          </p:cNvSpPr>
          <p:nvPr/>
        </p:nvSpPr>
        <p:spPr bwMode="auto">
          <a:xfrm>
            <a:off x="2179794" y="1950859"/>
            <a:ext cx="110958" cy="46655"/>
          </a:xfrm>
          <a:custGeom>
            <a:avLst/>
            <a:gdLst/>
            <a:ahLst/>
            <a:cxnLst>
              <a:cxn ang="0">
                <a:pos x="4" y="0"/>
              </a:cxn>
              <a:cxn ang="0">
                <a:pos x="22" y="0"/>
              </a:cxn>
              <a:cxn ang="0">
                <a:pos x="42" y="2"/>
              </a:cxn>
              <a:cxn ang="0">
                <a:pos x="62" y="12"/>
              </a:cxn>
              <a:cxn ang="0">
                <a:pos x="70" y="22"/>
              </a:cxn>
              <a:cxn ang="0">
                <a:pos x="60" y="24"/>
              </a:cxn>
              <a:cxn ang="0">
                <a:pos x="46" y="24"/>
              </a:cxn>
              <a:cxn ang="0">
                <a:pos x="32" y="24"/>
              </a:cxn>
              <a:cxn ang="0">
                <a:pos x="26" y="28"/>
              </a:cxn>
              <a:cxn ang="0">
                <a:pos x="14" y="26"/>
              </a:cxn>
              <a:cxn ang="0">
                <a:pos x="10" y="16"/>
              </a:cxn>
              <a:cxn ang="0">
                <a:pos x="0" y="10"/>
              </a:cxn>
              <a:cxn ang="0">
                <a:pos x="0" y="0"/>
              </a:cxn>
              <a:cxn ang="0">
                <a:pos x="4" y="0"/>
              </a:cxn>
            </a:cxnLst>
            <a:rect l="0" t="0" r="r" b="b"/>
            <a:pathLst>
              <a:path w="70" h="28">
                <a:moveTo>
                  <a:pt x="4" y="0"/>
                </a:moveTo>
                <a:lnTo>
                  <a:pt x="22" y="0"/>
                </a:lnTo>
                <a:lnTo>
                  <a:pt x="42" y="2"/>
                </a:lnTo>
                <a:lnTo>
                  <a:pt x="62" y="12"/>
                </a:lnTo>
                <a:lnTo>
                  <a:pt x="70" y="22"/>
                </a:lnTo>
                <a:lnTo>
                  <a:pt x="60" y="24"/>
                </a:lnTo>
                <a:lnTo>
                  <a:pt x="46" y="24"/>
                </a:lnTo>
                <a:lnTo>
                  <a:pt x="32" y="24"/>
                </a:lnTo>
                <a:lnTo>
                  <a:pt x="26" y="28"/>
                </a:lnTo>
                <a:lnTo>
                  <a:pt x="14" y="26"/>
                </a:lnTo>
                <a:lnTo>
                  <a:pt x="10" y="16"/>
                </a:lnTo>
                <a:lnTo>
                  <a:pt x="0" y="10"/>
                </a:lnTo>
                <a:lnTo>
                  <a:pt x="0" y="0"/>
                </a:lnTo>
                <a:lnTo>
                  <a:pt x="4" y="0"/>
                </a:lnTo>
                <a:close/>
              </a:path>
            </a:pathLst>
          </a:custGeom>
          <a:solidFill>
            <a:srgbClr val="0060A9"/>
          </a:solidFill>
          <a:ln w="7938">
            <a:solidFill>
              <a:schemeClr val="tx1"/>
            </a:solidFill>
            <a:prstDash val="solid"/>
            <a:round/>
            <a:headEnd/>
            <a:tailEnd/>
          </a:ln>
        </p:spPr>
        <p:txBody>
          <a:bodyPr/>
          <a:lstStyle/>
          <a:p>
            <a:endParaRPr lang="en-US" dirty="0"/>
          </a:p>
        </p:txBody>
      </p:sp>
      <p:sp>
        <p:nvSpPr>
          <p:cNvPr id="373" name="Freeform 310"/>
          <p:cNvSpPr>
            <a:spLocks/>
          </p:cNvSpPr>
          <p:nvPr/>
        </p:nvSpPr>
        <p:spPr bwMode="auto">
          <a:xfrm>
            <a:off x="2265389" y="2210792"/>
            <a:ext cx="57064" cy="49987"/>
          </a:xfrm>
          <a:custGeom>
            <a:avLst/>
            <a:gdLst/>
            <a:ahLst/>
            <a:cxnLst>
              <a:cxn ang="0">
                <a:pos x="36" y="4"/>
              </a:cxn>
              <a:cxn ang="0">
                <a:pos x="36" y="10"/>
              </a:cxn>
              <a:cxn ang="0">
                <a:pos x="34" y="20"/>
              </a:cxn>
              <a:cxn ang="0">
                <a:pos x="26" y="26"/>
              </a:cxn>
              <a:cxn ang="0">
                <a:pos x="14" y="30"/>
              </a:cxn>
              <a:cxn ang="0">
                <a:pos x="0" y="26"/>
              </a:cxn>
              <a:cxn ang="0">
                <a:pos x="2" y="12"/>
              </a:cxn>
              <a:cxn ang="0">
                <a:pos x="6" y="4"/>
              </a:cxn>
              <a:cxn ang="0">
                <a:pos x="12" y="2"/>
              </a:cxn>
              <a:cxn ang="0">
                <a:pos x="24" y="0"/>
              </a:cxn>
              <a:cxn ang="0">
                <a:pos x="36" y="4"/>
              </a:cxn>
            </a:cxnLst>
            <a:rect l="0" t="0" r="r" b="b"/>
            <a:pathLst>
              <a:path w="36" h="30">
                <a:moveTo>
                  <a:pt x="36" y="4"/>
                </a:moveTo>
                <a:lnTo>
                  <a:pt x="36" y="10"/>
                </a:lnTo>
                <a:lnTo>
                  <a:pt x="34" y="20"/>
                </a:lnTo>
                <a:lnTo>
                  <a:pt x="26" y="26"/>
                </a:lnTo>
                <a:lnTo>
                  <a:pt x="14" y="30"/>
                </a:lnTo>
                <a:lnTo>
                  <a:pt x="0" y="26"/>
                </a:lnTo>
                <a:lnTo>
                  <a:pt x="2" y="12"/>
                </a:lnTo>
                <a:lnTo>
                  <a:pt x="6" y="4"/>
                </a:lnTo>
                <a:lnTo>
                  <a:pt x="12" y="2"/>
                </a:lnTo>
                <a:lnTo>
                  <a:pt x="24" y="0"/>
                </a:lnTo>
                <a:lnTo>
                  <a:pt x="36" y="4"/>
                </a:lnTo>
                <a:close/>
              </a:path>
            </a:pathLst>
          </a:custGeom>
          <a:solidFill>
            <a:srgbClr val="0060A9"/>
          </a:solidFill>
          <a:ln w="7938">
            <a:solidFill>
              <a:schemeClr val="tx1"/>
            </a:solidFill>
            <a:prstDash val="solid"/>
            <a:round/>
            <a:headEnd/>
            <a:tailEnd/>
          </a:ln>
        </p:spPr>
        <p:txBody>
          <a:bodyPr/>
          <a:lstStyle/>
          <a:p>
            <a:endParaRPr lang="en-US" dirty="0"/>
          </a:p>
        </p:txBody>
      </p:sp>
      <p:sp>
        <p:nvSpPr>
          <p:cNvPr id="374" name="Freeform 311"/>
          <p:cNvSpPr>
            <a:spLocks/>
          </p:cNvSpPr>
          <p:nvPr/>
        </p:nvSpPr>
        <p:spPr bwMode="auto">
          <a:xfrm>
            <a:off x="2014942" y="2320763"/>
            <a:ext cx="174362" cy="116636"/>
          </a:xfrm>
          <a:custGeom>
            <a:avLst/>
            <a:gdLst/>
            <a:ahLst/>
            <a:cxnLst>
              <a:cxn ang="0">
                <a:pos x="18" y="16"/>
              </a:cxn>
              <a:cxn ang="0">
                <a:pos x="18" y="6"/>
              </a:cxn>
              <a:cxn ang="0">
                <a:pos x="28" y="0"/>
              </a:cxn>
              <a:cxn ang="0">
                <a:pos x="40" y="0"/>
              </a:cxn>
              <a:cxn ang="0">
                <a:pos x="40" y="8"/>
              </a:cxn>
              <a:cxn ang="0">
                <a:pos x="42" y="12"/>
              </a:cxn>
              <a:cxn ang="0">
                <a:pos x="52" y="14"/>
              </a:cxn>
              <a:cxn ang="0">
                <a:pos x="54" y="16"/>
              </a:cxn>
              <a:cxn ang="0">
                <a:pos x="56" y="20"/>
              </a:cxn>
              <a:cxn ang="0">
                <a:pos x="62" y="22"/>
              </a:cxn>
              <a:cxn ang="0">
                <a:pos x="70" y="30"/>
              </a:cxn>
              <a:cxn ang="0">
                <a:pos x="84" y="32"/>
              </a:cxn>
              <a:cxn ang="0">
                <a:pos x="86" y="38"/>
              </a:cxn>
              <a:cxn ang="0">
                <a:pos x="88" y="46"/>
              </a:cxn>
              <a:cxn ang="0">
                <a:pos x="98" y="46"/>
              </a:cxn>
              <a:cxn ang="0">
                <a:pos x="108" y="48"/>
              </a:cxn>
              <a:cxn ang="0">
                <a:pos x="110" y="52"/>
              </a:cxn>
              <a:cxn ang="0">
                <a:pos x="110" y="56"/>
              </a:cxn>
              <a:cxn ang="0">
                <a:pos x="108" y="56"/>
              </a:cxn>
              <a:cxn ang="0">
                <a:pos x="106" y="60"/>
              </a:cxn>
              <a:cxn ang="0">
                <a:pos x="102" y="60"/>
              </a:cxn>
              <a:cxn ang="0">
                <a:pos x="100" y="62"/>
              </a:cxn>
              <a:cxn ang="0">
                <a:pos x="90" y="60"/>
              </a:cxn>
              <a:cxn ang="0">
                <a:pos x="84" y="58"/>
              </a:cxn>
              <a:cxn ang="0">
                <a:pos x="76" y="52"/>
              </a:cxn>
              <a:cxn ang="0">
                <a:pos x="68" y="46"/>
              </a:cxn>
              <a:cxn ang="0">
                <a:pos x="64" y="42"/>
              </a:cxn>
              <a:cxn ang="0">
                <a:pos x="60" y="44"/>
              </a:cxn>
              <a:cxn ang="0">
                <a:pos x="58" y="48"/>
              </a:cxn>
              <a:cxn ang="0">
                <a:pos x="52" y="56"/>
              </a:cxn>
              <a:cxn ang="0">
                <a:pos x="40" y="68"/>
              </a:cxn>
              <a:cxn ang="0">
                <a:pos x="24" y="70"/>
              </a:cxn>
              <a:cxn ang="0">
                <a:pos x="26" y="56"/>
              </a:cxn>
              <a:cxn ang="0">
                <a:pos x="14" y="56"/>
              </a:cxn>
              <a:cxn ang="0">
                <a:pos x="10" y="56"/>
              </a:cxn>
              <a:cxn ang="0">
                <a:pos x="6" y="62"/>
              </a:cxn>
              <a:cxn ang="0">
                <a:pos x="0" y="56"/>
              </a:cxn>
              <a:cxn ang="0">
                <a:pos x="6" y="48"/>
              </a:cxn>
              <a:cxn ang="0">
                <a:pos x="16" y="38"/>
              </a:cxn>
              <a:cxn ang="0">
                <a:pos x="16" y="26"/>
              </a:cxn>
              <a:cxn ang="0">
                <a:pos x="18" y="22"/>
              </a:cxn>
              <a:cxn ang="0">
                <a:pos x="18" y="16"/>
              </a:cxn>
            </a:cxnLst>
            <a:rect l="0" t="0" r="r" b="b"/>
            <a:pathLst>
              <a:path w="110" h="70">
                <a:moveTo>
                  <a:pt x="18" y="16"/>
                </a:moveTo>
                <a:lnTo>
                  <a:pt x="18" y="6"/>
                </a:lnTo>
                <a:lnTo>
                  <a:pt x="28" y="0"/>
                </a:lnTo>
                <a:lnTo>
                  <a:pt x="40" y="0"/>
                </a:lnTo>
                <a:lnTo>
                  <a:pt x="40" y="8"/>
                </a:lnTo>
                <a:lnTo>
                  <a:pt x="42" y="12"/>
                </a:lnTo>
                <a:lnTo>
                  <a:pt x="52" y="14"/>
                </a:lnTo>
                <a:lnTo>
                  <a:pt x="54" y="16"/>
                </a:lnTo>
                <a:lnTo>
                  <a:pt x="56" y="20"/>
                </a:lnTo>
                <a:lnTo>
                  <a:pt x="62" y="22"/>
                </a:lnTo>
                <a:lnTo>
                  <a:pt x="70" y="30"/>
                </a:lnTo>
                <a:lnTo>
                  <a:pt x="84" y="32"/>
                </a:lnTo>
                <a:lnTo>
                  <a:pt x="86" y="38"/>
                </a:lnTo>
                <a:lnTo>
                  <a:pt x="88" y="46"/>
                </a:lnTo>
                <a:lnTo>
                  <a:pt x="98" y="46"/>
                </a:lnTo>
                <a:lnTo>
                  <a:pt x="108" y="48"/>
                </a:lnTo>
                <a:lnTo>
                  <a:pt x="110" y="52"/>
                </a:lnTo>
                <a:lnTo>
                  <a:pt x="110" y="56"/>
                </a:lnTo>
                <a:lnTo>
                  <a:pt x="108" y="56"/>
                </a:lnTo>
                <a:lnTo>
                  <a:pt x="106" y="60"/>
                </a:lnTo>
                <a:lnTo>
                  <a:pt x="102" y="60"/>
                </a:lnTo>
                <a:lnTo>
                  <a:pt x="100" y="62"/>
                </a:lnTo>
                <a:lnTo>
                  <a:pt x="90" y="60"/>
                </a:lnTo>
                <a:lnTo>
                  <a:pt x="84" y="58"/>
                </a:lnTo>
                <a:lnTo>
                  <a:pt x="76" y="52"/>
                </a:lnTo>
                <a:lnTo>
                  <a:pt x="68" y="46"/>
                </a:lnTo>
                <a:lnTo>
                  <a:pt x="64" y="42"/>
                </a:lnTo>
                <a:lnTo>
                  <a:pt x="60" y="44"/>
                </a:lnTo>
                <a:lnTo>
                  <a:pt x="58" y="48"/>
                </a:lnTo>
                <a:lnTo>
                  <a:pt x="52" y="56"/>
                </a:lnTo>
                <a:lnTo>
                  <a:pt x="40" y="68"/>
                </a:lnTo>
                <a:lnTo>
                  <a:pt x="24" y="70"/>
                </a:lnTo>
                <a:lnTo>
                  <a:pt x="26" y="56"/>
                </a:lnTo>
                <a:lnTo>
                  <a:pt x="14" y="56"/>
                </a:lnTo>
                <a:lnTo>
                  <a:pt x="10" y="56"/>
                </a:lnTo>
                <a:lnTo>
                  <a:pt x="6" y="62"/>
                </a:lnTo>
                <a:lnTo>
                  <a:pt x="0" y="56"/>
                </a:lnTo>
                <a:lnTo>
                  <a:pt x="6" y="48"/>
                </a:lnTo>
                <a:lnTo>
                  <a:pt x="16" y="38"/>
                </a:lnTo>
                <a:lnTo>
                  <a:pt x="16" y="26"/>
                </a:lnTo>
                <a:lnTo>
                  <a:pt x="18" y="22"/>
                </a:lnTo>
                <a:lnTo>
                  <a:pt x="18" y="16"/>
                </a:lnTo>
                <a:close/>
              </a:path>
            </a:pathLst>
          </a:custGeom>
          <a:solidFill>
            <a:srgbClr val="0060A9"/>
          </a:solidFill>
          <a:ln w="7938">
            <a:solidFill>
              <a:schemeClr val="tx1"/>
            </a:solidFill>
            <a:prstDash val="solid"/>
            <a:round/>
            <a:headEnd/>
            <a:tailEnd/>
          </a:ln>
        </p:spPr>
        <p:txBody>
          <a:bodyPr/>
          <a:lstStyle/>
          <a:p>
            <a:endParaRPr lang="en-US" dirty="0"/>
          </a:p>
        </p:txBody>
      </p:sp>
      <p:sp>
        <p:nvSpPr>
          <p:cNvPr id="375" name="Freeform 312"/>
          <p:cNvSpPr>
            <a:spLocks/>
          </p:cNvSpPr>
          <p:nvPr/>
        </p:nvSpPr>
        <p:spPr bwMode="auto">
          <a:xfrm>
            <a:off x="1710603" y="2140809"/>
            <a:ext cx="107787" cy="59985"/>
          </a:xfrm>
          <a:custGeom>
            <a:avLst/>
            <a:gdLst/>
            <a:ahLst/>
            <a:cxnLst>
              <a:cxn ang="0">
                <a:pos x="6" y="26"/>
              </a:cxn>
              <a:cxn ang="0">
                <a:pos x="0" y="24"/>
              </a:cxn>
              <a:cxn ang="0">
                <a:pos x="10" y="16"/>
              </a:cxn>
              <a:cxn ang="0">
                <a:pos x="18" y="10"/>
              </a:cxn>
              <a:cxn ang="0">
                <a:pos x="20" y="0"/>
              </a:cxn>
              <a:cxn ang="0">
                <a:pos x="28" y="2"/>
              </a:cxn>
              <a:cxn ang="0">
                <a:pos x="38" y="6"/>
              </a:cxn>
              <a:cxn ang="0">
                <a:pos x="48" y="14"/>
              </a:cxn>
              <a:cxn ang="0">
                <a:pos x="60" y="18"/>
              </a:cxn>
              <a:cxn ang="0">
                <a:pos x="66" y="24"/>
              </a:cxn>
              <a:cxn ang="0">
                <a:pos x="68" y="32"/>
              </a:cxn>
              <a:cxn ang="0">
                <a:pos x="64" y="34"/>
              </a:cxn>
              <a:cxn ang="0">
                <a:pos x="56" y="36"/>
              </a:cxn>
              <a:cxn ang="0">
                <a:pos x="44" y="36"/>
              </a:cxn>
              <a:cxn ang="0">
                <a:pos x="28" y="34"/>
              </a:cxn>
              <a:cxn ang="0">
                <a:pos x="18" y="30"/>
              </a:cxn>
              <a:cxn ang="0">
                <a:pos x="6" y="26"/>
              </a:cxn>
            </a:cxnLst>
            <a:rect l="0" t="0" r="r" b="b"/>
            <a:pathLst>
              <a:path w="68" h="36">
                <a:moveTo>
                  <a:pt x="6" y="26"/>
                </a:moveTo>
                <a:lnTo>
                  <a:pt x="0" y="24"/>
                </a:lnTo>
                <a:lnTo>
                  <a:pt x="10" y="16"/>
                </a:lnTo>
                <a:lnTo>
                  <a:pt x="18" y="10"/>
                </a:lnTo>
                <a:lnTo>
                  <a:pt x="20" y="0"/>
                </a:lnTo>
                <a:lnTo>
                  <a:pt x="28" y="2"/>
                </a:lnTo>
                <a:lnTo>
                  <a:pt x="38" y="6"/>
                </a:lnTo>
                <a:lnTo>
                  <a:pt x="48" y="14"/>
                </a:lnTo>
                <a:lnTo>
                  <a:pt x="60" y="18"/>
                </a:lnTo>
                <a:lnTo>
                  <a:pt x="66" y="24"/>
                </a:lnTo>
                <a:lnTo>
                  <a:pt x="68" y="32"/>
                </a:lnTo>
                <a:lnTo>
                  <a:pt x="64" y="34"/>
                </a:lnTo>
                <a:lnTo>
                  <a:pt x="56" y="36"/>
                </a:lnTo>
                <a:lnTo>
                  <a:pt x="44" y="36"/>
                </a:lnTo>
                <a:lnTo>
                  <a:pt x="28" y="34"/>
                </a:lnTo>
                <a:lnTo>
                  <a:pt x="18" y="30"/>
                </a:lnTo>
                <a:lnTo>
                  <a:pt x="6" y="26"/>
                </a:lnTo>
                <a:close/>
              </a:path>
            </a:pathLst>
          </a:custGeom>
          <a:solidFill>
            <a:srgbClr val="0060A9"/>
          </a:solidFill>
          <a:ln w="7938">
            <a:solidFill>
              <a:schemeClr val="tx1"/>
            </a:solidFill>
            <a:prstDash val="solid"/>
            <a:round/>
            <a:headEnd/>
            <a:tailEnd/>
          </a:ln>
        </p:spPr>
        <p:txBody>
          <a:bodyPr/>
          <a:lstStyle/>
          <a:p>
            <a:endParaRPr lang="en-US" dirty="0"/>
          </a:p>
        </p:txBody>
      </p:sp>
      <p:sp>
        <p:nvSpPr>
          <p:cNvPr id="376" name="Freeform 313"/>
          <p:cNvSpPr>
            <a:spLocks/>
          </p:cNvSpPr>
          <p:nvPr/>
        </p:nvSpPr>
        <p:spPr bwMode="auto">
          <a:xfrm>
            <a:off x="1948367" y="1944193"/>
            <a:ext cx="729149" cy="546524"/>
          </a:xfrm>
          <a:custGeom>
            <a:avLst/>
            <a:gdLst/>
            <a:ahLst/>
            <a:cxnLst>
              <a:cxn ang="0">
                <a:pos x="148" y="30"/>
              </a:cxn>
              <a:cxn ang="0">
                <a:pos x="154" y="52"/>
              </a:cxn>
              <a:cxn ang="0">
                <a:pos x="184" y="36"/>
              </a:cxn>
              <a:cxn ang="0">
                <a:pos x="238" y="44"/>
              </a:cxn>
              <a:cxn ang="0">
                <a:pos x="250" y="54"/>
              </a:cxn>
              <a:cxn ang="0">
                <a:pos x="258" y="58"/>
              </a:cxn>
              <a:cxn ang="0">
                <a:pos x="280" y="68"/>
              </a:cxn>
              <a:cxn ang="0">
                <a:pos x="284" y="86"/>
              </a:cxn>
              <a:cxn ang="0">
                <a:pos x="306" y="90"/>
              </a:cxn>
              <a:cxn ang="0">
                <a:pos x="332" y="92"/>
              </a:cxn>
              <a:cxn ang="0">
                <a:pos x="324" y="108"/>
              </a:cxn>
              <a:cxn ang="0">
                <a:pos x="360" y="116"/>
              </a:cxn>
              <a:cxn ang="0">
                <a:pos x="342" y="122"/>
              </a:cxn>
              <a:cxn ang="0">
                <a:pos x="368" y="134"/>
              </a:cxn>
              <a:cxn ang="0">
                <a:pos x="346" y="136"/>
              </a:cxn>
              <a:cxn ang="0">
                <a:pos x="346" y="150"/>
              </a:cxn>
              <a:cxn ang="0">
                <a:pos x="382" y="160"/>
              </a:cxn>
              <a:cxn ang="0">
                <a:pos x="404" y="174"/>
              </a:cxn>
              <a:cxn ang="0">
                <a:pos x="434" y="190"/>
              </a:cxn>
              <a:cxn ang="0">
                <a:pos x="460" y="208"/>
              </a:cxn>
              <a:cxn ang="0">
                <a:pos x="434" y="216"/>
              </a:cxn>
              <a:cxn ang="0">
                <a:pos x="420" y="240"/>
              </a:cxn>
              <a:cxn ang="0">
                <a:pos x="386" y="222"/>
              </a:cxn>
              <a:cxn ang="0">
                <a:pos x="358" y="230"/>
              </a:cxn>
              <a:cxn ang="0">
                <a:pos x="408" y="284"/>
              </a:cxn>
              <a:cxn ang="0">
                <a:pos x="394" y="290"/>
              </a:cxn>
              <a:cxn ang="0">
                <a:pos x="356" y="290"/>
              </a:cxn>
              <a:cxn ang="0">
                <a:pos x="366" y="306"/>
              </a:cxn>
              <a:cxn ang="0">
                <a:pos x="354" y="322"/>
              </a:cxn>
              <a:cxn ang="0">
                <a:pos x="310" y="314"/>
              </a:cxn>
              <a:cxn ang="0">
                <a:pos x="288" y="280"/>
              </a:cxn>
              <a:cxn ang="0">
                <a:pos x="256" y="258"/>
              </a:cxn>
              <a:cxn ang="0">
                <a:pos x="238" y="260"/>
              </a:cxn>
              <a:cxn ang="0">
                <a:pos x="208" y="270"/>
              </a:cxn>
              <a:cxn ang="0">
                <a:pos x="202" y="236"/>
              </a:cxn>
              <a:cxn ang="0">
                <a:pos x="238" y="240"/>
              </a:cxn>
              <a:cxn ang="0">
                <a:pos x="246" y="222"/>
              </a:cxn>
              <a:cxn ang="0">
                <a:pos x="272" y="172"/>
              </a:cxn>
              <a:cxn ang="0">
                <a:pos x="246" y="156"/>
              </a:cxn>
              <a:cxn ang="0">
                <a:pos x="218" y="150"/>
              </a:cxn>
              <a:cxn ang="0">
                <a:pos x="212" y="124"/>
              </a:cxn>
              <a:cxn ang="0">
                <a:pos x="186" y="106"/>
              </a:cxn>
              <a:cxn ang="0">
                <a:pos x="178" y="112"/>
              </a:cxn>
              <a:cxn ang="0">
                <a:pos x="130" y="116"/>
              </a:cxn>
              <a:cxn ang="0">
                <a:pos x="56" y="110"/>
              </a:cxn>
              <a:cxn ang="0">
                <a:pos x="20" y="102"/>
              </a:cxn>
              <a:cxn ang="0">
                <a:pos x="32" y="86"/>
              </a:cxn>
              <a:cxn ang="0">
                <a:pos x="0" y="72"/>
              </a:cxn>
              <a:cxn ang="0">
                <a:pos x="38" y="2"/>
              </a:cxn>
              <a:cxn ang="0">
                <a:pos x="64" y="12"/>
              </a:cxn>
              <a:cxn ang="0">
                <a:pos x="68" y="76"/>
              </a:cxn>
              <a:cxn ang="0">
                <a:pos x="78" y="46"/>
              </a:cxn>
              <a:cxn ang="0">
                <a:pos x="108" y="4"/>
              </a:cxn>
            </a:cxnLst>
            <a:rect l="0" t="0" r="r" b="b"/>
            <a:pathLst>
              <a:path w="460" h="328">
                <a:moveTo>
                  <a:pt x="134" y="6"/>
                </a:moveTo>
                <a:lnTo>
                  <a:pt x="140" y="14"/>
                </a:lnTo>
                <a:lnTo>
                  <a:pt x="146" y="22"/>
                </a:lnTo>
                <a:lnTo>
                  <a:pt x="148" y="30"/>
                </a:lnTo>
                <a:lnTo>
                  <a:pt x="148" y="38"/>
                </a:lnTo>
                <a:lnTo>
                  <a:pt x="144" y="42"/>
                </a:lnTo>
                <a:lnTo>
                  <a:pt x="144" y="52"/>
                </a:lnTo>
                <a:lnTo>
                  <a:pt x="154" y="52"/>
                </a:lnTo>
                <a:lnTo>
                  <a:pt x="158" y="42"/>
                </a:lnTo>
                <a:lnTo>
                  <a:pt x="168" y="42"/>
                </a:lnTo>
                <a:lnTo>
                  <a:pt x="180" y="50"/>
                </a:lnTo>
                <a:lnTo>
                  <a:pt x="184" y="36"/>
                </a:lnTo>
                <a:lnTo>
                  <a:pt x="198" y="34"/>
                </a:lnTo>
                <a:lnTo>
                  <a:pt x="214" y="34"/>
                </a:lnTo>
                <a:lnTo>
                  <a:pt x="230" y="40"/>
                </a:lnTo>
                <a:lnTo>
                  <a:pt x="238" y="44"/>
                </a:lnTo>
                <a:lnTo>
                  <a:pt x="228" y="50"/>
                </a:lnTo>
                <a:lnTo>
                  <a:pt x="226" y="58"/>
                </a:lnTo>
                <a:lnTo>
                  <a:pt x="240" y="52"/>
                </a:lnTo>
                <a:lnTo>
                  <a:pt x="250" y="54"/>
                </a:lnTo>
                <a:lnTo>
                  <a:pt x="244" y="60"/>
                </a:lnTo>
                <a:lnTo>
                  <a:pt x="238" y="68"/>
                </a:lnTo>
                <a:lnTo>
                  <a:pt x="246" y="66"/>
                </a:lnTo>
                <a:lnTo>
                  <a:pt x="258" y="58"/>
                </a:lnTo>
                <a:lnTo>
                  <a:pt x="260" y="66"/>
                </a:lnTo>
                <a:lnTo>
                  <a:pt x="254" y="74"/>
                </a:lnTo>
                <a:lnTo>
                  <a:pt x="264" y="74"/>
                </a:lnTo>
                <a:lnTo>
                  <a:pt x="280" y="68"/>
                </a:lnTo>
                <a:lnTo>
                  <a:pt x="290" y="70"/>
                </a:lnTo>
                <a:lnTo>
                  <a:pt x="296" y="76"/>
                </a:lnTo>
                <a:lnTo>
                  <a:pt x="292" y="80"/>
                </a:lnTo>
                <a:lnTo>
                  <a:pt x="284" y="86"/>
                </a:lnTo>
                <a:lnTo>
                  <a:pt x="290" y="90"/>
                </a:lnTo>
                <a:lnTo>
                  <a:pt x="300" y="86"/>
                </a:lnTo>
                <a:lnTo>
                  <a:pt x="306" y="84"/>
                </a:lnTo>
                <a:lnTo>
                  <a:pt x="306" y="90"/>
                </a:lnTo>
                <a:lnTo>
                  <a:pt x="298" y="98"/>
                </a:lnTo>
                <a:lnTo>
                  <a:pt x="304" y="98"/>
                </a:lnTo>
                <a:lnTo>
                  <a:pt x="320" y="92"/>
                </a:lnTo>
                <a:lnTo>
                  <a:pt x="332" y="92"/>
                </a:lnTo>
                <a:lnTo>
                  <a:pt x="342" y="96"/>
                </a:lnTo>
                <a:lnTo>
                  <a:pt x="342" y="100"/>
                </a:lnTo>
                <a:lnTo>
                  <a:pt x="334" y="104"/>
                </a:lnTo>
                <a:lnTo>
                  <a:pt x="324" y="108"/>
                </a:lnTo>
                <a:lnTo>
                  <a:pt x="332" y="112"/>
                </a:lnTo>
                <a:lnTo>
                  <a:pt x="350" y="108"/>
                </a:lnTo>
                <a:lnTo>
                  <a:pt x="356" y="110"/>
                </a:lnTo>
                <a:lnTo>
                  <a:pt x="360" y="116"/>
                </a:lnTo>
                <a:lnTo>
                  <a:pt x="362" y="122"/>
                </a:lnTo>
                <a:lnTo>
                  <a:pt x="354" y="122"/>
                </a:lnTo>
                <a:lnTo>
                  <a:pt x="348" y="122"/>
                </a:lnTo>
                <a:lnTo>
                  <a:pt x="342" y="122"/>
                </a:lnTo>
                <a:lnTo>
                  <a:pt x="342" y="128"/>
                </a:lnTo>
                <a:lnTo>
                  <a:pt x="352" y="128"/>
                </a:lnTo>
                <a:lnTo>
                  <a:pt x="362" y="128"/>
                </a:lnTo>
                <a:lnTo>
                  <a:pt x="368" y="134"/>
                </a:lnTo>
                <a:lnTo>
                  <a:pt x="370" y="138"/>
                </a:lnTo>
                <a:lnTo>
                  <a:pt x="368" y="138"/>
                </a:lnTo>
                <a:lnTo>
                  <a:pt x="362" y="138"/>
                </a:lnTo>
                <a:lnTo>
                  <a:pt x="346" y="136"/>
                </a:lnTo>
                <a:lnTo>
                  <a:pt x="344" y="138"/>
                </a:lnTo>
                <a:lnTo>
                  <a:pt x="342" y="140"/>
                </a:lnTo>
                <a:lnTo>
                  <a:pt x="342" y="144"/>
                </a:lnTo>
                <a:lnTo>
                  <a:pt x="346" y="150"/>
                </a:lnTo>
                <a:lnTo>
                  <a:pt x="354" y="156"/>
                </a:lnTo>
                <a:lnTo>
                  <a:pt x="362" y="156"/>
                </a:lnTo>
                <a:lnTo>
                  <a:pt x="370" y="154"/>
                </a:lnTo>
                <a:lnTo>
                  <a:pt x="382" y="160"/>
                </a:lnTo>
                <a:lnTo>
                  <a:pt x="382" y="166"/>
                </a:lnTo>
                <a:lnTo>
                  <a:pt x="388" y="168"/>
                </a:lnTo>
                <a:lnTo>
                  <a:pt x="398" y="170"/>
                </a:lnTo>
                <a:lnTo>
                  <a:pt x="404" y="174"/>
                </a:lnTo>
                <a:lnTo>
                  <a:pt x="406" y="180"/>
                </a:lnTo>
                <a:lnTo>
                  <a:pt x="416" y="180"/>
                </a:lnTo>
                <a:lnTo>
                  <a:pt x="424" y="182"/>
                </a:lnTo>
                <a:lnTo>
                  <a:pt x="434" y="190"/>
                </a:lnTo>
                <a:lnTo>
                  <a:pt x="438" y="194"/>
                </a:lnTo>
                <a:lnTo>
                  <a:pt x="450" y="196"/>
                </a:lnTo>
                <a:lnTo>
                  <a:pt x="460" y="204"/>
                </a:lnTo>
                <a:lnTo>
                  <a:pt x="460" y="208"/>
                </a:lnTo>
                <a:lnTo>
                  <a:pt x="460" y="212"/>
                </a:lnTo>
                <a:lnTo>
                  <a:pt x="458" y="214"/>
                </a:lnTo>
                <a:lnTo>
                  <a:pt x="444" y="216"/>
                </a:lnTo>
                <a:lnTo>
                  <a:pt x="434" y="216"/>
                </a:lnTo>
                <a:lnTo>
                  <a:pt x="436" y="226"/>
                </a:lnTo>
                <a:lnTo>
                  <a:pt x="430" y="232"/>
                </a:lnTo>
                <a:lnTo>
                  <a:pt x="420" y="232"/>
                </a:lnTo>
                <a:lnTo>
                  <a:pt x="420" y="240"/>
                </a:lnTo>
                <a:lnTo>
                  <a:pt x="414" y="248"/>
                </a:lnTo>
                <a:lnTo>
                  <a:pt x="398" y="240"/>
                </a:lnTo>
                <a:lnTo>
                  <a:pt x="390" y="230"/>
                </a:lnTo>
                <a:lnTo>
                  <a:pt x="386" y="222"/>
                </a:lnTo>
                <a:lnTo>
                  <a:pt x="364" y="208"/>
                </a:lnTo>
                <a:lnTo>
                  <a:pt x="356" y="212"/>
                </a:lnTo>
                <a:lnTo>
                  <a:pt x="360" y="222"/>
                </a:lnTo>
                <a:lnTo>
                  <a:pt x="358" y="230"/>
                </a:lnTo>
                <a:lnTo>
                  <a:pt x="364" y="244"/>
                </a:lnTo>
                <a:lnTo>
                  <a:pt x="376" y="256"/>
                </a:lnTo>
                <a:lnTo>
                  <a:pt x="394" y="270"/>
                </a:lnTo>
                <a:lnTo>
                  <a:pt x="408" y="284"/>
                </a:lnTo>
                <a:lnTo>
                  <a:pt x="406" y="290"/>
                </a:lnTo>
                <a:lnTo>
                  <a:pt x="400" y="288"/>
                </a:lnTo>
                <a:lnTo>
                  <a:pt x="396" y="288"/>
                </a:lnTo>
                <a:lnTo>
                  <a:pt x="394" y="290"/>
                </a:lnTo>
                <a:lnTo>
                  <a:pt x="400" y="304"/>
                </a:lnTo>
                <a:lnTo>
                  <a:pt x="394" y="310"/>
                </a:lnTo>
                <a:lnTo>
                  <a:pt x="378" y="302"/>
                </a:lnTo>
                <a:lnTo>
                  <a:pt x="356" y="290"/>
                </a:lnTo>
                <a:lnTo>
                  <a:pt x="344" y="278"/>
                </a:lnTo>
                <a:lnTo>
                  <a:pt x="338" y="282"/>
                </a:lnTo>
                <a:lnTo>
                  <a:pt x="348" y="292"/>
                </a:lnTo>
                <a:lnTo>
                  <a:pt x="366" y="306"/>
                </a:lnTo>
                <a:lnTo>
                  <a:pt x="370" y="312"/>
                </a:lnTo>
                <a:lnTo>
                  <a:pt x="374" y="320"/>
                </a:lnTo>
                <a:lnTo>
                  <a:pt x="378" y="328"/>
                </a:lnTo>
                <a:lnTo>
                  <a:pt x="354" y="322"/>
                </a:lnTo>
                <a:lnTo>
                  <a:pt x="334" y="314"/>
                </a:lnTo>
                <a:lnTo>
                  <a:pt x="320" y="304"/>
                </a:lnTo>
                <a:lnTo>
                  <a:pt x="312" y="304"/>
                </a:lnTo>
                <a:lnTo>
                  <a:pt x="310" y="314"/>
                </a:lnTo>
                <a:lnTo>
                  <a:pt x="296" y="298"/>
                </a:lnTo>
                <a:lnTo>
                  <a:pt x="290" y="290"/>
                </a:lnTo>
                <a:lnTo>
                  <a:pt x="294" y="286"/>
                </a:lnTo>
                <a:lnTo>
                  <a:pt x="288" y="280"/>
                </a:lnTo>
                <a:lnTo>
                  <a:pt x="280" y="282"/>
                </a:lnTo>
                <a:lnTo>
                  <a:pt x="272" y="274"/>
                </a:lnTo>
                <a:lnTo>
                  <a:pt x="262" y="264"/>
                </a:lnTo>
                <a:lnTo>
                  <a:pt x="256" y="258"/>
                </a:lnTo>
                <a:lnTo>
                  <a:pt x="244" y="254"/>
                </a:lnTo>
                <a:lnTo>
                  <a:pt x="238" y="250"/>
                </a:lnTo>
                <a:lnTo>
                  <a:pt x="238" y="258"/>
                </a:lnTo>
                <a:lnTo>
                  <a:pt x="238" y="260"/>
                </a:lnTo>
                <a:lnTo>
                  <a:pt x="236" y="262"/>
                </a:lnTo>
                <a:lnTo>
                  <a:pt x="224" y="262"/>
                </a:lnTo>
                <a:lnTo>
                  <a:pt x="218" y="266"/>
                </a:lnTo>
                <a:lnTo>
                  <a:pt x="208" y="270"/>
                </a:lnTo>
                <a:lnTo>
                  <a:pt x="194" y="268"/>
                </a:lnTo>
                <a:lnTo>
                  <a:pt x="186" y="258"/>
                </a:lnTo>
                <a:lnTo>
                  <a:pt x="188" y="246"/>
                </a:lnTo>
                <a:lnTo>
                  <a:pt x="202" y="236"/>
                </a:lnTo>
                <a:lnTo>
                  <a:pt x="214" y="238"/>
                </a:lnTo>
                <a:lnTo>
                  <a:pt x="226" y="242"/>
                </a:lnTo>
                <a:lnTo>
                  <a:pt x="232" y="246"/>
                </a:lnTo>
                <a:lnTo>
                  <a:pt x="238" y="240"/>
                </a:lnTo>
                <a:lnTo>
                  <a:pt x="246" y="236"/>
                </a:lnTo>
                <a:lnTo>
                  <a:pt x="258" y="232"/>
                </a:lnTo>
                <a:lnTo>
                  <a:pt x="254" y="228"/>
                </a:lnTo>
                <a:lnTo>
                  <a:pt x="246" y="222"/>
                </a:lnTo>
                <a:lnTo>
                  <a:pt x="254" y="210"/>
                </a:lnTo>
                <a:lnTo>
                  <a:pt x="268" y="202"/>
                </a:lnTo>
                <a:lnTo>
                  <a:pt x="280" y="190"/>
                </a:lnTo>
                <a:lnTo>
                  <a:pt x="272" y="172"/>
                </a:lnTo>
                <a:lnTo>
                  <a:pt x="264" y="160"/>
                </a:lnTo>
                <a:lnTo>
                  <a:pt x="256" y="160"/>
                </a:lnTo>
                <a:lnTo>
                  <a:pt x="254" y="152"/>
                </a:lnTo>
                <a:lnTo>
                  <a:pt x="246" y="156"/>
                </a:lnTo>
                <a:lnTo>
                  <a:pt x="240" y="148"/>
                </a:lnTo>
                <a:lnTo>
                  <a:pt x="240" y="142"/>
                </a:lnTo>
                <a:lnTo>
                  <a:pt x="228" y="142"/>
                </a:lnTo>
                <a:lnTo>
                  <a:pt x="218" y="150"/>
                </a:lnTo>
                <a:lnTo>
                  <a:pt x="210" y="142"/>
                </a:lnTo>
                <a:lnTo>
                  <a:pt x="222" y="134"/>
                </a:lnTo>
                <a:lnTo>
                  <a:pt x="218" y="128"/>
                </a:lnTo>
                <a:lnTo>
                  <a:pt x="212" y="124"/>
                </a:lnTo>
                <a:lnTo>
                  <a:pt x="202" y="114"/>
                </a:lnTo>
                <a:lnTo>
                  <a:pt x="196" y="120"/>
                </a:lnTo>
                <a:lnTo>
                  <a:pt x="190" y="112"/>
                </a:lnTo>
                <a:lnTo>
                  <a:pt x="186" y="106"/>
                </a:lnTo>
                <a:lnTo>
                  <a:pt x="178" y="98"/>
                </a:lnTo>
                <a:lnTo>
                  <a:pt x="172" y="100"/>
                </a:lnTo>
                <a:lnTo>
                  <a:pt x="176" y="106"/>
                </a:lnTo>
                <a:lnTo>
                  <a:pt x="178" y="112"/>
                </a:lnTo>
                <a:lnTo>
                  <a:pt x="172" y="116"/>
                </a:lnTo>
                <a:lnTo>
                  <a:pt x="158" y="116"/>
                </a:lnTo>
                <a:lnTo>
                  <a:pt x="136" y="110"/>
                </a:lnTo>
                <a:lnTo>
                  <a:pt x="130" y="116"/>
                </a:lnTo>
                <a:lnTo>
                  <a:pt x="118" y="118"/>
                </a:lnTo>
                <a:lnTo>
                  <a:pt x="90" y="114"/>
                </a:lnTo>
                <a:lnTo>
                  <a:pt x="74" y="110"/>
                </a:lnTo>
                <a:lnTo>
                  <a:pt x="56" y="110"/>
                </a:lnTo>
                <a:lnTo>
                  <a:pt x="48" y="104"/>
                </a:lnTo>
                <a:lnTo>
                  <a:pt x="40" y="100"/>
                </a:lnTo>
                <a:lnTo>
                  <a:pt x="32" y="106"/>
                </a:lnTo>
                <a:lnTo>
                  <a:pt x="20" y="102"/>
                </a:lnTo>
                <a:lnTo>
                  <a:pt x="8" y="94"/>
                </a:lnTo>
                <a:lnTo>
                  <a:pt x="8" y="84"/>
                </a:lnTo>
                <a:lnTo>
                  <a:pt x="16" y="84"/>
                </a:lnTo>
                <a:lnTo>
                  <a:pt x="32" y="86"/>
                </a:lnTo>
                <a:lnTo>
                  <a:pt x="38" y="82"/>
                </a:lnTo>
                <a:lnTo>
                  <a:pt x="32" y="76"/>
                </a:lnTo>
                <a:lnTo>
                  <a:pt x="16" y="78"/>
                </a:lnTo>
                <a:lnTo>
                  <a:pt x="0" y="72"/>
                </a:lnTo>
                <a:lnTo>
                  <a:pt x="0" y="50"/>
                </a:lnTo>
                <a:lnTo>
                  <a:pt x="8" y="30"/>
                </a:lnTo>
                <a:lnTo>
                  <a:pt x="20" y="14"/>
                </a:lnTo>
                <a:lnTo>
                  <a:pt x="38" y="2"/>
                </a:lnTo>
                <a:lnTo>
                  <a:pt x="52" y="0"/>
                </a:lnTo>
                <a:lnTo>
                  <a:pt x="82" y="2"/>
                </a:lnTo>
                <a:lnTo>
                  <a:pt x="76" y="8"/>
                </a:lnTo>
                <a:lnTo>
                  <a:pt x="64" y="12"/>
                </a:lnTo>
                <a:lnTo>
                  <a:pt x="54" y="28"/>
                </a:lnTo>
                <a:lnTo>
                  <a:pt x="54" y="40"/>
                </a:lnTo>
                <a:lnTo>
                  <a:pt x="54" y="50"/>
                </a:lnTo>
                <a:lnTo>
                  <a:pt x="68" y="76"/>
                </a:lnTo>
                <a:lnTo>
                  <a:pt x="82" y="72"/>
                </a:lnTo>
                <a:lnTo>
                  <a:pt x="76" y="64"/>
                </a:lnTo>
                <a:lnTo>
                  <a:pt x="66" y="50"/>
                </a:lnTo>
                <a:lnTo>
                  <a:pt x="78" y="46"/>
                </a:lnTo>
                <a:lnTo>
                  <a:pt x="70" y="38"/>
                </a:lnTo>
                <a:lnTo>
                  <a:pt x="72" y="26"/>
                </a:lnTo>
                <a:lnTo>
                  <a:pt x="84" y="16"/>
                </a:lnTo>
                <a:lnTo>
                  <a:pt x="108" y="4"/>
                </a:lnTo>
                <a:lnTo>
                  <a:pt x="122" y="2"/>
                </a:lnTo>
                <a:lnTo>
                  <a:pt x="134" y="6"/>
                </a:lnTo>
                <a:close/>
              </a:path>
            </a:pathLst>
          </a:custGeom>
          <a:solidFill>
            <a:srgbClr val="0060A9"/>
          </a:solidFill>
          <a:ln w="7938">
            <a:solidFill>
              <a:schemeClr val="tx1"/>
            </a:solidFill>
            <a:prstDash val="solid"/>
            <a:round/>
            <a:headEnd/>
            <a:tailEnd/>
          </a:ln>
        </p:spPr>
        <p:txBody>
          <a:bodyPr/>
          <a:lstStyle/>
          <a:p>
            <a:endParaRPr lang="en-US" dirty="0"/>
          </a:p>
        </p:txBody>
      </p:sp>
      <p:sp>
        <p:nvSpPr>
          <p:cNvPr id="377" name="Freeform 314"/>
          <p:cNvSpPr>
            <a:spLocks/>
          </p:cNvSpPr>
          <p:nvPr/>
        </p:nvSpPr>
        <p:spPr bwMode="auto">
          <a:xfrm>
            <a:off x="2091028" y="2444064"/>
            <a:ext cx="57064" cy="36657"/>
          </a:xfrm>
          <a:custGeom>
            <a:avLst/>
            <a:gdLst/>
            <a:ahLst/>
            <a:cxnLst>
              <a:cxn ang="0">
                <a:pos x="34" y="0"/>
              </a:cxn>
              <a:cxn ang="0">
                <a:pos x="22" y="0"/>
              </a:cxn>
              <a:cxn ang="0">
                <a:pos x="8" y="6"/>
              </a:cxn>
              <a:cxn ang="0">
                <a:pos x="4" y="10"/>
              </a:cxn>
              <a:cxn ang="0">
                <a:pos x="2" y="12"/>
              </a:cxn>
              <a:cxn ang="0">
                <a:pos x="0" y="14"/>
              </a:cxn>
              <a:cxn ang="0">
                <a:pos x="6" y="18"/>
              </a:cxn>
              <a:cxn ang="0">
                <a:pos x="10" y="22"/>
              </a:cxn>
              <a:cxn ang="0">
                <a:pos x="22" y="18"/>
              </a:cxn>
              <a:cxn ang="0">
                <a:pos x="30" y="12"/>
              </a:cxn>
              <a:cxn ang="0">
                <a:pos x="36" y="4"/>
              </a:cxn>
              <a:cxn ang="0">
                <a:pos x="34" y="0"/>
              </a:cxn>
            </a:cxnLst>
            <a:rect l="0" t="0" r="r" b="b"/>
            <a:pathLst>
              <a:path w="36" h="22">
                <a:moveTo>
                  <a:pt x="34" y="0"/>
                </a:moveTo>
                <a:lnTo>
                  <a:pt x="22" y="0"/>
                </a:lnTo>
                <a:lnTo>
                  <a:pt x="8" y="6"/>
                </a:lnTo>
                <a:lnTo>
                  <a:pt x="4" y="10"/>
                </a:lnTo>
                <a:lnTo>
                  <a:pt x="2" y="12"/>
                </a:lnTo>
                <a:lnTo>
                  <a:pt x="0" y="14"/>
                </a:lnTo>
                <a:lnTo>
                  <a:pt x="6" y="18"/>
                </a:lnTo>
                <a:lnTo>
                  <a:pt x="10" y="22"/>
                </a:lnTo>
                <a:lnTo>
                  <a:pt x="22" y="18"/>
                </a:lnTo>
                <a:lnTo>
                  <a:pt x="30" y="12"/>
                </a:lnTo>
                <a:lnTo>
                  <a:pt x="36" y="4"/>
                </a:lnTo>
                <a:lnTo>
                  <a:pt x="34" y="0"/>
                </a:lnTo>
                <a:close/>
              </a:path>
            </a:pathLst>
          </a:custGeom>
          <a:solidFill>
            <a:srgbClr val="0060A9"/>
          </a:solidFill>
          <a:ln w="7938">
            <a:solidFill>
              <a:schemeClr val="tx1"/>
            </a:solidFill>
            <a:prstDash val="solid"/>
            <a:round/>
            <a:headEnd/>
            <a:tailEnd/>
          </a:ln>
        </p:spPr>
        <p:txBody>
          <a:bodyPr/>
          <a:lstStyle/>
          <a:p>
            <a:endParaRPr lang="en-US" dirty="0"/>
          </a:p>
        </p:txBody>
      </p:sp>
      <p:sp>
        <p:nvSpPr>
          <p:cNvPr id="378" name="Freeform 315"/>
          <p:cNvSpPr>
            <a:spLocks/>
          </p:cNvSpPr>
          <p:nvPr/>
        </p:nvSpPr>
        <p:spPr bwMode="auto">
          <a:xfrm>
            <a:off x="2189304" y="2467391"/>
            <a:ext cx="28532" cy="36657"/>
          </a:xfrm>
          <a:custGeom>
            <a:avLst/>
            <a:gdLst/>
            <a:ahLst/>
            <a:cxnLst>
              <a:cxn ang="0">
                <a:pos x="8" y="0"/>
              </a:cxn>
              <a:cxn ang="0">
                <a:pos x="2" y="6"/>
              </a:cxn>
              <a:cxn ang="0">
                <a:pos x="0" y="14"/>
              </a:cxn>
              <a:cxn ang="0">
                <a:pos x="8" y="22"/>
              </a:cxn>
              <a:cxn ang="0">
                <a:pos x="18" y="10"/>
              </a:cxn>
              <a:cxn ang="0">
                <a:pos x="16" y="2"/>
              </a:cxn>
              <a:cxn ang="0">
                <a:pos x="8" y="0"/>
              </a:cxn>
            </a:cxnLst>
            <a:rect l="0" t="0" r="r" b="b"/>
            <a:pathLst>
              <a:path w="18" h="22">
                <a:moveTo>
                  <a:pt x="8" y="0"/>
                </a:moveTo>
                <a:lnTo>
                  <a:pt x="2" y="6"/>
                </a:lnTo>
                <a:lnTo>
                  <a:pt x="0" y="14"/>
                </a:lnTo>
                <a:lnTo>
                  <a:pt x="8" y="22"/>
                </a:lnTo>
                <a:lnTo>
                  <a:pt x="18" y="10"/>
                </a:lnTo>
                <a:lnTo>
                  <a:pt x="16" y="2"/>
                </a:lnTo>
                <a:lnTo>
                  <a:pt x="8" y="0"/>
                </a:lnTo>
                <a:close/>
              </a:path>
            </a:pathLst>
          </a:custGeom>
          <a:solidFill>
            <a:srgbClr val="0060A9"/>
          </a:solidFill>
          <a:ln w="7938">
            <a:solidFill>
              <a:schemeClr val="tx1"/>
            </a:solidFill>
            <a:prstDash val="solid"/>
            <a:round/>
            <a:headEnd/>
            <a:tailEnd/>
          </a:ln>
        </p:spPr>
        <p:txBody>
          <a:bodyPr/>
          <a:lstStyle/>
          <a:p>
            <a:endParaRPr lang="en-US" dirty="0"/>
          </a:p>
        </p:txBody>
      </p:sp>
      <p:sp>
        <p:nvSpPr>
          <p:cNvPr id="379" name="Freeform 316"/>
          <p:cNvSpPr>
            <a:spLocks/>
          </p:cNvSpPr>
          <p:nvPr/>
        </p:nvSpPr>
        <p:spPr bwMode="auto">
          <a:xfrm>
            <a:off x="1317495" y="1714254"/>
            <a:ext cx="34872" cy="23327"/>
          </a:xfrm>
          <a:custGeom>
            <a:avLst/>
            <a:gdLst/>
            <a:ahLst/>
            <a:cxnLst>
              <a:cxn ang="0">
                <a:pos x="8" y="0"/>
              </a:cxn>
              <a:cxn ang="0">
                <a:pos x="16" y="2"/>
              </a:cxn>
              <a:cxn ang="0">
                <a:pos x="22" y="8"/>
              </a:cxn>
              <a:cxn ang="0">
                <a:pos x="20" y="12"/>
              </a:cxn>
              <a:cxn ang="0">
                <a:pos x="10" y="14"/>
              </a:cxn>
              <a:cxn ang="0">
                <a:pos x="2" y="8"/>
              </a:cxn>
              <a:cxn ang="0">
                <a:pos x="0" y="2"/>
              </a:cxn>
              <a:cxn ang="0">
                <a:pos x="8" y="0"/>
              </a:cxn>
            </a:cxnLst>
            <a:rect l="0" t="0" r="r" b="b"/>
            <a:pathLst>
              <a:path w="22" h="14">
                <a:moveTo>
                  <a:pt x="8" y="0"/>
                </a:moveTo>
                <a:lnTo>
                  <a:pt x="16" y="2"/>
                </a:lnTo>
                <a:lnTo>
                  <a:pt x="22" y="8"/>
                </a:lnTo>
                <a:lnTo>
                  <a:pt x="20" y="12"/>
                </a:lnTo>
                <a:lnTo>
                  <a:pt x="10" y="14"/>
                </a:lnTo>
                <a:lnTo>
                  <a:pt x="2" y="8"/>
                </a:lnTo>
                <a:lnTo>
                  <a:pt x="0" y="2"/>
                </a:lnTo>
                <a:lnTo>
                  <a:pt x="8" y="0"/>
                </a:lnTo>
                <a:close/>
              </a:path>
            </a:pathLst>
          </a:custGeom>
          <a:solidFill>
            <a:srgbClr val="0060A9"/>
          </a:solidFill>
          <a:ln w="7938">
            <a:solidFill>
              <a:schemeClr val="tx1"/>
            </a:solidFill>
            <a:prstDash val="solid"/>
            <a:round/>
            <a:headEnd/>
            <a:tailEnd/>
          </a:ln>
        </p:spPr>
        <p:txBody>
          <a:bodyPr/>
          <a:lstStyle/>
          <a:p>
            <a:endParaRPr lang="en-US" dirty="0"/>
          </a:p>
        </p:txBody>
      </p:sp>
      <p:sp>
        <p:nvSpPr>
          <p:cNvPr id="380" name="Freeform 317"/>
          <p:cNvSpPr>
            <a:spLocks/>
          </p:cNvSpPr>
          <p:nvPr/>
        </p:nvSpPr>
        <p:spPr bwMode="auto">
          <a:xfrm>
            <a:off x="2331965" y="2214124"/>
            <a:ext cx="31702" cy="26660"/>
          </a:xfrm>
          <a:custGeom>
            <a:avLst/>
            <a:gdLst/>
            <a:ahLst/>
            <a:cxnLst>
              <a:cxn ang="0">
                <a:pos x="8" y="0"/>
              </a:cxn>
              <a:cxn ang="0">
                <a:pos x="16" y="6"/>
              </a:cxn>
              <a:cxn ang="0">
                <a:pos x="20" y="12"/>
              </a:cxn>
              <a:cxn ang="0">
                <a:pos x="16" y="16"/>
              </a:cxn>
              <a:cxn ang="0">
                <a:pos x="6" y="14"/>
              </a:cxn>
              <a:cxn ang="0">
                <a:pos x="0" y="10"/>
              </a:cxn>
              <a:cxn ang="0">
                <a:pos x="0" y="2"/>
              </a:cxn>
              <a:cxn ang="0">
                <a:pos x="8" y="0"/>
              </a:cxn>
            </a:cxnLst>
            <a:rect l="0" t="0" r="r" b="b"/>
            <a:pathLst>
              <a:path w="20" h="16">
                <a:moveTo>
                  <a:pt x="8" y="0"/>
                </a:moveTo>
                <a:lnTo>
                  <a:pt x="16" y="6"/>
                </a:lnTo>
                <a:lnTo>
                  <a:pt x="20" y="12"/>
                </a:lnTo>
                <a:lnTo>
                  <a:pt x="16" y="16"/>
                </a:lnTo>
                <a:lnTo>
                  <a:pt x="6" y="14"/>
                </a:lnTo>
                <a:lnTo>
                  <a:pt x="0" y="10"/>
                </a:lnTo>
                <a:lnTo>
                  <a:pt x="0" y="2"/>
                </a:lnTo>
                <a:lnTo>
                  <a:pt x="8" y="0"/>
                </a:lnTo>
                <a:close/>
              </a:path>
            </a:pathLst>
          </a:custGeom>
          <a:solidFill>
            <a:srgbClr val="0060A9"/>
          </a:solidFill>
          <a:ln w="7938">
            <a:solidFill>
              <a:schemeClr val="tx1"/>
            </a:solidFill>
            <a:prstDash val="solid"/>
            <a:round/>
            <a:headEnd/>
            <a:tailEnd/>
          </a:ln>
        </p:spPr>
        <p:txBody>
          <a:bodyPr/>
          <a:lstStyle/>
          <a:p>
            <a:endParaRPr lang="en-US" dirty="0"/>
          </a:p>
        </p:txBody>
      </p:sp>
      <p:sp>
        <p:nvSpPr>
          <p:cNvPr id="381" name="Freeform 318"/>
          <p:cNvSpPr>
            <a:spLocks/>
          </p:cNvSpPr>
          <p:nvPr/>
        </p:nvSpPr>
        <p:spPr bwMode="auto">
          <a:xfrm>
            <a:off x="2595092" y="2937269"/>
            <a:ext cx="60233" cy="29992"/>
          </a:xfrm>
          <a:custGeom>
            <a:avLst/>
            <a:gdLst/>
            <a:ahLst/>
            <a:cxnLst>
              <a:cxn ang="0">
                <a:pos x="0" y="2"/>
              </a:cxn>
              <a:cxn ang="0">
                <a:pos x="8" y="8"/>
              </a:cxn>
              <a:cxn ang="0">
                <a:pos x="18" y="14"/>
              </a:cxn>
              <a:cxn ang="0">
                <a:pos x="34" y="18"/>
              </a:cxn>
              <a:cxn ang="0">
                <a:pos x="38" y="12"/>
              </a:cxn>
              <a:cxn ang="0">
                <a:pos x="30" y="6"/>
              </a:cxn>
              <a:cxn ang="0">
                <a:pos x="22" y="2"/>
              </a:cxn>
              <a:cxn ang="0">
                <a:pos x="14" y="0"/>
              </a:cxn>
              <a:cxn ang="0">
                <a:pos x="8" y="0"/>
              </a:cxn>
              <a:cxn ang="0">
                <a:pos x="0" y="2"/>
              </a:cxn>
            </a:cxnLst>
            <a:rect l="0" t="0" r="r" b="b"/>
            <a:pathLst>
              <a:path w="38" h="18">
                <a:moveTo>
                  <a:pt x="0" y="2"/>
                </a:moveTo>
                <a:lnTo>
                  <a:pt x="8" y="8"/>
                </a:lnTo>
                <a:lnTo>
                  <a:pt x="18" y="14"/>
                </a:lnTo>
                <a:lnTo>
                  <a:pt x="34" y="18"/>
                </a:lnTo>
                <a:lnTo>
                  <a:pt x="38" y="12"/>
                </a:lnTo>
                <a:lnTo>
                  <a:pt x="30" y="6"/>
                </a:lnTo>
                <a:lnTo>
                  <a:pt x="22" y="2"/>
                </a:lnTo>
                <a:lnTo>
                  <a:pt x="14" y="0"/>
                </a:lnTo>
                <a:lnTo>
                  <a:pt x="8" y="0"/>
                </a:lnTo>
                <a:lnTo>
                  <a:pt x="0" y="2"/>
                </a:lnTo>
                <a:close/>
              </a:path>
            </a:pathLst>
          </a:custGeom>
          <a:solidFill>
            <a:srgbClr val="0060A9"/>
          </a:solidFill>
          <a:ln w="7938">
            <a:solidFill>
              <a:schemeClr val="tx1"/>
            </a:solidFill>
            <a:prstDash val="solid"/>
            <a:round/>
            <a:headEnd/>
            <a:tailEnd/>
          </a:ln>
        </p:spPr>
        <p:txBody>
          <a:bodyPr/>
          <a:lstStyle/>
          <a:p>
            <a:endParaRPr lang="en-US" dirty="0"/>
          </a:p>
        </p:txBody>
      </p:sp>
      <p:sp>
        <p:nvSpPr>
          <p:cNvPr id="382" name="Freeform 319"/>
          <p:cNvSpPr>
            <a:spLocks/>
          </p:cNvSpPr>
          <p:nvPr/>
        </p:nvSpPr>
        <p:spPr bwMode="auto">
          <a:xfrm>
            <a:off x="987792" y="2903944"/>
            <a:ext cx="114127" cy="83312"/>
          </a:xfrm>
          <a:custGeom>
            <a:avLst/>
            <a:gdLst/>
            <a:ahLst/>
            <a:cxnLst>
              <a:cxn ang="0">
                <a:pos x="0" y="0"/>
              </a:cxn>
              <a:cxn ang="0">
                <a:pos x="12" y="2"/>
              </a:cxn>
              <a:cxn ang="0">
                <a:pos x="24" y="6"/>
              </a:cxn>
              <a:cxn ang="0">
                <a:pos x="32" y="10"/>
              </a:cxn>
              <a:cxn ang="0">
                <a:pos x="42" y="16"/>
              </a:cxn>
              <a:cxn ang="0">
                <a:pos x="50" y="26"/>
              </a:cxn>
              <a:cxn ang="0">
                <a:pos x="56" y="30"/>
              </a:cxn>
              <a:cxn ang="0">
                <a:pos x="66" y="36"/>
              </a:cxn>
              <a:cxn ang="0">
                <a:pos x="70" y="42"/>
              </a:cxn>
              <a:cxn ang="0">
                <a:pos x="72" y="46"/>
              </a:cxn>
              <a:cxn ang="0">
                <a:pos x="66" y="48"/>
              </a:cxn>
              <a:cxn ang="0">
                <a:pos x="56" y="50"/>
              </a:cxn>
              <a:cxn ang="0">
                <a:pos x="46" y="46"/>
              </a:cxn>
              <a:cxn ang="0">
                <a:pos x="46" y="38"/>
              </a:cxn>
              <a:cxn ang="0">
                <a:pos x="40" y="38"/>
              </a:cxn>
              <a:cxn ang="0">
                <a:pos x="34" y="32"/>
              </a:cxn>
              <a:cxn ang="0">
                <a:pos x="28" y="24"/>
              </a:cxn>
              <a:cxn ang="0">
                <a:pos x="22" y="24"/>
              </a:cxn>
              <a:cxn ang="0">
                <a:pos x="20" y="18"/>
              </a:cxn>
              <a:cxn ang="0">
                <a:pos x="14" y="18"/>
              </a:cxn>
              <a:cxn ang="0">
                <a:pos x="6" y="14"/>
              </a:cxn>
              <a:cxn ang="0">
                <a:pos x="0" y="10"/>
              </a:cxn>
              <a:cxn ang="0">
                <a:pos x="0" y="0"/>
              </a:cxn>
            </a:cxnLst>
            <a:rect l="0" t="0" r="r" b="b"/>
            <a:pathLst>
              <a:path w="72" h="50">
                <a:moveTo>
                  <a:pt x="0" y="0"/>
                </a:moveTo>
                <a:lnTo>
                  <a:pt x="12" y="2"/>
                </a:lnTo>
                <a:lnTo>
                  <a:pt x="24" y="6"/>
                </a:lnTo>
                <a:lnTo>
                  <a:pt x="32" y="10"/>
                </a:lnTo>
                <a:lnTo>
                  <a:pt x="42" y="16"/>
                </a:lnTo>
                <a:lnTo>
                  <a:pt x="50" y="26"/>
                </a:lnTo>
                <a:lnTo>
                  <a:pt x="56" y="30"/>
                </a:lnTo>
                <a:lnTo>
                  <a:pt x="66" y="36"/>
                </a:lnTo>
                <a:lnTo>
                  <a:pt x="70" y="42"/>
                </a:lnTo>
                <a:lnTo>
                  <a:pt x="72" y="46"/>
                </a:lnTo>
                <a:lnTo>
                  <a:pt x="66" y="48"/>
                </a:lnTo>
                <a:lnTo>
                  <a:pt x="56" y="50"/>
                </a:lnTo>
                <a:lnTo>
                  <a:pt x="46" y="46"/>
                </a:lnTo>
                <a:lnTo>
                  <a:pt x="46" y="38"/>
                </a:lnTo>
                <a:lnTo>
                  <a:pt x="40" y="38"/>
                </a:lnTo>
                <a:lnTo>
                  <a:pt x="34" y="32"/>
                </a:lnTo>
                <a:lnTo>
                  <a:pt x="28" y="24"/>
                </a:lnTo>
                <a:lnTo>
                  <a:pt x="22" y="24"/>
                </a:lnTo>
                <a:lnTo>
                  <a:pt x="20" y="18"/>
                </a:lnTo>
                <a:lnTo>
                  <a:pt x="14" y="18"/>
                </a:lnTo>
                <a:lnTo>
                  <a:pt x="6" y="14"/>
                </a:lnTo>
                <a:lnTo>
                  <a:pt x="0" y="10"/>
                </a:lnTo>
                <a:lnTo>
                  <a:pt x="0" y="0"/>
                </a:lnTo>
                <a:close/>
              </a:path>
            </a:pathLst>
          </a:custGeom>
          <a:solidFill>
            <a:srgbClr val="0060A9"/>
          </a:solidFill>
          <a:ln w="7938">
            <a:solidFill>
              <a:schemeClr val="tx1"/>
            </a:solidFill>
            <a:prstDash val="solid"/>
            <a:round/>
            <a:headEnd/>
            <a:tailEnd/>
          </a:ln>
        </p:spPr>
        <p:txBody>
          <a:bodyPr/>
          <a:lstStyle/>
          <a:p>
            <a:endParaRPr lang="en-US" dirty="0"/>
          </a:p>
        </p:txBody>
      </p:sp>
      <p:sp>
        <p:nvSpPr>
          <p:cNvPr id="383" name="Freeform 334"/>
          <p:cNvSpPr>
            <a:spLocks/>
          </p:cNvSpPr>
          <p:nvPr/>
        </p:nvSpPr>
        <p:spPr bwMode="auto">
          <a:xfrm>
            <a:off x="1076558" y="2953931"/>
            <a:ext cx="1445618" cy="746472"/>
          </a:xfrm>
          <a:custGeom>
            <a:avLst/>
            <a:gdLst/>
            <a:ahLst/>
            <a:cxnLst>
              <a:cxn ang="0">
                <a:pos x="24" y="30"/>
              </a:cxn>
              <a:cxn ang="0">
                <a:pos x="30" y="20"/>
              </a:cxn>
              <a:cxn ang="0">
                <a:pos x="472" y="8"/>
              </a:cxn>
              <a:cxn ang="0">
                <a:pos x="550" y="28"/>
              </a:cxn>
              <a:cxn ang="0">
                <a:pos x="516" y="52"/>
              </a:cxn>
              <a:cxn ang="0">
                <a:pos x="562" y="48"/>
              </a:cxn>
              <a:cxn ang="0">
                <a:pos x="604" y="56"/>
              </a:cxn>
              <a:cxn ang="0">
                <a:pos x="636" y="68"/>
              </a:cxn>
              <a:cxn ang="0">
                <a:pos x="600" y="68"/>
              </a:cxn>
              <a:cxn ang="0">
                <a:pos x="588" y="94"/>
              </a:cxn>
              <a:cxn ang="0">
                <a:pos x="584" y="154"/>
              </a:cxn>
              <a:cxn ang="0">
                <a:pos x="608" y="112"/>
              </a:cxn>
              <a:cxn ang="0">
                <a:pos x="620" y="84"/>
              </a:cxn>
              <a:cxn ang="0">
                <a:pos x="654" y="90"/>
              </a:cxn>
              <a:cxn ang="0">
                <a:pos x="652" y="112"/>
              </a:cxn>
              <a:cxn ang="0">
                <a:pos x="662" y="134"/>
              </a:cxn>
              <a:cxn ang="0">
                <a:pos x="690" y="148"/>
              </a:cxn>
              <a:cxn ang="0">
                <a:pos x="720" y="124"/>
              </a:cxn>
              <a:cxn ang="0">
                <a:pos x="766" y="100"/>
              </a:cxn>
              <a:cxn ang="0">
                <a:pos x="858" y="74"/>
              </a:cxn>
              <a:cxn ang="0">
                <a:pos x="900" y="44"/>
              </a:cxn>
              <a:cxn ang="0">
                <a:pos x="912" y="90"/>
              </a:cxn>
              <a:cxn ang="0">
                <a:pos x="864" y="110"/>
              </a:cxn>
              <a:cxn ang="0">
                <a:pos x="862" y="148"/>
              </a:cxn>
              <a:cxn ang="0">
                <a:pos x="804" y="166"/>
              </a:cxn>
              <a:cxn ang="0">
                <a:pos x="782" y="198"/>
              </a:cxn>
              <a:cxn ang="0">
                <a:pos x="770" y="220"/>
              </a:cxn>
              <a:cxn ang="0">
                <a:pos x="760" y="214"/>
              </a:cxn>
              <a:cxn ang="0">
                <a:pos x="762" y="234"/>
              </a:cxn>
              <a:cxn ang="0">
                <a:pos x="762" y="270"/>
              </a:cxn>
              <a:cxn ang="0">
                <a:pos x="724" y="298"/>
              </a:cxn>
              <a:cxn ang="0">
                <a:pos x="682" y="350"/>
              </a:cxn>
              <a:cxn ang="0">
                <a:pos x="704" y="424"/>
              </a:cxn>
              <a:cxn ang="0">
                <a:pos x="680" y="428"/>
              </a:cxn>
              <a:cxn ang="0">
                <a:pos x="664" y="382"/>
              </a:cxn>
              <a:cxn ang="0">
                <a:pos x="626" y="372"/>
              </a:cxn>
              <a:cxn ang="0">
                <a:pos x="566" y="354"/>
              </a:cxn>
              <a:cxn ang="0">
                <a:pos x="560" y="374"/>
              </a:cxn>
              <a:cxn ang="0">
                <a:pos x="516" y="368"/>
              </a:cxn>
              <a:cxn ang="0">
                <a:pos x="484" y="372"/>
              </a:cxn>
              <a:cxn ang="0">
                <a:pos x="454" y="388"/>
              </a:cxn>
              <a:cxn ang="0">
                <a:pos x="430" y="420"/>
              </a:cxn>
              <a:cxn ang="0">
                <a:pos x="390" y="400"/>
              </a:cxn>
              <a:cxn ang="0">
                <a:pos x="344" y="368"/>
              </a:cxn>
              <a:cxn ang="0">
                <a:pos x="302" y="346"/>
              </a:cxn>
              <a:cxn ang="0">
                <a:pos x="192" y="334"/>
              </a:cxn>
              <a:cxn ang="0">
                <a:pos x="104" y="298"/>
              </a:cxn>
              <a:cxn ang="0">
                <a:pos x="58" y="272"/>
              </a:cxn>
              <a:cxn ang="0">
                <a:pos x="32" y="228"/>
              </a:cxn>
              <a:cxn ang="0">
                <a:pos x="10" y="186"/>
              </a:cxn>
              <a:cxn ang="0">
                <a:pos x="6" y="112"/>
              </a:cxn>
              <a:cxn ang="0">
                <a:pos x="8" y="42"/>
              </a:cxn>
            </a:cxnLst>
            <a:rect l="0" t="0" r="r" b="b"/>
            <a:pathLst>
              <a:path w="912" h="448">
                <a:moveTo>
                  <a:pt x="4" y="38"/>
                </a:moveTo>
                <a:lnTo>
                  <a:pt x="0" y="28"/>
                </a:lnTo>
                <a:lnTo>
                  <a:pt x="8" y="24"/>
                </a:lnTo>
                <a:lnTo>
                  <a:pt x="18" y="28"/>
                </a:lnTo>
                <a:lnTo>
                  <a:pt x="24" y="30"/>
                </a:lnTo>
                <a:lnTo>
                  <a:pt x="26" y="38"/>
                </a:lnTo>
                <a:lnTo>
                  <a:pt x="28" y="44"/>
                </a:lnTo>
                <a:lnTo>
                  <a:pt x="34" y="38"/>
                </a:lnTo>
                <a:lnTo>
                  <a:pt x="36" y="28"/>
                </a:lnTo>
                <a:lnTo>
                  <a:pt x="30" y="20"/>
                </a:lnTo>
                <a:lnTo>
                  <a:pt x="30" y="8"/>
                </a:lnTo>
                <a:lnTo>
                  <a:pt x="460" y="8"/>
                </a:lnTo>
                <a:lnTo>
                  <a:pt x="462" y="0"/>
                </a:lnTo>
                <a:lnTo>
                  <a:pt x="470" y="0"/>
                </a:lnTo>
                <a:lnTo>
                  <a:pt x="472" y="8"/>
                </a:lnTo>
                <a:lnTo>
                  <a:pt x="476" y="12"/>
                </a:lnTo>
                <a:lnTo>
                  <a:pt x="488" y="16"/>
                </a:lnTo>
                <a:lnTo>
                  <a:pt x="512" y="20"/>
                </a:lnTo>
                <a:lnTo>
                  <a:pt x="526" y="24"/>
                </a:lnTo>
                <a:lnTo>
                  <a:pt x="550" y="28"/>
                </a:lnTo>
                <a:lnTo>
                  <a:pt x="548" y="32"/>
                </a:lnTo>
                <a:lnTo>
                  <a:pt x="536" y="36"/>
                </a:lnTo>
                <a:lnTo>
                  <a:pt x="528" y="40"/>
                </a:lnTo>
                <a:lnTo>
                  <a:pt x="520" y="48"/>
                </a:lnTo>
                <a:lnTo>
                  <a:pt x="516" y="52"/>
                </a:lnTo>
                <a:lnTo>
                  <a:pt x="526" y="56"/>
                </a:lnTo>
                <a:lnTo>
                  <a:pt x="540" y="56"/>
                </a:lnTo>
                <a:lnTo>
                  <a:pt x="552" y="56"/>
                </a:lnTo>
                <a:lnTo>
                  <a:pt x="558" y="52"/>
                </a:lnTo>
                <a:lnTo>
                  <a:pt x="562" y="48"/>
                </a:lnTo>
                <a:lnTo>
                  <a:pt x="570" y="42"/>
                </a:lnTo>
                <a:lnTo>
                  <a:pt x="574" y="48"/>
                </a:lnTo>
                <a:lnTo>
                  <a:pt x="584" y="54"/>
                </a:lnTo>
                <a:lnTo>
                  <a:pt x="594" y="58"/>
                </a:lnTo>
                <a:lnTo>
                  <a:pt x="604" y="56"/>
                </a:lnTo>
                <a:lnTo>
                  <a:pt x="612" y="56"/>
                </a:lnTo>
                <a:lnTo>
                  <a:pt x="622" y="54"/>
                </a:lnTo>
                <a:lnTo>
                  <a:pt x="628" y="58"/>
                </a:lnTo>
                <a:lnTo>
                  <a:pt x="636" y="64"/>
                </a:lnTo>
                <a:lnTo>
                  <a:pt x="636" y="68"/>
                </a:lnTo>
                <a:lnTo>
                  <a:pt x="628" y="64"/>
                </a:lnTo>
                <a:lnTo>
                  <a:pt x="618" y="64"/>
                </a:lnTo>
                <a:lnTo>
                  <a:pt x="610" y="70"/>
                </a:lnTo>
                <a:lnTo>
                  <a:pt x="604" y="72"/>
                </a:lnTo>
                <a:lnTo>
                  <a:pt x="600" y="68"/>
                </a:lnTo>
                <a:lnTo>
                  <a:pt x="596" y="72"/>
                </a:lnTo>
                <a:lnTo>
                  <a:pt x="588" y="80"/>
                </a:lnTo>
                <a:lnTo>
                  <a:pt x="578" y="88"/>
                </a:lnTo>
                <a:lnTo>
                  <a:pt x="580" y="96"/>
                </a:lnTo>
                <a:lnTo>
                  <a:pt x="588" y="94"/>
                </a:lnTo>
                <a:lnTo>
                  <a:pt x="592" y="86"/>
                </a:lnTo>
                <a:lnTo>
                  <a:pt x="584" y="104"/>
                </a:lnTo>
                <a:lnTo>
                  <a:pt x="580" y="128"/>
                </a:lnTo>
                <a:lnTo>
                  <a:pt x="580" y="140"/>
                </a:lnTo>
                <a:lnTo>
                  <a:pt x="584" y="154"/>
                </a:lnTo>
                <a:lnTo>
                  <a:pt x="594" y="152"/>
                </a:lnTo>
                <a:lnTo>
                  <a:pt x="604" y="144"/>
                </a:lnTo>
                <a:lnTo>
                  <a:pt x="608" y="134"/>
                </a:lnTo>
                <a:lnTo>
                  <a:pt x="608" y="122"/>
                </a:lnTo>
                <a:lnTo>
                  <a:pt x="608" y="112"/>
                </a:lnTo>
                <a:lnTo>
                  <a:pt x="608" y="100"/>
                </a:lnTo>
                <a:lnTo>
                  <a:pt x="608" y="92"/>
                </a:lnTo>
                <a:lnTo>
                  <a:pt x="610" y="88"/>
                </a:lnTo>
                <a:lnTo>
                  <a:pt x="616" y="88"/>
                </a:lnTo>
                <a:lnTo>
                  <a:pt x="620" y="84"/>
                </a:lnTo>
                <a:lnTo>
                  <a:pt x="624" y="78"/>
                </a:lnTo>
                <a:lnTo>
                  <a:pt x="632" y="76"/>
                </a:lnTo>
                <a:lnTo>
                  <a:pt x="640" y="80"/>
                </a:lnTo>
                <a:lnTo>
                  <a:pt x="650" y="82"/>
                </a:lnTo>
                <a:lnTo>
                  <a:pt x="654" y="90"/>
                </a:lnTo>
                <a:lnTo>
                  <a:pt x="652" y="100"/>
                </a:lnTo>
                <a:lnTo>
                  <a:pt x="648" y="108"/>
                </a:lnTo>
                <a:lnTo>
                  <a:pt x="644" y="112"/>
                </a:lnTo>
                <a:lnTo>
                  <a:pt x="646" y="116"/>
                </a:lnTo>
                <a:lnTo>
                  <a:pt x="652" y="112"/>
                </a:lnTo>
                <a:lnTo>
                  <a:pt x="658" y="108"/>
                </a:lnTo>
                <a:lnTo>
                  <a:pt x="664" y="110"/>
                </a:lnTo>
                <a:lnTo>
                  <a:pt x="664" y="120"/>
                </a:lnTo>
                <a:lnTo>
                  <a:pt x="662" y="126"/>
                </a:lnTo>
                <a:lnTo>
                  <a:pt x="662" y="134"/>
                </a:lnTo>
                <a:lnTo>
                  <a:pt x="656" y="140"/>
                </a:lnTo>
                <a:lnTo>
                  <a:pt x="652" y="148"/>
                </a:lnTo>
                <a:lnTo>
                  <a:pt x="660" y="154"/>
                </a:lnTo>
                <a:lnTo>
                  <a:pt x="678" y="154"/>
                </a:lnTo>
                <a:lnTo>
                  <a:pt x="690" y="148"/>
                </a:lnTo>
                <a:lnTo>
                  <a:pt x="702" y="144"/>
                </a:lnTo>
                <a:lnTo>
                  <a:pt x="714" y="138"/>
                </a:lnTo>
                <a:lnTo>
                  <a:pt x="720" y="136"/>
                </a:lnTo>
                <a:lnTo>
                  <a:pt x="722" y="130"/>
                </a:lnTo>
                <a:lnTo>
                  <a:pt x="720" y="124"/>
                </a:lnTo>
                <a:lnTo>
                  <a:pt x="722" y="120"/>
                </a:lnTo>
                <a:lnTo>
                  <a:pt x="744" y="122"/>
                </a:lnTo>
                <a:lnTo>
                  <a:pt x="756" y="120"/>
                </a:lnTo>
                <a:lnTo>
                  <a:pt x="766" y="112"/>
                </a:lnTo>
                <a:lnTo>
                  <a:pt x="766" y="100"/>
                </a:lnTo>
                <a:lnTo>
                  <a:pt x="774" y="94"/>
                </a:lnTo>
                <a:lnTo>
                  <a:pt x="782" y="88"/>
                </a:lnTo>
                <a:lnTo>
                  <a:pt x="840" y="88"/>
                </a:lnTo>
                <a:lnTo>
                  <a:pt x="852" y="82"/>
                </a:lnTo>
                <a:lnTo>
                  <a:pt x="858" y="74"/>
                </a:lnTo>
                <a:lnTo>
                  <a:pt x="862" y="58"/>
                </a:lnTo>
                <a:lnTo>
                  <a:pt x="870" y="44"/>
                </a:lnTo>
                <a:lnTo>
                  <a:pt x="878" y="36"/>
                </a:lnTo>
                <a:lnTo>
                  <a:pt x="886" y="40"/>
                </a:lnTo>
                <a:lnTo>
                  <a:pt x="900" y="44"/>
                </a:lnTo>
                <a:lnTo>
                  <a:pt x="902" y="52"/>
                </a:lnTo>
                <a:lnTo>
                  <a:pt x="900" y="68"/>
                </a:lnTo>
                <a:lnTo>
                  <a:pt x="902" y="76"/>
                </a:lnTo>
                <a:lnTo>
                  <a:pt x="908" y="82"/>
                </a:lnTo>
                <a:lnTo>
                  <a:pt x="912" y="90"/>
                </a:lnTo>
                <a:lnTo>
                  <a:pt x="908" y="96"/>
                </a:lnTo>
                <a:lnTo>
                  <a:pt x="896" y="96"/>
                </a:lnTo>
                <a:lnTo>
                  <a:pt x="884" y="98"/>
                </a:lnTo>
                <a:lnTo>
                  <a:pt x="874" y="104"/>
                </a:lnTo>
                <a:lnTo>
                  <a:pt x="864" y="110"/>
                </a:lnTo>
                <a:lnTo>
                  <a:pt x="858" y="124"/>
                </a:lnTo>
                <a:lnTo>
                  <a:pt x="850" y="134"/>
                </a:lnTo>
                <a:lnTo>
                  <a:pt x="850" y="142"/>
                </a:lnTo>
                <a:lnTo>
                  <a:pt x="854" y="146"/>
                </a:lnTo>
                <a:lnTo>
                  <a:pt x="862" y="148"/>
                </a:lnTo>
                <a:lnTo>
                  <a:pt x="854" y="154"/>
                </a:lnTo>
                <a:lnTo>
                  <a:pt x="848" y="154"/>
                </a:lnTo>
                <a:lnTo>
                  <a:pt x="838" y="158"/>
                </a:lnTo>
                <a:lnTo>
                  <a:pt x="822" y="162"/>
                </a:lnTo>
                <a:lnTo>
                  <a:pt x="804" y="166"/>
                </a:lnTo>
                <a:lnTo>
                  <a:pt x="800" y="170"/>
                </a:lnTo>
                <a:lnTo>
                  <a:pt x="802" y="182"/>
                </a:lnTo>
                <a:lnTo>
                  <a:pt x="796" y="190"/>
                </a:lnTo>
                <a:lnTo>
                  <a:pt x="790" y="200"/>
                </a:lnTo>
                <a:lnTo>
                  <a:pt x="782" y="198"/>
                </a:lnTo>
                <a:lnTo>
                  <a:pt x="786" y="210"/>
                </a:lnTo>
                <a:lnTo>
                  <a:pt x="782" y="218"/>
                </a:lnTo>
                <a:lnTo>
                  <a:pt x="774" y="228"/>
                </a:lnTo>
                <a:lnTo>
                  <a:pt x="770" y="234"/>
                </a:lnTo>
                <a:lnTo>
                  <a:pt x="770" y="220"/>
                </a:lnTo>
                <a:lnTo>
                  <a:pt x="766" y="208"/>
                </a:lnTo>
                <a:lnTo>
                  <a:pt x="768" y="198"/>
                </a:lnTo>
                <a:lnTo>
                  <a:pt x="764" y="194"/>
                </a:lnTo>
                <a:lnTo>
                  <a:pt x="762" y="202"/>
                </a:lnTo>
                <a:lnTo>
                  <a:pt x="760" y="214"/>
                </a:lnTo>
                <a:lnTo>
                  <a:pt x="754" y="212"/>
                </a:lnTo>
                <a:lnTo>
                  <a:pt x="750" y="214"/>
                </a:lnTo>
                <a:lnTo>
                  <a:pt x="758" y="222"/>
                </a:lnTo>
                <a:lnTo>
                  <a:pt x="764" y="228"/>
                </a:lnTo>
                <a:lnTo>
                  <a:pt x="762" y="234"/>
                </a:lnTo>
                <a:lnTo>
                  <a:pt x="764" y="244"/>
                </a:lnTo>
                <a:lnTo>
                  <a:pt x="770" y="246"/>
                </a:lnTo>
                <a:lnTo>
                  <a:pt x="774" y="256"/>
                </a:lnTo>
                <a:lnTo>
                  <a:pt x="770" y="264"/>
                </a:lnTo>
                <a:lnTo>
                  <a:pt x="762" y="270"/>
                </a:lnTo>
                <a:lnTo>
                  <a:pt x="762" y="278"/>
                </a:lnTo>
                <a:lnTo>
                  <a:pt x="752" y="280"/>
                </a:lnTo>
                <a:lnTo>
                  <a:pt x="738" y="292"/>
                </a:lnTo>
                <a:lnTo>
                  <a:pt x="734" y="296"/>
                </a:lnTo>
                <a:lnTo>
                  <a:pt x="724" y="298"/>
                </a:lnTo>
                <a:lnTo>
                  <a:pt x="714" y="314"/>
                </a:lnTo>
                <a:lnTo>
                  <a:pt x="702" y="318"/>
                </a:lnTo>
                <a:lnTo>
                  <a:pt x="696" y="326"/>
                </a:lnTo>
                <a:lnTo>
                  <a:pt x="686" y="338"/>
                </a:lnTo>
                <a:lnTo>
                  <a:pt x="682" y="350"/>
                </a:lnTo>
                <a:lnTo>
                  <a:pt x="686" y="364"/>
                </a:lnTo>
                <a:lnTo>
                  <a:pt x="692" y="378"/>
                </a:lnTo>
                <a:lnTo>
                  <a:pt x="696" y="392"/>
                </a:lnTo>
                <a:lnTo>
                  <a:pt x="702" y="406"/>
                </a:lnTo>
                <a:lnTo>
                  <a:pt x="704" y="424"/>
                </a:lnTo>
                <a:lnTo>
                  <a:pt x="704" y="440"/>
                </a:lnTo>
                <a:lnTo>
                  <a:pt x="702" y="448"/>
                </a:lnTo>
                <a:lnTo>
                  <a:pt x="694" y="448"/>
                </a:lnTo>
                <a:lnTo>
                  <a:pt x="686" y="440"/>
                </a:lnTo>
                <a:lnTo>
                  <a:pt x="680" y="428"/>
                </a:lnTo>
                <a:lnTo>
                  <a:pt x="672" y="422"/>
                </a:lnTo>
                <a:lnTo>
                  <a:pt x="664" y="416"/>
                </a:lnTo>
                <a:lnTo>
                  <a:pt x="662" y="404"/>
                </a:lnTo>
                <a:lnTo>
                  <a:pt x="662" y="392"/>
                </a:lnTo>
                <a:lnTo>
                  <a:pt x="664" y="382"/>
                </a:lnTo>
                <a:lnTo>
                  <a:pt x="656" y="374"/>
                </a:lnTo>
                <a:lnTo>
                  <a:pt x="650" y="366"/>
                </a:lnTo>
                <a:lnTo>
                  <a:pt x="640" y="362"/>
                </a:lnTo>
                <a:lnTo>
                  <a:pt x="634" y="364"/>
                </a:lnTo>
                <a:lnTo>
                  <a:pt x="626" y="372"/>
                </a:lnTo>
                <a:lnTo>
                  <a:pt x="618" y="362"/>
                </a:lnTo>
                <a:lnTo>
                  <a:pt x="606" y="360"/>
                </a:lnTo>
                <a:lnTo>
                  <a:pt x="592" y="358"/>
                </a:lnTo>
                <a:lnTo>
                  <a:pt x="582" y="354"/>
                </a:lnTo>
                <a:lnTo>
                  <a:pt x="566" y="354"/>
                </a:lnTo>
                <a:lnTo>
                  <a:pt x="552" y="356"/>
                </a:lnTo>
                <a:lnTo>
                  <a:pt x="542" y="358"/>
                </a:lnTo>
                <a:lnTo>
                  <a:pt x="548" y="364"/>
                </a:lnTo>
                <a:lnTo>
                  <a:pt x="554" y="368"/>
                </a:lnTo>
                <a:lnTo>
                  <a:pt x="560" y="374"/>
                </a:lnTo>
                <a:lnTo>
                  <a:pt x="552" y="376"/>
                </a:lnTo>
                <a:lnTo>
                  <a:pt x="544" y="376"/>
                </a:lnTo>
                <a:lnTo>
                  <a:pt x="534" y="378"/>
                </a:lnTo>
                <a:lnTo>
                  <a:pt x="526" y="372"/>
                </a:lnTo>
                <a:lnTo>
                  <a:pt x="516" y="368"/>
                </a:lnTo>
                <a:lnTo>
                  <a:pt x="512" y="370"/>
                </a:lnTo>
                <a:lnTo>
                  <a:pt x="508" y="372"/>
                </a:lnTo>
                <a:lnTo>
                  <a:pt x="498" y="366"/>
                </a:lnTo>
                <a:lnTo>
                  <a:pt x="488" y="366"/>
                </a:lnTo>
                <a:lnTo>
                  <a:pt x="484" y="372"/>
                </a:lnTo>
                <a:lnTo>
                  <a:pt x="476" y="374"/>
                </a:lnTo>
                <a:lnTo>
                  <a:pt x="470" y="370"/>
                </a:lnTo>
                <a:lnTo>
                  <a:pt x="466" y="378"/>
                </a:lnTo>
                <a:lnTo>
                  <a:pt x="460" y="384"/>
                </a:lnTo>
                <a:lnTo>
                  <a:pt x="454" y="388"/>
                </a:lnTo>
                <a:lnTo>
                  <a:pt x="442" y="388"/>
                </a:lnTo>
                <a:lnTo>
                  <a:pt x="438" y="394"/>
                </a:lnTo>
                <a:lnTo>
                  <a:pt x="432" y="400"/>
                </a:lnTo>
                <a:lnTo>
                  <a:pt x="428" y="408"/>
                </a:lnTo>
                <a:lnTo>
                  <a:pt x="430" y="420"/>
                </a:lnTo>
                <a:lnTo>
                  <a:pt x="434" y="432"/>
                </a:lnTo>
                <a:lnTo>
                  <a:pt x="422" y="430"/>
                </a:lnTo>
                <a:lnTo>
                  <a:pt x="406" y="424"/>
                </a:lnTo>
                <a:lnTo>
                  <a:pt x="398" y="412"/>
                </a:lnTo>
                <a:lnTo>
                  <a:pt x="390" y="400"/>
                </a:lnTo>
                <a:lnTo>
                  <a:pt x="380" y="388"/>
                </a:lnTo>
                <a:lnTo>
                  <a:pt x="374" y="374"/>
                </a:lnTo>
                <a:lnTo>
                  <a:pt x="360" y="368"/>
                </a:lnTo>
                <a:lnTo>
                  <a:pt x="352" y="364"/>
                </a:lnTo>
                <a:lnTo>
                  <a:pt x="344" y="368"/>
                </a:lnTo>
                <a:lnTo>
                  <a:pt x="342" y="378"/>
                </a:lnTo>
                <a:lnTo>
                  <a:pt x="330" y="380"/>
                </a:lnTo>
                <a:lnTo>
                  <a:pt x="314" y="370"/>
                </a:lnTo>
                <a:lnTo>
                  <a:pt x="312" y="354"/>
                </a:lnTo>
                <a:lnTo>
                  <a:pt x="302" y="346"/>
                </a:lnTo>
                <a:lnTo>
                  <a:pt x="282" y="330"/>
                </a:lnTo>
                <a:lnTo>
                  <a:pt x="262" y="334"/>
                </a:lnTo>
                <a:lnTo>
                  <a:pt x="254" y="340"/>
                </a:lnTo>
                <a:lnTo>
                  <a:pt x="208" y="340"/>
                </a:lnTo>
                <a:lnTo>
                  <a:pt x="192" y="334"/>
                </a:lnTo>
                <a:lnTo>
                  <a:pt x="166" y="322"/>
                </a:lnTo>
                <a:lnTo>
                  <a:pt x="148" y="316"/>
                </a:lnTo>
                <a:lnTo>
                  <a:pt x="116" y="318"/>
                </a:lnTo>
                <a:lnTo>
                  <a:pt x="112" y="306"/>
                </a:lnTo>
                <a:lnTo>
                  <a:pt x="104" y="298"/>
                </a:lnTo>
                <a:lnTo>
                  <a:pt x="98" y="294"/>
                </a:lnTo>
                <a:lnTo>
                  <a:pt x="84" y="290"/>
                </a:lnTo>
                <a:lnTo>
                  <a:pt x="74" y="282"/>
                </a:lnTo>
                <a:lnTo>
                  <a:pt x="60" y="286"/>
                </a:lnTo>
                <a:lnTo>
                  <a:pt x="58" y="272"/>
                </a:lnTo>
                <a:lnTo>
                  <a:pt x="48" y="258"/>
                </a:lnTo>
                <a:lnTo>
                  <a:pt x="38" y="248"/>
                </a:lnTo>
                <a:lnTo>
                  <a:pt x="42" y="242"/>
                </a:lnTo>
                <a:lnTo>
                  <a:pt x="36" y="238"/>
                </a:lnTo>
                <a:lnTo>
                  <a:pt x="32" y="228"/>
                </a:lnTo>
                <a:lnTo>
                  <a:pt x="38" y="218"/>
                </a:lnTo>
                <a:lnTo>
                  <a:pt x="26" y="218"/>
                </a:lnTo>
                <a:lnTo>
                  <a:pt x="18" y="210"/>
                </a:lnTo>
                <a:lnTo>
                  <a:pt x="10" y="198"/>
                </a:lnTo>
                <a:lnTo>
                  <a:pt x="10" y="186"/>
                </a:lnTo>
                <a:lnTo>
                  <a:pt x="2" y="178"/>
                </a:lnTo>
                <a:lnTo>
                  <a:pt x="2" y="170"/>
                </a:lnTo>
                <a:lnTo>
                  <a:pt x="6" y="148"/>
                </a:lnTo>
                <a:lnTo>
                  <a:pt x="2" y="122"/>
                </a:lnTo>
                <a:lnTo>
                  <a:pt x="6" y="112"/>
                </a:lnTo>
                <a:lnTo>
                  <a:pt x="10" y="64"/>
                </a:lnTo>
                <a:lnTo>
                  <a:pt x="16" y="64"/>
                </a:lnTo>
                <a:lnTo>
                  <a:pt x="10" y="54"/>
                </a:lnTo>
                <a:lnTo>
                  <a:pt x="6" y="48"/>
                </a:lnTo>
                <a:lnTo>
                  <a:pt x="8" y="42"/>
                </a:lnTo>
                <a:lnTo>
                  <a:pt x="4" y="38"/>
                </a:lnTo>
                <a:close/>
              </a:path>
            </a:pathLst>
          </a:custGeom>
          <a:solidFill>
            <a:srgbClr val="0060A9"/>
          </a:solidFill>
          <a:ln w="7938">
            <a:solidFill>
              <a:schemeClr val="tx1"/>
            </a:solidFill>
            <a:prstDash val="solid"/>
            <a:round/>
            <a:headEnd/>
            <a:tailEnd/>
          </a:ln>
        </p:spPr>
        <p:txBody>
          <a:bodyPr/>
          <a:lstStyle/>
          <a:p>
            <a:endParaRPr lang="en-US" dirty="0"/>
          </a:p>
        </p:txBody>
      </p:sp>
      <p:grpSp>
        <p:nvGrpSpPr>
          <p:cNvPr id="384" name="Group 335"/>
          <p:cNvGrpSpPr>
            <a:grpSpLocks/>
          </p:cNvGrpSpPr>
          <p:nvPr/>
        </p:nvGrpSpPr>
        <p:grpSpPr bwMode="auto">
          <a:xfrm>
            <a:off x="198401" y="3780474"/>
            <a:ext cx="120465" cy="89978"/>
            <a:chOff x="170" y="2211"/>
            <a:chExt cx="76" cy="54"/>
          </a:xfrm>
          <a:solidFill>
            <a:srgbClr val="0060A9"/>
          </a:solidFill>
        </p:grpSpPr>
        <p:sp>
          <p:nvSpPr>
            <p:cNvPr id="385" name="Freeform 336"/>
            <p:cNvSpPr>
              <a:spLocks/>
            </p:cNvSpPr>
            <p:nvPr/>
          </p:nvSpPr>
          <p:spPr bwMode="auto">
            <a:xfrm>
              <a:off x="214" y="2231"/>
              <a:ext cx="12" cy="10"/>
            </a:xfrm>
            <a:custGeom>
              <a:avLst/>
              <a:gdLst/>
              <a:ahLst/>
              <a:cxnLst>
                <a:cxn ang="0">
                  <a:pos x="12" y="6"/>
                </a:cxn>
                <a:cxn ang="0">
                  <a:pos x="10" y="2"/>
                </a:cxn>
                <a:cxn ang="0">
                  <a:pos x="4" y="0"/>
                </a:cxn>
                <a:cxn ang="0">
                  <a:pos x="0" y="4"/>
                </a:cxn>
                <a:cxn ang="0">
                  <a:pos x="4" y="6"/>
                </a:cxn>
                <a:cxn ang="0">
                  <a:pos x="10" y="10"/>
                </a:cxn>
                <a:cxn ang="0">
                  <a:pos x="12" y="6"/>
                </a:cxn>
              </a:cxnLst>
              <a:rect l="0" t="0" r="r" b="b"/>
              <a:pathLst>
                <a:path w="12" h="10">
                  <a:moveTo>
                    <a:pt x="12" y="6"/>
                  </a:moveTo>
                  <a:lnTo>
                    <a:pt x="10" y="2"/>
                  </a:lnTo>
                  <a:lnTo>
                    <a:pt x="4" y="0"/>
                  </a:lnTo>
                  <a:lnTo>
                    <a:pt x="0" y="4"/>
                  </a:lnTo>
                  <a:lnTo>
                    <a:pt x="4" y="6"/>
                  </a:lnTo>
                  <a:lnTo>
                    <a:pt x="10" y="10"/>
                  </a:lnTo>
                  <a:lnTo>
                    <a:pt x="12" y="6"/>
                  </a:lnTo>
                  <a:close/>
                </a:path>
              </a:pathLst>
            </a:custGeom>
            <a:grpFill/>
            <a:ln w="6350" cmpd="sng">
              <a:solidFill>
                <a:schemeClr val="tx1"/>
              </a:solidFill>
              <a:prstDash val="solid"/>
              <a:round/>
              <a:headEnd/>
              <a:tailEnd/>
            </a:ln>
          </p:spPr>
          <p:txBody>
            <a:bodyPr/>
            <a:lstStyle/>
            <a:p>
              <a:endParaRPr lang="en-US" dirty="0"/>
            </a:p>
          </p:txBody>
        </p:sp>
        <p:sp>
          <p:nvSpPr>
            <p:cNvPr id="386" name="Freeform 337"/>
            <p:cNvSpPr>
              <a:spLocks/>
            </p:cNvSpPr>
            <p:nvPr/>
          </p:nvSpPr>
          <p:spPr bwMode="auto">
            <a:xfrm>
              <a:off x="230" y="2245"/>
              <a:ext cx="16" cy="20"/>
            </a:xfrm>
            <a:custGeom>
              <a:avLst/>
              <a:gdLst/>
              <a:ahLst/>
              <a:cxnLst>
                <a:cxn ang="0">
                  <a:pos x="16" y="14"/>
                </a:cxn>
                <a:cxn ang="0">
                  <a:pos x="8" y="16"/>
                </a:cxn>
                <a:cxn ang="0">
                  <a:pos x="4" y="20"/>
                </a:cxn>
                <a:cxn ang="0">
                  <a:pos x="0" y="12"/>
                </a:cxn>
                <a:cxn ang="0">
                  <a:pos x="0" y="6"/>
                </a:cxn>
                <a:cxn ang="0">
                  <a:pos x="4" y="0"/>
                </a:cxn>
                <a:cxn ang="0">
                  <a:pos x="8" y="2"/>
                </a:cxn>
                <a:cxn ang="0">
                  <a:pos x="14" y="6"/>
                </a:cxn>
                <a:cxn ang="0">
                  <a:pos x="16" y="14"/>
                </a:cxn>
              </a:cxnLst>
              <a:rect l="0" t="0" r="r" b="b"/>
              <a:pathLst>
                <a:path w="16" h="20">
                  <a:moveTo>
                    <a:pt x="16" y="14"/>
                  </a:moveTo>
                  <a:lnTo>
                    <a:pt x="8" y="16"/>
                  </a:lnTo>
                  <a:lnTo>
                    <a:pt x="4" y="20"/>
                  </a:lnTo>
                  <a:lnTo>
                    <a:pt x="0" y="12"/>
                  </a:lnTo>
                  <a:lnTo>
                    <a:pt x="0" y="6"/>
                  </a:lnTo>
                  <a:lnTo>
                    <a:pt x="4" y="0"/>
                  </a:lnTo>
                  <a:lnTo>
                    <a:pt x="8" y="2"/>
                  </a:lnTo>
                  <a:lnTo>
                    <a:pt x="14" y="6"/>
                  </a:lnTo>
                  <a:lnTo>
                    <a:pt x="16" y="14"/>
                  </a:lnTo>
                  <a:close/>
                </a:path>
              </a:pathLst>
            </a:custGeom>
            <a:grpFill/>
            <a:ln w="6350" cmpd="sng">
              <a:solidFill>
                <a:schemeClr val="tx1"/>
              </a:solidFill>
              <a:round/>
              <a:headEnd/>
              <a:tailEnd/>
            </a:ln>
          </p:spPr>
          <p:txBody>
            <a:bodyPr/>
            <a:lstStyle/>
            <a:p>
              <a:endParaRPr lang="en-US" dirty="0"/>
            </a:p>
          </p:txBody>
        </p:sp>
        <p:sp>
          <p:nvSpPr>
            <p:cNvPr id="387" name="Freeform 338"/>
            <p:cNvSpPr>
              <a:spLocks/>
            </p:cNvSpPr>
            <p:nvPr/>
          </p:nvSpPr>
          <p:spPr bwMode="auto">
            <a:xfrm>
              <a:off x="194" y="2219"/>
              <a:ext cx="6" cy="8"/>
            </a:xfrm>
            <a:custGeom>
              <a:avLst/>
              <a:gdLst/>
              <a:ahLst/>
              <a:cxnLst>
                <a:cxn ang="0">
                  <a:pos x="6" y="6"/>
                </a:cxn>
                <a:cxn ang="0">
                  <a:pos x="4" y="0"/>
                </a:cxn>
                <a:cxn ang="0">
                  <a:pos x="0" y="0"/>
                </a:cxn>
                <a:cxn ang="0">
                  <a:pos x="0" y="4"/>
                </a:cxn>
                <a:cxn ang="0">
                  <a:pos x="2" y="8"/>
                </a:cxn>
                <a:cxn ang="0">
                  <a:pos x="6" y="6"/>
                </a:cxn>
              </a:cxnLst>
              <a:rect l="0" t="0" r="r" b="b"/>
              <a:pathLst>
                <a:path w="6" h="8">
                  <a:moveTo>
                    <a:pt x="6" y="6"/>
                  </a:moveTo>
                  <a:lnTo>
                    <a:pt x="4" y="0"/>
                  </a:lnTo>
                  <a:lnTo>
                    <a:pt x="0" y="0"/>
                  </a:lnTo>
                  <a:lnTo>
                    <a:pt x="0" y="4"/>
                  </a:lnTo>
                  <a:lnTo>
                    <a:pt x="2" y="8"/>
                  </a:lnTo>
                  <a:lnTo>
                    <a:pt x="6" y="6"/>
                  </a:lnTo>
                  <a:close/>
                </a:path>
              </a:pathLst>
            </a:custGeom>
            <a:grpFill/>
            <a:ln w="6350" cmpd="sng">
              <a:solidFill>
                <a:schemeClr val="tx1"/>
              </a:solidFill>
              <a:round/>
              <a:headEnd/>
              <a:tailEnd/>
            </a:ln>
          </p:spPr>
          <p:txBody>
            <a:bodyPr/>
            <a:lstStyle/>
            <a:p>
              <a:endParaRPr lang="en-US" dirty="0"/>
            </a:p>
          </p:txBody>
        </p:sp>
        <p:sp>
          <p:nvSpPr>
            <p:cNvPr id="388" name="Freeform 339"/>
            <p:cNvSpPr>
              <a:spLocks/>
            </p:cNvSpPr>
            <p:nvPr/>
          </p:nvSpPr>
          <p:spPr bwMode="auto">
            <a:xfrm>
              <a:off x="194" y="2219"/>
              <a:ext cx="6" cy="8"/>
            </a:xfrm>
            <a:custGeom>
              <a:avLst/>
              <a:gdLst/>
              <a:ahLst/>
              <a:cxnLst>
                <a:cxn ang="0">
                  <a:pos x="6" y="6"/>
                </a:cxn>
                <a:cxn ang="0">
                  <a:pos x="4" y="0"/>
                </a:cxn>
                <a:cxn ang="0">
                  <a:pos x="0" y="0"/>
                </a:cxn>
                <a:cxn ang="0">
                  <a:pos x="0" y="4"/>
                </a:cxn>
                <a:cxn ang="0">
                  <a:pos x="2" y="8"/>
                </a:cxn>
                <a:cxn ang="0">
                  <a:pos x="6" y="6"/>
                </a:cxn>
              </a:cxnLst>
              <a:rect l="0" t="0" r="r" b="b"/>
              <a:pathLst>
                <a:path w="6" h="8">
                  <a:moveTo>
                    <a:pt x="6" y="6"/>
                  </a:moveTo>
                  <a:lnTo>
                    <a:pt x="4" y="0"/>
                  </a:lnTo>
                  <a:lnTo>
                    <a:pt x="0" y="0"/>
                  </a:lnTo>
                  <a:lnTo>
                    <a:pt x="0" y="4"/>
                  </a:lnTo>
                  <a:lnTo>
                    <a:pt x="2" y="8"/>
                  </a:lnTo>
                  <a:lnTo>
                    <a:pt x="6" y="6"/>
                  </a:lnTo>
                  <a:close/>
                </a:path>
              </a:pathLst>
            </a:custGeom>
            <a:grpFill/>
            <a:ln w="6350" cmpd="sng">
              <a:solidFill>
                <a:schemeClr val="tx1"/>
              </a:solidFill>
              <a:prstDash val="solid"/>
              <a:round/>
              <a:headEnd/>
              <a:tailEnd/>
            </a:ln>
          </p:spPr>
          <p:txBody>
            <a:bodyPr/>
            <a:lstStyle/>
            <a:p>
              <a:endParaRPr lang="en-US" dirty="0"/>
            </a:p>
          </p:txBody>
        </p:sp>
        <p:sp>
          <p:nvSpPr>
            <p:cNvPr id="389" name="Freeform 340"/>
            <p:cNvSpPr>
              <a:spLocks/>
            </p:cNvSpPr>
            <p:nvPr/>
          </p:nvSpPr>
          <p:spPr bwMode="auto">
            <a:xfrm>
              <a:off x="170" y="2211"/>
              <a:ext cx="6" cy="4"/>
            </a:xfrm>
            <a:custGeom>
              <a:avLst/>
              <a:gdLst/>
              <a:ahLst/>
              <a:cxnLst>
                <a:cxn ang="0">
                  <a:pos x="4" y="0"/>
                </a:cxn>
                <a:cxn ang="0">
                  <a:pos x="0" y="0"/>
                </a:cxn>
                <a:cxn ang="0">
                  <a:pos x="2" y="4"/>
                </a:cxn>
                <a:cxn ang="0">
                  <a:pos x="6" y="4"/>
                </a:cxn>
                <a:cxn ang="0">
                  <a:pos x="4" y="0"/>
                </a:cxn>
              </a:cxnLst>
              <a:rect l="0" t="0" r="r" b="b"/>
              <a:pathLst>
                <a:path w="6" h="4">
                  <a:moveTo>
                    <a:pt x="4" y="0"/>
                  </a:moveTo>
                  <a:lnTo>
                    <a:pt x="0" y="0"/>
                  </a:lnTo>
                  <a:lnTo>
                    <a:pt x="2" y="4"/>
                  </a:lnTo>
                  <a:lnTo>
                    <a:pt x="6" y="4"/>
                  </a:lnTo>
                  <a:lnTo>
                    <a:pt x="4" y="0"/>
                  </a:lnTo>
                  <a:close/>
                </a:path>
              </a:pathLst>
            </a:custGeom>
            <a:grpFill/>
            <a:ln w="6350" cmpd="sng">
              <a:solidFill>
                <a:schemeClr val="tx1"/>
              </a:solidFill>
              <a:round/>
              <a:headEnd/>
              <a:tailEnd/>
            </a:ln>
          </p:spPr>
          <p:txBody>
            <a:bodyPr/>
            <a:lstStyle/>
            <a:p>
              <a:endParaRPr lang="en-US" dirty="0"/>
            </a:p>
          </p:txBody>
        </p:sp>
        <p:sp>
          <p:nvSpPr>
            <p:cNvPr id="390" name="Freeform 341"/>
            <p:cNvSpPr>
              <a:spLocks/>
            </p:cNvSpPr>
            <p:nvPr/>
          </p:nvSpPr>
          <p:spPr bwMode="auto">
            <a:xfrm>
              <a:off x="170" y="2211"/>
              <a:ext cx="6" cy="4"/>
            </a:xfrm>
            <a:custGeom>
              <a:avLst/>
              <a:gdLst/>
              <a:ahLst/>
              <a:cxnLst>
                <a:cxn ang="0">
                  <a:pos x="4" y="0"/>
                </a:cxn>
                <a:cxn ang="0">
                  <a:pos x="0" y="0"/>
                </a:cxn>
                <a:cxn ang="0">
                  <a:pos x="2" y="4"/>
                </a:cxn>
                <a:cxn ang="0">
                  <a:pos x="6" y="4"/>
                </a:cxn>
                <a:cxn ang="0">
                  <a:pos x="4" y="0"/>
                </a:cxn>
              </a:cxnLst>
              <a:rect l="0" t="0" r="r" b="b"/>
              <a:pathLst>
                <a:path w="6" h="4">
                  <a:moveTo>
                    <a:pt x="4" y="0"/>
                  </a:moveTo>
                  <a:lnTo>
                    <a:pt x="0" y="0"/>
                  </a:lnTo>
                  <a:lnTo>
                    <a:pt x="2" y="4"/>
                  </a:lnTo>
                  <a:lnTo>
                    <a:pt x="6" y="4"/>
                  </a:lnTo>
                  <a:lnTo>
                    <a:pt x="4" y="0"/>
                  </a:lnTo>
                  <a:close/>
                </a:path>
              </a:pathLst>
            </a:custGeom>
            <a:grpFill/>
            <a:ln w="6350" cmpd="sng">
              <a:solidFill>
                <a:schemeClr val="tx1"/>
              </a:solidFill>
              <a:prstDash val="solid"/>
              <a:round/>
              <a:headEnd/>
              <a:tailEnd/>
            </a:ln>
          </p:spPr>
          <p:txBody>
            <a:bodyPr/>
            <a:lstStyle/>
            <a:p>
              <a:endParaRPr lang="en-US" dirty="0"/>
            </a:p>
          </p:txBody>
        </p:sp>
      </p:grpSp>
      <p:sp>
        <p:nvSpPr>
          <p:cNvPr id="391" name="Freeform 343"/>
          <p:cNvSpPr>
            <a:spLocks/>
          </p:cNvSpPr>
          <p:nvPr/>
        </p:nvSpPr>
        <p:spPr bwMode="auto">
          <a:xfrm>
            <a:off x="1891304" y="3900352"/>
            <a:ext cx="91935" cy="106639"/>
          </a:xfrm>
          <a:custGeom>
            <a:avLst/>
            <a:gdLst/>
            <a:ahLst/>
            <a:cxnLst>
              <a:cxn ang="0">
                <a:pos x="34" y="64"/>
              </a:cxn>
              <a:cxn ang="0">
                <a:pos x="42" y="56"/>
              </a:cxn>
              <a:cxn ang="0">
                <a:pos x="48" y="50"/>
              </a:cxn>
              <a:cxn ang="0">
                <a:pos x="52" y="46"/>
              </a:cxn>
              <a:cxn ang="0">
                <a:pos x="58" y="38"/>
              </a:cxn>
              <a:cxn ang="0">
                <a:pos x="54" y="34"/>
              </a:cxn>
              <a:cxn ang="0">
                <a:pos x="48" y="34"/>
              </a:cxn>
              <a:cxn ang="0">
                <a:pos x="48" y="0"/>
              </a:cxn>
              <a:cxn ang="0">
                <a:pos x="18" y="2"/>
              </a:cxn>
              <a:cxn ang="0">
                <a:pos x="16" y="6"/>
              </a:cxn>
              <a:cxn ang="0">
                <a:pos x="18" y="14"/>
              </a:cxn>
              <a:cxn ang="0">
                <a:pos x="26" y="20"/>
              </a:cxn>
              <a:cxn ang="0">
                <a:pos x="30" y="26"/>
              </a:cxn>
              <a:cxn ang="0">
                <a:pos x="26" y="28"/>
              </a:cxn>
              <a:cxn ang="0">
                <a:pos x="14" y="30"/>
              </a:cxn>
              <a:cxn ang="0">
                <a:pos x="10" y="28"/>
              </a:cxn>
              <a:cxn ang="0">
                <a:pos x="4" y="36"/>
              </a:cxn>
              <a:cxn ang="0">
                <a:pos x="2" y="42"/>
              </a:cxn>
              <a:cxn ang="0">
                <a:pos x="0" y="54"/>
              </a:cxn>
              <a:cxn ang="0">
                <a:pos x="6" y="58"/>
              </a:cxn>
              <a:cxn ang="0">
                <a:pos x="12" y="62"/>
              </a:cxn>
              <a:cxn ang="0">
                <a:pos x="22" y="64"/>
              </a:cxn>
              <a:cxn ang="0">
                <a:pos x="34" y="64"/>
              </a:cxn>
            </a:cxnLst>
            <a:rect l="0" t="0" r="r" b="b"/>
            <a:pathLst>
              <a:path w="58" h="64">
                <a:moveTo>
                  <a:pt x="34" y="64"/>
                </a:moveTo>
                <a:lnTo>
                  <a:pt x="42" y="56"/>
                </a:lnTo>
                <a:lnTo>
                  <a:pt x="48" y="50"/>
                </a:lnTo>
                <a:lnTo>
                  <a:pt x="52" y="46"/>
                </a:lnTo>
                <a:lnTo>
                  <a:pt x="58" y="38"/>
                </a:lnTo>
                <a:lnTo>
                  <a:pt x="54" y="34"/>
                </a:lnTo>
                <a:lnTo>
                  <a:pt x="48" y="34"/>
                </a:lnTo>
                <a:lnTo>
                  <a:pt x="48" y="0"/>
                </a:lnTo>
                <a:lnTo>
                  <a:pt x="18" y="2"/>
                </a:lnTo>
                <a:lnTo>
                  <a:pt x="16" y="6"/>
                </a:lnTo>
                <a:lnTo>
                  <a:pt x="18" y="14"/>
                </a:lnTo>
                <a:lnTo>
                  <a:pt x="26" y="20"/>
                </a:lnTo>
                <a:lnTo>
                  <a:pt x="30" y="26"/>
                </a:lnTo>
                <a:lnTo>
                  <a:pt x="26" y="28"/>
                </a:lnTo>
                <a:lnTo>
                  <a:pt x="14" y="30"/>
                </a:lnTo>
                <a:lnTo>
                  <a:pt x="10" y="28"/>
                </a:lnTo>
                <a:lnTo>
                  <a:pt x="4" y="36"/>
                </a:lnTo>
                <a:lnTo>
                  <a:pt x="2" y="42"/>
                </a:lnTo>
                <a:lnTo>
                  <a:pt x="0" y="54"/>
                </a:lnTo>
                <a:lnTo>
                  <a:pt x="6" y="58"/>
                </a:lnTo>
                <a:lnTo>
                  <a:pt x="12" y="62"/>
                </a:lnTo>
                <a:lnTo>
                  <a:pt x="22" y="64"/>
                </a:lnTo>
                <a:lnTo>
                  <a:pt x="34" y="64"/>
                </a:lnTo>
                <a:close/>
              </a:path>
            </a:pathLst>
          </a:custGeom>
          <a:solidFill>
            <a:srgbClr val="B4DFF4"/>
          </a:solidFill>
          <a:ln w="7938">
            <a:solidFill>
              <a:schemeClr val="tx1"/>
            </a:solidFill>
            <a:prstDash val="solid"/>
            <a:round/>
            <a:headEnd/>
            <a:tailEnd/>
          </a:ln>
        </p:spPr>
        <p:txBody>
          <a:bodyPr/>
          <a:lstStyle/>
          <a:p>
            <a:endParaRPr lang="en-US" dirty="0"/>
          </a:p>
        </p:txBody>
      </p:sp>
      <p:sp>
        <p:nvSpPr>
          <p:cNvPr id="392" name="Freeform 344"/>
          <p:cNvSpPr>
            <a:spLocks/>
          </p:cNvSpPr>
          <p:nvPr/>
        </p:nvSpPr>
        <p:spPr bwMode="auto">
          <a:xfrm>
            <a:off x="1967390" y="3883690"/>
            <a:ext cx="19021" cy="73315"/>
          </a:xfrm>
          <a:custGeom>
            <a:avLst/>
            <a:gdLst/>
            <a:ahLst/>
            <a:cxnLst>
              <a:cxn ang="0">
                <a:pos x="10" y="0"/>
              </a:cxn>
              <a:cxn ang="0">
                <a:pos x="12" y="6"/>
              </a:cxn>
              <a:cxn ang="0">
                <a:pos x="10" y="12"/>
              </a:cxn>
              <a:cxn ang="0">
                <a:pos x="10" y="26"/>
              </a:cxn>
              <a:cxn ang="0">
                <a:pos x="10" y="34"/>
              </a:cxn>
              <a:cxn ang="0">
                <a:pos x="6" y="38"/>
              </a:cxn>
              <a:cxn ang="0">
                <a:pos x="0" y="44"/>
              </a:cxn>
              <a:cxn ang="0">
                <a:pos x="0" y="10"/>
              </a:cxn>
              <a:cxn ang="0">
                <a:pos x="6" y="4"/>
              </a:cxn>
              <a:cxn ang="0">
                <a:pos x="10" y="0"/>
              </a:cxn>
            </a:cxnLst>
            <a:rect l="0" t="0" r="r" b="b"/>
            <a:pathLst>
              <a:path w="12" h="44">
                <a:moveTo>
                  <a:pt x="10" y="0"/>
                </a:moveTo>
                <a:lnTo>
                  <a:pt x="12" y="6"/>
                </a:lnTo>
                <a:lnTo>
                  <a:pt x="10" y="12"/>
                </a:lnTo>
                <a:lnTo>
                  <a:pt x="10" y="26"/>
                </a:lnTo>
                <a:lnTo>
                  <a:pt x="10" y="34"/>
                </a:lnTo>
                <a:lnTo>
                  <a:pt x="6" y="38"/>
                </a:lnTo>
                <a:lnTo>
                  <a:pt x="0" y="44"/>
                </a:lnTo>
                <a:lnTo>
                  <a:pt x="0" y="10"/>
                </a:lnTo>
                <a:lnTo>
                  <a:pt x="6" y="4"/>
                </a:lnTo>
                <a:lnTo>
                  <a:pt x="10" y="0"/>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393" name="Freeform 345"/>
          <p:cNvSpPr>
            <a:spLocks/>
          </p:cNvSpPr>
          <p:nvPr/>
        </p:nvSpPr>
        <p:spPr bwMode="auto">
          <a:xfrm>
            <a:off x="1945198" y="3990329"/>
            <a:ext cx="53894" cy="36657"/>
          </a:xfrm>
          <a:custGeom>
            <a:avLst/>
            <a:gdLst/>
            <a:ahLst/>
            <a:cxnLst>
              <a:cxn ang="0">
                <a:pos x="0" y="10"/>
              </a:cxn>
              <a:cxn ang="0">
                <a:pos x="12" y="0"/>
              </a:cxn>
              <a:cxn ang="0">
                <a:pos x="18" y="4"/>
              </a:cxn>
              <a:cxn ang="0">
                <a:pos x="24" y="8"/>
              </a:cxn>
              <a:cxn ang="0">
                <a:pos x="32" y="10"/>
              </a:cxn>
              <a:cxn ang="0">
                <a:pos x="34" y="14"/>
              </a:cxn>
              <a:cxn ang="0">
                <a:pos x="30" y="20"/>
              </a:cxn>
              <a:cxn ang="0">
                <a:pos x="26" y="22"/>
              </a:cxn>
              <a:cxn ang="0">
                <a:pos x="16" y="18"/>
              </a:cxn>
              <a:cxn ang="0">
                <a:pos x="8" y="14"/>
              </a:cxn>
              <a:cxn ang="0">
                <a:pos x="0" y="10"/>
              </a:cxn>
            </a:cxnLst>
            <a:rect l="0" t="0" r="r" b="b"/>
            <a:pathLst>
              <a:path w="34" h="22">
                <a:moveTo>
                  <a:pt x="0" y="10"/>
                </a:moveTo>
                <a:lnTo>
                  <a:pt x="12" y="0"/>
                </a:lnTo>
                <a:lnTo>
                  <a:pt x="18" y="4"/>
                </a:lnTo>
                <a:lnTo>
                  <a:pt x="24" y="8"/>
                </a:lnTo>
                <a:lnTo>
                  <a:pt x="32" y="10"/>
                </a:lnTo>
                <a:lnTo>
                  <a:pt x="34" y="14"/>
                </a:lnTo>
                <a:lnTo>
                  <a:pt x="30" y="20"/>
                </a:lnTo>
                <a:lnTo>
                  <a:pt x="26" y="22"/>
                </a:lnTo>
                <a:lnTo>
                  <a:pt x="16" y="18"/>
                </a:lnTo>
                <a:lnTo>
                  <a:pt x="8" y="14"/>
                </a:lnTo>
                <a:lnTo>
                  <a:pt x="0" y="10"/>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394" name="Freeform 346"/>
          <p:cNvSpPr>
            <a:spLocks/>
          </p:cNvSpPr>
          <p:nvPr/>
        </p:nvSpPr>
        <p:spPr bwMode="auto">
          <a:xfrm>
            <a:off x="1964219" y="3953671"/>
            <a:ext cx="152171" cy="79979"/>
          </a:xfrm>
          <a:custGeom>
            <a:avLst/>
            <a:gdLst/>
            <a:ahLst/>
            <a:cxnLst>
              <a:cxn ang="0">
                <a:pos x="12" y="6"/>
              </a:cxn>
              <a:cxn ang="0">
                <a:pos x="26" y="2"/>
              </a:cxn>
              <a:cxn ang="0">
                <a:pos x="34" y="2"/>
              </a:cxn>
              <a:cxn ang="0">
                <a:pos x="42" y="4"/>
              </a:cxn>
              <a:cxn ang="0">
                <a:pos x="52" y="2"/>
              </a:cxn>
              <a:cxn ang="0">
                <a:pos x="64" y="0"/>
              </a:cxn>
              <a:cxn ang="0">
                <a:pos x="74" y="0"/>
              </a:cxn>
              <a:cxn ang="0">
                <a:pos x="80" y="0"/>
              </a:cxn>
              <a:cxn ang="0">
                <a:pos x="84" y="4"/>
              </a:cxn>
              <a:cxn ang="0">
                <a:pos x="96" y="12"/>
              </a:cxn>
              <a:cxn ang="0">
                <a:pos x="94" y="16"/>
              </a:cxn>
              <a:cxn ang="0">
                <a:pos x="88" y="18"/>
              </a:cxn>
              <a:cxn ang="0">
                <a:pos x="80" y="18"/>
              </a:cxn>
              <a:cxn ang="0">
                <a:pos x="70" y="18"/>
              </a:cxn>
              <a:cxn ang="0">
                <a:pos x="64" y="22"/>
              </a:cxn>
              <a:cxn ang="0">
                <a:pos x="56" y="30"/>
              </a:cxn>
              <a:cxn ang="0">
                <a:pos x="48" y="32"/>
              </a:cxn>
              <a:cxn ang="0">
                <a:pos x="42" y="34"/>
              </a:cxn>
              <a:cxn ang="0">
                <a:pos x="40" y="42"/>
              </a:cxn>
              <a:cxn ang="0">
                <a:pos x="36" y="46"/>
              </a:cxn>
              <a:cxn ang="0">
                <a:pos x="30" y="48"/>
              </a:cxn>
              <a:cxn ang="0">
                <a:pos x="30" y="42"/>
              </a:cxn>
              <a:cxn ang="0">
                <a:pos x="28" y="36"/>
              </a:cxn>
              <a:cxn ang="0">
                <a:pos x="22" y="36"/>
              </a:cxn>
              <a:cxn ang="0">
                <a:pos x="20" y="32"/>
              </a:cxn>
              <a:cxn ang="0">
                <a:pos x="6" y="26"/>
              </a:cxn>
              <a:cxn ang="0">
                <a:pos x="0" y="22"/>
              </a:cxn>
              <a:cxn ang="0">
                <a:pos x="12" y="6"/>
              </a:cxn>
            </a:cxnLst>
            <a:rect l="0" t="0" r="r" b="b"/>
            <a:pathLst>
              <a:path w="96" h="48">
                <a:moveTo>
                  <a:pt x="12" y="6"/>
                </a:moveTo>
                <a:lnTo>
                  <a:pt x="26" y="2"/>
                </a:lnTo>
                <a:lnTo>
                  <a:pt x="34" y="2"/>
                </a:lnTo>
                <a:lnTo>
                  <a:pt x="42" y="4"/>
                </a:lnTo>
                <a:lnTo>
                  <a:pt x="52" y="2"/>
                </a:lnTo>
                <a:lnTo>
                  <a:pt x="64" y="0"/>
                </a:lnTo>
                <a:lnTo>
                  <a:pt x="74" y="0"/>
                </a:lnTo>
                <a:lnTo>
                  <a:pt x="80" y="0"/>
                </a:lnTo>
                <a:lnTo>
                  <a:pt x="84" y="4"/>
                </a:lnTo>
                <a:lnTo>
                  <a:pt x="96" y="12"/>
                </a:lnTo>
                <a:lnTo>
                  <a:pt x="94" y="16"/>
                </a:lnTo>
                <a:lnTo>
                  <a:pt x="88" y="18"/>
                </a:lnTo>
                <a:lnTo>
                  <a:pt x="80" y="18"/>
                </a:lnTo>
                <a:lnTo>
                  <a:pt x="70" y="18"/>
                </a:lnTo>
                <a:lnTo>
                  <a:pt x="64" y="22"/>
                </a:lnTo>
                <a:lnTo>
                  <a:pt x="56" y="30"/>
                </a:lnTo>
                <a:lnTo>
                  <a:pt x="48" y="32"/>
                </a:lnTo>
                <a:lnTo>
                  <a:pt x="42" y="34"/>
                </a:lnTo>
                <a:lnTo>
                  <a:pt x="40" y="42"/>
                </a:lnTo>
                <a:lnTo>
                  <a:pt x="36" y="46"/>
                </a:lnTo>
                <a:lnTo>
                  <a:pt x="30" y="48"/>
                </a:lnTo>
                <a:lnTo>
                  <a:pt x="30" y="42"/>
                </a:lnTo>
                <a:lnTo>
                  <a:pt x="28" y="36"/>
                </a:lnTo>
                <a:lnTo>
                  <a:pt x="22" y="36"/>
                </a:lnTo>
                <a:lnTo>
                  <a:pt x="20" y="32"/>
                </a:lnTo>
                <a:lnTo>
                  <a:pt x="6" y="26"/>
                </a:lnTo>
                <a:lnTo>
                  <a:pt x="0" y="22"/>
                </a:lnTo>
                <a:lnTo>
                  <a:pt x="12" y="6"/>
                </a:lnTo>
                <a:close/>
              </a:path>
            </a:pathLst>
          </a:custGeom>
          <a:solidFill>
            <a:srgbClr val="B4DFF4"/>
          </a:solidFill>
          <a:ln w="7938">
            <a:solidFill>
              <a:schemeClr val="tx1"/>
            </a:solidFill>
            <a:prstDash val="solid"/>
            <a:round/>
            <a:headEnd/>
            <a:tailEnd/>
          </a:ln>
        </p:spPr>
        <p:txBody>
          <a:bodyPr/>
          <a:lstStyle/>
          <a:p>
            <a:endParaRPr lang="en-US" dirty="0"/>
          </a:p>
        </p:txBody>
      </p:sp>
      <p:sp>
        <p:nvSpPr>
          <p:cNvPr id="395" name="Freeform 347"/>
          <p:cNvSpPr>
            <a:spLocks/>
          </p:cNvSpPr>
          <p:nvPr/>
        </p:nvSpPr>
        <p:spPr bwMode="auto">
          <a:xfrm>
            <a:off x="2011773" y="3980331"/>
            <a:ext cx="101448" cy="109972"/>
          </a:xfrm>
          <a:custGeom>
            <a:avLst/>
            <a:gdLst/>
            <a:ahLst/>
            <a:cxnLst>
              <a:cxn ang="0">
                <a:pos x="54" y="66"/>
              </a:cxn>
              <a:cxn ang="0">
                <a:pos x="44" y="62"/>
              </a:cxn>
              <a:cxn ang="0">
                <a:pos x="26" y="60"/>
              </a:cxn>
              <a:cxn ang="0">
                <a:pos x="14" y="50"/>
              </a:cxn>
              <a:cxn ang="0">
                <a:pos x="6" y="42"/>
              </a:cxn>
              <a:cxn ang="0">
                <a:pos x="0" y="32"/>
              </a:cxn>
              <a:cxn ang="0">
                <a:pos x="10" y="26"/>
              </a:cxn>
              <a:cxn ang="0">
                <a:pos x="12" y="18"/>
              </a:cxn>
              <a:cxn ang="0">
                <a:pos x="26" y="14"/>
              </a:cxn>
              <a:cxn ang="0">
                <a:pos x="34" y="6"/>
              </a:cxn>
              <a:cxn ang="0">
                <a:pos x="40" y="2"/>
              </a:cxn>
              <a:cxn ang="0">
                <a:pos x="50" y="2"/>
              </a:cxn>
              <a:cxn ang="0">
                <a:pos x="58" y="2"/>
              </a:cxn>
              <a:cxn ang="0">
                <a:pos x="64" y="0"/>
              </a:cxn>
              <a:cxn ang="0">
                <a:pos x="64" y="6"/>
              </a:cxn>
              <a:cxn ang="0">
                <a:pos x="62" y="18"/>
              </a:cxn>
              <a:cxn ang="0">
                <a:pos x="58" y="30"/>
              </a:cxn>
              <a:cxn ang="0">
                <a:pos x="56" y="42"/>
              </a:cxn>
              <a:cxn ang="0">
                <a:pos x="56" y="52"/>
              </a:cxn>
              <a:cxn ang="0">
                <a:pos x="54" y="66"/>
              </a:cxn>
            </a:cxnLst>
            <a:rect l="0" t="0" r="r" b="b"/>
            <a:pathLst>
              <a:path w="64" h="66">
                <a:moveTo>
                  <a:pt x="54" y="66"/>
                </a:moveTo>
                <a:lnTo>
                  <a:pt x="44" y="62"/>
                </a:lnTo>
                <a:lnTo>
                  <a:pt x="26" y="60"/>
                </a:lnTo>
                <a:lnTo>
                  <a:pt x="14" y="50"/>
                </a:lnTo>
                <a:lnTo>
                  <a:pt x="6" y="42"/>
                </a:lnTo>
                <a:lnTo>
                  <a:pt x="0" y="32"/>
                </a:lnTo>
                <a:lnTo>
                  <a:pt x="10" y="26"/>
                </a:lnTo>
                <a:lnTo>
                  <a:pt x="12" y="18"/>
                </a:lnTo>
                <a:lnTo>
                  <a:pt x="26" y="14"/>
                </a:lnTo>
                <a:lnTo>
                  <a:pt x="34" y="6"/>
                </a:lnTo>
                <a:lnTo>
                  <a:pt x="40" y="2"/>
                </a:lnTo>
                <a:lnTo>
                  <a:pt x="50" y="2"/>
                </a:lnTo>
                <a:lnTo>
                  <a:pt x="58" y="2"/>
                </a:lnTo>
                <a:lnTo>
                  <a:pt x="64" y="0"/>
                </a:lnTo>
                <a:lnTo>
                  <a:pt x="64" y="6"/>
                </a:lnTo>
                <a:lnTo>
                  <a:pt x="62" y="18"/>
                </a:lnTo>
                <a:lnTo>
                  <a:pt x="58" y="30"/>
                </a:lnTo>
                <a:lnTo>
                  <a:pt x="56" y="42"/>
                </a:lnTo>
                <a:lnTo>
                  <a:pt x="56" y="52"/>
                </a:lnTo>
                <a:lnTo>
                  <a:pt x="54" y="66"/>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396" name="Freeform 348"/>
          <p:cNvSpPr>
            <a:spLocks/>
          </p:cNvSpPr>
          <p:nvPr/>
        </p:nvSpPr>
        <p:spPr bwMode="auto">
          <a:xfrm>
            <a:off x="2049815" y="4080305"/>
            <a:ext cx="79256" cy="73315"/>
          </a:xfrm>
          <a:custGeom>
            <a:avLst/>
            <a:gdLst/>
            <a:ahLst/>
            <a:cxnLst>
              <a:cxn ang="0">
                <a:pos x="18" y="20"/>
              </a:cxn>
              <a:cxn ang="0">
                <a:pos x="12" y="16"/>
              </a:cxn>
              <a:cxn ang="0">
                <a:pos x="10" y="22"/>
              </a:cxn>
              <a:cxn ang="0">
                <a:pos x="8" y="24"/>
              </a:cxn>
              <a:cxn ang="0">
                <a:pos x="2" y="20"/>
              </a:cxn>
              <a:cxn ang="0">
                <a:pos x="0" y="16"/>
              </a:cxn>
              <a:cxn ang="0">
                <a:pos x="0" y="10"/>
              </a:cxn>
              <a:cxn ang="0">
                <a:pos x="2" y="6"/>
              </a:cxn>
              <a:cxn ang="0">
                <a:pos x="2" y="0"/>
              </a:cxn>
              <a:cxn ang="0">
                <a:pos x="18" y="2"/>
              </a:cxn>
              <a:cxn ang="0">
                <a:pos x="30" y="6"/>
              </a:cxn>
              <a:cxn ang="0">
                <a:pos x="34" y="10"/>
              </a:cxn>
              <a:cxn ang="0">
                <a:pos x="42" y="18"/>
              </a:cxn>
              <a:cxn ang="0">
                <a:pos x="48" y="24"/>
              </a:cxn>
              <a:cxn ang="0">
                <a:pos x="50" y="28"/>
              </a:cxn>
              <a:cxn ang="0">
                <a:pos x="46" y="30"/>
              </a:cxn>
              <a:cxn ang="0">
                <a:pos x="44" y="36"/>
              </a:cxn>
              <a:cxn ang="0">
                <a:pos x="42" y="42"/>
              </a:cxn>
              <a:cxn ang="0">
                <a:pos x="38" y="44"/>
              </a:cxn>
              <a:cxn ang="0">
                <a:pos x="34" y="32"/>
              </a:cxn>
              <a:cxn ang="0">
                <a:pos x="28" y="26"/>
              </a:cxn>
              <a:cxn ang="0">
                <a:pos x="24" y="24"/>
              </a:cxn>
              <a:cxn ang="0">
                <a:pos x="18" y="20"/>
              </a:cxn>
            </a:cxnLst>
            <a:rect l="0" t="0" r="r" b="b"/>
            <a:pathLst>
              <a:path w="50" h="44">
                <a:moveTo>
                  <a:pt x="18" y="20"/>
                </a:moveTo>
                <a:lnTo>
                  <a:pt x="12" y="16"/>
                </a:lnTo>
                <a:lnTo>
                  <a:pt x="10" y="22"/>
                </a:lnTo>
                <a:lnTo>
                  <a:pt x="8" y="24"/>
                </a:lnTo>
                <a:lnTo>
                  <a:pt x="2" y="20"/>
                </a:lnTo>
                <a:lnTo>
                  <a:pt x="0" y="16"/>
                </a:lnTo>
                <a:lnTo>
                  <a:pt x="0" y="10"/>
                </a:lnTo>
                <a:lnTo>
                  <a:pt x="2" y="6"/>
                </a:lnTo>
                <a:lnTo>
                  <a:pt x="2" y="0"/>
                </a:lnTo>
                <a:lnTo>
                  <a:pt x="18" y="2"/>
                </a:lnTo>
                <a:lnTo>
                  <a:pt x="30" y="6"/>
                </a:lnTo>
                <a:lnTo>
                  <a:pt x="34" y="10"/>
                </a:lnTo>
                <a:lnTo>
                  <a:pt x="42" y="18"/>
                </a:lnTo>
                <a:lnTo>
                  <a:pt x="48" y="24"/>
                </a:lnTo>
                <a:lnTo>
                  <a:pt x="50" y="28"/>
                </a:lnTo>
                <a:lnTo>
                  <a:pt x="46" y="30"/>
                </a:lnTo>
                <a:lnTo>
                  <a:pt x="44" y="36"/>
                </a:lnTo>
                <a:lnTo>
                  <a:pt x="42" y="42"/>
                </a:lnTo>
                <a:lnTo>
                  <a:pt x="38" y="44"/>
                </a:lnTo>
                <a:lnTo>
                  <a:pt x="34" y="32"/>
                </a:lnTo>
                <a:lnTo>
                  <a:pt x="28" y="26"/>
                </a:lnTo>
                <a:lnTo>
                  <a:pt x="24" y="24"/>
                </a:lnTo>
                <a:lnTo>
                  <a:pt x="18" y="20"/>
                </a:lnTo>
                <a:close/>
              </a:path>
            </a:pathLst>
          </a:custGeom>
          <a:solidFill>
            <a:srgbClr val="0060A9"/>
          </a:solidFill>
          <a:ln w="7938">
            <a:solidFill>
              <a:schemeClr val="tx1"/>
            </a:solidFill>
            <a:prstDash val="solid"/>
            <a:round/>
            <a:headEnd/>
            <a:tailEnd/>
          </a:ln>
        </p:spPr>
        <p:txBody>
          <a:bodyPr/>
          <a:lstStyle/>
          <a:p>
            <a:endParaRPr lang="en-US" dirty="0"/>
          </a:p>
        </p:txBody>
      </p:sp>
      <p:sp>
        <p:nvSpPr>
          <p:cNvPr id="397" name="Freeform 349"/>
          <p:cNvSpPr>
            <a:spLocks/>
          </p:cNvSpPr>
          <p:nvPr/>
        </p:nvSpPr>
        <p:spPr bwMode="auto">
          <a:xfrm>
            <a:off x="2110048" y="4123628"/>
            <a:ext cx="161681" cy="63316"/>
          </a:xfrm>
          <a:custGeom>
            <a:avLst/>
            <a:gdLst/>
            <a:ahLst/>
            <a:cxnLst>
              <a:cxn ang="0">
                <a:pos x="88" y="34"/>
              </a:cxn>
              <a:cxn ang="0">
                <a:pos x="82" y="32"/>
              </a:cxn>
              <a:cxn ang="0">
                <a:pos x="80" y="28"/>
              </a:cxn>
              <a:cxn ang="0">
                <a:pos x="80" y="22"/>
              </a:cxn>
              <a:cxn ang="0">
                <a:pos x="80" y="16"/>
              </a:cxn>
              <a:cxn ang="0">
                <a:pos x="78" y="12"/>
              </a:cxn>
              <a:cxn ang="0">
                <a:pos x="72" y="10"/>
              </a:cxn>
              <a:cxn ang="0">
                <a:pos x="66" y="10"/>
              </a:cxn>
              <a:cxn ang="0">
                <a:pos x="62" y="12"/>
              </a:cxn>
              <a:cxn ang="0">
                <a:pos x="60" y="16"/>
              </a:cxn>
              <a:cxn ang="0">
                <a:pos x="52" y="18"/>
              </a:cxn>
              <a:cxn ang="0">
                <a:pos x="48" y="22"/>
              </a:cxn>
              <a:cxn ang="0">
                <a:pos x="50" y="26"/>
              </a:cxn>
              <a:cxn ang="0">
                <a:pos x="52" y="30"/>
              </a:cxn>
              <a:cxn ang="0">
                <a:pos x="52" y="36"/>
              </a:cxn>
              <a:cxn ang="0">
                <a:pos x="44" y="38"/>
              </a:cxn>
              <a:cxn ang="0">
                <a:pos x="38" y="32"/>
              </a:cxn>
              <a:cxn ang="0">
                <a:pos x="32" y="26"/>
              </a:cxn>
              <a:cxn ang="0">
                <a:pos x="26" y="22"/>
              </a:cxn>
              <a:cxn ang="0">
                <a:pos x="18" y="20"/>
              </a:cxn>
              <a:cxn ang="0">
                <a:pos x="14" y="18"/>
              </a:cxn>
              <a:cxn ang="0">
                <a:pos x="8" y="20"/>
              </a:cxn>
              <a:cxn ang="0">
                <a:pos x="0" y="18"/>
              </a:cxn>
              <a:cxn ang="0">
                <a:pos x="4" y="14"/>
              </a:cxn>
              <a:cxn ang="0">
                <a:pos x="6" y="8"/>
              </a:cxn>
              <a:cxn ang="0">
                <a:pos x="12" y="2"/>
              </a:cxn>
              <a:cxn ang="0">
                <a:pos x="18" y="4"/>
              </a:cxn>
              <a:cxn ang="0">
                <a:pos x="22" y="8"/>
              </a:cxn>
              <a:cxn ang="0">
                <a:pos x="30" y="12"/>
              </a:cxn>
              <a:cxn ang="0">
                <a:pos x="38" y="12"/>
              </a:cxn>
              <a:cxn ang="0">
                <a:pos x="44" y="10"/>
              </a:cxn>
              <a:cxn ang="0">
                <a:pos x="52" y="6"/>
              </a:cxn>
              <a:cxn ang="0">
                <a:pos x="62" y="2"/>
              </a:cxn>
              <a:cxn ang="0">
                <a:pos x="72" y="0"/>
              </a:cxn>
              <a:cxn ang="0">
                <a:pos x="82" y="2"/>
              </a:cxn>
              <a:cxn ang="0">
                <a:pos x="88" y="6"/>
              </a:cxn>
              <a:cxn ang="0">
                <a:pos x="94" y="10"/>
              </a:cxn>
              <a:cxn ang="0">
                <a:pos x="98" y="16"/>
              </a:cxn>
              <a:cxn ang="0">
                <a:pos x="102" y="20"/>
              </a:cxn>
              <a:cxn ang="0">
                <a:pos x="100" y="26"/>
              </a:cxn>
              <a:cxn ang="0">
                <a:pos x="94" y="30"/>
              </a:cxn>
              <a:cxn ang="0">
                <a:pos x="88" y="34"/>
              </a:cxn>
            </a:cxnLst>
            <a:rect l="0" t="0" r="r" b="b"/>
            <a:pathLst>
              <a:path w="102" h="38">
                <a:moveTo>
                  <a:pt x="88" y="34"/>
                </a:moveTo>
                <a:lnTo>
                  <a:pt x="82" y="32"/>
                </a:lnTo>
                <a:lnTo>
                  <a:pt x="80" y="28"/>
                </a:lnTo>
                <a:lnTo>
                  <a:pt x="80" y="22"/>
                </a:lnTo>
                <a:lnTo>
                  <a:pt x="80" y="16"/>
                </a:lnTo>
                <a:lnTo>
                  <a:pt x="78" y="12"/>
                </a:lnTo>
                <a:lnTo>
                  <a:pt x="72" y="10"/>
                </a:lnTo>
                <a:lnTo>
                  <a:pt x="66" y="10"/>
                </a:lnTo>
                <a:lnTo>
                  <a:pt x="62" y="12"/>
                </a:lnTo>
                <a:lnTo>
                  <a:pt x="60" y="16"/>
                </a:lnTo>
                <a:lnTo>
                  <a:pt x="52" y="18"/>
                </a:lnTo>
                <a:lnTo>
                  <a:pt x="48" y="22"/>
                </a:lnTo>
                <a:lnTo>
                  <a:pt x="50" y="26"/>
                </a:lnTo>
                <a:lnTo>
                  <a:pt x="52" y="30"/>
                </a:lnTo>
                <a:lnTo>
                  <a:pt x="52" y="36"/>
                </a:lnTo>
                <a:lnTo>
                  <a:pt x="44" y="38"/>
                </a:lnTo>
                <a:lnTo>
                  <a:pt x="38" y="32"/>
                </a:lnTo>
                <a:lnTo>
                  <a:pt x="32" y="26"/>
                </a:lnTo>
                <a:lnTo>
                  <a:pt x="26" y="22"/>
                </a:lnTo>
                <a:lnTo>
                  <a:pt x="18" y="20"/>
                </a:lnTo>
                <a:lnTo>
                  <a:pt x="14" y="18"/>
                </a:lnTo>
                <a:lnTo>
                  <a:pt x="8" y="20"/>
                </a:lnTo>
                <a:lnTo>
                  <a:pt x="0" y="18"/>
                </a:lnTo>
                <a:lnTo>
                  <a:pt x="4" y="14"/>
                </a:lnTo>
                <a:lnTo>
                  <a:pt x="6" y="8"/>
                </a:lnTo>
                <a:lnTo>
                  <a:pt x="12" y="2"/>
                </a:lnTo>
                <a:lnTo>
                  <a:pt x="18" y="4"/>
                </a:lnTo>
                <a:lnTo>
                  <a:pt x="22" y="8"/>
                </a:lnTo>
                <a:lnTo>
                  <a:pt x="30" y="12"/>
                </a:lnTo>
                <a:lnTo>
                  <a:pt x="38" y="12"/>
                </a:lnTo>
                <a:lnTo>
                  <a:pt x="44" y="10"/>
                </a:lnTo>
                <a:lnTo>
                  <a:pt x="52" y="6"/>
                </a:lnTo>
                <a:lnTo>
                  <a:pt x="62" y="2"/>
                </a:lnTo>
                <a:lnTo>
                  <a:pt x="72" y="0"/>
                </a:lnTo>
                <a:lnTo>
                  <a:pt x="82" y="2"/>
                </a:lnTo>
                <a:lnTo>
                  <a:pt x="88" y="6"/>
                </a:lnTo>
                <a:lnTo>
                  <a:pt x="94" y="10"/>
                </a:lnTo>
                <a:lnTo>
                  <a:pt x="98" y="16"/>
                </a:lnTo>
                <a:lnTo>
                  <a:pt x="102" y="20"/>
                </a:lnTo>
                <a:lnTo>
                  <a:pt x="100" y="26"/>
                </a:lnTo>
                <a:lnTo>
                  <a:pt x="94" y="30"/>
                </a:lnTo>
                <a:lnTo>
                  <a:pt x="88" y="34"/>
                </a:lnTo>
                <a:close/>
              </a:path>
            </a:pathLst>
          </a:custGeom>
          <a:solidFill>
            <a:srgbClr val="B4DFF4"/>
          </a:solidFill>
          <a:ln w="7938">
            <a:solidFill>
              <a:schemeClr val="tx1"/>
            </a:solidFill>
            <a:prstDash val="solid"/>
            <a:round/>
            <a:headEnd/>
            <a:tailEnd/>
          </a:ln>
        </p:spPr>
        <p:txBody>
          <a:bodyPr/>
          <a:lstStyle/>
          <a:p>
            <a:endParaRPr lang="en-US" dirty="0"/>
          </a:p>
        </p:txBody>
      </p:sp>
      <p:sp>
        <p:nvSpPr>
          <p:cNvPr id="398" name="Freeform 350"/>
          <p:cNvSpPr>
            <a:spLocks/>
          </p:cNvSpPr>
          <p:nvPr/>
        </p:nvSpPr>
        <p:spPr bwMode="auto">
          <a:xfrm>
            <a:off x="2075177" y="3753723"/>
            <a:ext cx="263129" cy="93309"/>
          </a:xfrm>
          <a:custGeom>
            <a:avLst/>
            <a:gdLst/>
            <a:ahLst/>
            <a:cxnLst>
              <a:cxn ang="0">
                <a:pos x="148" y="56"/>
              </a:cxn>
              <a:cxn ang="0">
                <a:pos x="140" y="52"/>
              </a:cxn>
              <a:cxn ang="0">
                <a:pos x="130" y="52"/>
              </a:cxn>
              <a:cxn ang="0">
                <a:pos x="124" y="56"/>
              </a:cxn>
              <a:cxn ang="0">
                <a:pos x="116" y="54"/>
              </a:cxn>
              <a:cxn ang="0">
                <a:pos x="118" y="46"/>
              </a:cxn>
              <a:cxn ang="0">
                <a:pos x="116" y="40"/>
              </a:cxn>
              <a:cxn ang="0">
                <a:pos x="104" y="40"/>
              </a:cxn>
              <a:cxn ang="0">
                <a:pos x="100" y="32"/>
              </a:cxn>
              <a:cxn ang="0">
                <a:pos x="94" y="30"/>
              </a:cxn>
              <a:cxn ang="0">
                <a:pos x="80" y="26"/>
              </a:cxn>
              <a:cxn ang="0">
                <a:pos x="76" y="22"/>
              </a:cxn>
              <a:cxn ang="0">
                <a:pos x="62" y="18"/>
              </a:cxn>
              <a:cxn ang="0">
                <a:pos x="48" y="16"/>
              </a:cxn>
              <a:cxn ang="0">
                <a:pos x="44" y="12"/>
              </a:cxn>
              <a:cxn ang="0">
                <a:pos x="34" y="10"/>
              </a:cxn>
              <a:cxn ang="0">
                <a:pos x="28" y="14"/>
              </a:cxn>
              <a:cxn ang="0">
                <a:pos x="20" y="18"/>
              </a:cxn>
              <a:cxn ang="0">
                <a:pos x="12" y="22"/>
              </a:cxn>
              <a:cxn ang="0">
                <a:pos x="0" y="22"/>
              </a:cxn>
              <a:cxn ang="0">
                <a:pos x="2" y="16"/>
              </a:cxn>
              <a:cxn ang="0">
                <a:pos x="10" y="6"/>
              </a:cxn>
              <a:cxn ang="0">
                <a:pos x="26" y="2"/>
              </a:cxn>
              <a:cxn ang="0">
                <a:pos x="40" y="0"/>
              </a:cxn>
              <a:cxn ang="0">
                <a:pos x="58" y="0"/>
              </a:cxn>
              <a:cxn ang="0">
                <a:pos x="74" y="4"/>
              </a:cxn>
              <a:cxn ang="0">
                <a:pos x="88" y="10"/>
              </a:cxn>
              <a:cxn ang="0">
                <a:pos x="104" y="14"/>
              </a:cxn>
              <a:cxn ang="0">
                <a:pos x="110" y="20"/>
              </a:cxn>
              <a:cxn ang="0">
                <a:pos x="116" y="24"/>
              </a:cxn>
              <a:cxn ang="0">
                <a:pos x="130" y="30"/>
              </a:cxn>
              <a:cxn ang="0">
                <a:pos x="142" y="34"/>
              </a:cxn>
              <a:cxn ang="0">
                <a:pos x="154" y="40"/>
              </a:cxn>
              <a:cxn ang="0">
                <a:pos x="166" y="46"/>
              </a:cxn>
              <a:cxn ang="0">
                <a:pos x="160" y="50"/>
              </a:cxn>
              <a:cxn ang="0">
                <a:pos x="152" y="52"/>
              </a:cxn>
              <a:cxn ang="0">
                <a:pos x="150" y="56"/>
              </a:cxn>
              <a:cxn ang="0">
                <a:pos x="148" y="56"/>
              </a:cxn>
            </a:cxnLst>
            <a:rect l="0" t="0" r="r" b="b"/>
            <a:pathLst>
              <a:path w="166" h="56">
                <a:moveTo>
                  <a:pt x="148" y="56"/>
                </a:moveTo>
                <a:lnTo>
                  <a:pt x="140" y="52"/>
                </a:lnTo>
                <a:lnTo>
                  <a:pt x="130" y="52"/>
                </a:lnTo>
                <a:lnTo>
                  <a:pt x="124" y="56"/>
                </a:lnTo>
                <a:lnTo>
                  <a:pt x="116" y="54"/>
                </a:lnTo>
                <a:lnTo>
                  <a:pt x="118" y="46"/>
                </a:lnTo>
                <a:lnTo>
                  <a:pt x="116" y="40"/>
                </a:lnTo>
                <a:lnTo>
                  <a:pt x="104" y="40"/>
                </a:lnTo>
                <a:lnTo>
                  <a:pt x="100" y="32"/>
                </a:lnTo>
                <a:lnTo>
                  <a:pt x="94" y="30"/>
                </a:lnTo>
                <a:lnTo>
                  <a:pt x="80" y="26"/>
                </a:lnTo>
                <a:lnTo>
                  <a:pt x="76" y="22"/>
                </a:lnTo>
                <a:lnTo>
                  <a:pt x="62" y="18"/>
                </a:lnTo>
                <a:lnTo>
                  <a:pt x="48" y="16"/>
                </a:lnTo>
                <a:lnTo>
                  <a:pt x="44" y="12"/>
                </a:lnTo>
                <a:lnTo>
                  <a:pt x="34" y="10"/>
                </a:lnTo>
                <a:lnTo>
                  <a:pt x="28" y="14"/>
                </a:lnTo>
                <a:lnTo>
                  <a:pt x="20" y="18"/>
                </a:lnTo>
                <a:lnTo>
                  <a:pt x="12" y="22"/>
                </a:lnTo>
                <a:lnTo>
                  <a:pt x="0" y="22"/>
                </a:lnTo>
                <a:lnTo>
                  <a:pt x="2" y="16"/>
                </a:lnTo>
                <a:lnTo>
                  <a:pt x="10" y="6"/>
                </a:lnTo>
                <a:lnTo>
                  <a:pt x="26" y="2"/>
                </a:lnTo>
                <a:lnTo>
                  <a:pt x="40" y="0"/>
                </a:lnTo>
                <a:lnTo>
                  <a:pt x="58" y="0"/>
                </a:lnTo>
                <a:lnTo>
                  <a:pt x="74" y="4"/>
                </a:lnTo>
                <a:lnTo>
                  <a:pt x="88" y="10"/>
                </a:lnTo>
                <a:lnTo>
                  <a:pt x="104" y="14"/>
                </a:lnTo>
                <a:lnTo>
                  <a:pt x="110" y="20"/>
                </a:lnTo>
                <a:lnTo>
                  <a:pt x="116" y="24"/>
                </a:lnTo>
                <a:lnTo>
                  <a:pt x="130" y="30"/>
                </a:lnTo>
                <a:lnTo>
                  <a:pt x="142" y="34"/>
                </a:lnTo>
                <a:lnTo>
                  <a:pt x="154" y="40"/>
                </a:lnTo>
                <a:lnTo>
                  <a:pt x="166" y="46"/>
                </a:lnTo>
                <a:lnTo>
                  <a:pt x="160" y="50"/>
                </a:lnTo>
                <a:lnTo>
                  <a:pt x="152" y="52"/>
                </a:lnTo>
                <a:lnTo>
                  <a:pt x="150" y="56"/>
                </a:lnTo>
                <a:lnTo>
                  <a:pt x="148" y="56"/>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399" name="Freeform 351"/>
          <p:cNvSpPr>
            <a:spLocks/>
          </p:cNvSpPr>
          <p:nvPr/>
        </p:nvSpPr>
        <p:spPr bwMode="auto">
          <a:xfrm>
            <a:off x="2338304" y="3840368"/>
            <a:ext cx="69746" cy="49987"/>
          </a:xfrm>
          <a:custGeom>
            <a:avLst/>
            <a:gdLst/>
            <a:ahLst/>
            <a:cxnLst>
              <a:cxn ang="0">
                <a:pos x="0" y="28"/>
              </a:cxn>
              <a:cxn ang="0">
                <a:pos x="16" y="30"/>
              </a:cxn>
              <a:cxn ang="0">
                <a:pos x="32" y="30"/>
              </a:cxn>
              <a:cxn ang="0">
                <a:pos x="40" y="30"/>
              </a:cxn>
              <a:cxn ang="0">
                <a:pos x="40" y="24"/>
              </a:cxn>
              <a:cxn ang="0">
                <a:pos x="36" y="20"/>
              </a:cxn>
              <a:cxn ang="0">
                <a:pos x="42" y="18"/>
              </a:cxn>
              <a:cxn ang="0">
                <a:pos x="44" y="14"/>
              </a:cxn>
              <a:cxn ang="0">
                <a:pos x="42" y="4"/>
              </a:cxn>
              <a:cxn ang="0">
                <a:pos x="32" y="2"/>
              </a:cxn>
              <a:cxn ang="0">
                <a:pos x="24" y="0"/>
              </a:cxn>
              <a:cxn ang="0">
                <a:pos x="16" y="2"/>
              </a:cxn>
              <a:cxn ang="0">
                <a:pos x="22" y="6"/>
              </a:cxn>
              <a:cxn ang="0">
                <a:pos x="28" y="14"/>
              </a:cxn>
              <a:cxn ang="0">
                <a:pos x="28" y="20"/>
              </a:cxn>
              <a:cxn ang="0">
                <a:pos x="20" y="20"/>
              </a:cxn>
              <a:cxn ang="0">
                <a:pos x="14" y="18"/>
              </a:cxn>
              <a:cxn ang="0">
                <a:pos x="6" y="20"/>
              </a:cxn>
              <a:cxn ang="0">
                <a:pos x="0" y="20"/>
              </a:cxn>
              <a:cxn ang="0">
                <a:pos x="0" y="28"/>
              </a:cxn>
            </a:cxnLst>
            <a:rect l="0" t="0" r="r" b="b"/>
            <a:pathLst>
              <a:path w="44" h="30">
                <a:moveTo>
                  <a:pt x="0" y="28"/>
                </a:moveTo>
                <a:lnTo>
                  <a:pt x="16" y="30"/>
                </a:lnTo>
                <a:lnTo>
                  <a:pt x="32" y="30"/>
                </a:lnTo>
                <a:lnTo>
                  <a:pt x="40" y="30"/>
                </a:lnTo>
                <a:lnTo>
                  <a:pt x="40" y="24"/>
                </a:lnTo>
                <a:lnTo>
                  <a:pt x="36" y="20"/>
                </a:lnTo>
                <a:lnTo>
                  <a:pt x="42" y="18"/>
                </a:lnTo>
                <a:lnTo>
                  <a:pt x="44" y="14"/>
                </a:lnTo>
                <a:lnTo>
                  <a:pt x="42" y="4"/>
                </a:lnTo>
                <a:lnTo>
                  <a:pt x="32" y="2"/>
                </a:lnTo>
                <a:lnTo>
                  <a:pt x="24" y="0"/>
                </a:lnTo>
                <a:lnTo>
                  <a:pt x="16" y="2"/>
                </a:lnTo>
                <a:lnTo>
                  <a:pt x="22" y="6"/>
                </a:lnTo>
                <a:lnTo>
                  <a:pt x="28" y="14"/>
                </a:lnTo>
                <a:lnTo>
                  <a:pt x="28" y="20"/>
                </a:lnTo>
                <a:lnTo>
                  <a:pt x="20" y="20"/>
                </a:lnTo>
                <a:lnTo>
                  <a:pt x="14" y="18"/>
                </a:lnTo>
                <a:lnTo>
                  <a:pt x="6" y="20"/>
                </a:lnTo>
                <a:lnTo>
                  <a:pt x="0" y="20"/>
                </a:lnTo>
                <a:lnTo>
                  <a:pt x="0" y="28"/>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400" name="Freeform 352"/>
          <p:cNvSpPr>
            <a:spLocks/>
          </p:cNvSpPr>
          <p:nvPr/>
        </p:nvSpPr>
        <p:spPr bwMode="auto">
          <a:xfrm>
            <a:off x="2240027" y="3877024"/>
            <a:ext cx="50723" cy="29992"/>
          </a:xfrm>
          <a:custGeom>
            <a:avLst/>
            <a:gdLst/>
            <a:ahLst/>
            <a:cxnLst>
              <a:cxn ang="0">
                <a:pos x="0" y="6"/>
              </a:cxn>
              <a:cxn ang="0">
                <a:pos x="6" y="0"/>
              </a:cxn>
              <a:cxn ang="0">
                <a:pos x="14" y="0"/>
              </a:cxn>
              <a:cxn ang="0">
                <a:pos x="20" y="2"/>
              </a:cxn>
              <a:cxn ang="0">
                <a:pos x="28" y="6"/>
              </a:cxn>
              <a:cxn ang="0">
                <a:pos x="32" y="10"/>
              </a:cxn>
              <a:cxn ang="0">
                <a:pos x="24" y="14"/>
              </a:cxn>
              <a:cxn ang="0">
                <a:pos x="18" y="14"/>
              </a:cxn>
              <a:cxn ang="0">
                <a:pos x="14" y="18"/>
              </a:cxn>
              <a:cxn ang="0">
                <a:pos x="10" y="12"/>
              </a:cxn>
              <a:cxn ang="0">
                <a:pos x="6" y="8"/>
              </a:cxn>
              <a:cxn ang="0">
                <a:pos x="0" y="6"/>
              </a:cxn>
            </a:cxnLst>
            <a:rect l="0" t="0" r="r" b="b"/>
            <a:pathLst>
              <a:path w="32" h="18">
                <a:moveTo>
                  <a:pt x="0" y="6"/>
                </a:moveTo>
                <a:lnTo>
                  <a:pt x="6" y="0"/>
                </a:lnTo>
                <a:lnTo>
                  <a:pt x="14" y="0"/>
                </a:lnTo>
                <a:lnTo>
                  <a:pt x="20" y="2"/>
                </a:lnTo>
                <a:lnTo>
                  <a:pt x="28" y="6"/>
                </a:lnTo>
                <a:lnTo>
                  <a:pt x="32" y="10"/>
                </a:lnTo>
                <a:lnTo>
                  <a:pt x="24" y="14"/>
                </a:lnTo>
                <a:lnTo>
                  <a:pt x="18" y="14"/>
                </a:lnTo>
                <a:lnTo>
                  <a:pt x="14" y="18"/>
                </a:lnTo>
                <a:lnTo>
                  <a:pt x="10" y="12"/>
                </a:lnTo>
                <a:lnTo>
                  <a:pt x="6" y="8"/>
                </a:lnTo>
                <a:lnTo>
                  <a:pt x="0" y="6"/>
                </a:lnTo>
                <a:close/>
              </a:path>
            </a:pathLst>
          </a:custGeom>
          <a:solidFill>
            <a:srgbClr val="B4DFF4"/>
          </a:solidFill>
          <a:ln w="7938">
            <a:solidFill>
              <a:schemeClr val="tx1"/>
            </a:solidFill>
            <a:prstDash val="solid"/>
            <a:round/>
            <a:headEnd/>
            <a:tailEnd/>
          </a:ln>
        </p:spPr>
        <p:txBody>
          <a:bodyPr/>
          <a:lstStyle/>
          <a:p>
            <a:endParaRPr lang="en-US" dirty="0"/>
          </a:p>
        </p:txBody>
      </p:sp>
      <p:sp>
        <p:nvSpPr>
          <p:cNvPr id="401" name="Freeform 353"/>
          <p:cNvSpPr>
            <a:spLocks/>
          </p:cNvSpPr>
          <p:nvPr/>
        </p:nvSpPr>
        <p:spPr bwMode="auto">
          <a:xfrm>
            <a:off x="2395369" y="3847032"/>
            <a:ext cx="91935" cy="59985"/>
          </a:xfrm>
          <a:custGeom>
            <a:avLst/>
            <a:gdLst/>
            <a:ahLst/>
            <a:cxnLst>
              <a:cxn ang="0">
                <a:pos x="6" y="0"/>
              </a:cxn>
              <a:cxn ang="0">
                <a:pos x="16" y="2"/>
              </a:cxn>
              <a:cxn ang="0">
                <a:pos x="24" y="2"/>
              </a:cxn>
              <a:cxn ang="0">
                <a:pos x="34" y="4"/>
              </a:cxn>
              <a:cxn ang="0">
                <a:pos x="40" y="6"/>
              </a:cxn>
              <a:cxn ang="0">
                <a:pos x="46" y="10"/>
              </a:cxn>
              <a:cxn ang="0">
                <a:pos x="56" y="16"/>
              </a:cxn>
              <a:cxn ang="0">
                <a:pos x="58" y="20"/>
              </a:cxn>
              <a:cxn ang="0">
                <a:pos x="54" y="24"/>
              </a:cxn>
              <a:cxn ang="0">
                <a:pos x="44" y="22"/>
              </a:cxn>
              <a:cxn ang="0">
                <a:pos x="38" y="22"/>
              </a:cxn>
              <a:cxn ang="0">
                <a:pos x="30" y="24"/>
              </a:cxn>
              <a:cxn ang="0">
                <a:pos x="24" y="24"/>
              </a:cxn>
              <a:cxn ang="0">
                <a:pos x="20" y="20"/>
              </a:cxn>
              <a:cxn ang="0">
                <a:pos x="14" y="22"/>
              </a:cxn>
              <a:cxn ang="0">
                <a:pos x="12" y="28"/>
              </a:cxn>
              <a:cxn ang="0">
                <a:pos x="12" y="34"/>
              </a:cxn>
              <a:cxn ang="0">
                <a:pos x="8" y="36"/>
              </a:cxn>
              <a:cxn ang="0">
                <a:pos x="4" y="30"/>
              </a:cxn>
              <a:cxn ang="0">
                <a:pos x="4" y="26"/>
              </a:cxn>
              <a:cxn ang="0">
                <a:pos x="4" y="20"/>
              </a:cxn>
              <a:cxn ang="0">
                <a:pos x="0" y="16"/>
              </a:cxn>
              <a:cxn ang="0">
                <a:pos x="6" y="14"/>
              </a:cxn>
              <a:cxn ang="0">
                <a:pos x="8" y="10"/>
              </a:cxn>
              <a:cxn ang="0">
                <a:pos x="6" y="0"/>
              </a:cxn>
            </a:cxnLst>
            <a:rect l="0" t="0" r="r" b="b"/>
            <a:pathLst>
              <a:path w="58" h="36">
                <a:moveTo>
                  <a:pt x="6" y="0"/>
                </a:moveTo>
                <a:lnTo>
                  <a:pt x="16" y="2"/>
                </a:lnTo>
                <a:lnTo>
                  <a:pt x="24" y="2"/>
                </a:lnTo>
                <a:lnTo>
                  <a:pt x="34" y="4"/>
                </a:lnTo>
                <a:lnTo>
                  <a:pt x="40" y="6"/>
                </a:lnTo>
                <a:lnTo>
                  <a:pt x="46" y="10"/>
                </a:lnTo>
                <a:lnTo>
                  <a:pt x="56" y="16"/>
                </a:lnTo>
                <a:lnTo>
                  <a:pt x="58" y="20"/>
                </a:lnTo>
                <a:lnTo>
                  <a:pt x="54" y="24"/>
                </a:lnTo>
                <a:lnTo>
                  <a:pt x="44" y="22"/>
                </a:lnTo>
                <a:lnTo>
                  <a:pt x="38" y="22"/>
                </a:lnTo>
                <a:lnTo>
                  <a:pt x="30" y="24"/>
                </a:lnTo>
                <a:lnTo>
                  <a:pt x="24" y="24"/>
                </a:lnTo>
                <a:lnTo>
                  <a:pt x="20" y="20"/>
                </a:lnTo>
                <a:lnTo>
                  <a:pt x="14" y="22"/>
                </a:lnTo>
                <a:lnTo>
                  <a:pt x="12" y="28"/>
                </a:lnTo>
                <a:lnTo>
                  <a:pt x="12" y="34"/>
                </a:lnTo>
                <a:lnTo>
                  <a:pt x="8" y="36"/>
                </a:lnTo>
                <a:lnTo>
                  <a:pt x="4" y="30"/>
                </a:lnTo>
                <a:lnTo>
                  <a:pt x="4" y="26"/>
                </a:lnTo>
                <a:lnTo>
                  <a:pt x="4" y="20"/>
                </a:lnTo>
                <a:lnTo>
                  <a:pt x="0" y="16"/>
                </a:lnTo>
                <a:lnTo>
                  <a:pt x="6" y="14"/>
                </a:lnTo>
                <a:lnTo>
                  <a:pt x="8" y="10"/>
                </a:lnTo>
                <a:lnTo>
                  <a:pt x="6" y="0"/>
                </a:lnTo>
                <a:close/>
              </a:path>
            </a:pathLst>
          </a:custGeom>
          <a:solidFill>
            <a:srgbClr val="B4DFF4"/>
          </a:solidFill>
          <a:ln w="7938">
            <a:solidFill>
              <a:schemeClr val="tx1"/>
            </a:solidFill>
            <a:prstDash val="solid"/>
            <a:round/>
            <a:headEnd/>
            <a:tailEnd/>
          </a:ln>
        </p:spPr>
        <p:txBody>
          <a:bodyPr/>
          <a:lstStyle/>
          <a:p>
            <a:endParaRPr lang="en-US" dirty="0"/>
          </a:p>
        </p:txBody>
      </p:sp>
      <p:sp>
        <p:nvSpPr>
          <p:cNvPr id="402" name="Freeform 354"/>
          <p:cNvSpPr>
            <a:spLocks/>
          </p:cNvSpPr>
          <p:nvPr/>
        </p:nvSpPr>
        <p:spPr bwMode="auto">
          <a:xfrm>
            <a:off x="2515836" y="3880357"/>
            <a:ext cx="41213" cy="16663"/>
          </a:xfrm>
          <a:custGeom>
            <a:avLst/>
            <a:gdLst/>
            <a:ahLst/>
            <a:cxnLst>
              <a:cxn ang="0">
                <a:pos x="18" y="0"/>
              </a:cxn>
              <a:cxn ang="0">
                <a:pos x="8" y="0"/>
              </a:cxn>
              <a:cxn ang="0">
                <a:pos x="0" y="4"/>
              </a:cxn>
              <a:cxn ang="0">
                <a:pos x="4" y="10"/>
              </a:cxn>
              <a:cxn ang="0">
                <a:pos x="12" y="10"/>
              </a:cxn>
              <a:cxn ang="0">
                <a:pos x="22" y="10"/>
              </a:cxn>
              <a:cxn ang="0">
                <a:pos x="26" y="8"/>
              </a:cxn>
              <a:cxn ang="0">
                <a:pos x="26" y="4"/>
              </a:cxn>
              <a:cxn ang="0">
                <a:pos x="22" y="0"/>
              </a:cxn>
              <a:cxn ang="0">
                <a:pos x="18" y="0"/>
              </a:cxn>
            </a:cxnLst>
            <a:rect l="0" t="0" r="r" b="b"/>
            <a:pathLst>
              <a:path w="26" h="10">
                <a:moveTo>
                  <a:pt x="18" y="0"/>
                </a:moveTo>
                <a:lnTo>
                  <a:pt x="8" y="0"/>
                </a:lnTo>
                <a:lnTo>
                  <a:pt x="0" y="4"/>
                </a:lnTo>
                <a:lnTo>
                  <a:pt x="4" y="10"/>
                </a:lnTo>
                <a:lnTo>
                  <a:pt x="12" y="10"/>
                </a:lnTo>
                <a:lnTo>
                  <a:pt x="22" y="10"/>
                </a:lnTo>
                <a:lnTo>
                  <a:pt x="26" y="8"/>
                </a:lnTo>
                <a:lnTo>
                  <a:pt x="26" y="4"/>
                </a:lnTo>
                <a:lnTo>
                  <a:pt x="22" y="0"/>
                </a:lnTo>
                <a:lnTo>
                  <a:pt x="18" y="0"/>
                </a:lnTo>
                <a:close/>
              </a:path>
            </a:pathLst>
          </a:custGeom>
          <a:solidFill>
            <a:srgbClr val="0060A9"/>
          </a:solidFill>
          <a:ln w="7938">
            <a:solidFill>
              <a:schemeClr val="tx1"/>
            </a:solidFill>
            <a:prstDash val="solid"/>
            <a:round/>
            <a:headEnd/>
            <a:tailEnd/>
          </a:ln>
        </p:spPr>
        <p:txBody>
          <a:bodyPr/>
          <a:lstStyle/>
          <a:p>
            <a:endParaRPr lang="en-US" dirty="0"/>
          </a:p>
        </p:txBody>
      </p:sp>
      <p:sp>
        <p:nvSpPr>
          <p:cNvPr id="403" name="Freeform 356"/>
          <p:cNvSpPr>
            <a:spLocks/>
          </p:cNvSpPr>
          <p:nvPr/>
        </p:nvSpPr>
        <p:spPr bwMode="auto">
          <a:xfrm>
            <a:off x="2572900" y="3483793"/>
            <a:ext cx="19021" cy="13329"/>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404" name="Freeform 358"/>
          <p:cNvSpPr>
            <a:spLocks/>
          </p:cNvSpPr>
          <p:nvPr/>
        </p:nvSpPr>
        <p:spPr bwMode="auto">
          <a:xfrm>
            <a:off x="2227348" y="4046980"/>
            <a:ext cx="294830" cy="443218"/>
          </a:xfrm>
          <a:custGeom>
            <a:avLst/>
            <a:gdLst/>
            <a:ahLst/>
            <a:cxnLst>
              <a:cxn ang="0">
                <a:pos x="30" y="72"/>
              </a:cxn>
              <a:cxn ang="0">
                <a:pos x="34" y="58"/>
              </a:cxn>
              <a:cxn ang="0">
                <a:pos x="50" y="42"/>
              </a:cxn>
              <a:cxn ang="0">
                <a:pos x="54" y="28"/>
              </a:cxn>
              <a:cxn ang="0">
                <a:pos x="74" y="20"/>
              </a:cxn>
              <a:cxn ang="0">
                <a:pos x="88" y="16"/>
              </a:cxn>
              <a:cxn ang="0">
                <a:pos x="104" y="6"/>
              </a:cxn>
              <a:cxn ang="0">
                <a:pos x="116" y="0"/>
              </a:cxn>
              <a:cxn ang="0">
                <a:pos x="118" y="10"/>
              </a:cxn>
              <a:cxn ang="0">
                <a:pos x="106" y="18"/>
              </a:cxn>
              <a:cxn ang="0">
                <a:pos x="92" y="34"/>
              </a:cxn>
              <a:cxn ang="0">
                <a:pos x="92" y="54"/>
              </a:cxn>
              <a:cxn ang="0">
                <a:pos x="100" y="64"/>
              </a:cxn>
              <a:cxn ang="0">
                <a:pos x="102" y="82"/>
              </a:cxn>
              <a:cxn ang="0">
                <a:pos x="136" y="84"/>
              </a:cxn>
              <a:cxn ang="0">
                <a:pos x="176" y="96"/>
              </a:cxn>
              <a:cxn ang="0">
                <a:pos x="176" y="110"/>
              </a:cxn>
              <a:cxn ang="0">
                <a:pos x="176" y="128"/>
              </a:cxn>
              <a:cxn ang="0">
                <a:pos x="178" y="136"/>
              </a:cxn>
              <a:cxn ang="0">
                <a:pos x="180" y="150"/>
              </a:cxn>
              <a:cxn ang="0">
                <a:pos x="184" y="162"/>
              </a:cxn>
              <a:cxn ang="0">
                <a:pos x="178" y="168"/>
              </a:cxn>
              <a:cxn ang="0">
                <a:pos x="168" y="170"/>
              </a:cxn>
              <a:cxn ang="0">
                <a:pos x="140" y="172"/>
              </a:cxn>
              <a:cxn ang="0">
                <a:pos x="138" y="176"/>
              </a:cxn>
              <a:cxn ang="0">
                <a:pos x="146" y="180"/>
              </a:cxn>
              <a:cxn ang="0">
                <a:pos x="152" y="188"/>
              </a:cxn>
              <a:cxn ang="0">
                <a:pos x="142" y="186"/>
              </a:cxn>
              <a:cxn ang="0">
                <a:pos x="140" y="200"/>
              </a:cxn>
              <a:cxn ang="0">
                <a:pos x="148" y="220"/>
              </a:cxn>
              <a:cxn ang="0">
                <a:pos x="144" y="252"/>
              </a:cxn>
              <a:cxn ang="0">
                <a:pos x="132" y="262"/>
              </a:cxn>
              <a:cxn ang="0">
                <a:pos x="136" y="246"/>
              </a:cxn>
              <a:cxn ang="0">
                <a:pos x="132" y="234"/>
              </a:cxn>
              <a:cxn ang="0">
                <a:pos x="86" y="224"/>
              </a:cxn>
              <a:cxn ang="0">
                <a:pos x="64" y="200"/>
              </a:cxn>
              <a:cxn ang="0">
                <a:pos x="38" y="192"/>
              </a:cxn>
              <a:cxn ang="0">
                <a:pos x="16" y="186"/>
              </a:cxn>
              <a:cxn ang="0">
                <a:pos x="4" y="168"/>
              </a:cxn>
              <a:cxn ang="0">
                <a:pos x="12" y="158"/>
              </a:cxn>
              <a:cxn ang="0">
                <a:pos x="24" y="138"/>
              </a:cxn>
              <a:cxn ang="0">
                <a:pos x="24" y="110"/>
              </a:cxn>
              <a:cxn ang="0">
                <a:pos x="20" y="90"/>
              </a:cxn>
              <a:cxn ang="0">
                <a:pos x="26" y="72"/>
              </a:cxn>
            </a:cxnLst>
            <a:rect l="0" t="0" r="r" b="b"/>
            <a:pathLst>
              <a:path w="186" h="266">
                <a:moveTo>
                  <a:pt x="28" y="66"/>
                </a:moveTo>
                <a:lnTo>
                  <a:pt x="30" y="72"/>
                </a:lnTo>
                <a:lnTo>
                  <a:pt x="34" y="68"/>
                </a:lnTo>
                <a:lnTo>
                  <a:pt x="34" y="58"/>
                </a:lnTo>
                <a:lnTo>
                  <a:pt x="44" y="50"/>
                </a:lnTo>
                <a:lnTo>
                  <a:pt x="50" y="42"/>
                </a:lnTo>
                <a:lnTo>
                  <a:pt x="52" y="36"/>
                </a:lnTo>
                <a:lnTo>
                  <a:pt x="54" y="28"/>
                </a:lnTo>
                <a:lnTo>
                  <a:pt x="68" y="20"/>
                </a:lnTo>
                <a:lnTo>
                  <a:pt x="74" y="20"/>
                </a:lnTo>
                <a:lnTo>
                  <a:pt x="78" y="16"/>
                </a:lnTo>
                <a:lnTo>
                  <a:pt x="88" y="16"/>
                </a:lnTo>
                <a:lnTo>
                  <a:pt x="96" y="12"/>
                </a:lnTo>
                <a:lnTo>
                  <a:pt x="104" y="6"/>
                </a:lnTo>
                <a:lnTo>
                  <a:pt x="110" y="0"/>
                </a:lnTo>
                <a:lnTo>
                  <a:pt x="116" y="0"/>
                </a:lnTo>
                <a:lnTo>
                  <a:pt x="120" y="2"/>
                </a:lnTo>
                <a:lnTo>
                  <a:pt x="118" y="10"/>
                </a:lnTo>
                <a:lnTo>
                  <a:pt x="112" y="14"/>
                </a:lnTo>
                <a:lnTo>
                  <a:pt x="106" y="18"/>
                </a:lnTo>
                <a:lnTo>
                  <a:pt x="96" y="26"/>
                </a:lnTo>
                <a:lnTo>
                  <a:pt x="92" y="34"/>
                </a:lnTo>
                <a:lnTo>
                  <a:pt x="90" y="48"/>
                </a:lnTo>
                <a:lnTo>
                  <a:pt x="92" y="54"/>
                </a:lnTo>
                <a:lnTo>
                  <a:pt x="96" y="60"/>
                </a:lnTo>
                <a:lnTo>
                  <a:pt x="100" y="64"/>
                </a:lnTo>
                <a:lnTo>
                  <a:pt x="102" y="68"/>
                </a:lnTo>
                <a:lnTo>
                  <a:pt x="102" y="82"/>
                </a:lnTo>
                <a:lnTo>
                  <a:pt x="108" y="86"/>
                </a:lnTo>
                <a:lnTo>
                  <a:pt x="136" y="84"/>
                </a:lnTo>
                <a:lnTo>
                  <a:pt x="148" y="98"/>
                </a:lnTo>
                <a:lnTo>
                  <a:pt x="176" y="96"/>
                </a:lnTo>
                <a:lnTo>
                  <a:pt x="182" y="102"/>
                </a:lnTo>
                <a:lnTo>
                  <a:pt x="176" y="110"/>
                </a:lnTo>
                <a:lnTo>
                  <a:pt x="176" y="120"/>
                </a:lnTo>
                <a:lnTo>
                  <a:pt x="176" y="128"/>
                </a:lnTo>
                <a:lnTo>
                  <a:pt x="176" y="136"/>
                </a:lnTo>
                <a:lnTo>
                  <a:pt x="178" y="136"/>
                </a:lnTo>
                <a:lnTo>
                  <a:pt x="180" y="138"/>
                </a:lnTo>
                <a:lnTo>
                  <a:pt x="180" y="150"/>
                </a:lnTo>
                <a:lnTo>
                  <a:pt x="180" y="160"/>
                </a:lnTo>
                <a:lnTo>
                  <a:pt x="184" y="162"/>
                </a:lnTo>
                <a:lnTo>
                  <a:pt x="186" y="172"/>
                </a:lnTo>
                <a:lnTo>
                  <a:pt x="178" y="168"/>
                </a:lnTo>
                <a:lnTo>
                  <a:pt x="174" y="168"/>
                </a:lnTo>
                <a:lnTo>
                  <a:pt x="168" y="170"/>
                </a:lnTo>
                <a:lnTo>
                  <a:pt x="150" y="170"/>
                </a:lnTo>
                <a:lnTo>
                  <a:pt x="140" y="172"/>
                </a:lnTo>
                <a:lnTo>
                  <a:pt x="140" y="174"/>
                </a:lnTo>
                <a:lnTo>
                  <a:pt x="138" y="176"/>
                </a:lnTo>
                <a:lnTo>
                  <a:pt x="140" y="178"/>
                </a:lnTo>
                <a:lnTo>
                  <a:pt x="146" y="180"/>
                </a:lnTo>
                <a:lnTo>
                  <a:pt x="152" y="182"/>
                </a:lnTo>
                <a:lnTo>
                  <a:pt x="152" y="188"/>
                </a:lnTo>
                <a:lnTo>
                  <a:pt x="146" y="186"/>
                </a:lnTo>
                <a:lnTo>
                  <a:pt x="142" y="186"/>
                </a:lnTo>
                <a:lnTo>
                  <a:pt x="140" y="188"/>
                </a:lnTo>
                <a:lnTo>
                  <a:pt x="140" y="200"/>
                </a:lnTo>
                <a:lnTo>
                  <a:pt x="146" y="208"/>
                </a:lnTo>
                <a:lnTo>
                  <a:pt x="148" y="220"/>
                </a:lnTo>
                <a:lnTo>
                  <a:pt x="146" y="234"/>
                </a:lnTo>
                <a:lnTo>
                  <a:pt x="144" y="252"/>
                </a:lnTo>
                <a:lnTo>
                  <a:pt x="138" y="266"/>
                </a:lnTo>
                <a:lnTo>
                  <a:pt x="132" y="262"/>
                </a:lnTo>
                <a:lnTo>
                  <a:pt x="132" y="252"/>
                </a:lnTo>
                <a:lnTo>
                  <a:pt x="136" y="246"/>
                </a:lnTo>
                <a:lnTo>
                  <a:pt x="134" y="240"/>
                </a:lnTo>
                <a:lnTo>
                  <a:pt x="132" y="234"/>
                </a:lnTo>
                <a:lnTo>
                  <a:pt x="90" y="232"/>
                </a:lnTo>
                <a:lnTo>
                  <a:pt x="86" y="224"/>
                </a:lnTo>
                <a:lnTo>
                  <a:pt x="74" y="212"/>
                </a:lnTo>
                <a:lnTo>
                  <a:pt x="64" y="200"/>
                </a:lnTo>
                <a:lnTo>
                  <a:pt x="50" y="196"/>
                </a:lnTo>
                <a:lnTo>
                  <a:pt x="38" y="192"/>
                </a:lnTo>
                <a:lnTo>
                  <a:pt x="26" y="192"/>
                </a:lnTo>
                <a:lnTo>
                  <a:pt x="16" y="186"/>
                </a:lnTo>
                <a:lnTo>
                  <a:pt x="0" y="176"/>
                </a:lnTo>
                <a:lnTo>
                  <a:pt x="4" y="168"/>
                </a:lnTo>
                <a:lnTo>
                  <a:pt x="4" y="158"/>
                </a:lnTo>
                <a:lnTo>
                  <a:pt x="12" y="158"/>
                </a:lnTo>
                <a:lnTo>
                  <a:pt x="20" y="152"/>
                </a:lnTo>
                <a:lnTo>
                  <a:pt x="24" y="138"/>
                </a:lnTo>
                <a:lnTo>
                  <a:pt x="24" y="124"/>
                </a:lnTo>
                <a:lnTo>
                  <a:pt x="24" y="110"/>
                </a:lnTo>
                <a:lnTo>
                  <a:pt x="22" y="96"/>
                </a:lnTo>
                <a:lnTo>
                  <a:pt x="20" y="90"/>
                </a:lnTo>
                <a:lnTo>
                  <a:pt x="14" y="80"/>
                </a:lnTo>
                <a:lnTo>
                  <a:pt x="26" y="72"/>
                </a:lnTo>
                <a:lnTo>
                  <a:pt x="28" y="66"/>
                </a:lnTo>
                <a:close/>
              </a:path>
            </a:pathLst>
          </a:custGeom>
          <a:solidFill>
            <a:srgbClr val="0060A9"/>
          </a:solidFill>
          <a:ln w="7938">
            <a:solidFill>
              <a:schemeClr val="tx1"/>
            </a:solidFill>
            <a:prstDash val="solid"/>
            <a:round/>
            <a:headEnd/>
            <a:tailEnd/>
          </a:ln>
        </p:spPr>
        <p:txBody>
          <a:bodyPr/>
          <a:lstStyle/>
          <a:p>
            <a:endParaRPr lang="en-US" dirty="0"/>
          </a:p>
        </p:txBody>
      </p:sp>
      <p:sp>
        <p:nvSpPr>
          <p:cNvPr id="405" name="Freeform 359"/>
          <p:cNvSpPr>
            <a:spLocks/>
          </p:cNvSpPr>
          <p:nvPr/>
        </p:nvSpPr>
        <p:spPr bwMode="auto">
          <a:xfrm>
            <a:off x="2176623" y="4340236"/>
            <a:ext cx="139489" cy="166624"/>
          </a:xfrm>
          <a:custGeom>
            <a:avLst/>
            <a:gdLst/>
            <a:ahLst/>
            <a:cxnLst>
              <a:cxn ang="0">
                <a:pos x="26" y="100"/>
              </a:cxn>
              <a:cxn ang="0">
                <a:pos x="20" y="94"/>
              </a:cxn>
              <a:cxn ang="0">
                <a:pos x="8" y="88"/>
              </a:cxn>
              <a:cxn ang="0">
                <a:pos x="8" y="76"/>
              </a:cxn>
              <a:cxn ang="0">
                <a:pos x="14" y="72"/>
              </a:cxn>
              <a:cxn ang="0">
                <a:pos x="18" y="64"/>
              </a:cxn>
              <a:cxn ang="0">
                <a:pos x="18" y="58"/>
              </a:cxn>
              <a:cxn ang="0">
                <a:pos x="14" y="58"/>
              </a:cxn>
              <a:cxn ang="0">
                <a:pos x="10" y="62"/>
              </a:cxn>
              <a:cxn ang="0">
                <a:pos x="6" y="62"/>
              </a:cxn>
              <a:cxn ang="0">
                <a:pos x="0" y="58"/>
              </a:cxn>
              <a:cxn ang="0">
                <a:pos x="0" y="48"/>
              </a:cxn>
              <a:cxn ang="0">
                <a:pos x="2" y="38"/>
              </a:cxn>
              <a:cxn ang="0">
                <a:pos x="6" y="26"/>
              </a:cxn>
              <a:cxn ang="0">
                <a:pos x="10" y="18"/>
              </a:cxn>
              <a:cxn ang="0">
                <a:pos x="14" y="12"/>
              </a:cxn>
              <a:cxn ang="0">
                <a:pos x="22" y="6"/>
              </a:cxn>
              <a:cxn ang="0">
                <a:pos x="32" y="0"/>
              </a:cxn>
              <a:cxn ang="0">
                <a:pos x="58" y="16"/>
              </a:cxn>
              <a:cxn ang="0">
                <a:pos x="70" y="16"/>
              </a:cxn>
              <a:cxn ang="0">
                <a:pos x="88" y="22"/>
              </a:cxn>
              <a:cxn ang="0">
                <a:pos x="86" y="30"/>
              </a:cxn>
              <a:cxn ang="0">
                <a:pos x="86" y="40"/>
              </a:cxn>
              <a:cxn ang="0">
                <a:pos x="82" y="48"/>
              </a:cxn>
              <a:cxn ang="0">
                <a:pos x="76" y="56"/>
              </a:cxn>
              <a:cxn ang="0">
                <a:pos x="68" y="62"/>
              </a:cxn>
              <a:cxn ang="0">
                <a:pos x="52" y="68"/>
              </a:cxn>
              <a:cxn ang="0">
                <a:pos x="46" y="74"/>
              </a:cxn>
              <a:cxn ang="0">
                <a:pos x="40" y="82"/>
              </a:cxn>
              <a:cxn ang="0">
                <a:pos x="36" y="92"/>
              </a:cxn>
              <a:cxn ang="0">
                <a:pos x="26" y="100"/>
              </a:cxn>
            </a:cxnLst>
            <a:rect l="0" t="0" r="r" b="b"/>
            <a:pathLst>
              <a:path w="88" h="100">
                <a:moveTo>
                  <a:pt x="26" y="100"/>
                </a:moveTo>
                <a:lnTo>
                  <a:pt x="20" y="94"/>
                </a:lnTo>
                <a:lnTo>
                  <a:pt x="8" y="88"/>
                </a:lnTo>
                <a:lnTo>
                  <a:pt x="8" y="76"/>
                </a:lnTo>
                <a:lnTo>
                  <a:pt x="14" y="72"/>
                </a:lnTo>
                <a:lnTo>
                  <a:pt x="18" y="64"/>
                </a:lnTo>
                <a:lnTo>
                  <a:pt x="18" y="58"/>
                </a:lnTo>
                <a:lnTo>
                  <a:pt x="14" y="58"/>
                </a:lnTo>
                <a:lnTo>
                  <a:pt x="10" y="62"/>
                </a:lnTo>
                <a:lnTo>
                  <a:pt x="6" y="62"/>
                </a:lnTo>
                <a:lnTo>
                  <a:pt x="0" y="58"/>
                </a:lnTo>
                <a:lnTo>
                  <a:pt x="0" y="48"/>
                </a:lnTo>
                <a:lnTo>
                  <a:pt x="2" y="38"/>
                </a:lnTo>
                <a:lnTo>
                  <a:pt x="6" y="26"/>
                </a:lnTo>
                <a:lnTo>
                  <a:pt x="10" y="18"/>
                </a:lnTo>
                <a:lnTo>
                  <a:pt x="14" y="12"/>
                </a:lnTo>
                <a:lnTo>
                  <a:pt x="22" y="6"/>
                </a:lnTo>
                <a:lnTo>
                  <a:pt x="32" y="0"/>
                </a:lnTo>
                <a:lnTo>
                  <a:pt x="58" y="16"/>
                </a:lnTo>
                <a:lnTo>
                  <a:pt x="70" y="16"/>
                </a:lnTo>
                <a:lnTo>
                  <a:pt x="88" y="22"/>
                </a:lnTo>
                <a:lnTo>
                  <a:pt x="86" y="30"/>
                </a:lnTo>
                <a:lnTo>
                  <a:pt x="86" y="40"/>
                </a:lnTo>
                <a:lnTo>
                  <a:pt x="82" y="48"/>
                </a:lnTo>
                <a:lnTo>
                  <a:pt x="76" y="56"/>
                </a:lnTo>
                <a:lnTo>
                  <a:pt x="68" y="62"/>
                </a:lnTo>
                <a:lnTo>
                  <a:pt x="52" y="68"/>
                </a:lnTo>
                <a:lnTo>
                  <a:pt x="46" y="74"/>
                </a:lnTo>
                <a:lnTo>
                  <a:pt x="40" y="82"/>
                </a:lnTo>
                <a:lnTo>
                  <a:pt x="36" y="92"/>
                </a:lnTo>
                <a:lnTo>
                  <a:pt x="26" y="100"/>
                </a:lnTo>
                <a:close/>
              </a:path>
            </a:pathLst>
          </a:custGeom>
          <a:solidFill>
            <a:srgbClr val="0060A9"/>
          </a:solidFill>
          <a:ln w="7938">
            <a:solidFill>
              <a:schemeClr val="tx1"/>
            </a:solidFill>
            <a:prstDash val="solid"/>
            <a:round/>
            <a:headEnd/>
            <a:tailEnd/>
          </a:ln>
        </p:spPr>
        <p:txBody>
          <a:bodyPr/>
          <a:lstStyle/>
          <a:p>
            <a:endParaRPr lang="en-US" dirty="0"/>
          </a:p>
        </p:txBody>
      </p:sp>
      <p:sp>
        <p:nvSpPr>
          <p:cNvPr id="406" name="Freeform 360"/>
          <p:cNvSpPr>
            <a:spLocks/>
          </p:cNvSpPr>
          <p:nvPr/>
        </p:nvSpPr>
        <p:spPr bwMode="auto">
          <a:xfrm>
            <a:off x="2648986" y="4086969"/>
            <a:ext cx="31702" cy="26660"/>
          </a:xfrm>
          <a:custGeom>
            <a:avLst/>
            <a:gdLst/>
            <a:ahLst/>
            <a:cxnLst>
              <a:cxn ang="0">
                <a:pos x="12" y="0"/>
              </a:cxn>
              <a:cxn ang="0">
                <a:pos x="20" y="0"/>
              </a:cxn>
              <a:cxn ang="0">
                <a:pos x="18" y="10"/>
              </a:cxn>
              <a:cxn ang="0">
                <a:pos x="14" y="16"/>
              </a:cxn>
              <a:cxn ang="0">
                <a:pos x="0" y="14"/>
              </a:cxn>
              <a:cxn ang="0">
                <a:pos x="6" y="6"/>
              </a:cxn>
              <a:cxn ang="0">
                <a:pos x="10" y="6"/>
              </a:cxn>
              <a:cxn ang="0">
                <a:pos x="12" y="0"/>
              </a:cxn>
            </a:cxnLst>
            <a:rect l="0" t="0" r="r" b="b"/>
            <a:pathLst>
              <a:path w="20" h="16">
                <a:moveTo>
                  <a:pt x="12" y="0"/>
                </a:moveTo>
                <a:lnTo>
                  <a:pt x="20" y="0"/>
                </a:lnTo>
                <a:lnTo>
                  <a:pt x="18" y="10"/>
                </a:lnTo>
                <a:lnTo>
                  <a:pt x="14" y="16"/>
                </a:lnTo>
                <a:lnTo>
                  <a:pt x="0" y="14"/>
                </a:lnTo>
                <a:lnTo>
                  <a:pt x="6" y="6"/>
                </a:lnTo>
                <a:lnTo>
                  <a:pt x="10" y="6"/>
                </a:lnTo>
                <a:lnTo>
                  <a:pt x="12" y="0"/>
                </a:lnTo>
                <a:close/>
              </a:path>
            </a:pathLst>
          </a:custGeom>
          <a:solidFill>
            <a:srgbClr val="0060A9"/>
          </a:solidFill>
          <a:ln w="7938">
            <a:solidFill>
              <a:schemeClr val="tx1"/>
            </a:solidFill>
            <a:prstDash val="solid"/>
            <a:round/>
            <a:headEnd/>
            <a:tailEnd/>
          </a:ln>
        </p:spPr>
        <p:txBody>
          <a:bodyPr/>
          <a:lstStyle/>
          <a:p>
            <a:endParaRPr lang="en-US" dirty="0"/>
          </a:p>
        </p:txBody>
      </p:sp>
      <p:sp>
        <p:nvSpPr>
          <p:cNvPr id="407" name="Freeform 361"/>
          <p:cNvSpPr>
            <a:spLocks/>
          </p:cNvSpPr>
          <p:nvPr/>
        </p:nvSpPr>
        <p:spPr bwMode="auto">
          <a:xfrm>
            <a:off x="2370006" y="4050312"/>
            <a:ext cx="332872" cy="306587"/>
          </a:xfrm>
          <a:custGeom>
            <a:avLst/>
            <a:gdLst/>
            <a:ahLst/>
            <a:cxnLst>
              <a:cxn ang="0">
                <a:pos x="46" y="8"/>
              </a:cxn>
              <a:cxn ang="0">
                <a:pos x="50" y="0"/>
              </a:cxn>
              <a:cxn ang="0">
                <a:pos x="52" y="12"/>
              </a:cxn>
              <a:cxn ang="0">
                <a:pos x="70" y="16"/>
              </a:cxn>
              <a:cxn ang="0">
                <a:pos x="80" y="24"/>
              </a:cxn>
              <a:cxn ang="0">
                <a:pos x="108" y="28"/>
              </a:cxn>
              <a:cxn ang="0">
                <a:pos x="138" y="32"/>
              </a:cxn>
              <a:cxn ang="0">
                <a:pos x="156" y="26"/>
              </a:cxn>
              <a:cxn ang="0">
                <a:pos x="174" y="28"/>
              </a:cxn>
              <a:cxn ang="0">
                <a:pos x="162" y="32"/>
              </a:cxn>
              <a:cxn ang="0">
                <a:pos x="176" y="40"/>
              </a:cxn>
              <a:cxn ang="0">
                <a:pos x="192" y="46"/>
              </a:cxn>
              <a:cxn ang="0">
                <a:pos x="188" y="56"/>
              </a:cxn>
              <a:cxn ang="0">
                <a:pos x="196" y="60"/>
              </a:cxn>
              <a:cxn ang="0">
                <a:pos x="210" y="62"/>
              </a:cxn>
              <a:cxn ang="0">
                <a:pos x="200" y="76"/>
              </a:cxn>
              <a:cxn ang="0">
                <a:pos x="192" y="90"/>
              </a:cxn>
              <a:cxn ang="0">
                <a:pos x="190" y="104"/>
              </a:cxn>
              <a:cxn ang="0">
                <a:pos x="196" y="116"/>
              </a:cxn>
              <a:cxn ang="0">
                <a:pos x="180" y="130"/>
              </a:cxn>
              <a:cxn ang="0">
                <a:pos x="164" y="136"/>
              </a:cxn>
              <a:cxn ang="0">
                <a:pos x="148" y="134"/>
              </a:cxn>
              <a:cxn ang="0">
                <a:pos x="134" y="132"/>
              </a:cxn>
              <a:cxn ang="0">
                <a:pos x="142" y="148"/>
              </a:cxn>
              <a:cxn ang="0">
                <a:pos x="154" y="156"/>
              </a:cxn>
              <a:cxn ang="0">
                <a:pos x="152" y="166"/>
              </a:cxn>
              <a:cxn ang="0">
                <a:pos x="140" y="168"/>
              </a:cxn>
              <a:cxn ang="0">
                <a:pos x="116" y="184"/>
              </a:cxn>
              <a:cxn ang="0">
                <a:pos x="98" y="174"/>
              </a:cxn>
              <a:cxn ang="0">
                <a:pos x="94" y="160"/>
              </a:cxn>
              <a:cxn ang="0">
                <a:pos x="90" y="136"/>
              </a:cxn>
              <a:cxn ang="0">
                <a:pos x="86" y="108"/>
              </a:cxn>
              <a:cxn ang="0">
                <a:pos x="86" y="94"/>
              </a:cxn>
              <a:cxn ang="0">
                <a:pos x="46" y="82"/>
              </a:cxn>
              <a:cxn ang="0">
                <a:pos x="12" y="80"/>
              </a:cxn>
              <a:cxn ang="0">
                <a:pos x="0" y="46"/>
              </a:cxn>
              <a:cxn ang="0">
                <a:pos x="8" y="22"/>
              </a:cxn>
              <a:cxn ang="0">
                <a:pos x="22" y="16"/>
              </a:cxn>
              <a:cxn ang="0">
                <a:pos x="22" y="30"/>
              </a:cxn>
              <a:cxn ang="0">
                <a:pos x="18" y="46"/>
              </a:cxn>
              <a:cxn ang="0">
                <a:pos x="30" y="48"/>
              </a:cxn>
              <a:cxn ang="0">
                <a:pos x="30" y="32"/>
              </a:cxn>
              <a:cxn ang="0">
                <a:pos x="32" y="20"/>
              </a:cxn>
              <a:cxn ang="0">
                <a:pos x="44" y="14"/>
              </a:cxn>
            </a:cxnLst>
            <a:rect l="0" t="0" r="r" b="b"/>
            <a:pathLst>
              <a:path w="210" h="184">
                <a:moveTo>
                  <a:pt x="44" y="14"/>
                </a:moveTo>
                <a:lnTo>
                  <a:pt x="46" y="8"/>
                </a:lnTo>
                <a:lnTo>
                  <a:pt x="46" y="2"/>
                </a:lnTo>
                <a:lnTo>
                  <a:pt x="50" y="0"/>
                </a:lnTo>
                <a:lnTo>
                  <a:pt x="52" y="4"/>
                </a:lnTo>
                <a:lnTo>
                  <a:pt x="52" y="12"/>
                </a:lnTo>
                <a:lnTo>
                  <a:pt x="60" y="14"/>
                </a:lnTo>
                <a:lnTo>
                  <a:pt x="70" y="16"/>
                </a:lnTo>
                <a:lnTo>
                  <a:pt x="76" y="22"/>
                </a:lnTo>
                <a:lnTo>
                  <a:pt x="80" y="24"/>
                </a:lnTo>
                <a:lnTo>
                  <a:pt x="98" y="28"/>
                </a:lnTo>
                <a:lnTo>
                  <a:pt x="108" y="28"/>
                </a:lnTo>
                <a:lnTo>
                  <a:pt x="126" y="36"/>
                </a:lnTo>
                <a:lnTo>
                  <a:pt x="138" y="32"/>
                </a:lnTo>
                <a:lnTo>
                  <a:pt x="146" y="28"/>
                </a:lnTo>
                <a:lnTo>
                  <a:pt x="156" y="26"/>
                </a:lnTo>
                <a:lnTo>
                  <a:pt x="164" y="28"/>
                </a:lnTo>
                <a:lnTo>
                  <a:pt x="174" y="28"/>
                </a:lnTo>
                <a:lnTo>
                  <a:pt x="170" y="30"/>
                </a:lnTo>
                <a:lnTo>
                  <a:pt x="162" y="32"/>
                </a:lnTo>
                <a:lnTo>
                  <a:pt x="164" y="40"/>
                </a:lnTo>
                <a:lnTo>
                  <a:pt x="176" y="40"/>
                </a:lnTo>
                <a:lnTo>
                  <a:pt x="188" y="42"/>
                </a:lnTo>
                <a:lnTo>
                  <a:pt x="192" y="46"/>
                </a:lnTo>
                <a:lnTo>
                  <a:pt x="192" y="52"/>
                </a:lnTo>
                <a:lnTo>
                  <a:pt x="188" y="56"/>
                </a:lnTo>
                <a:lnTo>
                  <a:pt x="188" y="62"/>
                </a:lnTo>
                <a:lnTo>
                  <a:pt x="196" y="60"/>
                </a:lnTo>
                <a:lnTo>
                  <a:pt x="202" y="58"/>
                </a:lnTo>
                <a:lnTo>
                  <a:pt x="210" y="62"/>
                </a:lnTo>
                <a:lnTo>
                  <a:pt x="204" y="70"/>
                </a:lnTo>
                <a:lnTo>
                  <a:pt x="200" y="76"/>
                </a:lnTo>
                <a:lnTo>
                  <a:pt x="202" y="84"/>
                </a:lnTo>
                <a:lnTo>
                  <a:pt x="192" y="90"/>
                </a:lnTo>
                <a:lnTo>
                  <a:pt x="188" y="96"/>
                </a:lnTo>
                <a:lnTo>
                  <a:pt x="190" y="104"/>
                </a:lnTo>
                <a:lnTo>
                  <a:pt x="194" y="110"/>
                </a:lnTo>
                <a:lnTo>
                  <a:pt x="196" y="116"/>
                </a:lnTo>
                <a:lnTo>
                  <a:pt x="192" y="126"/>
                </a:lnTo>
                <a:lnTo>
                  <a:pt x="180" y="130"/>
                </a:lnTo>
                <a:lnTo>
                  <a:pt x="170" y="132"/>
                </a:lnTo>
                <a:lnTo>
                  <a:pt x="164" y="136"/>
                </a:lnTo>
                <a:lnTo>
                  <a:pt x="158" y="136"/>
                </a:lnTo>
                <a:lnTo>
                  <a:pt x="148" y="134"/>
                </a:lnTo>
                <a:lnTo>
                  <a:pt x="140" y="130"/>
                </a:lnTo>
                <a:lnTo>
                  <a:pt x="134" y="132"/>
                </a:lnTo>
                <a:lnTo>
                  <a:pt x="140" y="138"/>
                </a:lnTo>
                <a:lnTo>
                  <a:pt x="142" y="148"/>
                </a:lnTo>
                <a:lnTo>
                  <a:pt x="148" y="156"/>
                </a:lnTo>
                <a:lnTo>
                  <a:pt x="154" y="156"/>
                </a:lnTo>
                <a:lnTo>
                  <a:pt x="154" y="160"/>
                </a:lnTo>
                <a:lnTo>
                  <a:pt x="152" y="166"/>
                </a:lnTo>
                <a:lnTo>
                  <a:pt x="146" y="166"/>
                </a:lnTo>
                <a:lnTo>
                  <a:pt x="140" y="168"/>
                </a:lnTo>
                <a:lnTo>
                  <a:pt x="130" y="180"/>
                </a:lnTo>
                <a:lnTo>
                  <a:pt x="116" y="184"/>
                </a:lnTo>
                <a:lnTo>
                  <a:pt x="106" y="182"/>
                </a:lnTo>
                <a:lnTo>
                  <a:pt x="98" y="174"/>
                </a:lnTo>
                <a:lnTo>
                  <a:pt x="96" y="170"/>
                </a:lnTo>
                <a:lnTo>
                  <a:pt x="94" y="160"/>
                </a:lnTo>
                <a:lnTo>
                  <a:pt x="90" y="158"/>
                </a:lnTo>
                <a:lnTo>
                  <a:pt x="90" y="136"/>
                </a:lnTo>
                <a:lnTo>
                  <a:pt x="86" y="134"/>
                </a:lnTo>
                <a:lnTo>
                  <a:pt x="86" y="108"/>
                </a:lnTo>
                <a:lnTo>
                  <a:pt x="92" y="100"/>
                </a:lnTo>
                <a:lnTo>
                  <a:pt x="86" y="94"/>
                </a:lnTo>
                <a:lnTo>
                  <a:pt x="58" y="96"/>
                </a:lnTo>
                <a:lnTo>
                  <a:pt x="46" y="82"/>
                </a:lnTo>
                <a:lnTo>
                  <a:pt x="18" y="84"/>
                </a:lnTo>
                <a:lnTo>
                  <a:pt x="12" y="80"/>
                </a:lnTo>
                <a:lnTo>
                  <a:pt x="12" y="66"/>
                </a:lnTo>
                <a:lnTo>
                  <a:pt x="0" y="46"/>
                </a:lnTo>
                <a:lnTo>
                  <a:pt x="2" y="32"/>
                </a:lnTo>
                <a:lnTo>
                  <a:pt x="8" y="22"/>
                </a:lnTo>
                <a:lnTo>
                  <a:pt x="18" y="14"/>
                </a:lnTo>
                <a:lnTo>
                  <a:pt x="22" y="16"/>
                </a:lnTo>
                <a:lnTo>
                  <a:pt x="22" y="20"/>
                </a:lnTo>
                <a:lnTo>
                  <a:pt x="22" y="30"/>
                </a:lnTo>
                <a:lnTo>
                  <a:pt x="16" y="34"/>
                </a:lnTo>
                <a:lnTo>
                  <a:pt x="18" y="46"/>
                </a:lnTo>
                <a:lnTo>
                  <a:pt x="22" y="52"/>
                </a:lnTo>
                <a:lnTo>
                  <a:pt x="30" y="48"/>
                </a:lnTo>
                <a:lnTo>
                  <a:pt x="34" y="40"/>
                </a:lnTo>
                <a:lnTo>
                  <a:pt x="30" y="32"/>
                </a:lnTo>
                <a:lnTo>
                  <a:pt x="28" y="26"/>
                </a:lnTo>
                <a:lnTo>
                  <a:pt x="32" y="20"/>
                </a:lnTo>
                <a:lnTo>
                  <a:pt x="38" y="18"/>
                </a:lnTo>
                <a:lnTo>
                  <a:pt x="44" y="14"/>
                </a:lnTo>
                <a:close/>
              </a:path>
            </a:pathLst>
          </a:custGeom>
          <a:solidFill>
            <a:srgbClr val="0060A9"/>
          </a:solidFill>
          <a:ln w="7938">
            <a:solidFill>
              <a:schemeClr val="tx1"/>
            </a:solidFill>
            <a:prstDash val="solid"/>
            <a:round/>
            <a:headEnd/>
            <a:tailEnd/>
          </a:ln>
        </p:spPr>
        <p:txBody>
          <a:bodyPr/>
          <a:lstStyle/>
          <a:p>
            <a:endParaRPr lang="en-US" dirty="0"/>
          </a:p>
        </p:txBody>
      </p:sp>
      <p:sp>
        <p:nvSpPr>
          <p:cNvPr id="408" name="Freeform 362"/>
          <p:cNvSpPr>
            <a:spLocks/>
          </p:cNvSpPr>
          <p:nvPr/>
        </p:nvSpPr>
        <p:spPr bwMode="auto">
          <a:xfrm>
            <a:off x="2668007" y="4153619"/>
            <a:ext cx="110958" cy="189951"/>
          </a:xfrm>
          <a:custGeom>
            <a:avLst/>
            <a:gdLst/>
            <a:ahLst/>
            <a:cxnLst>
              <a:cxn ang="0">
                <a:pos x="42" y="30"/>
              </a:cxn>
              <a:cxn ang="0">
                <a:pos x="50" y="24"/>
              </a:cxn>
              <a:cxn ang="0">
                <a:pos x="58" y="30"/>
              </a:cxn>
              <a:cxn ang="0">
                <a:pos x="66" y="40"/>
              </a:cxn>
              <a:cxn ang="0">
                <a:pos x="64" y="48"/>
              </a:cxn>
              <a:cxn ang="0">
                <a:pos x="60" y="54"/>
              </a:cxn>
              <a:cxn ang="0">
                <a:pos x="54" y="62"/>
              </a:cxn>
              <a:cxn ang="0">
                <a:pos x="52" y="72"/>
              </a:cxn>
              <a:cxn ang="0">
                <a:pos x="56" y="76"/>
              </a:cxn>
              <a:cxn ang="0">
                <a:pos x="60" y="82"/>
              </a:cxn>
              <a:cxn ang="0">
                <a:pos x="64" y="86"/>
              </a:cxn>
              <a:cxn ang="0">
                <a:pos x="66" y="90"/>
              </a:cxn>
              <a:cxn ang="0">
                <a:pos x="70" y="100"/>
              </a:cxn>
              <a:cxn ang="0">
                <a:pos x="66" y="104"/>
              </a:cxn>
              <a:cxn ang="0">
                <a:pos x="58" y="108"/>
              </a:cxn>
              <a:cxn ang="0">
                <a:pos x="52" y="112"/>
              </a:cxn>
              <a:cxn ang="0">
                <a:pos x="42" y="114"/>
              </a:cxn>
              <a:cxn ang="0">
                <a:pos x="34" y="114"/>
              </a:cxn>
              <a:cxn ang="0">
                <a:pos x="26" y="106"/>
              </a:cxn>
              <a:cxn ang="0">
                <a:pos x="20" y="98"/>
              </a:cxn>
              <a:cxn ang="0">
                <a:pos x="20" y="90"/>
              </a:cxn>
              <a:cxn ang="0">
                <a:pos x="20" y="78"/>
              </a:cxn>
              <a:cxn ang="0">
                <a:pos x="26" y="72"/>
              </a:cxn>
              <a:cxn ang="0">
                <a:pos x="22" y="62"/>
              </a:cxn>
              <a:cxn ang="0">
                <a:pos x="18" y="50"/>
              </a:cxn>
              <a:cxn ang="0">
                <a:pos x="6" y="50"/>
              </a:cxn>
              <a:cxn ang="0">
                <a:pos x="2" y="42"/>
              </a:cxn>
              <a:cxn ang="0">
                <a:pos x="0" y="34"/>
              </a:cxn>
              <a:cxn ang="0">
                <a:pos x="4" y="28"/>
              </a:cxn>
              <a:cxn ang="0">
                <a:pos x="14" y="22"/>
              </a:cxn>
              <a:cxn ang="0">
                <a:pos x="12" y="14"/>
              </a:cxn>
              <a:cxn ang="0">
                <a:pos x="16" y="8"/>
              </a:cxn>
              <a:cxn ang="0">
                <a:pos x="22" y="0"/>
              </a:cxn>
              <a:cxn ang="0">
                <a:pos x="28" y="2"/>
              </a:cxn>
              <a:cxn ang="0">
                <a:pos x="34" y="6"/>
              </a:cxn>
              <a:cxn ang="0">
                <a:pos x="42" y="12"/>
              </a:cxn>
              <a:cxn ang="0">
                <a:pos x="44" y="16"/>
              </a:cxn>
              <a:cxn ang="0">
                <a:pos x="44" y="22"/>
              </a:cxn>
              <a:cxn ang="0">
                <a:pos x="42" y="30"/>
              </a:cxn>
            </a:cxnLst>
            <a:rect l="0" t="0" r="r" b="b"/>
            <a:pathLst>
              <a:path w="70" h="114">
                <a:moveTo>
                  <a:pt x="42" y="30"/>
                </a:moveTo>
                <a:lnTo>
                  <a:pt x="50" y="24"/>
                </a:lnTo>
                <a:lnTo>
                  <a:pt x="58" y="30"/>
                </a:lnTo>
                <a:lnTo>
                  <a:pt x="66" y="40"/>
                </a:lnTo>
                <a:lnTo>
                  <a:pt x="64" y="48"/>
                </a:lnTo>
                <a:lnTo>
                  <a:pt x="60" y="54"/>
                </a:lnTo>
                <a:lnTo>
                  <a:pt x="54" y="62"/>
                </a:lnTo>
                <a:lnTo>
                  <a:pt x="52" y="72"/>
                </a:lnTo>
                <a:lnTo>
                  <a:pt x="56" y="76"/>
                </a:lnTo>
                <a:lnTo>
                  <a:pt x="60" y="82"/>
                </a:lnTo>
                <a:lnTo>
                  <a:pt x="64" y="86"/>
                </a:lnTo>
                <a:lnTo>
                  <a:pt x="66" y="90"/>
                </a:lnTo>
                <a:lnTo>
                  <a:pt x="70" y="100"/>
                </a:lnTo>
                <a:lnTo>
                  <a:pt x="66" y="104"/>
                </a:lnTo>
                <a:lnTo>
                  <a:pt x="58" y="108"/>
                </a:lnTo>
                <a:lnTo>
                  <a:pt x="52" y="112"/>
                </a:lnTo>
                <a:lnTo>
                  <a:pt x="42" y="114"/>
                </a:lnTo>
                <a:lnTo>
                  <a:pt x="34" y="114"/>
                </a:lnTo>
                <a:lnTo>
                  <a:pt x="26" y="106"/>
                </a:lnTo>
                <a:lnTo>
                  <a:pt x="20" y="98"/>
                </a:lnTo>
                <a:lnTo>
                  <a:pt x="20" y="90"/>
                </a:lnTo>
                <a:lnTo>
                  <a:pt x="20" y="78"/>
                </a:lnTo>
                <a:lnTo>
                  <a:pt x="26" y="72"/>
                </a:lnTo>
                <a:lnTo>
                  <a:pt x="22" y="62"/>
                </a:lnTo>
                <a:lnTo>
                  <a:pt x="18" y="50"/>
                </a:lnTo>
                <a:lnTo>
                  <a:pt x="6" y="50"/>
                </a:lnTo>
                <a:lnTo>
                  <a:pt x="2" y="42"/>
                </a:lnTo>
                <a:lnTo>
                  <a:pt x="0" y="34"/>
                </a:lnTo>
                <a:lnTo>
                  <a:pt x="4" y="28"/>
                </a:lnTo>
                <a:lnTo>
                  <a:pt x="14" y="22"/>
                </a:lnTo>
                <a:lnTo>
                  <a:pt x="12" y="14"/>
                </a:lnTo>
                <a:lnTo>
                  <a:pt x="16" y="8"/>
                </a:lnTo>
                <a:lnTo>
                  <a:pt x="22" y="0"/>
                </a:lnTo>
                <a:lnTo>
                  <a:pt x="28" y="2"/>
                </a:lnTo>
                <a:lnTo>
                  <a:pt x="34" y="6"/>
                </a:lnTo>
                <a:lnTo>
                  <a:pt x="42" y="12"/>
                </a:lnTo>
                <a:lnTo>
                  <a:pt x="44" y="16"/>
                </a:lnTo>
                <a:lnTo>
                  <a:pt x="44" y="22"/>
                </a:lnTo>
                <a:lnTo>
                  <a:pt x="42" y="30"/>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409" name="Freeform 363"/>
          <p:cNvSpPr>
            <a:spLocks/>
          </p:cNvSpPr>
          <p:nvPr/>
        </p:nvSpPr>
        <p:spPr bwMode="auto">
          <a:xfrm>
            <a:off x="2836028" y="4223600"/>
            <a:ext cx="76085" cy="99975"/>
          </a:xfrm>
          <a:custGeom>
            <a:avLst/>
            <a:gdLst/>
            <a:ahLst/>
            <a:cxnLst>
              <a:cxn ang="0">
                <a:pos x="6" y="0"/>
              </a:cxn>
              <a:cxn ang="0">
                <a:pos x="16" y="2"/>
              </a:cxn>
              <a:cxn ang="0">
                <a:pos x="28" y="6"/>
              </a:cxn>
              <a:cxn ang="0">
                <a:pos x="38" y="12"/>
              </a:cxn>
              <a:cxn ang="0">
                <a:pos x="44" y="20"/>
              </a:cxn>
              <a:cxn ang="0">
                <a:pos x="48" y="26"/>
              </a:cxn>
              <a:cxn ang="0">
                <a:pos x="42" y="34"/>
              </a:cxn>
              <a:cxn ang="0">
                <a:pos x="36" y="46"/>
              </a:cxn>
              <a:cxn ang="0">
                <a:pos x="30" y="60"/>
              </a:cxn>
              <a:cxn ang="0">
                <a:pos x="24" y="56"/>
              </a:cxn>
              <a:cxn ang="0">
                <a:pos x="14" y="54"/>
              </a:cxn>
              <a:cxn ang="0">
                <a:pos x="8" y="58"/>
              </a:cxn>
              <a:cxn ang="0">
                <a:pos x="2" y="58"/>
              </a:cxn>
              <a:cxn ang="0">
                <a:pos x="2" y="50"/>
              </a:cxn>
              <a:cxn ang="0">
                <a:pos x="6" y="36"/>
              </a:cxn>
              <a:cxn ang="0">
                <a:pos x="10" y="28"/>
              </a:cxn>
              <a:cxn ang="0">
                <a:pos x="4" y="24"/>
              </a:cxn>
              <a:cxn ang="0">
                <a:pos x="0" y="18"/>
              </a:cxn>
              <a:cxn ang="0">
                <a:pos x="0" y="12"/>
              </a:cxn>
              <a:cxn ang="0">
                <a:pos x="2" y="6"/>
              </a:cxn>
              <a:cxn ang="0">
                <a:pos x="6" y="0"/>
              </a:cxn>
            </a:cxnLst>
            <a:rect l="0" t="0" r="r" b="b"/>
            <a:pathLst>
              <a:path w="48" h="60">
                <a:moveTo>
                  <a:pt x="6" y="0"/>
                </a:moveTo>
                <a:lnTo>
                  <a:pt x="16" y="2"/>
                </a:lnTo>
                <a:lnTo>
                  <a:pt x="28" y="6"/>
                </a:lnTo>
                <a:lnTo>
                  <a:pt x="38" y="12"/>
                </a:lnTo>
                <a:lnTo>
                  <a:pt x="44" y="20"/>
                </a:lnTo>
                <a:lnTo>
                  <a:pt x="48" y="26"/>
                </a:lnTo>
                <a:lnTo>
                  <a:pt x="42" y="34"/>
                </a:lnTo>
                <a:lnTo>
                  <a:pt x="36" y="46"/>
                </a:lnTo>
                <a:lnTo>
                  <a:pt x="30" y="60"/>
                </a:lnTo>
                <a:lnTo>
                  <a:pt x="24" y="56"/>
                </a:lnTo>
                <a:lnTo>
                  <a:pt x="14" y="54"/>
                </a:lnTo>
                <a:lnTo>
                  <a:pt x="8" y="58"/>
                </a:lnTo>
                <a:lnTo>
                  <a:pt x="2" y="58"/>
                </a:lnTo>
                <a:lnTo>
                  <a:pt x="2" y="50"/>
                </a:lnTo>
                <a:lnTo>
                  <a:pt x="6" y="36"/>
                </a:lnTo>
                <a:lnTo>
                  <a:pt x="10" y="28"/>
                </a:lnTo>
                <a:lnTo>
                  <a:pt x="4" y="24"/>
                </a:lnTo>
                <a:lnTo>
                  <a:pt x="0" y="18"/>
                </a:lnTo>
                <a:lnTo>
                  <a:pt x="0" y="12"/>
                </a:lnTo>
                <a:lnTo>
                  <a:pt x="2" y="6"/>
                </a:lnTo>
                <a:lnTo>
                  <a:pt x="6" y="0"/>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410" name="Freeform 364"/>
          <p:cNvSpPr>
            <a:spLocks/>
          </p:cNvSpPr>
          <p:nvPr/>
        </p:nvSpPr>
        <p:spPr bwMode="auto">
          <a:xfrm>
            <a:off x="2750432" y="4220268"/>
            <a:ext cx="101448" cy="106639"/>
          </a:xfrm>
          <a:custGeom>
            <a:avLst/>
            <a:gdLst/>
            <a:ahLst/>
            <a:cxnLst>
              <a:cxn ang="0">
                <a:pos x="14" y="0"/>
              </a:cxn>
              <a:cxn ang="0">
                <a:pos x="22" y="0"/>
              </a:cxn>
              <a:cxn ang="0">
                <a:pos x="32" y="2"/>
              </a:cxn>
              <a:cxn ang="0">
                <a:pos x="36" y="2"/>
              </a:cxn>
              <a:cxn ang="0">
                <a:pos x="42" y="2"/>
              </a:cxn>
              <a:cxn ang="0">
                <a:pos x="48" y="2"/>
              </a:cxn>
              <a:cxn ang="0">
                <a:pos x="54" y="2"/>
              </a:cxn>
              <a:cxn ang="0">
                <a:pos x="60" y="2"/>
              </a:cxn>
              <a:cxn ang="0">
                <a:pos x="54" y="14"/>
              </a:cxn>
              <a:cxn ang="0">
                <a:pos x="54" y="20"/>
              </a:cxn>
              <a:cxn ang="0">
                <a:pos x="58" y="26"/>
              </a:cxn>
              <a:cxn ang="0">
                <a:pos x="64" y="30"/>
              </a:cxn>
              <a:cxn ang="0">
                <a:pos x="56" y="52"/>
              </a:cxn>
              <a:cxn ang="0">
                <a:pos x="56" y="60"/>
              </a:cxn>
              <a:cxn ang="0">
                <a:pos x="50" y="58"/>
              </a:cxn>
              <a:cxn ang="0">
                <a:pos x="42" y="56"/>
              </a:cxn>
              <a:cxn ang="0">
                <a:pos x="36" y="54"/>
              </a:cxn>
              <a:cxn ang="0">
                <a:pos x="32" y="54"/>
              </a:cxn>
              <a:cxn ang="0">
                <a:pos x="32" y="60"/>
              </a:cxn>
              <a:cxn ang="0">
                <a:pos x="30" y="64"/>
              </a:cxn>
              <a:cxn ang="0">
                <a:pos x="28" y="64"/>
              </a:cxn>
              <a:cxn ang="0">
                <a:pos x="22" y="64"/>
              </a:cxn>
              <a:cxn ang="0">
                <a:pos x="18" y="60"/>
              </a:cxn>
              <a:cxn ang="0">
                <a:pos x="12" y="46"/>
              </a:cxn>
              <a:cxn ang="0">
                <a:pos x="0" y="32"/>
              </a:cxn>
              <a:cxn ang="0">
                <a:pos x="2" y="22"/>
              </a:cxn>
              <a:cxn ang="0">
                <a:pos x="8" y="14"/>
              </a:cxn>
              <a:cxn ang="0">
                <a:pos x="12" y="8"/>
              </a:cxn>
              <a:cxn ang="0">
                <a:pos x="14" y="0"/>
              </a:cxn>
            </a:cxnLst>
            <a:rect l="0" t="0" r="r" b="b"/>
            <a:pathLst>
              <a:path w="64" h="64">
                <a:moveTo>
                  <a:pt x="14" y="0"/>
                </a:moveTo>
                <a:lnTo>
                  <a:pt x="22" y="0"/>
                </a:lnTo>
                <a:lnTo>
                  <a:pt x="32" y="2"/>
                </a:lnTo>
                <a:lnTo>
                  <a:pt x="36" y="2"/>
                </a:lnTo>
                <a:lnTo>
                  <a:pt x="42" y="2"/>
                </a:lnTo>
                <a:lnTo>
                  <a:pt x="48" y="2"/>
                </a:lnTo>
                <a:lnTo>
                  <a:pt x="54" y="2"/>
                </a:lnTo>
                <a:lnTo>
                  <a:pt x="60" y="2"/>
                </a:lnTo>
                <a:lnTo>
                  <a:pt x="54" y="14"/>
                </a:lnTo>
                <a:lnTo>
                  <a:pt x="54" y="20"/>
                </a:lnTo>
                <a:lnTo>
                  <a:pt x="58" y="26"/>
                </a:lnTo>
                <a:lnTo>
                  <a:pt x="64" y="30"/>
                </a:lnTo>
                <a:lnTo>
                  <a:pt x="56" y="52"/>
                </a:lnTo>
                <a:lnTo>
                  <a:pt x="56" y="60"/>
                </a:lnTo>
                <a:lnTo>
                  <a:pt x="50" y="58"/>
                </a:lnTo>
                <a:lnTo>
                  <a:pt x="42" y="56"/>
                </a:lnTo>
                <a:lnTo>
                  <a:pt x="36" y="54"/>
                </a:lnTo>
                <a:lnTo>
                  <a:pt x="32" y="54"/>
                </a:lnTo>
                <a:lnTo>
                  <a:pt x="32" y="60"/>
                </a:lnTo>
                <a:lnTo>
                  <a:pt x="30" y="64"/>
                </a:lnTo>
                <a:lnTo>
                  <a:pt x="28" y="64"/>
                </a:lnTo>
                <a:lnTo>
                  <a:pt x="22" y="64"/>
                </a:lnTo>
                <a:lnTo>
                  <a:pt x="18" y="60"/>
                </a:lnTo>
                <a:lnTo>
                  <a:pt x="12" y="46"/>
                </a:lnTo>
                <a:lnTo>
                  <a:pt x="0" y="32"/>
                </a:lnTo>
                <a:lnTo>
                  <a:pt x="2" y="22"/>
                </a:lnTo>
                <a:lnTo>
                  <a:pt x="8" y="14"/>
                </a:lnTo>
                <a:lnTo>
                  <a:pt x="12" y="8"/>
                </a:lnTo>
                <a:lnTo>
                  <a:pt x="14" y="0"/>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411" name="Freeform 365"/>
          <p:cNvSpPr>
            <a:spLocks/>
          </p:cNvSpPr>
          <p:nvPr/>
        </p:nvSpPr>
        <p:spPr bwMode="auto">
          <a:xfrm>
            <a:off x="2163943" y="4376895"/>
            <a:ext cx="313852" cy="486540"/>
          </a:xfrm>
          <a:custGeom>
            <a:avLst/>
            <a:gdLst/>
            <a:ahLst/>
            <a:cxnLst>
              <a:cxn ang="0">
                <a:pos x="6" y="60"/>
              </a:cxn>
              <a:cxn ang="0">
                <a:pos x="16" y="54"/>
              </a:cxn>
              <a:cxn ang="0">
                <a:pos x="24" y="68"/>
              </a:cxn>
              <a:cxn ang="0">
                <a:pos x="44" y="70"/>
              </a:cxn>
              <a:cxn ang="0">
                <a:pos x="54" y="52"/>
              </a:cxn>
              <a:cxn ang="0">
                <a:pos x="72" y="40"/>
              </a:cxn>
              <a:cxn ang="0">
                <a:pos x="84" y="34"/>
              </a:cxn>
              <a:cxn ang="0">
                <a:pos x="94" y="18"/>
              </a:cxn>
              <a:cxn ang="0">
                <a:pos x="104" y="2"/>
              </a:cxn>
              <a:cxn ang="0">
                <a:pos x="114" y="14"/>
              </a:cxn>
              <a:cxn ang="0">
                <a:pos x="126" y="26"/>
              </a:cxn>
              <a:cxn ang="0">
                <a:pos x="172" y="36"/>
              </a:cxn>
              <a:cxn ang="0">
                <a:pos x="176" y="48"/>
              </a:cxn>
              <a:cxn ang="0">
                <a:pos x="172" y="64"/>
              </a:cxn>
              <a:cxn ang="0">
                <a:pos x="172" y="68"/>
              </a:cxn>
              <a:cxn ang="0">
                <a:pos x="142" y="76"/>
              </a:cxn>
              <a:cxn ang="0">
                <a:pos x="130" y="98"/>
              </a:cxn>
              <a:cxn ang="0">
                <a:pos x="116" y="116"/>
              </a:cxn>
              <a:cxn ang="0">
                <a:pos x="124" y="138"/>
              </a:cxn>
              <a:cxn ang="0">
                <a:pos x="144" y="158"/>
              </a:cxn>
              <a:cxn ang="0">
                <a:pos x="162" y="156"/>
              </a:cxn>
              <a:cxn ang="0">
                <a:pos x="172" y="154"/>
              </a:cxn>
              <a:cxn ang="0">
                <a:pos x="170" y="172"/>
              </a:cxn>
              <a:cxn ang="0">
                <a:pos x="188" y="174"/>
              </a:cxn>
              <a:cxn ang="0">
                <a:pos x="198" y="208"/>
              </a:cxn>
              <a:cxn ang="0">
                <a:pos x="196" y="228"/>
              </a:cxn>
              <a:cxn ang="0">
                <a:pos x="190" y="240"/>
              </a:cxn>
              <a:cxn ang="0">
                <a:pos x="192" y="256"/>
              </a:cxn>
              <a:cxn ang="0">
                <a:pos x="194" y="268"/>
              </a:cxn>
              <a:cxn ang="0">
                <a:pos x="184" y="282"/>
              </a:cxn>
              <a:cxn ang="0">
                <a:pos x="174" y="292"/>
              </a:cxn>
              <a:cxn ang="0">
                <a:pos x="140" y="268"/>
              </a:cxn>
              <a:cxn ang="0">
                <a:pos x="100" y="248"/>
              </a:cxn>
              <a:cxn ang="0">
                <a:pos x="76" y="222"/>
              </a:cxn>
              <a:cxn ang="0">
                <a:pos x="72" y="198"/>
              </a:cxn>
              <a:cxn ang="0">
                <a:pos x="56" y="172"/>
              </a:cxn>
              <a:cxn ang="0">
                <a:pos x="36" y="132"/>
              </a:cxn>
              <a:cxn ang="0">
                <a:pos x="16" y="102"/>
              </a:cxn>
              <a:cxn ang="0">
                <a:pos x="6" y="84"/>
              </a:cxn>
              <a:cxn ang="0">
                <a:pos x="2" y="68"/>
              </a:cxn>
            </a:cxnLst>
            <a:rect l="0" t="0" r="r" b="b"/>
            <a:pathLst>
              <a:path w="198" h="292">
                <a:moveTo>
                  <a:pt x="2" y="68"/>
                </a:moveTo>
                <a:lnTo>
                  <a:pt x="6" y="60"/>
                </a:lnTo>
                <a:lnTo>
                  <a:pt x="10" y="54"/>
                </a:lnTo>
                <a:lnTo>
                  <a:pt x="16" y="54"/>
                </a:lnTo>
                <a:lnTo>
                  <a:pt x="16" y="66"/>
                </a:lnTo>
                <a:lnTo>
                  <a:pt x="24" y="68"/>
                </a:lnTo>
                <a:lnTo>
                  <a:pt x="34" y="78"/>
                </a:lnTo>
                <a:lnTo>
                  <a:pt x="44" y="70"/>
                </a:lnTo>
                <a:lnTo>
                  <a:pt x="48" y="60"/>
                </a:lnTo>
                <a:lnTo>
                  <a:pt x="54" y="52"/>
                </a:lnTo>
                <a:lnTo>
                  <a:pt x="60" y="46"/>
                </a:lnTo>
                <a:lnTo>
                  <a:pt x="72" y="40"/>
                </a:lnTo>
                <a:lnTo>
                  <a:pt x="80" y="36"/>
                </a:lnTo>
                <a:lnTo>
                  <a:pt x="84" y="34"/>
                </a:lnTo>
                <a:lnTo>
                  <a:pt x="90" y="26"/>
                </a:lnTo>
                <a:lnTo>
                  <a:pt x="94" y="18"/>
                </a:lnTo>
                <a:lnTo>
                  <a:pt x="96" y="0"/>
                </a:lnTo>
                <a:lnTo>
                  <a:pt x="104" y="2"/>
                </a:lnTo>
                <a:lnTo>
                  <a:pt x="110" y="10"/>
                </a:lnTo>
                <a:lnTo>
                  <a:pt x="114" y="14"/>
                </a:lnTo>
                <a:lnTo>
                  <a:pt x="120" y="20"/>
                </a:lnTo>
                <a:lnTo>
                  <a:pt x="126" y="26"/>
                </a:lnTo>
                <a:lnTo>
                  <a:pt x="130" y="34"/>
                </a:lnTo>
                <a:lnTo>
                  <a:pt x="172" y="36"/>
                </a:lnTo>
                <a:lnTo>
                  <a:pt x="174" y="42"/>
                </a:lnTo>
                <a:lnTo>
                  <a:pt x="176" y="48"/>
                </a:lnTo>
                <a:lnTo>
                  <a:pt x="172" y="54"/>
                </a:lnTo>
                <a:lnTo>
                  <a:pt x="172" y="64"/>
                </a:lnTo>
                <a:lnTo>
                  <a:pt x="178" y="68"/>
                </a:lnTo>
                <a:lnTo>
                  <a:pt x="172" y="68"/>
                </a:lnTo>
                <a:lnTo>
                  <a:pt x="156" y="70"/>
                </a:lnTo>
                <a:lnTo>
                  <a:pt x="142" y="76"/>
                </a:lnTo>
                <a:lnTo>
                  <a:pt x="132" y="88"/>
                </a:lnTo>
                <a:lnTo>
                  <a:pt x="130" y="98"/>
                </a:lnTo>
                <a:lnTo>
                  <a:pt x="124" y="104"/>
                </a:lnTo>
                <a:lnTo>
                  <a:pt x="116" y="116"/>
                </a:lnTo>
                <a:lnTo>
                  <a:pt x="120" y="126"/>
                </a:lnTo>
                <a:lnTo>
                  <a:pt x="124" y="138"/>
                </a:lnTo>
                <a:lnTo>
                  <a:pt x="134" y="148"/>
                </a:lnTo>
                <a:lnTo>
                  <a:pt x="144" y="158"/>
                </a:lnTo>
                <a:lnTo>
                  <a:pt x="152" y="160"/>
                </a:lnTo>
                <a:lnTo>
                  <a:pt x="162" y="156"/>
                </a:lnTo>
                <a:lnTo>
                  <a:pt x="170" y="148"/>
                </a:lnTo>
                <a:lnTo>
                  <a:pt x="172" y="154"/>
                </a:lnTo>
                <a:lnTo>
                  <a:pt x="168" y="166"/>
                </a:lnTo>
                <a:lnTo>
                  <a:pt x="170" y="172"/>
                </a:lnTo>
                <a:lnTo>
                  <a:pt x="176" y="172"/>
                </a:lnTo>
                <a:lnTo>
                  <a:pt x="188" y="174"/>
                </a:lnTo>
                <a:lnTo>
                  <a:pt x="198" y="200"/>
                </a:lnTo>
                <a:lnTo>
                  <a:pt x="198" y="208"/>
                </a:lnTo>
                <a:lnTo>
                  <a:pt x="196" y="222"/>
                </a:lnTo>
                <a:lnTo>
                  <a:pt x="196" y="228"/>
                </a:lnTo>
                <a:lnTo>
                  <a:pt x="194" y="230"/>
                </a:lnTo>
                <a:lnTo>
                  <a:pt x="190" y="240"/>
                </a:lnTo>
                <a:lnTo>
                  <a:pt x="188" y="250"/>
                </a:lnTo>
                <a:lnTo>
                  <a:pt x="192" y="256"/>
                </a:lnTo>
                <a:lnTo>
                  <a:pt x="198" y="262"/>
                </a:lnTo>
                <a:lnTo>
                  <a:pt x="194" y="268"/>
                </a:lnTo>
                <a:lnTo>
                  <a:pt x="186" y="276"/>
                </a:lnTo>
                <a:lnTo>
                  <a:pt x="184" y="282"/>
                </a:lnTo>
                <a:lnTo>
                  <a:pt x="180" y="290"/>
                </a:lnTo>
                <a:lnTo>
                  <a:pt x="174" y="292"/>
                </a:lnTo>
                <a:lnTo>
                  <a:pt x="158" y="278"/>
                </a:lnTo>
                <a:lnTo>
                  <a:pt x="140" y="268"/>
                </a:lnTo>
                <a:lnTo>
                  <a:pt x="118" y="258"/>
                </a:lnTo>
                <a:lnTo>
                  <a:pt x="100" y="248"/>
                </a:lnTo>
                <a:lnTo>
                  <a:pt x="90" y="236"/>
                </a:lnTo>
                <a:lnTo>
                  <a:pt x="76" y="222"/>
                </a:lnTo>
                <a:lnTo>
                  <a:pt x="82" y="214"/>
                </a:lnTo>
                <a:lnTo>
                  <a:pt x="72" y="198"/>
                </a:lnTo>
                <a:lnTo>
                  <a:pt x="64" y="186"/>
                </a:lnTo>
                <a:lnTo>
                  <a:pt x="56" y="172"/>
                </a:lnTo>
                <a:lnTo>
                  <a:pt x="48" y="152"/>
                </a:lnTo>
                <a:lnTo>
                  <a:pt x="36" y="132"/>
                </a:lnTo>
                <a:lnTo>
                  <a:pt x="26" y="112"/>
                </a:lnTo>
                <a:lnTo>
                  <a:pt x="16" y="102"/>
                </a:lnTo>
                <a:lnTo>
                  <a:pt x="4" y="96"/>
                </a:lnTo>
                <a:lnTo>
                  <a:pt x="6" y="84"/>
                </a:lnTo>
                <a:lnTo>
                  <a:pt x="0" y="78"/>
                </a:lnTo>
                <a:lnTo>
                  <a:pt x="2" y="68"/>
                </a:lnTo>
                <a:close/>
              </a:path>
            </a:pathLst>
          </a:custGeom>
          <a:solidFill>
            <a:srgbClr val="0060A9"/>
          </a:solidFill>
          <a:ln w="7938">
            <a:solidFill>
              <a:schemeClr val="tx1"/>
            </a:solidFill>
            <a:prstDash val="solid"/>
            <a:round/>
            <a:headEnd/>
            <a:tailEnd/>
          </a:ln>
        </p:spPr>
        <p:txBody>
          <a:bodyPr/>
          <a:lstStyle/>
          <a:p>
            <a:endParaRPr lang="en-US" dirty="0"/>
          </a:p>
        </p:txBody>
      </p:sp>
      <p:sp>
        <p:nvSpPr>
          <p:cNvPr id="412" name="Freeform 366"/>
          <p:cNvSpPr>
            <a:spLocks/>
          </p:cNvSpPr>
          <p:nvPr/>
        </p:nvSpPr>
        <p:spPr bwMode="auto">
          <a:xfrm>
            <a:off x="2461943" y="4636826"/>
            <a:ext cx="298000" cy="356574"/>
          </a:xfrm>
          <a:custGeom>
            <a:avLst/>
            <a:gdLst/>
            <a:ahLst/>
            <a:cxnLst>
              <a:cxn ang="0">
                <a:pos x="54" y="0"/>
              </a:cxn>
              <a:cxn ang="0">
                <a:pos x="68" y="28"/>
              </a:cxn>
              <a:cxn ang="0">
                <a:pos x="100" y="44"/>
              </a:cxn>
              <a:cxn ang="0">
                <a:pos x="122" y="56"/>
              </a:cxn>
              <a:cxn ang="0">
                <a:pos x="146" y="74"/>
              </a:cxn>
              <a:cxn ang="0">
                <a:pos x="146" y="90"/>
              </a:cxn>
              <a:cxn ang="0">
                <a:pos x="160" y="102"/>
              </a:cxn>
              <a:cxn ang="0">
                <a:pos x="174" y="110"/>
              </a:cxn>
              <a:cxn ang="0">
                <a:pos x="186" y="126"/>
              </a:cxn>
              <a:cxn ang="0">
                <a:pos x="188" y="142"/>
              </a:cxn>
              <a:cxn ang="0">
                <a:pos x="184" y="162"/>
              </a:cxn>
              <a:cxn ang="0">
                <a:pos x="174" y="160"/>
              </a:cxn>
              <a:cxn ang="0">
                <a:pos x="152" y="152"/>
              </a:cxn>
              <a:cxn ang="0">
                <a:pos x="126" y="158"/>
              </a:cxn>
              <a:cxn ang="0">
                <a:pos x="114" y="174"/>
              </a:cxn>
              <a:cxn ang="0">
                <a:pos x="112" y="194"/>
              </a:cxn>
              <a:cxn ang="0">
                <a:pos x="90" y="198"/>
              </a:cxn>
              <a:cxn ang="0">
                <a:pos x="74" y="200"/>
              </a:cxn>
              <a:cxn ang="0">
                <a:pos x="52" y="196"/>
              </a:cxn>
              <a:cxn ang="0">
                <a:pos x="40" y="210"/>
              </a:cxn>
              <a:cxn ang="0">
                <a:pos x="32" y="214"/>
              </a:cxn>
              <a:cxn ang="0">
                <a:pos x="28" y="214"/>
              </a:cxn>
              <a:cxn ang="0">
                <a:pos x="22" y="186"/>
              </a:cxn>
              <a:cxn ang="0">
                <a:pos x="14" y="156"/>
              </a:cxn>
              <a:cxn ang="0">
                <a:pos x="2" y="126"/>
              </a:cxn>
              <a:cxn ang="0">
                <a:pos x="6" y="112"/>
              </a:cxn>
              <a:cxn ang="0">
                <a:pos x="4" y="100"/>
              </a:cxn>
              <a:cxn ang="0">
                <a:pos x="2" y="84"/>
              </a:cxn>
              <a:cxn ang="0">
                <a:pos x="8" y="72"/>
              </a:cxn>
              <a:cxn ang="0">
                <a:pos x="10" y="44"/>
              </a:cxn>
              <a:cxn ang="0">
                <a:pos x="10" y="18"/>
              </a:cxn>
              <a:cxn ang="0">
                <a:pos x="34" y="10"/>
              </a:cxn>
            </a:cxnLst>
            <a:rect l="0" t="0" r="r" b="b"/>
            <a:pathLst>
              <a:path w="188" h="214">
                <a:moveTo>
                  <a:pt x="42" y="4"/>
                </a:moveTo>
                <a:lnTo>
                  <a:pt x="54" y="0"/>
                </a:lnTo>
                <a:lnTo>
                  <a:pt x="66" y="0"/>
                </a:lnTo>
                <a:lnTo>
                  <a:pt x="68" y="28"/>
                </a:lnTo>
                <a:lnTo>
                  <a:pt x="80" y="40"/>
                </a:lnTo>
                <a:lnTo>
                  <a:pt x="100" y="44"/>
                </a:lnTo>
                <a:lnTo>
                  <a:pt x="104" y="50"/>
                </a:lnTo>
                <a:lnTo>
                  <a:pt x="122" y="56"/>
                </a:lnTo>
                <a:lnTo>
                  <a:pt x="142" y="62"/>
                </a:lnTo>
                <a:lnTo>
                  <a:pt x="146" y="74"/>
                </a:lnTo>
                <a:lnTo>
                  <a:pt x="148" y="82"/>
                </a:lnTo>
                <a:lnTo>
                  <a:pt x="146" y="90"/>
                </a:lnTo>
                <a:lnTo>
                  <a:pt x="148" y="102"/>
                </a:lnTo>
                <a:lnTo>
                  <a:pt x="160" y="102"/>
                </a:lnTo>
                <a:lnTo>
                  <a:pt x="176" y="102"/>
                </a:lnTo>
                <a:lnTo>
                  <a:pt x="174" y="110"/>
                </a:lnTo>
                <a:lnTo>
                  <a:pt x="176" y="122"/>
                </a:lnTo>
                <a:lnTo>
                  <a:pt x="186" y="126"/>
                </a:lnTo>
                <a:lnTo>
                  <a:pt x="188" y="136"/>
                </a:lnTo>
                <a:lnTo>
                  <a:pt x="188" y="142"/>
                </a:lnTo>
                <a:lnTo>
                  <a:pt x="180" y="156"/>
                </a:lnTo>
                <a:lnTo>
                  <a:pt x="184" y="162"/>
                </a:lnTo>
                <a:lnTo>
                  <a:pt x="180" y="166"/>
                </a:lnTo>
                <a:lnTo>
                  <a:pt x="174" y="160"/>
                </a:lnTo>
                <a:lnTo>
                  <a:pt x="164" y="154"/>
                </a:lnTo>
                <a:lnTo>
                  <a:pt x="152" y="152"/>
                </a:lnTo>
                <a:lnTo>
                  <a:pt x="136" y="154"/>
                </a:lnTo>
                <a:lnTo>
                  <a:pt x="126" y="158"/>
                </a:lnTo>
                <a:lnTo>
                  <a:pt x="120" y="160"/>
                </a:lnTo>
                <a:lnTo>
                  <a:pt x="114" y="174"/>
                </a:lnTo>
                <a:lnTo>
                  <a:pt x="114" y="184"/>
                </a:lnTo>
                <a:lnTo>
                  <a:pt x="112" y="194"/>
                </a:lnTo>
                <a:lnTo>
                  <a:pt x="108" y="198"/>
                </a:lnTo>
                <a:lnTo>
                  <a:pt x="90" y="198"/>
                </a:lnTo>
                <a:lnTo>
                  <a:pt x="84" y="212"/>
                </a:lnTo>
                <a:lnTo>
                  <a:pt x="74" y="200"/>
                </a:lnTo>
                <a:lnTo>
                  <a:pt x="60" y="202"/>
                </a:lnTo>
                <a:lnTo>
                  <a:pt x="52" y="196"/>
                </a:lnTo>
                <a:lnTo>
                  <a:pt x="44" y="202"/>
                </a:lnTo>
                <a:lnTo>
                  <a:pt x="40" y="210"/>
                </a:lnTo>
                <a:lnTo>
                  <a:pt x="38" y="214"/>
                </a:lnTo>
                <a:lnTo>
                  <a:pt x="32" y="214"/>
                </a:lnTo>
                <a:lnTo>
                  <a:pt x="30" y="214"/>
                </a:lnTo>
                <a:lnTo>
                  <a:pt x="28" y="214"/>
                </a:lnTo>
                <a:lnTo>
                  <a:pt x="26" y="200"/>
                </a:lnTo>
                <a:lnTo>
                  <a:pt x="22" y="186"/>
                </a:lnTo>
                <a:lnTo>
                  <a:pt x="14" y="174"/>
                </a:lnTo>
                <a:lnTo>
                  <a:pt x="14" y="156"/>
                </a:lnTo>
                <a:lnTo>
                  <a:pt x="8" y="144"/>
                </a:lnTo>
                <a:lnTo>
                  <a:pt x="2" y="126"/>
                </a:lnTo>
                <a:lnTo>
                  <a:pt x="0" y="118"/>
                </a:lnTo>
                <a:lnTo>
                  <a:pt x="6" y="112"/>
                </a:lnTo>
                <a:lnTo>
                  <a:pt x="10" y="106"/>
                </a:lnTo>
                <a:lnTo>
                  <a:pt x="4" y="100"/>
                </a:lnTo>
                <a:lnTo>
                  <a:pt x="0" y="94"/>
                </a:lnTo>
                <a:lnTo>
                  <a:pt x="2" y="84"/>
                </a:lnTo>
                <a:lnTo>
                  <a:pt x="6" y="74"/>
                </a:lnTo>
                <a:lnTo>
                  <a:pt x="8" y="72"/>
                </a:lnTo>
                <a:lnTo>
                  <a:pt x="8" y="66"/>
                </a:lnTo>
                <a:lnTo>
                  <a:pt x="10" y="44"/>
                </a:lnTo>
                <a:lnTo>
                  <a:pt x="0" y="18"/>
                </a:lnTo>
                <a:lnTo>
                  <a:pt x="10" y="18"/>
                </a:lnTo>
                <a:lnTo>
                  <a:pt x="20" y="16"/>
                </a:lnTo>
                <a:lnTo>
                  <a:pt x="34" y="10"/>
                </a:lnTo>
                <a:lnTo>
                  <a:pt x="42" y="4"/>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413" name="Freeform 367"/>
          <p:cNvSpPr>
            <a:spLocks/>
          </p:cNvSpPr>
          <p:nvPr/>
        </p:nvSpPr>
        <p:spPr bwMode="auto">
          <a:xfrm>
            <a:off x="2633135" y="4890094"/>
            <a:ext cx="212404" cy="233273"/>
          </a:xfrm>
          <a:custGeom>
            <a:avLst/>
            <a:gdLst/>
            <a:ahLst/>
            <a:cxnLst>
              <a:cxn ang="0">
                <a:pos x="108" y="136"/>
              </a:cxn>
              <a:cxn ang="0">
                <a:pos x="94" y="140"/>
              </a:cxn>
              <a:cxn ang="0">
                <a:pos x="72" y="140"/>
              </a:cxn>
              <a:cxn ang="0">
                <a:pos x="66" y="132"/>
              </a:cxn>
              <a:cxn ang="0">
                <a:pos x="72" y="118"/>
              </a:cxn>
              <a:cxn ang="0">
                <a:pos x="80" y="106"/>
              </a:cxn>
              <a:cxn ang="0">
                <a:pos x="74" y="98"/>
              </a:cxn>
              <a:cxn ang="0">
                <a:pos x="54" y="90"/>
              </a:cxn>
              <a:cxn ang="0">
                <a:pos x="38" y="78"/>
              </a:cxn>
              <a:cxn ang="0">
                <a:pos x="30" y="78"/>
              </a:cxn>
              <a:cxn ang="0">
                <a:pos x="20" y="72"/>
              </a:cxn>
              <a:cxn ang="0">
                <a:pos x="8" y="60"/>
              </a:cxn>
              <a:cxn ang="0">
                <a:pos x="2" y="52"/>
              </a:cxn>
              <a:cxn ang="0">
                <a:pos x="0" y="46"/>
              </a:cxn>
              <a:cxn ang="0">
                <a:pos x="4" y="42"/>
              </a:cxn>
              <a:cxn ang="0">
                <a:pos x="6" y="32"/>
              </a:cxn>
              <a:cxn ang="0">
                <a:pos x="6" y="22"/>
              </a:cxn>
              <a:cxn ang="0">
                <a:pos x="12" y="8"/>
              </a:cxn>
              <a:cxn ang="0">
                <a:pos x="28" y="2"/>
              </a:cxn>
              <a:cxn ang="0">
                <a:pos x="44" y="0"/>
              </a:cxn>
              <a:cxn ang="0">
                <a:pos x="56" y="2"/>
              </a:cxn>
              <a:cxn ang="0">
                <a:pos x="66" y="8"/>
              </a:cxn>
              <a:cxn ang="0">
                <a:pos x="72" y="14"/>
              </a:cxn>
              <a:cxn ang="0">
                <a:pos x="76" y="22"/>
              </a:cxn>
              <a:cxn ang="0">
                <a:pos x="76" y="34"/>
              </a:cxn>
              <a:cxn ang="0">
                <a:pos x="76" y="50"/>
              </a:cxn>
              <a:cxn ang="0">
                <a:pos x="86" y="50"/>
              </a:cxn>
              <a:cxn ang="0">
                <a:pos x="94" y="48"/>
              </a:cxn>
              <a:cxn ang="0">
                <a:pos x="104" y="50"/>
              </a:cxn>
              <a:cxn ang="0">
                <a:pos x="110" y="54"/>
              </a:cxn>
              <a:cxn ang="0">
                <a:pos x="108" y="64"/>
              </a:cxn>
              <a:cxn ang="0">
                <a:pos x="112" y="74"/>
              </a:cxn>
              <a:cxn ang="0">
                <a:pos x="120" y="82"/>
              </a:cxn>
              <a:cxn ang="0">
                <a:pos x="128" y="80"/>
              </a:cxn>
              <a:cxn ang="0">
                <a:pos x="134" y="82"/>
              </a:cxn>
              <a:cxn ang="0">
                <a:pos x="132" y="90"/>
              </a:cxn>
              <a:cxn ang="0">
                <a:pos x="128" y="100"/>
              </a:cxn>
              <a:cxn ang="0">
                <a:pos x="128" y="114"/>
              </a:cxn>
              <a:cxn ang="0">
                <a:pos x="126" y="120"/>
              </a:cxn>
              <a:cxn ang="0">
                <a:pos x="122" y="128"/>
              </a:cxn>
              <a:cxn ang="0">
                <a:pos x="112" y="134"/>
              </a:cxn>
              <a:cxn ang="0">
                <a:pos x="108" y="136"/>
              </a:cxn>
            </a:cxnLst>
            <a:rect l="0" t="0" r="r" b="b"/>
            <a:pathLst>
              <a:path w="134" h="140">
                <a:moveTo>
                  <a:pt x="108" y="136"/>
                </a:moveTo>
                <a:lnTo>
                  <a:pt x="94" y="140"/>
                </a:lnTo>
                <a:lnTo>
                  <a:pt x="72" y="140"/>
                </a:lnTo>
                <a:lnTo>
                  <a:pt x="66" y="132"/>
                </a:lnTo>
                <a:lnTo>
                  <a:pt x="72" y="118"/>
                </a:lnTo>
                <a:lnTo>
                  <a:pt x="80" y="106"/>
                </a:lnTo>
                <a:lnTo>
                  <a:pt x="74" y="98"/>
                </a:lnTo>
                <a:lnTo>
                  <a:pt x="54" y="90"/>
                </a:lnTo>
                <a:lnTo>
                  <a:pt x="38" y="78"/>
                </a:lnTo>
                <a:lnTo>
                  <a:pt x="30" y="78"/>
                </a:lnTo>
                <a:lnTo>
                  <a:pt x="20" y="72"/>
                </a:lnTo>
                <a:lnTo>
                  <a:pt x="8" y="60"/>
                </a:lnTo>
                <a:lnTo>
                  <a:pt x="2" y="52"/>
                </a:lnTo>
                <a:lnTo>
                  <a:pt x="0" y="46"/>
                </a:lnTo>
                <a:lnTo>
                  <a:pt x="4" y="42"/>
                </a:lnTo>
                <a:lnTo>
                  <a:pt x="6" y="32"/>
                </a:lnTo>
                <a:lnTo>
                  <a:pt x="6" y="22"/>
                </a:lnTo>
                <a:lnTo>
                  <a:pt x="12" y="8"/>
                </a:lnTo>
                <a:lnTo>
                  <a:pt x="28" y="2"/>
                </a:lnTo>
                <a:lnTo>
                  <a:pt x="44" y="0"/>
                </a:lnTo>
                <a:lnTo>
                  <a:pt x="56" y="2"/>
                </a:lnTo>
                <a:lnTo>
                  <a:pt x="66" y="8"/>
                </a:lnTo>
                <a:lnTo>
                  <a:pt x="72" y="14"/>
                </a:lnTo>
                <a:lnTo>
                  <a:pt x="76" y="22"/>
                </a:lnTo>
                <a:lnTo>
                  <a:pt x="76" y="34"/>
                </a:lnTo>
                <a:lnTo>
                  <a:pt x="76" y="50"/>
                </a:lnTo>
                <a:lnTo>
                  <a:pt x="86" y="50"/>
                </a:lnTo>
                <a:lnTo>
                  <a:pt x="94" y="48"/>
                </a:lnTo>
                <a:lnTo>
                  <a:pt x="104" y="50"/>
                </a:lnTo>
                <a:lnTo>
                  <a:pt x="110" y="54"/>
                </a:lnTo>
                <a:lnTo>
                  <a:pt x="108" y="64"/>
                </a:lnTo>
                <a:lnTo>
                  <a:pt x="112" y="74"/>
                </a:lnTo>
                <a:lnTo>
                  <a:pt x="120" y="82"/>
                </a:lnTo>
                <a:lnTo>
                  <a:pt x="128" y="80"/>
                </a:lnTo>
                <a:lnTo>
                  <a:pt x="134" y="82"/>
                </a:lnTo>
                <a:lnTo>
                  <a:pt x="132" y="90"/>
                </a:lnTo>
                <a:lnTo>
                  <a:pt x="128" y="100"/>
                </a:lnTo>
                <a:lnTo>
                  <a:pt x="128" y="114"/>
                </a:lnTo>
                <a:lnTo>
                  <a:pt x="126" y="120"/>
                </a:lnTo>
                <a:lnTo>
                  <a:pt x="122" y="128"/>
                </a:lnTo>
                <a:lnTo>
                  <a:pt x="112" y="134"/>
                </a:lnTo>
                <a:lnTo>
                  <a:pt x="108" y="136"/>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414" name="Freeform 368"/>
          <p:cNvSpPr>
            <a:spLocks/>
          </p:cNvSpPr>
          <p:nvPr/>
        </p:nvSpPr>
        <p:spPr bwMode="auto">
          <a:xfrm>
            <a:off x="2740922" y="5190016"/>
            <a:ext cx="133149" cy="149961"/>
          </a:xfrm>
          <a:custGeom>
            <a:avLst/>
            <a:gdLst/>
            <a:ahLst/>
            <a:cxnLst>
              <a:cxn ang="0">
                <a:pos x="20" y="0"/>
              </a:cxn>
              <a:cxn ang="0">
                <a:pos x="30" y="8"/>
              </a:cxn>
              <a:cxn ang="0">
                <a:pos x="38" y="18"/>
              </a:cxn>
              <a:cxn ang="0">
                <a:pos x="46" y="20"/>
              </a:cxn>
              <a:cxn ang="0">
                <a:pos x="60" y="28"/>
              </a:cxn>
              <a:cxn ang="0">
                <a:pos x="72" y="38"/>
              </a:cxn>
              <a:cxn ang="0">
                <a:pos x="78" y="44"/>
              </a:cxn>
              <a:cxn ang="0">
                <a:pos x="82" y="50"/>
              </a:cxn>
              <a:cxn ang="0">
                <a:pos x="80" y="56"/>
              </a:cxn>
              <a:cxn ang="0">
                <a:pos x="80" y="62"/>
              </a:cxn>
              <a:cxn ang="0">
                <a:pos x="84" y="66"/>
              </a:cxn>
              <a:cxn ang="0">
                <a:pos x="80" y="70"/>
              </a:cxn>
              <a:cxn ang="0">
                <a:pos x="72" y="80"/>
              </a:cxn>
              <a:cxn ang="0">
                <a:pos x="66" y="86"/>
              </a:cxn>
              <a:cxn ang="0">
                <a:pos x="62" y="88"/>
              </a:cxn>
              <a:cxn ang="0">
                <a:pos x="60" y="90"/>
              </a:cxn>
              <a:cxn ang="0">
                <a:pos x="42" y="88"/>
              </a:cxn>
              <a:cxn ang="0">
                <a:pos x="28" y="86"/>
              </a:cxn>
              <a:cxn ang="0">
                <a:pos x="18" y="82"/>
              </a:cxn>
              <a:cxn ang="0">
                <a:pos x="6" y="80"/>
              </a:cxn>
              <a:cxn ang="0">
                <a:pos x="0" y="76"/>
              </a:cxn>
              <a:cxn ang="0">
                <a:pos x="0" y="60"/>
              </a:cxn>
              <a:cxn ang="0">
                <a:pos x="4" y="40"/>
              </a:cxn>
              <a:cxn ang="0">
                <a:pos x="6" y="24"/>
              </a:cxn>
              <a:cxn ang="0">
                <a:pos x="10" y="8"/>
              </a:cxn>
              <a:cxn ang="0">
                <a:pos x="12" y="2"/>
              </a:cxn>
              <a:cxn ang="0">
                <a:pos x="20" y="0"/>
              </a:cxn>
            </a:cxnLst>
            <a:rect l="0" t="0" r="r" b="b"/>
            <a:pathLst>
              <a:path w="84" h="90">
                <a:moveTo>
                  <a:pt x="20" y="0"/>
                </a:moveTo>
                <a:lnTo>
                  <a:pt x="30" y="8"/>
                </a:lnTo>
                <a:lnTo>
                  <a:pt x="38" y="18"/>
                </a:lnTo>
                <a:lnTo>
                  <a:pt x="46" y="20"/>
                </a:lnTo>
                <a:lnTo>
                  <a:pt x="60" y="28"/>
                </a:lnTo>
                <a:lnTo>
                  <a:pt x="72" y="38"/>
                </a:lnTo>
                <a:lnTo>
                  <a:pt x="78" y="44"/>
                </a:lnTo>
                <a:lnTo>
                  <a:pt x="82" y="50"/>
                </a:lnTo>
                <a:lnTo>
                  <a:pt x="80" y="56"/>
                </a:lnTo>
                <a:lnTo>
                  <a:pt x="80" y="62"/>
                </a:lnTo>
                <a:lnTo>
                  <a:pt x="84" y="66"/>
                </a:lnTo>
                <a:lnTo>
                  <a:pt x="80" y="70"/>
                </a:lnTo>
                <a:lnTo>
                  <a:pt x="72" y="80"/>
                </a:lnTo>
                <a:lnTo>
                  <a:pt x="66" y="86"/>
                </a:lnTo>
                <a:lnTo>
                  <a:pt x="62" y="88"/>
                </a:lnTo>
                <a:lnTo>
                  <a:pt x="60" y="90"/>
                </a:lnTo>
                <a:lnTo>
                  <a:pt x="42" y="88"/>
                </a:lnTo>
                <a:lnTo>
                  <a:pt x="28" y="86"/>
                </a:lnTo>
                <a:lnTo>
                  <a:pt x="18" y="82"/>
                </a:lnTo>
                <a:lnTo>
                  <a:pt x="6" y="80"/>
                </a:lnTo>
                <a:lnTo>
                  <a:pt x="0" y="76"/>
                </a:lnTo>
                <a:lnTo>
                  <a:pt x="0" y="60"/>
                </a:lnTo>
                <a:lnTo>
                  <a:pt x="4" y="40"/>
                </a:lnTo>
                <a:lnTo>
                  <a:pt x="6" y="24"/>
                </a:lnTo>
                <a:lnTo>
                  <a:pt x="10" y="8"/>
                </a:lnTo>
                <a:lnTo>
                  <a:pt x="12" y="2"/>
                </a:lnTo>
                <a:lnTo>
                  <a:pt x="20" y="0"/>
                </a:lnTo>
                <a:close/>
              </a:path>
            </a:pathLst>
          </a:custGeom>
          <a:solidFill>
            <a:srgbClr val="B4DFF4"/>
          </a:solidFill>
          <a:ln w="7938">
            <a:solidFill>
              <a:schemeClr val="tx1"/>
            </a:solidFill>
            <a:prstDash val="solid"/>
            <a:round/>
            <a:headEnd/>
            <a:tailEnd/>
          </a:ln>
        </p:spPr>
        <p:txBody>
          <a:bodyPr/>
          <a:lstStyle/>
          <a:p>
            <a:endParaRPr lang="en-US" dirty="0"/>
          </a:p>
        </p:txBody>
      </p:sp>
      <p:sp>
        <p:nvSpPr>
          <p:cNvPr id="415" name="Freeform 369"/>
          <p:cNvSpPr>
            <a:spLocks/>
          </p:cNvSpPr>
          <p:nvPr/>
        </p:nvSpPr>
        <p:spPr bwMode="auto">
          <a:xfrm>
            <a:off x="2360496" y="4963409"/>
            <a:ext cx="500895" cy="936423"/>
          </a:xfrm>
          <a:custGeom>
            <a:avLst/>
            <a:gdLst/>
            <a:ahLst/>
            <a:cxnLst>
              <a:cxn ang="0">
                <a:pos x="108" y="6"/>
              </a:cxn>
              <a:cxn ang="0">
                <a:pos x="138" y="4"/>
              </a:cxn>
              <a:cxn ang="0">
                <a:pos x="172" y="2"/>
              </a:cxn>
              <a:cxn ang="0">
                <a:pos x="190" y="26"/>
              </a:cxn>
              <a:cxn ang="0">
                <a:pos x="210" y="34"/>
              </a:cxn>
              <a:cxn ang="0">
                <a:pos x="236" y="50"/>
              </a:cxn>
              <a:cxn ang="0">
                <a:pos x="246" y="72"/>
              </a:cxn>
              <a:cxn ang="0">
                <a:pos x="266" y="96"/>
              </a:cxn>
              <a:cxn ang="0">
                <a:pos x="294" y="84"/>
              </a:cxn>
              <a:cxn ang="0">
                <a:pos x="310" y="62"/>
              </a:cxn>
              <a:cxn ang="0">
                <a:pos x="312" y="88"/>
              </a:cxn>
              <a:cxn ang="0">
                <a:pos x="292" y="104"/>
              </a:cxn>
              <a:cxn ang="0">
                <a:pos x="268" y="128"/>
              </a:cxn>
              <a:cxn ang="0">
                <a:pos x="252" y="138"/>
              </a:cxn>
              <a:cxn ang="0">
                <a:pos x="240" y="192"/>
              </a:cxn>
              <a:cxn ang="0">
                <a:pos x="234" y="222"/>
              </a:cxn>
              <a:cxn ang="0">
                <a:pos x="258" y="236"/>
              </a:cxn>
              <a:cxn ang="0">
                <a:pos x="266" y="254"/>
              </a:cxn>
              <a:cxn ang="0">
                <a:pos x="240" y="294"/>
              </a:cxn>
              <a:cxn ang="0">
                <a:pos x="190" y="300"/>
              </a:cxn>
              <a:cxn ang="0">
                <a:pos x="180" y="314"/>
              </a:cxn>
              <a:cxn ang="0">
                <a:pos x="162" y="342"/>
              </a:cxn>
              <a:cxn ang="0">
                <a:pos x="136" y="332"/>
              </a:cxn>
              <a:cxn ang="0">
                <a:pos x="136" y="362"/>
              </a:cxn>
              <a:cxn ang="0">
                <a:pos x="150" y="362"/>
              </a:cxn>
              <a:cxn ang="0">
                <a:pos x="158" y="370"/>
              </a:cxn>
              <a:cxn ang="0">
                <a:pos x="146" y="368"/>
              </a:cxn>
              <a:cxn ang="0">
                <a:pos x="140" y="376"/>
              </a:cxn>
              <a:cxn ang="0">
                <a:pos x="132" y="396"/>
              </a:cxn>
              <a:cxn ang="0">
                <a:pos x="118" y="414"/>
              </a:cxn>
              <a:cxn ang="0">
                <a:pos x="96" y="444"/>
              </a:cxn>
              <a:cxn ang="0">
                <a:pos x="112" y="456"/>
              </a:cxn>
              <a:cxn ang="0">
                <a:pos x="118" y="474"/>
              </a:cxn>
              <a:cxn ang="0">
                <a:pos x="90" y="510"/>
              </a:cxn>
              <a:cxn ang="0">
                <a:pos x="70" y="524"/>
              </a:cxn>
              <a:cxn ang="0">
                <a:pos x="72" y="552"/>
              </a:cxn>
              <a:cxn ang="0">
                <a:pos x="60" y="558"/>
              </a:cxn>
              <a:cxn ang="0">
                <a:pos x="18" y="544"/>
              </a:cxn>
              <a:cxn ang="0">
                <a:pos x="2" y="520"/>
              </a:cxn>
              <a:cxn ang="0">
                <a:pos x="10" y="492"/>
              </a:cxn>
              <a:cxn ang="0">
                <a:pos x="28" y="450"/>
              </a:cxn>
              <a:cxn ang="0">
                <a:pos x="26" y="400"/>
              </a:cxn>
              <a:cxn ang="0">
                <a:pos x="24" y="360"/>
              </a:cxn>
              <a:cxn ang="0">
                <a:pos x="36" y="302"/>
              </a:cxn>
              <a:cxn ang="0">
                <a:pos x="40" y="278"/>
              </a:cxn>
              <a:cxn ang="0">
                <a:pos x="48" y="244"/>
              </a:cxn>
              <a:cxn ang="0">
                <a:pos x="56" y="196"/>
              </a:cxn>
              <a:cxn ang="0">
                <a:pos x="48" y="156"/>
              </a:cxn>
              <a:cxn ang="0">
                <a:pos x="64" y="106"/>
              </a:cxn>
              <a:cxn ang="0">
                <a:pos x="76" y="52"/>
              </a:cxn>
              <a:cxn ang="0">
                <a:pos x="100" y="30"/>
              </a:cxn>
            </a:cxnLst>
            <a:rect l="0" t="0" r="r" b="b"/>
            <a:pathLst>
              <a:path w="316" h="562">
                <a:moveTo>
                  <a:pt x="102" y="18"/>
                </a:moveTo>
                <a:lnTo>
                  <a:pt x="104" y="10"/>
                </a:lnTo>
                <a:lnTo>
                  <a:pt x="108" y="6"/>
                </a:lnTo>
                <a:lnTo>
                  <a:pt x="116" y="0"/>
                </a:lnTo>
                <a:lnTo>
                  <a:pt x="124" y="6"/>
                </a:lnTo>
                <a:lnTo>
                  <a:pt x="138" y="4"/>
                </a:lnTo>
                <a:lnTo>
                  <a:pt x="148" y="16"/>
                </a:lnTo>
                <a:lnTo>
                  <a:pt x="154" y="2"/>
                </a:lnTo>
                <a:lnTo>
                  <a:pt x="172" y="2"/>
                </a:lnTo>
                <a:lnTo>
                  <a:pt x="174" y="8"/>
                </a:lnTo>
                <a:lnTo>
                  <a:pt x="180" y="16"/>
                </a:lnTo>
                <a:lnTo>
                  <a:pt x="190" y="26"/>
                </a:lnTo>
                <a:lnTo>
                  <a:pt x="192" y="28"/>
                </a:lnTo>
                <a:lnTo>
                  <a:pt x="202" y="34"/>
                </a:lnTo>
                <a:lnTo>
                  <a:pt x="210" y="34"/>
                </a:lnTo>
                <a:lnTo>
                  <a:pt x="220" y="40"/>
                </a:lnTo>
                <a:lnTo>
                  <a:pt x="226" y="46"/>
                </a:lnTo>
                <a:lnTo>
                  <a:pt x="236" y="50"/>
                </a:lnTo>
                <a:lnTo>
                  <a:pt x="246" y="54"/>
                </a:lnTo>
                <a:lnTo>
                  <a:pt x="252" y="62"/>
                </a:lnTo>
                <a:lnTo>
                  <a:pt x="246" y="72"/>
                </a:lnTo>
                <a:lnTo>
                  <a:pt x="238" y="88"/>
                </a:lnTo>
                <a:lnTo>
                  <a:pt x="244" y="96"/>
                </a:lnTo>
                <a:lnTo>
                  <a:pt x="266" y="96"/>
                </a:lnTo>
                <a:lnTo>
                  <a:pt x="280" y="92"/>
                </a:lnTo>
                <a:lnTo>
                  <a:pt x="288" y="86"/>
                </a:lnTo>
                <a:lnTo>
                  <a:pt x="294" y="84"/>
                </a:lnTo>
                <a:lnTo>
                  <a:pt x="300" y="70"/>
                </a:lnTo>
                <a:lnTo>
                  <a:pt x="300" y="60"/>
                </a:lnTo>
                <a:lnTo>
                  <a:pt x="310" y="62"/>
                </a:lnTo>
                <a:lnTo>
                  <a:pt x="314" y="66"/>
                </a:lnTo>
                <a:lnTo>
                  <a:pt x="316" y="76"/>
                </a:lnTo>
                <a:lnTo>
                  <a:pt x="312" y="88"/>
                </a:lnTo>
                <a:lnTo>
                  <a:pt x="308" y="94"/>
                </a:lnTo>
                <a:lnTo>
                  <a:pt x="300" y="98"/>
                </a:lnTo>
                <a:lnTo>
                  <a:pt x="292" y="104"/>
                </a:lnTo>
                <a:lnTo>
                  <a:pt x="282" y="112"/>
                </a:lnTo>
                <a:lnTo>
                  <a:pt x="274" y="118"/>
                </a:lnTo>
                <a:lnTo>
                  <a:pt x="268" y="128"/>
                </a:lnTo>
                <a:lnTo>
                  <a:pt x="262" y="132"/>
                </a:lnTo>
                <a:lnTo>
                  <a:pt x="260" y="136"/>
                </a:lnTo>
                <a:lnTo>
                  <a:pt x="252" y="138"/>
                </a:lnTo>
                <a:lnTo>
                  <a:pt x="246" y="160"/>
                </a:lnTo>
                <a:lnTo>
                  <a:pt x="244" y="174"/>
                </a:lnTo>
                <a:lnTo>
                  <a:pt x="240" y="192"/>
                </a:lnTo>
                <a:lnTo>
                  <a:pt x="240" y="212"/>
                </a:lnTo>
                <a:lnTo>
                  <a:pt x="236" y="216"/>
                </a:lnTo>
                <a:lnTo>
                  <a:pt x="234" y="222"/>
                </a:lnTo>
                <a:lnTo>
                  <a:pt x="244" y="224"/>
                </a:lnTo>
                <a:lnTo>
                  <a:pt x="254" y="228"/>
                </a:lnTo>
                <a:lnTo>
                  <a:pt x="258" y="236"/>
                </a:lnTo>
                <a:lnTo>
                  <a:pt x="256" y="244"/>
                </a:lnTo>
                <a:lnTo>
                  <a:pt x="258" y="248"/>
                </a:lnTo>
                <a:lnTo>
                  <a:pt x="266" y="254"/>
                </a:lnTo>
                <a:lnTo>
                  <a:pt x="266" y="268"/>
                </a:lnTo>
                <a:lnTo>
                  <a:pt x="254" y="284"/>
                </a:lnTo>
                <a:lnTo>
                  <a:pt x="240" y="294"/>
                </a:lnTo>
                <a:lnTo>
                  <a:pt x="220" y="296"/>
                </a:lnTo>
                <a:lnTo>
                  <a:pt x="206" y="298"/>
                </a:lnTo>
                <a:lnTo>
                  <a:pt x="190" y="300"/>
                </a:lnTo>
                <a:lnTo>
                  <a:pt x="180" y="298"/>
                </a:lnTo>
                <a:lnTo>
                  <a:pt x="178" y="304"/>
                </a:lnTo>
                <a:lnTo>
                  <a:pt x="180" y="314"/>
                </a:lnTo>
                <a:lnTo>
                  <a:pt x="178" y="330"/>
                </a:lnTo>
                <a:lnTo>
                  <a:pt x="170" y="338"/>
                </a:lnTo>
                <a:lnTo>
                  <a:pt x="162" y="342"/>
                </a:lnTo>
                <a:lnTo>
                  <a:pt x="148" y="336"/>
                </a:lnTo>
                <a:lnTo>
                  <a:pt x="142" y="334"/>
                </a:lnTo>
                <a:lnTo>
                  <a:pt x="136" y="332"/>
                </a:lnTo>
                <a:lnTo>
                  <a:pt x="134" y="338"/>
                </a:lnTo>
                <a:lnTo>
                  <a:pt x="136" y="354"/>
                </a:lnTo>
                <a:lnTo>
                  <a:pt x="136" y="362"/>
                </a:lnTo>
                <a:lnTo>
                  <a:pt x="142" y="364"/>
                </a:lnTo>
                <a:lnTo>
                  <a:pt x="150" y="364"/>
                </a:lnTo>
                <a:lnTo>
                  <a:pt x="150" y="362"/>
                </a:lnTo>
                <a:lnTo>
                  <a:pt x="154" y="360"/>
                </a:lnTo>
                <a:lnTo>
                  <a:pt x="158" y="364"/>
                </a:lnTo>
                <a:lnTo>
                  <a:pt x="158" y="370"/>
                </a:lnTo>
                <a:lnTo>
                  <a:pt x="152" y="374"/>
                </a:lnTo>
                <a:lnTo>
                  <a:pt x="148" y="372"/>
                </a:lnTo>
                <a:lnTo>
                  <a:pt x="146" y="368"/>
                </a:lnTo>
                <a:lnTo>
                  <a:pt x="142" y="368"/>
                </a:lnTo>
                <a:lnTo>
                  <a:pt x="138" y="370"/>
                </a:lnTo>
                <a:lnTo>
                  <a:pt x="140" y="376"/>
                </a:lnTo>
                <a:lnTo>
                  <a:pt x="136" y="382"/>
                </a:lnTo>
                <a:lnTo>
                  <a:pt x="130" y="384"/>
                </a:lnTo>
                <a:lnTo>
                  <a:pt x="132" y="396"/>
                </a:lnTo>
                <a:lnTo>
                  <a:pt x="126" y="408"/>
                </a:lnTo>
                <a:lnTo>
                  <a:pt x="124" y="410"/>
                </a:lnTo>
                <a:lnTo>
                  <a:pt x="118" y="414"/>
                </a:lnTo>
                <a:lnTo>
                  <a:pt x="106" y="420"/>
                </a:lnTo>
                <a:lnTo>
                  <a:pt x="94" y="432"/>
                </a:lnTo>
                <a:lnTo>
                  <a:pt x="96" y="444"/>
                </a:lnTo>
                <a:lnTo>
                  <a:pt x="106" y="454"/>
                </a:lnTo>
                <a:lnTo>
                  <a:pt x="106" y="456"/>
                </a:lnTo>
                <a:lnTo>
                  <a:pt x="112" y="456"/>
                </a:lnTo>
                <a:lnTo>
                  <a:pt x="122" y="458"/>
                </a:lnTo>
                <a:lnTo>
                  <a:pt x="122" y="466"/>
                </a:lnTo>
                <a:lnTo>
                  <a:pt x="118" y="474"/>
                </a:lnTo>
                <a:lnTo>
                  <a:pt x="104" y="486"/>
                </a:lnTo>
                <a:lnTo>
                  <a:pt x="94" y="496"/>
                </a:lnTo>
                <a:lnTo>
                  <a:pt x="90" y="510"/>
                </a:lnTo>
                <a:lnTo>
                  <a:pt x="88" y="516"/>
                </a:lnTo>
                <a:lnTo>
                  <a:pt x="76" y="518"/>
                </a:lnTo>
                <a:lnTo>
                  <a:pt x="70" y="524"/>
                </a:lnTo>
                <a:lnTo>
                  <a:pt x="66" y="538"/>
                </a:lnTo>
                <a:lnTo>
                  <a:pt x="68" y="546"/>
                </a:lnTo>
                <a:lnTo>
                  <a:pt x="72" y="552"/>
                </a:lnTo>
                <a:lnTo>
                  <a:pt x="78" y="560"/>
                </a:lnTo>
                <a:lnTo>
                  <a:pt x="76" y="562"/>
                </a:lnTo>
                <a:lnTo>
                  <a:pt x="60" y="558"/>
                </a:lnTo>
                <a:lnTo>
                  <a:pt x="34" y="558"/>
                </a:lnTo>
                <a:lnTo>
                  <a:pt x="24" y="556"/>
                </a:lnTo>
                <a:lnTo>
                  <a:pt x="18" y="544"/>
                </a:lnTo>
                <a:lnTo>
                  <a:pt x="18" y="528"/>
                </a:lnTo>
                <a:lnTo>
                  <a:pt x="6" y="526"/>
                </a:lnTo>
                <a:lnTo>
                  <a:pt x="2" y="520"/>
                </a:lnTo>
                <a:lnTo>
                  <a:pt x="0" y="510"/>
                </a:lnTo>
                <a:lnTo>
                  <a:pt x="2" y="500"/>
                </a:lnTo>
                <a:lnTo>
                  <a:pt x="10" y="492"/>
                </a:lnTo>
                <a:lnTo>
                  <a:pt x="18" y="480"/>
                </a:lnTo>
                <a:lnTo>
                  <a:pt x="20" y="462"/>
                </a:lnTo>
                <a:lnTo>
                  <a:pt x="28" y="450"/>
                </a:lnTo>
                <a:lnTo>
                  <a:pt x="28" y="424"/>
                </a:lnTo>
                <a:lnTo>
                  <a:pt x="30" y="412"/>
                </a:lnTo>
                <a:lnTo>
                  <a:pt x="26" y="400"/>
                </a:lnTo>
                <a:lnTo>
                  <a:pt x="26" y="380"/>
                </a:lnTo>
                <a:lnTo>
                  <a:pt x="22" y="376"/>
                </a:lnTo>
                <a:lnTo>
                  <a:pt x="24" y="360"/>
                </a:lnTo>
                <a:lnTo>
                  <a:pt x="26" y="348"/>
                </a:lnTo>
                <a:lnTo>
                  <a:pt x="28" y="318"/>
                </a:lnTo>
                <a:lnTo>
                  <a:pt x="36" y="302"/>
                </a:lnTo>
                <a:lnTo>
                  <a:pt x="38" y="296"/>
                </a:lnTo>
                <a:lnTo>
                  <a:pt x="40" y="292"/>
                </a:lnTo>
                <a:lnTo>
                  <a:pt x="40" y="278"/>
                </a:lnTo>
                <a:lnTo>
                  <a:pt x="38" y="254"/>
                </a:lnTo>
                <a:lnTo>
                  <a:pt x="44" y="248"/>
                </a:lnTo>
                <a:lnTo>
                  <a:pt x="48" y="244"/>
                </a:lnTo>
                <a:lnTo>
                  <a:pt x="50" y="224"/>
                </a:lnTo>
                <a:lnTo>
                  <a:pt x="54" y="216"/>
                </a:lnTo>
                <a:lnTo>
                  <a:pt x="56" y="196"/>
                </a:lnTo>
                <a:lnTo>
                  <a:pt x="52" y="180"/>
                </a:lnTo>
                <a:lnTo>
                  <a:pt x="48" y="172"/>
                </a:lnTo>
                <a:lnTo>
                  <a:pt x="48" y="156"/>
                </a:lnTo>
                <a:lnTo>
                  <a:pt x="52" y="148"/>
                </a:lnTo>
                <a:lnTo>
                  <a:pt x="56" y="120"/>
                </a:lnTo>
                <a:lnTo>
                  <a:pt x="64" y="106"/>
                </a:lnTo>
                <a:lnTo>
                  <a:pt x="74" y="92"/>
                </a:lnTo>
                <a:lnTo>
                  <a:pt x="80" y="82"/>
                </a:lnTo>
                <a:lnTo>
                  <a:pt x="76" y="52"/>
                </a:lnTo>
                <a:lnTo>
                  <a:pt x="82" y="46"/>
                </a:lnTo>
                <a:lnTo>
                  <a:pt x="90" y="42"/>
                </a:lnTo>
                <a:lnTo>
                  <a:pt x="100" y="30"/>
                </a:lnTo>
                <a:lnTo>
                  <a:pt x="102" y="18"/>
                </a:lnTo>
                <a:close/>
              </a:path>
            </a:pathLst>
          </a:custGeom>
          <a:solidFill>
            <a:srgbClr val="0060A9"/>
          </a:solidFill>
          <a:ln w="7938">
            <a:solidFill>
              <a:schemeClr val="tx1"/>
            </a:solidFill>
            <a:prstDash val="solid"/>
            <a:round/>
            <a:headEnd/>
            <a:tailEnd/>
          </a:ln>
        </p:spPr>
        <p:txBody>
          <a:bodyPr/>
          <a:lstStyle/>
          <a:p>
            <a:endParaRPr lang="en-US" dirty="0"/>
          </a:p>
        </p:txBody>
      </p:sp>
      <p:sp>
        <p:nvSpPr>
          <p:cNvPr id="416" name="Freeform 370"/>
          <p:cNvSpPr>
            <a:spLocks/>
          </p:cNvSpPr>
          <p:nvPr/>
        </p:nvSpPr>
        <p:spPr bwMode="auto">
          <a:xfrm>
            <a:off x="2306603" y="4833443"/>
            <a:ext cx="215575" cy="1119708"/>
          </a:xfrm>
          <a:custGeom>
            <a:avLst/>
            <a:gdLst/>
            <a:ahLst/>
            <a:cxnLst>
              <a:cxn ang="0">
                <a:pos x="96" y="2"/>
              </a:cxn>
              <a:cxn ang="0">
                <a:pos x="112" y="38"/>
              </a:cxn>
              <a:cxn ang="0">
                <a:pos x="124" y="82"/>
              </a:cxn>
              <a:cxn ang="0">
                <a:pos x="134" y="108"/>
              </a:cxn>
              <a:cxn ang="0">
                <a:pos x="110" y="130"/>
              </a:cxn>
              <a:cxn ang="0">
                <a:pos x="90" y="198"/>
              </a:cxn>
              <a:cxn ang="0">
                <a:pos x="82" y="250"/>
              </a:cxn>
              <a:cxn ang="0">
                <a:pos x="84" y="302"/>
              </a:cxn>
              <a:cxn ang="0">
                <a:pos x="74" y="354"/>
              </a:cxn>
              <a:cxn ang="0">
                <a:pos x="60" y="426"/>
              </a:cxn>
              <a:cxn ang="0">
                <a:pos x="60" y="458"/>
              </a:cxn>
              <a:cxn ang="0">
                <a:pos x="62" y="502"/>
              </a:cxn>
              <a:cxn ang="0">
                <a:pos x="52" y="558"/>
              </a:cxn>
              <a:cxn ang="0">
                <a:pos x="34" y="588"/>
              </a:cxn>
              <a:cxn ang="0">
                <a:pos x="52" y="606"/>
              </a:cxn>
              <a:cxn ang="0">
                <a:pos x="68" y="636"/>
              </a:cxn>
              <a:cxn ang="0">
                <a:pos x="88" y="648"/>
              </a:cxn>
              <a:cxn ang="0">
                <a:pos x="74" y="666"/>
              </a:cxn>
              <a:cxn ang="0">
                <a:pos x="58" y="668"/>
              </a:cxn>
              <a:cxn ang="0">
                <a:pos x="70" y="652"/>
              </a:cxn>
              <a:cxn ang="0">
                <a:pos x="52" y="662"/>
              </a:cxn>
              <a:cxn ang="0">
                <a:pos x="46" y="648"/>
              </a:cxn>
              <a:cxn ang="0">
                <a:pos x="38" y="646"/>
              </a:cxn>
              <a:cxn ang="0">
                <a:pos x="42" y="632"/>
              </a:cxn>
              <a:cxn ang="0">
                <a:pos x="26" y="630"/>
              </a:cxn>
              <a:cxn ang="0">
                <a:pos x="20" y="606"/>
              </a:cxn>
              <a:cxn ang="0">
                <a:pos x="16" y="590"/>
              </a:cxn>
              <a:cxn ang="0">
                <a:pos x="8" y="558"/>
              </a:cxn>
              <a:cxn ang="0">
                <a:pos x="18" y="568"/>
              </a:cxn>
              <a:cxn ang="0">
                <a:pos x="28" y="556"/>
              </a:cxn>
              <a:cxn ang="0">
                <a:pos x="28" y="548"/>
              </a:cxn>
              <a:cxn ang="0">
                <a:pos x="18" y="536"/>
              </a:cxn>
              <a:cxn ang="0">
                <a:pos x="16" y="530"/>
              </a:cxn>
              <a:cxn ang="0">
                <a:pos x="10" y="514"/>
              </a:cxn>
              <a:cxn ang="0">
                <a:pos x="24" y="506"/>
              </a:cxn>
              <a:cxn ang="0">
                <a:pos x="42" y="494"/>
              </a:cxn>
              <a:cxn ang="0">
                <a:pos x="44" y="462"/>
              </a:cxn>
              <a:cxn ang="0">
                <a:pos x="46" y="440"/>
              </a:cxn>
              <a:cxn ang="0">
                <a:pos x="36" y="428"/>
              </a:cxn>
              <a:cxn ang="0">
                <a:pos x="32" y="456"/>
              </a:cxn>
              <a:cxn ang="0">
                <a:pos x="22" y="450"/>
              </a:cxn>
              <a:cxn ang="0">
                <a:pos x="28" y="426"/>
              </a:cxn>
              <a:cxn ang="0">
                <a:pos x="32" y="394"/>
              </a:cxn>
              <a:cxn ang="0">
                <a:pos x="34" y="366"/>
              </a:cxn>
              <a:cxn ang="0">
                <a:pos x="38" y="346"/>
              </a:cxn>
              <a:cxn ang="0">
                <a:pos x="52" y="308"/>
              </a:cxn>
              <a:cxn ang="0">
                <a:pos x="64" y="270"/>
              </a:cxn>
              <a:cxn ang="0">
                <a:pos x="70" y="214"/>
              </a:cxn>
              <a:cxn ang="0">
                <a:pos x="70" y="194"/>
              </a:cxn>
              <a:cxn ang="0">
                <a:pos x="82" y="98"/>
              </a:cxn>
              <a:cxn ang="0">
                <a:pos x="84" y="18"/>
              </a:cxn>
            </a:cxnLst>
            <a:rect l="0" t="0" r="r" b="b"/>
            <a:pathLst>
              <a:path w="136" h="672">
                <a:moveTo>
                  <a:pt x="84" y="18"/>
                </a:moveTo>
                <a:lnTo>
                  <a:pt x="90" y="16"/>
                </a:lnTo>
                <a:lnTo>
                  <a:pt x="96" y="2"/>
                </a:lnTo>
                <a:lnTo>
                  <a:pt x="98" y="0"/>
                </a:lnTo>
                <a:lnTo>
                  <a:pt x="102" y="12"/>
                </a:lnTo>
                <a:lnTo>
                  <a:pt x="112" y="38"/>
                </a:lnTo>
                <a:lnTo>
                  <a:pt x="112" y="56"/>
                </a:lnTo>
                <a:lnTo>
                  <a:pt x="120" y="68"/>
                </a:lnTo>
                <a:lnTo>
                  <a:pt x="124" y="82"/>
                </a:lnTo>
                <a:lnTo>
                  <a:pt x="126" y="96"/>
                </a:lnTo>
                <a:lnTo>
                  <a:pt x="136" y="96"/>
                </a:lnTo>
                <a:lnTo>
                  <a:pt x="134" y="108"/>
                </a:lnTo>
                <a:lnTo>
                  <a:pt x="124" y="120"/>
                </a:lnTo>
                <a:lnTo>
                  <a:pt x="116" y="124"/>
                </a:lnTo>
                <a:lnTo>
                  <a:pt x="110" y="130"/>
                </a:lnTo>
                <a:lnTo>
                  <a:pt x="114" y="160"/>
                </a:lnTo>
                <a:lnTo>
                  <a:pt x="96" y="186"/>
                </a:lnTo>
                <a:lnTo>
                  <a:pt x="90" y="198"/>
                </a:lnTo>
                <a:lnTo>
                  <a:pt x="86" y="222"/>
                </a:lnTo>
                <a:lnTo>
                  <a:pt x="82" y="234"/>
                </a:lnTo>
                <a:lnTo>
                  <a:pt x="82" y="250"/>
                </a:lnTo>
                <a:lnTo>
                  <a:pt x="90" y="274"/>
                </a:lnTo>
                <a:lnTo>
                  <a:pt x="88" y="292"/>
                </a:lnTo>
                <a:lnTo>
                  <a:pt x="84" y="302"/>
                </a:lnTo>
                <a:lnTo>
                  <a:pt x="82" y="322"/>
                </a:lnTo>
                <a:lnTo>
                  <a:pt x="72" y="332"/>
                </a:lnTo>
                <a:lnTo>
                  <a:pt x="74" y="354"/>
                </a:lnTo>
                <a:lnTo>
                  <a:pt x="74" y="370"/>
                </a:lnTo>
                <a:lnTo>
                  <a:pt x="62" y="396"/>
                </a:lnTo>
                <a:lnTo>
                  <a:pt x="60" y="426"/>
                </a:lnTo>
                <a:lnTo>
                  <a:pt x="58" y="438"/>
                </a:lnTo>
                <a:lnTo>
                  <a:pt x="56" y="454"/>
                </a:lnTo>
                <a:lnTo>
                  <a:pt x="60" y="458"/>
                </a:lnTo>
                <a:lnTo>
                  <a:pt x="60" y="478"/>
                </a:lnTo>
                <a:lnTo>
                  <a:pt x="64" y="490"/>
                </a:lnTo>
                <a:lnTo>
                  <a:pt x="62" y="502"/>
                </a:lnTo>
                <a:lnTo>
                  <a:pt x="62" y="528"/>
                </a:lnTo>
                <a:lnTo>
                  <a:pt x="54" y="540"/>
                </a:lnTo>
                <a:lnTo>
                  <a:pt x="52" y="558"/>
                </a:lnTo>
                <a:lnTo>
                  <a:pt x="44" y="570"/>
                </a:lnTo>
                <a:lnTo>
                  <a:pt x="36" y="578"/>
                </a:lnTo>
                <a:lnTo>
                  <a:pt x="34" y="588"/>
                </a:lnTo>
                <a:lnTo>
                  <a:pt x="36" y="596"/>
                </a:lnTo>
                <a:lnTo>
                  <a:pt x="40" y="604"/>
                </a:lnTo>
                <a:lnTo>
                  <a:pt x="52" y="606"/>
                </a:lnTo>
                <a:lnTo>
                  <a:pt x="52" y="622"/>
                </a:lnTo>
                <a:lnTo>
                  <a:pt x="58" y="634"/>
                </a:lnTo>
                <a:lnTo>
                  <a:pt x="68" y="636"/>
                </a:lnTo>
                <a:lnTo>
                  <a:pt x="94" y="636"/>
                </a:lnTo>
                <a:lnTo>
                  <a:pt x="96" y="644"/>
                </a:lnTo>
                <a:lnTo>
                  <a:pt x="88" y="648"/>
                </a:lnTo>
                <a:lnTo>
                  <a:pt x="80" y="650"/>
                </a:lnTo>
                <a:lnTo>
                  <a:pt x="74" y="656"/>
                </a:lnTo>
                <a:lnTo>
                  <a:pt x="74" y="666"/>
                </a:lnTo>
                <a:lnTo>
                  <a:pt x="72" y="672"/>
                </a:lnTo>
                <a:lnTo>
                  <a:pt x="64" y="672"/>
                </a:lnTo>
                <a:lnTo>
                  <a:pt x="58" y="668"/>
                </a:lnTo>
                <a:lnTo>
                  <a:pt x="60" y="664"/>
                </a:lnTo>
                <a:lnTo>
                  <a:pt x="66" y="660"/>
                </a:lnTo>
                <a:lnTo>
                  <a:pt x="70" y="652"/>
                </a:lnTo>
                <a:lnTo>
                  <a:pt x="64" y="648"/>
                </a:lnTo>
                <a:lnTo>
                  <a:pt x="56" y="654"/>
                </a:lnTo>
                <a:lnTo>
                  <a:pt x="52" y="662"/>
                </a:lnTo>
                <a:lnTo>
                  <a:pt x="44" y="660"/>
                </a:lnTo>
                <a:lnTo>
                  <a:pt x="38" y="654"/>
                </a:lnTo>
                <a:lnTo>
                  <a:pt x="46" y="648"/>
                </a:lnTo>
                <a:lnTo>
                  <a:pt x="48" y="644"/>
                </a:lnTo>
                <a:lnTo>
                  <a:pt x="46" y="640"/>
                </a:lnTo>
                <a:lnTo>
                  <a:pt x="38" y="646"/>
                </a:lnTo>
                <a:lnTo>
                  <a:pt x="28" y="646"/>
                </a:lnTo>
                <a:lnTo>
                  <a:pt x="30" y="638"/>
                </a:lnTo>
                <a:lnTo>
                  <a:pt x="42" y="632"/>
                </a:lnTo>
                <a:lnTo>
                  <a:pt x="42" y="628"/>
                </a:lnTo>
                <a:lnTo>
                  <a:pt x="34" y="630"/>
                </a:lnTo>
                <a:lnTo>
                  <a:pt x="26" y="630"/>
                </a:lnTo>
                <a:lnTo>
                  <a:pt x="28" y="622"/>
                </a:lnTo>
                <a:lnTo>
                  <a:pt x="22" y="618"/>
                </a:lnTo>
                <a:lnTo>
                  <a:pt x="20" y="606"/>
                </a:lnTo>
                <a:lnTo>
                  <a:pt x="20" y="602"/>
                </a:lnTo>
                <a:lnTo>
                  <a:pt x="20" y="594"/>
                </a:lnTo>
                <a:lnTo>
                  <a:pt x="16" y="590"/>
                </a:lnTo>
                <a:lnTo>
                  <a:pt x="10" y="582"/>
                </a:lnTo>
                <a:lnTo>
                  <a:pt x="6" y="574"/>
                </a:lnTo>
                <a:lnTo>
                  <a:pt x="8" y="558"/>
                </a:lnTo>
                <a:lnTo>
                  <a:pt x="14" y="558"/>
                </a:lnTo>
                <a:lnTo>
                  <a:pt x="16" y="560"/>
                </a:lnTo>
                <a:lnTo>
                  <a:pt x="18" y="568"/>
                </a:lnTo>
                <a:lnTo>
                  <a:pt x="24" y="566"/>
                </a:lnTo>
                <a:lnTo>
                  <a:pt x="24" y="556"/>
                </a:lnTo>
                <a:lnTo>
                  <a:pt x="28" y="556"/>
                </a:lnTo>
                <a:lnTo>
                  <a:pt x="32" y="554"/>
                </a:lnTo>
                <a:lnTo>
                  <a:pt x="32" y="546"/>
                </a:lnTo>
                <a:lnTo>
                  <a:pt x="28" y="548"/>
                </a:lnTo>
                <a:lnTo>
                  <a:pt x="20" y="550"/>
                </a:lnTo>
                <a:lnTo>
                  <a:pt x="18" y="544"/>
                </a:lnTo>
                <a:lnTo>
                  <a:pt x="18" y="536"/>
                </a:lnTo>
                <a:lnTo>
                  <a:pt x="24" y="534"/>
                </a:lnTo>
                <a:lnTo>
                  <a:pt x="24" y="530"/>
                </a:lnTo>
                <a:lnTo>
                  <a:pt x="16" y="530"/>
                </a:lnTo>
                <a:lnTo>
                  <a:pt x="0" y="530"/>
                </a:lnTo>
                <a:lnTo>
                  <a:pt x="6" y="522"/>
                </a:lnTo>
                <a:lnTo>
                  <a:pt x="10" y="514"/>
                </a:lnTo>
                <a:lnTo>
                  <a:pt x="16" y="506"/>
                </a:lnTo>
                <a:lnTo>
                  <a:pt x="22" y="502"/>
                </a:lnTo>
                <a:lnTo>
                  <a:pt x="24" y="506"/>
                </a:lnTo>
                <a:lnTo>
                  <a:pt x="28" y="518"/>
                </a:lnTo>
                <a:lnTo>
                  <a:pt x="36" y="508"/>
                </a:lnTo>
                <a:lnTo>
                  <a:pt x="42" y="494"/>
                </a:lnTo>
                <a:lnTo>
                  <a:pt x="40" y="484"/>
                </a:lnTo>
                <a:lnTo>
                  <a:pt x="38" y="472"/>
                </a:lnTo>
                <a:lnTo>
                  <a:pt x="44" y="462"/>
                </a:lnTo>
                <a:lnTo>
                  <a:pt x="42" y="452"/>
                </a:lnTo>
                <a:lnTo>
                  <a:pt x="44" y="446"/>
                </a:lnTo>
                <a:lnTo>
                  <a:pt x="46" y="440"/>
                </a:lnTo>
                <a:lnTo>
                  <a:pt x="46" y="428"/>
                </a:lnTo>
                <a:lnTo>
                  <a:pt x="40" y="426"/>
                </a:lnTo>
                <a:lnTo>
                  <a:pt x="36" y="428"/>
                </a:lnTo>
                <a:lnTo>
                  <a:pt x="34" y="438"/>
                </a:lnTo>
                <a:lnTo>
                  <a:pt x="32" y="444"/>
                </a:lnTo>
                <a:lnTo>
                  <a:pt x="32" y="456"/>
                </a:lnTo>
                <a:lnTo>
                  <a:pt x="28" y="462"/>
                </a:lnTo>
                <a:lnTo>
                  <a:pt x="22" y="458"/>
                </a:lnTo>
                <a:lnTo>
                  <a:pt x="22" y="450"/>
                </a:lnTo>
                <a:lnTo>
                  <a:pt x="22" y="438"/>
                </a:lnTo>
                <a:lnTo>
                  <a:pt x="26" y="430"/>
                </a:lnTo>
                <a:lnTo>
                  <a:pt x="28" y="426"/>
                </a:lnTo>
                <a:lnTo>
                  <a:pt x="28" y="416"/>
                </a:lnTo>
                <a:lnTo>
                  <a:pt x="30" y="402"/>
                </a:lnTo>
                <a:lnTo>
                  <a:pt x="32" y="394"/>
                </a:lnTo>
                <a:lnTo>
                  <a:pt x="40" y="386"/>
                </a:lnTo>
                <a:lnTo>
                  <a:pt x="36" y="376"/>
                </a:lnTo>
                <a:lnTo>
                  <a:pt x="34" y="366"/>
                </a:lnTo>
                <a:lnTo>
                  <a:pt x="34" y="358"/>
                </a:lnTo>
                <a:lnTo>
                  <a:pt x="32" y="346"/>
                </a:lnTo>
                <a:lnTo>
                  <a:pt x="38" y="346"/>
                </a:lnTo>
                <a:lnTo>
                  <a:pt x="42" y="332"/>
                </a:lnTo>
                <a:lnTo>
                  <a:pt x="48" y="320"/>
                </a:lnTo>
                <a:lnTo>
                  <a:pt x="52" y="308"/>
                </a:lnTo>
                <a:lnTo>
                  <a:pt x="58" y="292"/>
                </a:lnTo>
                <a:lnTo>
                  <a:pt x="60" y="278"/>
                </a:lnTo>
                <a:lnTo>
                  <a:pt x="64" y="270"/>
                </a:lnTo>
                <a:lnTo>
                  <a:pt x="62" y="232"/>
                </a:lnTo>
                <a:lnTo>
                  <a:pt x="62" y="220"/>
                </a:lnTo>
                <a:lnTo>
                  <a:pt x="70" y="214"/>
                </a:lnTo>
                <a:lnTo>
                  <a:pt x="70" y="206"/>
                </a:lnTo>
                <a:lnTo>
                  <a:pt x="66" y="200"/>
                </a:lnTo>
                <a:lnTo>
                  <a:pt x="70" y="194"/>
                </a:lnTo>
                <a:lnTo>
                  <a:pt x="74" y="174"/>
                </a:lnTo>
                <a:lnTo>
                  <a:pt x="80" y="144"/>
                </a:lnTo>
                <a:lnTo>
                  <a:pt x="82" y="98"/>
                </a:lnTo>
                <a:lnTo>
                  <a:pt x="88" y="52"/>
                </a:lnTo>
                <a:lnTo>
                  <a:pt x="86" y="28"/>
                </a:lnTo>
                <a:lnTo>
                  <a:pt x="84" y="18"/>
                </a:lnTo>
                <a:close/>
              </a:path>
            </a:pathLst>
          </a:custGeom>
          <a:solidFill>
            <a:srgbClr val="0060A9"/>
          </a:solidFill>
          <a:ln w="7938">
            <a:solidFill>
              <a:schemeClr val="tx1"/>
            </a:solidFill>
            <a:prstDash val="solid"/>
            <a:round/>
            <a:headEnd/>
            <a:tailEnd/>
          </a:ln>
        </p:spPr>
        <p:txBody>
          <a:bodyPr/>
          <a:lstStyle/>
          <a:p>
            <a:endParaRPr lang="en-US" dirty="0"/>
          </a:p>
        </p:txBody>
      </p:sp>
      <p:sp>
        <p:nvSpPr>
          <p:cNvPr id="417" name="Freeform 371"/>
          <p:cNvSpPr>
            <a:spLocks/>
          </p:cNvSpPr>
          <p:nvPr/>
        </p:nvSpPr>
        <p:spPr bwMode="auto">
          <a:xfrm>
            <a:off x="2484135" y="5923159"/>
            <a:ext cx="88766" cy="76647"/>
          </a:xfrm>
          <a:custGeom>
            <a:avLst/>
            <a:gdLst/>
            <a:ahLst/>
            <a:cxnLst>
              <a:cxn ang="0">
                <a:pos x="0" y="0"/>
              </a:cxn>
              <a:cxn ang="0">
                <a:pos x="0" y="42"/>
              </a:cxn>
              <a:cxn ang="0">
                <a:pos x="12" y="42"/>
              </a:cxn>
              <a:cxn ang="0">
                <a:pos x="22" y="42"/>
              </a:cxn>
              <a:cxn ang="0">
                <a:pos x="36" y="46"/>
              </a:cxn>
              <a:cxn ang="0">
                <a:pos x="50" y="44"/>
              </a:cxn>
              <a:cxn ang="0">
                <a:pos x="56" y="42"/>
              </a:cxn>
              <a:cxn ang="0">
                <a:pos x="48" y="40"/>
              </a:cxn>
              <a:cxn ang="0">
                <a:pos x="32" y="36"/>
              </a:cxn>
              <a:cxn ang="0">
                <a:pos x="20" y="28"/>
              </a:cxn>
              <a:cxn ang="0">
                <a:pos x="8" y="16"/>
              </a:cxn>
              <a:cxn ang="0">
                <a:pos x="6" y="8"/>
              </a:cxn>
              <a:cxn ang="0">
                <a:pos x="4" y="2"/>
              </a:cxn>
              <a:cxn ang="0">
                <a:pos x="0" y="0"/>
              </a:cxn>
            </a:cxnLst>
            <a:rect l="0" t="0" r="r" b="b"/>
            <a:pathLst>
              <a:path w="56" h="46">
                <a:moveTo>
                  <a:pt x="0" y="0"/>
                </a:moveTo>
                <a:lnTo>
                  <a:pt x="0" y="42"/>
                </a:lnTo>
                <a:lnTo>
                  <a:pt x="12" y="42"/>
                </a:lnTo>
                <a:lnTo>
                  <a:pt x="22" y="42"/>
                </a:lnTo>
                <a:lnTo>
                  <a:pt x="36" y="46"/>
                </a:lnTo>
                <a:lnTo>
                  <a:pt x="50" y="44"/>
                </a:lnTo>
                <a:lnTo>
                  <a:pt x="56" y="42"/>
                </a:lnTo>
                <a:lnTo>
                  <a:pt x="48" y="40"/>
                </a:lnTo>
                <a:lnTo>
                  <a:pt x="32" y="36"/>
                </a:lnTo>
                <a:lnTo>
                  <a:pt x="20" y="28"/>
                </a:lnTo>
                <a:lnTo>
                  <a:pt x="8" y="16"/>
                </a:lnTo>
                <a:lnTo>
                  <a:pt x="6" y="8"/>
                </a:lnTo>
                <a:lnTo>
                  <a:pt x="4" y="2"/>
                </a:lnTo>
                <a:lnTo>
                  <a:pt x="0" y="0"/>
                </a:lnTo>
                <a:close/>
              </a:path>
            </a:pathLst>
          </a:custGeom>
          <a:solidFill>
            <a:srgbClr val="0060A9"/>
          </a:solidFill>
          <a:ln w="7938">
            <a:solidFill>
              <a:schemeClr val="tx1"/>
            </a:solidFill>
            <a:prstDash val="solid"/>
            <a:round/>
            <a:headEnd/>
            <a:tailEnd/>
          </a:ln>
        </p:spPr>
        <p:txBody>
          <a:bodyPr/>
          <a:lstStyle/>
          <a:p>
            <a:endParaRPr lang="en-US" dirty="0"/>
          </a:p>
        </p:txBody>
      </p:sp>
      <p:sp>
        <p:nvSpPr>
          <p:cNvPr id="418" name="Freeform 372"/>
          <p:cNvSpPr>
            <a:spLocks/>
          </p:cNvSpPr>
          <p:nvPr/>
        </p:nvSpPr>
        <p:spPr bwMode="auto">
          <a:xfrm>
            <a:off x="2417560" y="5913161"/>
            <a:ext cx="107787" cy="106639"/>
          </a:xfrm>
          <a:custGeom>
            <a:avLst/>
            <a:gdLst/>
            <a:ahLst/>
            <a:cxnLst>
              <a:cxn ang="0">
                <a:pos x="2" y="46"/>
              </a:cxn>
              <a:cxn ang="0">
                <a:pos x="0" y="40"/>
              </a:cxn>
              <a:cxn ang="0">
                <a:pos x="6" y="38"/>
              </a:cxn>
              <a:cxn ang="0">
                <a:pos x="10" y="38"/>
              </a:cxn>
              <a:cxn ang="0">
                <a:pos x="20" y="38"/>
              </a:cxn>
              <a:cxn ang="0">
                <a:pos x="26" y="40"/>
              </a:cxn>
              <a:cxn ang="0">
                <a:pos x="30" y="38"/>
              </a:cxn>
              <a:cxn ang="0">
                <a:pos x="22" y="32"/>
              </a:cxn>
              <a:cxn ang="0">
                <a:pos x="16" y="28"/>
              </a:cxn>
              <a:cxn ang="0">
                <a:pos x="18" y="22"/>
              </a:cxn>
              <a:cxn ang="0">
                <a:pos x="22" y="22"/>
              </a:cxn>
              <a:cxn ang="0">
                <a:pos x="28" y="20"/>
              </a:cxn>
              <a:cxn ang="0">
                <a:pos x="26" y="14"/>
              </a:cxn>
              <a:cxn ang="0">
                <a:pos x="20" y="16"/>
              </a:cxn>
              <a:cxn ang="0">
                <a:pos x="14" y="18"/>
              </a:cxn>
              <a:cxn ang="0">
                <a:pos x="12" y="12"/>
              </a:cxn>
              <a:cxn ang="0">
                <a:pos x="14" y="8"/>
              </a:cxn>
              <a:cxn ang="0">
                <a:pos x="20" y="6"/>
              </a:cxn>
              <a:cxn ang="0">
                <a:pos x="24" y="2"/>
              </a:cxn>
              <a:cxn ang="0">
                <a:pos x="32" y="0"/>
              </a:cxn>
              <a:cxn ang="0">
                <a:pos x="38" y="0"/>
              </a:cxn>
              <a:cxn ang="0">
                <a:pos x="42" y="6"/>
              </a:cxn>
              <a:cxn ang="0">
                <a:pos x="42" y="48"/>
              </a:cxn>
              <a:cxn ang="0">
                <a:pos x="64" y="48"/>
              </a:cxn>
              <a:cxn ang="0">
                <a:pos x="68" y="52"/>
              </a:cxn>
              <a:cxn ang="0">
                <a:pos x="68" y="56"/>
              </a:cxn>
              <a:cxn ang="0">
                <a:pos x="60" y="58"/>
              </a:cxn>
              <a:cxn ang="0">
                <a:pos x="52" y="58"/>
              </a:cxn>
              <a:cxn ang="0">
                <a:pos x="44" y="60"/>
              </a:cxn>
              <a:cxn ang="0">
                <a:pos x="42" y="64"/>
              </a:cxn>
              <a:cxn ang="0">
                <a:pos x="34" y="62"/>
              </a:cxn>
              <a:cxn ang="0">
                <a:pos x="24" y="60"/>
              </a:cxn>
              <a:cxn ang="0">
                <a:pos x="20" y="56"/>
              </a:cxn>
              <a:cxn ang="0">
                <a:pos x="20" y="50"/>
              </a:cxn>
              <a:cxn ang="0">
                <a:pos x="16" y="50"/>
              </a:cxn>
              <a:cxn ang="0">
                <a:pos x="12" y="50"/>
              </a:cxn>
              <a:cxn ang="0">
                <a:pos x="12" y="56"/>
              </a:cxn>
              <a:cxn ang="0">
                <a:pos x="2" y="52"/>
              </a:cxn>
              <a:cxn ang="0">
                <a:pos x="2" y="46"/>
              </a:cxn>
            </a:cxnLst>
            <a:rect l="0" t="0" r="r" b="b"/>
            <a:pathLst>
              <a:path w="68" h="64">
                <a:moveTo>
                  <a:pt x="2" y="46"/>
                </a:moveTo>
                <a:lnTo>
                  <a:pt x="0" y="40"/>
                </a:lnTo>
                <a:lnTo>
                  <a:pt x="6" y="38"/>
                </a:lnTo>
                <a:lnTo>
                  <a:pt x="10" y="38"/>
                </a:lnTo>
                <a:lnTo>
                  <a:pt x="20" y="38"/>
                </a:lnTo>
                <a:lnTo>
                  <a:pt x="26" y="40"/>
                </a:lnTo>
                <a:lnTo>
                  <a:pt x="30" y="38"/>
                </a:lnTo>
                <a:lnTo>
                  <a:pt x="22" y="32"/>
                </a:lnTo>
                <a:lnTo>
                  <a:pt x="16" y="28"/>
                </a:lnTo>
                <a:lnTo>
                  <a:pt x="18" y="22"/>
                </a:lnTo>
                <a:lnTo>
                  <a:pt x="22" y="22"/>
                </a:lnTo>
                <a:lnTo>
                  <a:pt x="28" y="20"/>
                </a:lnTo>
                <a:lnTo>
                  <a:pt x="26" y="14"/>
                </a:lnTo>
                <a:lnTo>
                  <a:pt x="20" y="16"/>
                </a:lnTo>
                <a:lnTo>
                  <a:pt x="14" y="18"/>
                </a:lnTo>
                <a:lnTo>
                  <a:pt x="12" y="12"/>
                </a:lnTo>
                <a:lnTo>
                  <a:pt x="14" y="8"/>
                </a:lnTo>
                <a:lnTo>
                  <a:pt x="20" y="6"/>
                </a:lnTo>
                <a:lnTo>
                  <a:pt x="24" y="2"/>
                </a:lnTo>
                <a:lnTo>
                  <a:pt x="32" y="0"/>
                </a:lnTo>
                <a:lnTo>
                  <a:pt x="38" y="0"/>
                </a:lnTo>
                <a:lnTo>
                  <a:pt x="42" y="6"/>
                </a:lnTo>
                <a:lnTo>
                  <a:pt x="42" y="48"/>
                </a:lnTo>
                <a:lnTo>
                  <a:pt x="64" y="48"/>
                </a:lnTo>
                <a:lnTo>
                  <a:pt x="68" y="52"/>
                </a:lnTo>
                <a:lnTo>
                  <a:pt x="68" y="56"/>
                </a:lnTo>
                <a:lnTo>
                  <a:pt x="60" y="58"/>
                </a:lnTo>
                <a:lnTo>
                  <a:pt x="52" y="58"/>
                </a:lnTo>
                <a:lnTo>
                  <a:pt x="44" y="60"/>
                </a:lnTo>
                <a:lnTo>
                  <a:pt x="42" y="64"/>
                </a:lnTo>
                <a:lnTo>
                  <a:pt x="34" y="62"/>
                </a:lnTo>
                <a:lnTo>
                  <a:pt x="24" y="60"/>
                </a:lnTo>
                <a:lnTo>
                  <a:pt x="20" y="56"/>
                </a:lnTo>
                <a:lnTo>
                  <a:pt x="20" y="50"/>
                </a:lnTo>
                <a:lnTo>
                  <a:pt x="16" y="50"/>
                </a:lnTo>
                <a:lnTo>
                  <a:pt x="12" y="50"/>
                </a:lnTo>
                <a:lnTo>
                  <a:pt x="12" y="56"/>
                </a:lnTo>
                <a:lnTo>
                  <a:pt x="2" y="52"/>
                </a:lnTo>
                <a:lnTo>
                  <a:pt x="2" y="46"/>
                </a:lnTo>
                <a:close/>
              </a:path>
            </a:pathLst>
          </a:custGeom>
          <a:solidFill>
            <a:srgbClr val="0060A9"/>
          </a:solidFill>
          <a:ln w="7938">
            <a:solidFill>
              <a:schemeClr val="tx1"/>
            </a:solidFill>
            <a:prstDash val="solid"/>
            <a:round/>
            <a:headEnd/>
            <a:tailEnd/>
          </a:ln>
        </p:spPr>
        <p:txBody>
          <a:bodyPr/>
          <a:lstStyle/>
          <a:p>
            <a:endParaRPr lang="en-US" dirty="0"/>
          </a:p>
        </p:txBody>
      </p:sp>
      <p:sp>
        <p:nvSpPr>
          <p:cNvPr id="419" name="Freeform 373"/>
          <p:cNvSpPr>
            <a:spLocks/>
          </p:cNvSpPr>
          <p:nvPr/>
        </p:nvSpPr>
        <p:spPr bwMode="auto">
          <a:xfrm>
            <a:off x="2683858" y="5866507"/>
            <a:ext cx="28532" cy="29992"/>
          </a:xfrm>
          <a:custGeom>
            <a:avLst/>
            <a:gdLst/>
            <a:ahLst/>
            <a:cxnLst>
              <a:cxn ang="0">
                <a:pos x="6" y="4"/>
              </a:cxn>
              <a:cxn ang="0">
                <a:pos x="12" y="0"/>
              </a:cxn>
              <a:cxn ang="0">
                <a:pos x="18" y="2"/>
              </a:cxn>
              <a:cxn ang="0">
                <a:pos x="18" y="6"/>
              </a:cxn>
              <a:cxn ang="0">
                <a:pos x="14" y="10"/>
              </a:cxn>
              <a:cxn ang="0">
                <a:pos x="8" y="16"/>
              </a:cxn>
              <a:cxn ang="0">
                <a:pos x="4" y="18"/>
              </a:cxn>
              <a:cxn ang="0">
                <a:pos x="0" y="16"/>
              </a:cxn>
              <a:cxn ang="0">
                <a:pos x="0" y="12"/>
              </a:cxn>
              <a:cxn ang="0">
                <a:pos x="4" y="8"/>
              </a:cxn>
              <a:cxn ang="0">
                <a:pos x="6" y="4"/>
              </a:cxn>
            </a:cxnLst>
            <a:rect l="0" t="0" r="r" b="b"/>
            <a:pathLst>
              <a:path w="18" h="18">
                <a:moveTo>
                  <a:pt x="6" y="4"/>
                </a:moveTo>
                <a:lnTo>
                  <a:pt x="12" y="0"/>
                </a:lnTo>
                <a:lnTo>
                  <a:pt x="18" y="2"/>
                </a:lnTo>
                <a:lnTo>
                  <a:pt x="18" y="6"/>
                </a:lnTo>
                <a:lnTo>
                  <a:pt x="14" y="10"/>
                </a:lnTo>
                <a:lnTo>
                  <a:pt x="8" y="16"/>
                </a:lnTo>
                <a:lnTo>
                  <a:pt x="4" y="18"/>
                </a:lnTo>
                <a:lnTo>
                  <a:pt x="0" y="16"/>
                </a:lnTo>
                <a:lnTo>
                  <a:pt x="0" y="12"/>
                </a:lnTo>
                <a:lnTo>
                  <a:pt x="4" y="8"/>
                </a:lnTo>
                <a:lnTo>
                  <a:pt x="6" y="4"/>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420" name="Freeform 374"/>
          <p:cNvSpPr>
            <a:spLocks/>
          </p:cNvSpPr>
          <p:nvPr/>
        </p:nvSpPr>
        <p:spPr bwMode="auto">
          <a:xfrm>
            <a:off x="2709219" y="5869839"/>
            <a:ext cx="44383" cy="33325"/>
          </a:xfrm>
          <a:custGeom>
            <a:avLst/>
            <a:gdLst/>
            <a:ahLst/>
            <a:cxnLst>
              <a:cxn ang="0">
                <a:pos x="6" y="8"/>
              </a:cxn>
              <a:cxn ang="0">
                <a:pos x="10" y="0"/>
              </a:cxn>
              <a:cxn ang="0">
                <a:pos x="16" y="0"/>
              </a:cxn>
              <a:cxn ang="0">
                <a:pos x="22" y="0"/>
              </a:cxn>
              <a:cxn ang="0">
                <a:pos x="28" y="2"/>
              </a:cxn>
              <a:cxn ang="0">
                <a:pos x="28" y="6"/>
              </a:cxn>
              <a:cxn ang="0">
                <a:pos x="22" y="8"/>
              </a:cxn>
              <a:cxn ang="0">
                <a:pos x="18" y="10"/>
              </a:cxn>
              <a:cxn ang="0">
                <a:pos x="16" y="10"/>
              </a:cxn>
              <a:cxn ang="0">
                <a:pos x="12" y="14"/>
              </a:cxn>
              <a:cxn ang="0">
                <a:pos x="8" y="16"/>
              </a:cxn>
              <a:cxn ang="0">
                <a:pos x="6" y="20"/>
              </a:cxn>
              <a:cxn ang="0">
                <a:pos x="0" y="18"/>
              </a:cxn>
              <a:cxn ang="0">
                <a:pos x="0" y="12"/>
              </a:cxn>
              <a:cxn ang="0">
                <a:pos x="2" y="10"/>
              </a:cxn>
              <a:cxn ang="0">
                <a:pos x="6" y="8"/>
              </a:cxn>
            </a:cxnLst>
            <a:rect l="0" t="0" r="r" b="b"/>
            <a:pathLst>
              <a:path w="28" h="20">
                <a:moveTo>
                  <a:pt x="6" y="8"/>
                </a:moveTo>
                <a:lnTo>
                  <a:pt x="10" y="0"/>
                </a:lnTo>
                <a:lnTo>
                  <a:pt x="16" y="0"/>
                </a:lnTo>
                <a:lnTo>
                  <a:pt x="22" y="0"/>
                </a:lnTo>
                <a:lnTo>
                  <a:pt x="28" y="2"/>
                </a:lnTo>
                <a:lnTo>
                  <a:pt x="28" y="6"/>
                </a:lnTo>
                <a:lnTo>
                  <a:pt x="22" y="8"/>
                </a:lnTo>
                <a:lnTo>
                  <a:pt x="18" y="10"/>
                </a:lnTo>
                <a:lnTo>
                  <a:pt x="16" y="10"/>
                </a:lnTo>
                <a:lnTo>
                  <a:pt x="12" y="14"/>
                </a:lnTo>
                <a:lnTo>
                  <a:pt x="8" y="16"/>
                </a:lnTo>
                <a:lnTo>
                  <a:pt x="6" y="20"/>
                </a:lnTo>
                <a:lnTo>
                  <a:pt x="0" y="18"/>
                </a:lnTo>
                <a:lnTo>
                  <a:pt x="0" y="12"/>
                </a:lnTo>
                <a:lnTo>
                  <a:pt x="2" y="10"/>
                </a:lnTo>
                <a:lnTo>
                  <a:pt x="6" y="8"/>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421" name="Freeform 375"/>
          <p:cNvSpPr>
            <a:spLocks/>
          </p:cNvSpPr>
          <p:nvPr/>
        </p:nvSpPr>
        <p:spPr bwMode="auto">
          <a:xfrm>
            <a:off x="2347816" y="4236931"/>
            <a:ext cx="982767" cy="1063057"/>
          </a:xfrm>
          <a:custGeom>
            <a:avLst/>
            <a:gdLst/>
            <a:ahLst/>
            <a:cxnLst>
              <a:cxn ang="0">
                <a:pos x="366" y="36"/>
              </a:cxn>
              <a:cxn ang="0">
                <a:pos x="378" y="70"/>
              </a:cxn>
              <a:cxn ang="0">
                <a:pos x="362" y="100"/>
              </a:cxn>
              <a:cxn ang="0">
                <a:pos x="388" y="78"/>
              </a:cxn>
              <a:cxn ang="0">
                <a:pos x="402" y="98"/>
              </a:cxn>
              <a:cxn ang="0">
                <a:pos x="404" y="108"/>
              </a:cxn>
              <a:cxn ang="0">
                <a:pos x="420" y="92"/>
              </a:cxn>
              <a:cxn ang="0">
                <a:pos x="472" y="114"/>
              </a:cxn>
              <a:cxn ang="0">
                <a:pos x="476" y="126"/>
              </a:cxn>
              <a:cxn ang="0">
                <a:pos x="516" y="130"/>
              </a:cxn>
              <a:cxn ang="0">
                <a:pos x="572" y="152"/>
              </a:cxn>
              <a:cxn ang="0">
                <a:pos x="614" y="174"/>
              </a:cxn>
              <a:cxn ang="0">
                <a:pos x="600" y="246"/>
              </a:cxn>
              <a:cxn ang="0">
                <a:pos x="570" y="286"/>
              </a:cxn>
              <a:cxn ang="0">
                <a:pos x="556" y="322"/>
              </a:cxn>
              <a:cxn ang="0">
                <a:pos x="544" y="392"/>
              </a:cxn>
              <a:cxn ang="0">
                <a:pos x="512" y="446"/>
              </a:cxn>
              <a:cxn ang="0">
                <a:pos x="454" y="468"/>
              </a:cxn>
              <a:cxn ang="0">
                <a:pos x="408" y="494"/>
              </a:cxn>
              <a:cxn ang="0">
                <a:pos x="398" y="550"/>
              </a:cxn>
              <a:cxn ang="0">
                <a:pos x="374" y="588"/>
              </a:cxn>
              <a:cxn ang="0">
                <a:pos x="352" y="606"/>
              </a:cxn>
              <a:cxn ang="0">
                <a:pos x="370" y="584"/>
              </a:cxn>
              <a:cxn ang="0">
                <a:pos x="352" y="596"/>
              </a:cxn>
              <a:cxn ang="0">
                <a:pos x="342" y="622"/>
              </a:cxn>
              <a:cxn ang="0">
                <a:pos x="330" y="622"/>
              </a:cxn>
              <a:cxn ang="0">
                <a:pos x="286" y="590"/>
              </a:cxn>
              <a:cxn ang="0">
                <a:pos x="300" y="540"/>
              </a:cxn>
              <a:cxn ang="0">
                <a:pos x="322" y="502"/>
              </a:cxn>
              <a:cxn ang="0">
                <a:pos x="314" y="474"/>
              </a:cxn>
              <a:cxn ang="0">
                <a:pos x="290" y="446"/>
              </a:cxn>
              <a:cxn ang="0">
                <a:pos x="256" y="414"/>
              </a:cxn>
              <a:cxn ang="0">
                <a:pos x="260" y="376"/>
              </a:cxn>
              <a:cxn ang="0">
                <a:pos x="220" y="342"/>
              </a:cxn>
              <a:cxn ang="0">
                <a:pos x="214" y="302"/>
              </a:cxn>
              <a:cxn ang="0">
                <a:pos x="162" y="282"/>
              </a:cxn>
              <a:cxn ang="0">
                <a:pos x="116" y="244"/>
              </a:cxn>
              <a:cxn ang="0">
                <a:pos x="60" y="256"/>
              </a:cxn>
              <a:cxn ang="0">
                <a:pos x="48" y="238"/>
              </a:cxn>
              <a:cxn ang="0">
                <a:pos x="8" y="222"/>
              </a:cxn>
              <a:cxn ang="0">
                <a:pos x="26" y="160"/>
              </a:cxn>
              <a:cxn ang="0">
                <a:pos x="70" y="120"/>
              </a:cxn>
              <a:cxn ang="0">
                <a:pos x="66" y="72"/>
              </a:cxn>
              <a:cxn ang="0">
                <a:pos x="92" y="56"/>
              </a:cxn>
              <a:cxn ang="0">
                <a:pos x="130" y="72"/>
              </a:cxn>
              <a:cxn ang="0">
                <a:pos x="168" y="44"/>
              </a:cxn>
              <a:cxn ang="0">
                <a:pos x="154" y="18"/>
              </a:cxn>
              <a:cxn ang="0">
                <a:pos x="194" y="18"/>
              </a:cxn>
              <a:cxn ang="0">
                <a:pos x="228" y="22"/>
              </a:cxn>
              <a:cxn ang="0">
                <a:pos x="244" y="64"/>
              </a:cxn>
              <a:cxn ang="0">
                <a:pos x="276" y="54"/>
              </a:cxn>
              <a:cxn ang="0">
                <a:pos x="290" y="44"/>
              </a:cxn>
              <a:cxn ang="0">
                <a:pos x="332" y="48"/>
              </a:cxn>
            </a:cxnLst>
            <a:rect l="0" t="0" r="r" b="b"/>
            <a:pathLst>
              <a:path w="620" h="638">
                <a:moveTo>
                  <a:pt x="356" y="18"/>
                </a:moveTo>
                <a:lnTo>
                  <a:pt x="362" y="20"/>
                </a:lnTo>
                <a:lnTo>
                  <a:pt x="366" y="24"/>
                </a:lnTo>
                <a:lnTo>
                  <a:pt x="364" y="28"/>
                </a:lnTo>
                <a:lnTo>
                  <a:pt x="366" y="36"/>
                </a:lnTo>
                <a:lnTo>
                  <a:pt x="368" y="44"/>
                </a:lnTo>
                <a:lnTo>
                  <a:pt x="376" y="54"/>
                </a:lnTo>
                <a:lnTo>
                  <a:pt x="382" y="60"/>
                </a:lnTo>
                <a:lnTo>
                  <a:pt x="382" y="68"/>
                </a:lnTo>
                <a:lnTo>
                  <a:pt x="378" y="70"/>
                </a:lnTo>
                <a:lnTo>
                  <a:pt x="370" y="76"/>
                </a:lnTo>
                <a:lnTo>
                  <a:pt x="362" y="84"/>
                </a:lnTo>
                <a:lnTo>
                  <a:pt x="360" y="88"/>
                </a:lnTo>
                <a:lnTo>
                  <a:pt x="360" y="96"/>
                </a:lnTo>
                <a:lnTo>
                  <a:pt x="362" y="100"/>
                </a:lnTo>
                <a:lnTo>
                  <a:pt x="368" y="98"/>
                </a:lnTo>
                <a:lnTo>
                  <a:pt x="372" y="92"/>
                </a:lnTo>
                <a:lnTo>
                  <a:pt x="372" y="82"/>
                </a:lnTo>
                <a:lnTo>
                  <a:pt x="380" y="78"/>
                </a:lnTo>
                <a:lnTo>
                  <a:pt x="388" y="78"/>
                </a:lnTo>
                <a:lnTo>
                  <a:pt x="392" y="82"/>
                </a:lnTo>
                <a:lnTo>
                  <a:pt x="400" y="84"/>
                </a:lnTo>
                <a:lnTo>
                  <a:pt x="404" y="88"/>
                </a:lnTo>
                <a:lnTo>
                  <a:pt x="404" y="92"/>
                </a:lnTo>
                <a:lnTo>
                  <a:pt x="402" y="98"/>
                </a:lnTo>
                <a:lnTo>
                  <a:pt x="398" y="102"/>
                </a:lnTo>
                <a:lnTo>
                  <a:pt x="392" y="108"/>
                </a:lnTo>
                <a:lnTo>
                  <a:pt x="392" y="116"/>
                </a:lnTo>
                <a:lnTo>
                  <a:pt x="396" y="116"/>
                </a:lnTo>
                <a:lnTo>
                  <a:pt x="404" y="108"/>
                </a:lnTo>
                <a:lnTo>
                  <a:pt x="406" y="108"/>
                </a:lnTo>
                <a:lnTo>
                  <a:pt x="408" y="104"/>
                </a:lnTo>
                <a:lnTo>
                  <a:pt x="410" y="98"/>
                </a:lnTo>
                <a:lnTo>
                  <a:pt x="414" y="94"/>
                </a:lnTo>
                <a:lnTo>
                  <a:pt x="420" y="92"/>
                </a:lnTo>
                <a:lnTo>
                  <a:pt x="426" y="94"/>
                </a:lnTo>
                <a:lnTo>
                  <a:pt x="440" y="98"/>
                </a:lnTo>
                <a:lnTo>
                  <a:pt x="448" y="104"/>
                </a:lnTo>
                <a:lnTo>
                  <a:pt x="462" y="110"/>
                </a:lnTo>
                <a:lnTo>
                  <a:pt x="472" y="114"/>
                </a:lnTo>
                <a:lnTo>
                  <a:pt x="472" y="120"/>
                </a:lnTo>
                <a:lnTo>
                  <a:pt x="468" y="126"/>
                </a:lnTo>
                <a:lnTo>
                  <a:pt x="466" y="134"/>
                </a:lnTo>
                <a:lnTo>
                  <a:pt x="468" y="134"/>
                </a:lnTo>
                <a:lnTo>
                  <a:pt x="476" y="126"/>
                </a:lnTo>
                <a:lnTo>
                  <a:pt x="482" y="124"/>
                </a:lnTo>
                <a:lnTo>
                  <a:pt x="488" y="122"/>
                </a:lnTo>
                <a:lnTo>
                  <a:pt x="496" y="124"/>
                </a:lnTo>
                <a:lnTo>
                  <a:pt x="506" y="128"/>
                </a:lnTo>
                <a:lnTo>
                  <a:pt x="516" y="130"/>
                </a:lnTo>
                <a:lnTo>
                  <a:pt x="528" y="130"/>
                </a:lnTo>
                <a:lnTo>
                  <a:pt x="538" y="132"/>
                </a:lnTo>
                <a:lnTo>
                  <a:pt x="548" y="134"/>
                </a:lnTo>
                <a:lnTo>
                  <a:pt x="560" y="142"/>
                </a:lnTo>
                <a:lnTo>
                  <a:pt x="572" y="152"/>
                </a:lnTo>
                <a:lnTo>
                  <a:pt x="582" y="160"/>
                </a:lnTo>
                <a:lnTo>
                  <a:pt x="592" y="166"/>
                </a:lnTo>
                <a:lnTo>
                  <a:pt x="602" y="164"/>
                </a:lnTo>
                <a:lnTo>
                  <a:pt x="610" y="164"/>
                </a:lnTo>
                <a:lnTo>
                  <a:pt x="614" y="174"/>
                </a:lnTo>
                <a:lnTo>
                  <a:pt x="620" y="190"/>
                </a:lnTo>
                <a:lnTo>
                  <a:pt x="620" y="206"/>
                </a:lnTo>
                <a:lnTo>
                  <a:pt x="618" y="224"/>
                </a:lnTo>
                <a:lnTo>
                  <a:pt x="608" y="236"/>
                </a:lnTo>
                <a:lnTo>
                  <a:pt x="600" y="246"/>
                </a:lnTo>
                <a:lnTo>
                  <a:pt x="580" y="264"/>
                </a:lnTo>
                <a:lnTo>
                  <a:pt x="580" y="272"/>
                </a:lnTo>
                <a:lnTo>
                  <a:pt x="578" y="278"/>
                </a:lnTo>
                <a:lnTo>
                  <a:pt x="574" y="282"/>
                </a:lnTo>
                <a:lnTo>
                  <a:pt x="570" y="286"/>
                </a:lnTo>
                <a:lnTo>
                  <a:pt x="562" y="290"/>
                </a:lnTo>
                <a:lnTo>
                  <a:pt x="556" y="294"/>
                </a:lnTo>
                <a:lnTo>
                  <a:pt x="554" y="302"/>
                </a:lnTo>
                <a:lnTo>
                  <a:pt x="554" y="310"/>
                </a:lnTo>
                <a:lnTo>
                  <a:pt x="556" y="322"/>
                </a:lnTo>
                <a:lnTo>
                  <a:pt x="556" y="338"/>
                </a:lnTo>
                <a:lnTo>
                  <a:pt x="554" y="350"/>
                </a:lnTo>
                <a:lnTo>
                  <a:pt x="552" y="366"/>
                </a:lnTo>
                <a:lnTo>
                  <a:pt x="548" y="376"/>
                </a:lnTo>
                <a:lnTo>
                  <a:pt x="544" y="392"/>
                </a:lnTo>
                <a:lnTo>
                  <a:pt x="536" y="408"/>
                </a:lnTo>
                <a:lnTo>
                  <a:pt x="528" y="420"/>
                </a:lnTo>
                <a:lnTo>
                  <a:pt x="524" y="434"/>
                </a:lnTo>
                <a:lnTo>
                  <a:pt x="518" y="440"/>
                </a:lnTo>
                <a:lnTo>
                  <a:pt x="512" y="446"/>
                </a:lnTo>
                <a:lnTo>
                  <a:pt x="508" y="452"/>
                </a:lnTo>
                <a:lnTo>
                  <a:pt x="494" y="456"/>
                </a:lnTo>
                <a:lnTo>
                  <a:pt x="482" y="456"/>
                </a:lnTo>
                <a:lnTo>
                  <a:pt x="464" y="458"/>
                </a:lnTo>
                <a:lnTo>
                  <a:pt x="454" y="468"/>
                </a:lnTo>
                <a:lnTo>
                  <a:pt x="446" y="472"/>
                </a:lnTo>
                <a:lnTo>
                  <a:pt x="438" y="472"/>
                </a:lnTo>
                <a:lnTo>
                  <a:pt x="430" y="480"/>
                </a:lnTo>
                <a:lnTo>
                  <a:pt x="418" y="484"/>
                </a:lnTo>
                <a:lnTo>
                  <a:pt x="408" y="494"/>
                </a:lnTo>
                <a:lnTo>
                  <a:pt x="404" y="502"/>
                </a:lnTo>
                <a:lnTo>
                  <a:pt x="402" y="516"/>
                </a:lnTo>
                <a:lnTo>
                  <a:pt x="402" y="526"/>
                </a:lnTo>
                <a:lnTo>
                  <a:pt x="404" y="542"/>
                </a:lnTo>
                <a:lnTo>
                  <a:pt x="398" y="550"/>
                </a:lnTo>
                <a:lnTo>
                  <a:pt x="390" y="560"/>
                </a:lnTo>
                <a:lnTo>
                  <a:pt x="384" y="566"/>
                </a:lnTo>
                <a:lnTo>
                  <a:pt x="380" y="574"/>
                </a:lnTo>
                <a:lnTo>
                  <a:pt x="376" y="584"/>
                </a:lnTo>
                <a:lnTo>
                  <a:pt x="374" y="588"/>
                </a:lnTo>
                <a:lnTo>
                  <a:pt x="370" y="592"/>
                </a:lnTo>
                <a:lnTo>
                  <a:pt x="366" y="600"/>
                </a:lnTo>
                <a:lnTo>
                  <a:pt x="360" y="604"/>
                </a:lnTo>
                <a:lnTo>
                  <a:pt x="352" y="610"/>
                </a:lnTo>
                <a:lnTo>
                  <a:pt x="352" y="606"/>
                </a:lnTo>
                <a:lnTo>
                  <a:pt x="352" y="604"/>
                </a:lnTo>
                <a:lnTo>
                  <a:pt x="356" y="600"/>
                </a:lnTo>
                <a:lnTo>
                  <a:pt x="360" y="596"/>
                </a:lnTo>
                <a:lnTo>
                  <a:pt x="366" y="590"/>
                </a:lnTo>
                <a:lnTo>
                  <a:pt x="370" y="584"/>
                </a:lnTo>
                <a:lnTo>
                  <a:pt x="368" y="580"/>
                </a:lnTo>
                <a:lnTo>
                  <a:pt x="364" y="582"/>
                </a:lnTo>
                <a:lnTo>
                  <a:pt x="360" y="586"/>
                </a:lnTo>
                <a:lnTo>
                  <a:pt x="356" y="592"/>
                </a:lnTo>
                <a:lnTo>
                  <a:pt x="352" y="596"/>
                </a:lnTo>
                <a:lnTo>
                  <a:pt x="348" y="600"/>
                </a:lnTo>
                <a:lnTo>
                  <a:pt x="348" y="606"/>
                </a:lnTo>
                <a:lnTo>
                  <a:pt x="346" y="612"/>
                </a:lnTo>
                <a:lnTo>
                  <a:pt x="344" y="618"/>
                </a:lnTo>
                <a:lnTo>
                  <a:pt x="342" y="622"/>
                </a:lnTo>
                <a:lnTo>
                  <a:pt x="336" y="630"/>
                </a:lnTo>
                <a:lnTo>
                  <a:pt x="332" y="638"/>
                </a:lnTo>
                <a:lnTo>
                  <a:pt x="328" y="634"/>
                </a:lnTo>
                <a:lnTo>
                  <a:pt x="328" y="628"/>
                </a:lnTo>
                <a:lnTo>
                  <a:pt x="330" y="622"/>
                </a:lnTo>
                <a:lnTo>
                  <a:pt x="326" y="614"/>
                </a:lnTo>
                <a:lnTo>
                  <a:pt x="320" y="610"/>
                </a:lnTo>
                <a:lnTo>
                  <a:pt x="308" y="600"/>
                </a:lnTo>
                <a:lnTo>
                  <a:pt x="294" y="592"/>
                </a:lnTo>
                <a:lnTo>
                  <a:pt x="286" y="590"/>
                </a:lnTo>
                <a:lnTo>
                  <a:pt x="278" y="580"/>
                </a:lnTo>
                <a:lnTo>
                  <a:pt x="268" y="572"/>
                </a:lnTo>
                <a:lnTo>
                  <a:pt x="270" y="568"/>
                </a:lnTo>
                <a:lnTo>
                  <a:pt x="276" y="564"/>
                </a:lnTo>
                <a:lnTo>
                  <a:pt x="300" y="540"/>
                </a:lnTo>
                <a:lnTo>
                  <a:pt x="308" y="534"/>
                </a:lnTo>
                <a:lnTo>
                  <a:pt x="316" y="530"/>
                </a:lnTo>
                <a:lnTo>
                  <a:pt x="320" y="524"/>
                </a:lnTo>
                <a:lnTo>
                  <a:pt x="324" y="512"/>
                </a:lnTo>
                <a:lnTo>
                  <a:pt x="322" y="502"/>
                </a:lnTo>
                <a:lnTo>
                  <a:pt x="318" y="498"/>
                </a:lnTo>
                <a:lnTo>
                  <a:pt x="308" y="496"/>
                </a:lnTo>
                <a:lnTo>
                  <a:pt x="308" y="490"/>
                </a:lnTo>
                <a:lnTo>
                  <a:pt x="312" y="482"/>
                </a:lnTo>
                <a:lnTo>
                  <a:pt x="314" y="474"/>
                </a:lnTo>
                <a:lnTo>
                  <a:pt x="308" y="472"/>
                </a:lnTo>
                <a:lnTo>
                  <a:pt x="300" y="474"/>
                </a:lnTo>
                <a:lnTo>
                  <a:pt x="292" y="466"/>
                </a:lnTo>
                <a:lnTo>
                  <a:pt x="288" y="456"/>
                </a:lnTo>
                <a:lnTo>
                  <a:pt x="290" y="446"/>
                </a:lnTo>
                <a:lnTo>
                  <a:pt x="284" y="442"/>
                </a:lnTo>
                <a:lnTo>
                  <a:pt x="274" y="440"/>
                </a:lnTo>
                <a:lnTo>
                  <a:pt x="266" y="442"/>
                </a:lnTo>
                <a:lnTo>
                  <a:pt x="256" y="442"/>
                </a:lnTo>
                <a:lnTo>
                  <a:pt x="256" y="414"/>
                </a:lnTo>
                <a:lnTo>
                  <a:pt x="252" y="406"/>
                </a:lnTo>
                <a:lnTo>
                  <a:pt x="256" y="402"/>
                </a:lnTo>
                <a:lnTo>
                  <a:pt x="252" y="396"/>
                </a:lnTo>
                <a:lnTo>
                  <a:pt x="260" y="382"/>
                </a:lnTo>
                <a:lnTo>
                  <a:pt x="260" y="376"/>
                </a:lnTo>
                <a:lnTo>
                  <a:pt x="258" y="366"/>
                </a:lnTo>
                <a:lnTo>
                  <a:pt x="248" y="362"/>
                </a:lnTo>
                <a:lnTo>
                  <a:pt x="246" y="350"/>
                </a:lnTo>
                <a:lnTo>
                  <a:pt x="248" y="342"/>
                </a:lnTo>
                <a:lnTo>
                  <a:pt x="220" y="342"/>
                </a:lnTo>
                <a:lnTo>
                  <a:pt x="218" y="330"/>
                </a:lnTo>
                <a:lnTo>
                  <a:pt x="218" y="326"/>
                </a:lnTo>
                <a:lnTo>
                  <a:pt x="220" y="322"/>
                </a:lnTo>
                <a:lnTo>
                  <a:pt x="218" y="314"/>
                </a:lnTo>
                <a:lnTo>
                  <a:pt x="214" y="302"/>
                </a:lnTo>
                <a:lnTo>
                  <a:pt x="196" y="298"/>
                </a:lnTo>
                <a:lnTo>
                  <a:pt x="184" y="292"/>
                </a:lnTo>
                <a:lnTo>
                  <a:pt x="176" y="290"/>
                </a:lnTo>
                <a:lnTo>
                  <a:pt x="172" y="284"/>
                </a:lnTo>
                <a:lnTo>
                  <a:pt x="162" y="282"/>
                </a:lnTo>
                <a:lnTo>
                  <a:pt x="152" y="280"/>
                </a:lnTo>
                <a:lnTo>
                  <a:pt x="140" y="268"/>
                </a:lnTo>
                <a:lnTo>
                  <a:pt x="138" y="240"/>
                </a:lnTo>
                <a:lnTo>
                  <a:pt x="126" y="240"/>
                </a:lnTo>
                <a:lnTo>
                  <a:pt x="116" y="244"/>
                </a:lnTo>
                <a:lnTo>
                  <a:pt x="114" y="244"/>
                </a:lnTo>
                <a:lnTo>
                  <a:pt x="106" y="250"/>
                </a:lnTo>
                <a:lnTo>
                  <a:pt x="92" y="256"/>
                </a:lnTo>
                <a:lnTo>
                  <a:pt x="72" y="258"/>
                </a:lnTo>
                <a:lnTo>
                  <a:pt x="60" y="256"/>
                </a:lnTo>
                <a:lnTo>
                  <a:pt x="54" y="256"/>
                </a:lnTo>
                <a:lnTo>
                  <a:pt x="52" y="250"/>
                </a:lnTo>
                <a:lnTo>
                  <a:pt x="56" y="238"/>
                </a:lnTo>
                <a:lnTo>
                  <a:pt x="54" y="232"/>
                </a:lnTo>
                <a:lnTo>
                  <a:pt x="48" y="238"/>
                </a:lnTo>
                <a:lnTo>
                  <a:pt x="38" y="242"/>
                </a:lnTo>
                <a:lnTo>
                  <a:pt x="36" y="244"/>
                </a:lnTo>
                <a:lnTo>
                  <a:pt x="28" y="242"/>
                </a:lnTo>
                <a:lnTo>
                  <a:pt x="18" y="232"/>
                </a:lnTo>
                <a:lnTo>
                  <a:pt x="8" y="222"/>
                </a:lnTo>
                <a:lnTo>
                  <a:pt x="0" y="200"/>
                </a:lnTo>
                <a:lnTo>
                  <a:pt x="8" y="188"/>
                </a:lnTo>
                <a:lnTo>
                  <a:pt x="14" y="182"/>
                </a:lnTo>
                <a:lnTo>
                  <a:pt x="16" y="172"/>
                </a:lnTo>
                <a:lnTo>
                  <a:pt x="26" y="160"/>
                </a:lnTo>
                <a:lnTo>
                  <a:pt x="40" y="154"/>
                </a:lnTo>
                <a:lnTo>
                  <a:pt x="62" y="152"/>
                </a:lnTo>
                <a:lnTo>
                  <a:pt x="68" y="138"/>
                </a:lnTo>
                <a:lnTo>
                  <a:pt x="68" y="126"/>
                </a:lnTo>
                <a:lnTo>
                  <a:pt x="70" y="120"/>
                </a:lnTo>
                <a:lnTo>
                  <a:pt x="72" y="106"/>
                </a:lnTo>
                <a:lnTo>
                  <a:pt x="70" y="94"/>
                </a:lnTo>
                <a:lnTo>
                  <a:pt x="64" y="86"/>
                </a:lnTo>
                <a:lnTo>
                  <a:pt x="64" y="74"/>
                </a:lnTo>
                <a:lnTo>
                  <a:pt x="66" y="72"/>
                </a:lnTo>
                <a:lnTo>
                  <a:pt x="76" y="74"/>
                </a:lnTo>
                <a:lnTo>
                  <a:pt x="76" y="68"/>
                </a:lnTo>
                <a:lnTo>
                  <a:pt x="64" y="64"/>
                </a:lnTo>
                <a:lnTo>
                  <a:pt x="64" y="58"/>
                </a:lnTo>
                <a:lnTo>
                  <a:pt x="92" y="56"/>
                </a:lnTo>
                <a:lnTo>
                  <a:pt x="102" y="54"/>
                </a:lnTo>
                <a:lnTo>
                  <a:pt x="108" y="56"/>
                </a:lnTo>
                <a:lnTo>
                  <a:pt x="112" y="62"/>
                </a:lnTo>
                <a:lnTo>
                  <a:pt x="120" y="70"/>
                </a:lnTo>
                <a:lnTo>
                  <a:pt x="130" y="72"/>
                </a:lnTo>
                <a:lnTo>
                  <a:pt x="144" y="68"/>
                </a:lnTo>
                <a:lnTo>
                  <a:pt x="150" y="62"/>
                </a:lnTo>
                <a:lnTo>
                  <a:pt x="156" y="56"/>
                </a:lnTo>
                <a:lnTo>
                  <a:pt x="168" y="52"/>
                </a:lnTo>
                <a:lnTo>
                  <a:pt x="168" y="44"/>
                </a:lnTo>
                <a:lnTo>
                  <a:pt x="162" y="44"/>
                </a:lnTo>
                <a:lnTo>
                  <a:pt x="156" y="36"/>
                </a:lnTo>
                <a:lnTo>
                  <a:pt x="154" y="26"/>
                </a:lnTo>
                <a:lnTo>
                  <a:pt x="148" y="20"/>
                </a:lnTo>
                <a:lnTo>
                  <a:pt x="154" y="18"/>
                </a:lnTo>
                <a:lnTo>
                  <a:pt x="162" y="22"/>
                </a:lnTo>
                <a:lnTo>
                  <a:pt x="174" y="22"/>
                </a:lnTo>
                <a:lnTo>
                  <a:pt x="178" y="24"/>
                </a:lnTo>
                <a:lnTo>
                  <a:pt x="184" y="20"/>
                </a:lnTo>
                <a:lnTo>
                  <a:pt x="194" y="18"/>
                </a:lnTo>
                <a:lnTo>
                  <a:pt x="206" y="14"/>
                </a:lnTo>
                <a:lnTo>
                  <a:pt x="210" y="4"/>
                </a:lnTo>
                <a:lnTo>
                  <a:pt x="208" y="0"/>
                </a:lnTo>
                <a:lnTo>
                  <a:pt x="220" y="0"/>
                </a:lnTo>
                <a:lnTo>
                  <a:pt x="228" y="22"/>
                </a:lnTo>
                <a:lnTo>
                  <a:pt x="222" y="28"/>
                </a:lnTo>
                <a:lnTo>
                  <a:pt x="222" y="48"/>
                </a:lnTo>
                <a:lnTo>
                  <a:pt x="228" y="56"/>
                </a:lnTo>
                <a:lnTo>
                  <a:pt x="236" y="64"/>
                </a:lnTo>
                <a:lnTo>
                  <a:pt x="244" y="64"/>
                </a:lnTo>
                <a:lnTo>
                  <a:pt x="254" y="62"/>
                </a:lnTo>
                <a:lnTo>
                  <a:pt x="260" y="58"/>
                </a:lnTo>
                <a:lnTo>
                  <a:pt x="268" y="54"/>
                </a:lnTo>
                <a:lnTo>
                  <a:pt x="272" y="50"/>
                </a:lnTo>
                <a:lnTo>
                  <a:pt x="276" y="54"/>
                </a:lnTo>
                <a:lnTo>
                  <a:pt x="282" y="54"/>
                </a:lnTo>
                <a:lnTo>
                  <a:pt x="284" y="54"/>
                </a:lnTo>
                <a:lnTo>
                  <a:pt x="286" y="48"/>
                </a:lnTo>
                <a:lnTo>
                  <a:pt x="286" y="44"/>
                </a:lnTo>
                <a:lnTo>
                  <a:pt x="290" y="44"/>
                </a:lnTo>
                <a:lnTo>
                  <a:pt x="300" y="46"/>
                </a:lnTo>
                <a:lnTo>
                  <a:pt x="310" y="50"/>
                </a:lnTo>
                <a:lnTo>
                  <a:pt x="316" y="50"/>
                </a:lnTo>
                <a:lnTo>
                  <a:pt x="322" y="46"/>
                </a:lnTo>
                <a:lnTo>
                  <a:pt x="332" y="48"/>
                </a:lnTo>
                <a:lnTo>
                  <a:pt x="338" y="52"/>
                </a:lnTo>
                <a:lnTo>
                  <a:pt x="350" y="24"/>
                </a:lnTo>
                <a:lnTo>
                  <a:pt x="356" y="18"/>
                </a:lnTo>
                <a:close/>
              </a:path>
            </a:pathLst>
          </a:custGeom>
          <a:solidFill>
            <a:srgbClr val="0060A9"/>
          </a:solidFill>
          <a:ln w="7938">
            <a:solidFill>
              <a:schemeClr val="tx1"/>
            </a:solidFill>
            <a:prstDash val="solid"/>
            <a:round/>
            <a:headEnd/>
            <a:tailEnd/>
          </a:ln>
        </p:spPr>
        <p:txBody>
          <a:bodyPr/>
          <a:lstStyle/>
          <a:p>
            <a:endParaRPr lang="en-US" dirty="0"/>
          </a:p>
        </p:txBody>
      </p:sp>
      <p:sp>
        <p:nvSpPr>
          <p:cNvPr id="422" name="Freeform 376"/>
          <p:cNvSpPr>
            <a:spLocks/>
          </p:cNvSpPr>
          <p:nvPr/>
        </p:nvSpPr>
        <p:spPr bwMode="auto">
          <a:xfrm>
            <a:off x="4484541" y="1600950"/>
            <a:ext cx="264713" cy="199948"/>
          </a:xfrm>
          <a:custGeom>
            <a:avLst/>
            <a:gdLst/>
            <a:ahLst/>
            <a:cxnLst>
              <a:cxn ang="0">
                <a:pos x="55" y="84"/>
              </a:cxn>
              <a:cxn ang="0">
                <a:pos x="71" y="80"/>
              </a:cxn>
              <a:cxn ang="0">
                <a:pos x="43" y="78"/>
              </a:cxn>
              <a:cxn ang="0">
                <a:pos x="55" y="64"/>
              </a:cxn>
              <a:cxn ang="0">
                <a:pos x="85" y="60"/>
              </a:cxn>
              <a:cxn ang="0">
                <a:pos x="89" y="48"/>
              </a:cxn>
              <a:cxn ang="0">
                <a:pos x="71" y="52"/>
              </a:cxn>
              <a:cxn ang="0">
                <a:pos x="65" y="42"/>
              </a:cxn>
              <a:cxn ang="0">
                <a:pos x="55" y="48"/>
              </a:cxn>
              <a:cxn ang="0">
                <a:pos x="37" y="64"/>
              </a:cxn>
              <a:cxn ang="0">
                <a:pos x="11" y="46"/>
              </a:cxn>
              <a:cxn ang="0">
                <a:pos x="19" y="28"/>
              </a:cxn>
              <a:cxn ang="0">
                <a:pos x="11" y="24"/>
              </a:cxn>
              <a:cxn ang="0">
                <a:pos x="0" y="20"/>
              </a:cxn>
              <a:cxn ang="0">
                <a:pos x="19" y="8"/>
              </a:cxn>
              <a:cxn ang="0">
                <a:pos x="47" y="10"/>
              </a:cxn>
              <a:cxn ang="0">
                <a:pos x="55" y="12"/>
              </a:cxn>
              <a:cxn ang="0">
                <a:pos x="73" y="14"/>
              </a:cxn>
              <a:cxn ang="0">
                <a:pos x="77" y="28"/>
              </a:cxn>
              <a:cxn ang="0">
                <a:pos x="89" y="38"/>
              </a:cxn>
              <a:cxn ang="0">
                <a:pos x="83" y="12"/>
              </a:cxn>
              <a:cxn ang="0">
                <a:pos x="85" y="0"/>
              </a:cxn>
              <a:cxn ang="0">
                <a:pos x="107" y="8"/>
              </a:cxn>
              <a:cxn ang="0">
                <a:pos x="111" y="22"/>
              </a:cxn>
              <a:cxn ang="0">
                <a:pos x="127" y="22"/>
              </a:cxn>
              <a:cxn ang="0">
                <a:pos x="151" y="36"/>
              </a:cxn>
              <a:cxn ang="0">
                <a:pos x="159" y="48"/>
              </a:cxn>
              <a:cxn ang="0">
                <a:pos x="123" y="60"/>
              </a:cxn>
              <a:cxn ang="0">
                <a:pos x="117" y="84"/>
              </a:cxn>
              <a:cxn ang="0">
                <a:pos x="101" y="102"/>
              </a:cxn>
              <a:cxn ang="0">
                <a:pos x="81" y="114"/>
              </a:cxn>
              <a:cxn ang="0">
                <a:pos x="67" y="104"/>
              </a:cxn>
              <a:cxn ang="0">
                <a:pos x="45" y="92"/>
              </a:cxn>
            </a:cxnLst>
            <a:rect l="0" t="0" r="r" b="b"/>
            <a:pathLst>
              <a:path w="167" h="120">
                <a:moveTo>
                  <a:pt x="45" y="92"/>
                </a:moveTo>
                <a:lnTo>
                  <a:pt x="55" y="84"/>
                </a:lnTo>
                <a:lnTo>
                  <a:pt x="83" y="88"/>
                </a:lnTo>
                <a:lnTo>
                  <a:pt x="71" y="80"/>
                </a:lnTo>
                <a:lnTo>
                  <a:pt x="59" y="76"/>
                </a:lnTo>
                <a:lnTo>
                  <a:pt x="43" y="78"/>
                </a:lnTo>
                <a:lnTo>
                  <a:pt x="43" y="68"/>
                </a:lnTo>
                <a:lnTo>
                  <a:pt x="55" y="64"/>
                </a:lnTo>
                <a:lnTo>
                  <a:pt x="69" y="60"/>
                </a:lnTo>
                <a:lnTo>
                  <a:pt x="85" y="60"/>
                </a:lnTo>
                <a:lnTo>
                  <a:pt x="97" y="56"/>
                </a:lnTo>
                <a:lnTo>
                  <a:pt x="89" y="48"/>
                </a:lnTo>
                <a:lnTo>
                  <a:pt x="83" y="52"/>
                </a:lnTo>
                <a:lnTo>
                  <a:pt x="71" y="52"/>
                </a:lnTo>
                <a:lnTo>
                  <a:pt x="71" y="44"/>
                </a:lnTo>
                <a:lnTo>
                  <a:pt x="65" y="42"/>
                </a:lnTo>
                <a:lnTo>
                  <a:pt x="61" y="48"/>
                </a:lnTo>
                <a:lnTo>
                  <a:pt x="55" y="48"/>
                </a:lnTo>
                <a:lnTo>
                  <a:pt x="51" y="56"/>
                </a:lnTo>
                <a:lnTo>
                  <a:pt x="37" y="64"/>
                </a:lnTo>
                <a:lnTo>
                  <a:pt x="27" y="58"/>
                </a:lnTo>
                <a:lnTo>
                  <a:pt x="11" y="46"/>
                </a:lnTo>
                <a:lnTo>
                  <a:pt x="7" y="36"/>
                </a:lnTo>
                <a:lnTo>
                  <a:pt x="19" y="28"/>
                </a:lnTo>
                <a:lnTo>
                  <a:pt x="19" y="24"/>
                </a:lnTo>
                <a:lnTo>
                  <a:pt x="11" y="24"/>
                </a:lnTo>
                <a:lnTo>
                  <a:pt x="2" y="30"/>
                </a:lnTo>
                <a:lnTo>
                  <a:pt x="0" y="20"/>
                </a:lnTo>
                <a:lnTo>
                  <a:pt x="4" y="12"/>
                </a:lnTo>
                <a:lnTo>
                  <a:pt x="19" y="8"/>
                </a:lnTo>
                <a:lnTo>
                  <a:pt x="33" y="8"/>
                </a:lnTo>
                <a:lnTo>
                  <a:pt x="47" y="10"/>
                </a:lnTo>
                <a:lnTo>
                  <a:pt x="51" y="26"/>
                </a:lnTo>
                <a:lnTo>
                  <a:pt x="55" y="12"/>
                </a:lnTo>
                <a:lnTo>
                  <a:pt x="63" y="10"/>
                </a:lnTo>
                <a:lnTo>
                  <a:pt x="73" y="14"/>
                </a:lnTo>
                <a:lnTo>
                  <a:pt x="75" y="22"/>
                </a:lnTo>
                <a:lnTo>
                  <a:pt x="77" y="28"/>
                </a:lnTo>
                <a:lnTo>
                  <a:pt x="83" y="36"/>
                </a:lnTo>
                <a:lnTo>
                  <a:pt x="89" y="38"/>
                </a:lnTo>
                <a:lnTo>
                  <a:pt x="87" y="24"/>
                </a:lnTo>
                <a:lnTo>
                  <a:pt x="83" y="12"/>
                </a:lnTo>
                <a:lnTo>
                  <a:pt x="81" y="4"/>
                </a:lnTo>
                <a:lnTo>
                  <a:pt x="85" y="0"/>
                </a:lnTo>
                <a:lnTo>
                  <a:pt x="95" y="4"/>
                </a:lnTo>
                <a:lnTo>
                  <a:pt x="107" y="8"/>
                </a:lnTo>
                <a:lnTo>
                  <a:pt x="103" y="20"/>
                </a:lnTo>
                <a:lnTo>
                  <a:pt x="111" y="22"/>
                </a:lnTo>
                <a:lnTo>
                  <a:pt x="115" y="16"/>
                </a:lnTo>
                <a:lnTo>
                  <a:pt x="127" y="22"/>
                </a:lnTo>
                <a:lnTo>
                  <a:pt x="127" y="30"/>
                </a:lnTo>
                <a:lnTo>
                  <a:pt x="151" y="36"/>
                </a:lnTo>
                <a:lnTo>
                  <a:pt x="167" y="44"/>
                </a:lnTo>
                <a:lnTo>
                  <a:pt x="159" y="48"/>
                </a:lnTo>
                <a:lnTo>
                  <a:pt x="137" y="52"/>
                </a:lnTo>
                <a:lnTo>
                  <a:pt x="123" y="60"/>
                </a:lnTo>
                <a:lnTo>
                  <a:pt x="119" y="68"/>
                </a:lnTo>
                <a:lnTo>
                  <a:pt x="117" y="84"/>
                </a:lnTo>
                <a:lnTo>
                  <a:pt x="107" y="88"/>
                </a:lnTo>
                <a:lnTo>
                  <a:pt x="101" y="102"/>
                </a:lnTo>
                <a:lnTo>
                  <a:pt x="93" y="120"/>
                </a:lnTo>
                <a:lnTo>
                  <a:pt x="81" y="114"/>
                </a:lnTo>
                <a:lnTo>
                  <a:pt x="81" y="102"/>
                </a:lnTo>
                <a:lnTo>
                  <a:pt x="67" y="104"/>
                </a:lnTo>
                <a:lnTo>
                  <a:pt x="59" y="98"/>
                </a:lnTo>
                <a:lnTo>
                  <a:pt x="45" y="92"/>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423" name="Freeform 377"/>
          <p:cNvSpPr>
            <a:spLocks/>
          </p:cNvSpPr>
          <p:nvPr/>
        </p:nvSpPr>
        <p:spPr bwMode="auto">
          <a:xfrm>
            <a:off x="4669999" y="1570957"/>
            <a:ext cx="228255" cy="83312"/>
          </a:xfrm>
          <a:custGeom>
            <a:avLst/>
            <a:gdLst/>
            <a:ahLst/>
            <a:cxnLst>
              <a:cxn ang="0">
                <a:pos x="62" y="38"/>
              </a:cxn>
              <a:cxn ang="0">
                <a:pos x="52" y="38"/>
              </a:cxn>
              <a:cxn ang="0">
                <a:pos x="34" y="38"/>
              </a:cxn>
              <a:cxn ang="0">
                <a:pos x="36" y="30"/>
              </a:cxn>
              <a:cxn ang="0">
                <a:pos x="54" y="28"/>
              </a:cxn>
              <a:cxn ang="0">
                <a:pos x="60" y="24"/>
              </a:cxn>
              <a:cxn ang="0">
                <a:pos x="50" y="22"/>
              </a:cxn>
              <a:cxn ang="0">
                <a:pos x="34" y="22"/>
              </a:cxn>
              <a:cxn ang="0">
                <a:pos x="18" y="26"/>
              </a:cxn>
              <a:cxn ang="0">
                <a:pos x="2" y="24"/>
              </a:cxn>
              <a:cxn ang="0">
                <a:pos x="0" y="18"/>
              </a:cxn>
              <a:cxn ang="0">
                <a:pos x="10" y="14"/>
              </a:cxn>
              <a:cxn ang="0">
                <a:pos x="22" y="6"/>
              </a:cxn>
              <a:cxn ang="0">
                <a:pos x="30" y="6"/>
              </a:cxn>
              <a:cxn ang="0">
                <a:pos x="46" y="10"/>
              </a:cxn>
              <a:cxn ang="0">
                <a:pos x="56" y="10"/>
              </a:cxn>
              <a:cxn ang="0">
                <a:pos x="66" y="12"/>
              </a:cxn>
              <a:cxn ang="0">
                <a:pos x="74" y="0"/>
              </a:cxn>
              <a:cxn ang="0">
                <a:pos x="82" y="14"/>
              </a:cxn>
              <a:cxn ang="0">
                <a:pos x="96" y="8"/>
              </a:cxn>
              <a:cxn ang="0">
                <a:pos x="114" y="10"/>
              </a:cxn>
              <a:cxn ang="0">
                <a:pos x="132" y="14"/>
              </a:cxn>
              <a:cxn ang="0">
                <a:pos x="144" y="16"/>
              </a:cxn>
              <a:cxn ang="0">
                <a:pos x="138" y="22"/>
              </a:cxn>
              <a:cxn ang="0">
                <a:pos x="122" y="30"/>
              </a:cxn>
              <a:cxn ang="0">
                <a:pos x="114" y="38"/>
              </a:cxn>
              <a:cxn ang="0">
                <a:pos x="100" y="38"/>
              </a:cxn>
              <a:cxn ang="0">
                <a:pos x="92" y="50"/>
              </a:cxn>
              <a:cxn ang="0">
                <a:pos x="74" y="46"/>
              </a:cxn>
              <a:cxn ang="0">
                <a:pos x="68" y="38"/>
              </a:cxn>
              <a:cxn ang="0">
                <a:pos x="62" y="38"/>
              </a:cxn>
            </a:cxnLst>
            <a:rect l="0" t="0" r="r" b="b"/>
            <a:pathLst>
              <a:path w="144" h="50">
                <a:moveTo>
                  <a:pt x="62" y="38"/>
                </a:moveTo>
                <a:lnTo>
                  <a:pt x="52" y="38"/>
                </a:lnTo>
                <a:lnTo>
                  <a:pt x="34" y="38"/>
                </a:lnTo>
                <a:lnTo>
                  <a:pt x="36" y="30"/>
                </a:lnTo>
                <a:lnTo>
                  <a:pt x="54" y="28"/>
                </a:lnTo>
                <a:lnTo>
                  <a:pt x="60" y="24"/>
                </a:lnTo>
                <a:lnTo>
                  <a:pt x="50" y="22"/>
                </a:lnTo>
                <a:lnTo>
                  <a:pt x="34" y="22"/>
                </a:lnTo>
                <a:lnTo>
                  <a:pt x="18" y="26"/>
                </a:lnTo>
                <a:lnTo>
                  <a:pt x="2" y="24"/>
                </a:lnTo>
                <a:lnTo>
                  <a:pt x="0" y="18"/>
                </a:lnTo>
                <a:lnTo>
                  <a:pt x="10" y="14"/>
                </a:lnTo>
                <a:lnTo>
                  <a:pt x="22" y="6"/>
                </a:lnTo>
                <a:lnTo>
                  <a:pt x="30" y="6"/>
                </a:lnTo>
                <a:lnTo>
                  <a:pt x="46" y="10"/>
                </a:lnTo>
                <a:lnTo>
                  <a:pt x="56" y="10"/>
                </a:lnTo>
                <a:lnTo>
                  <a:pt x="66" y="12"/>
                </a:lnTo>
                <a:lnTo>
                  <a:pt x="74" y="0"/>
                </a:lnTo>
                <a:lnTo>
                  <a:pt x="82" y="14"/>
                </a:lnTo>
                <a:lnTo>
                  <a:pt x="96" y="8"/>
                </a:lnTo>
                <a:lnTo>
                  <a:pt x="114" y="10"/>
                </a:lnTo>
                <a:lnTo>
                  <a:pt x="132" y="14"/>
                </a:lnTo>
                <a:lnTo>
                  <a:pt x="144" y="16"/>
                </a:lnTo>
                <a:lnTo>
                  <a:pt x="138" y="22"/>
                </a:lnTo>
                <a:lnTo>
                  <a:pt x="122" y="30"/>
                </a:lnTo>
                <a:lnTo>
                  <a:pt x="114" y="38"/>
                </a:lnTo>
                <a:lnTo>
                  <a:pt x="100" y="38"/>
                </a:lnTo>
                <a:lnTo>
                  <a:pt x="92" y="50"/>
                </a:lnTo>
                <a:lnTo>
                  <a:pt x="74" y="46"/>
                </a:lnTo>
                <a:lnTo>
                  <a:pt x="68" y="38"/>
                </a:lnTo>
                <a:lnTo>
                  <a:pt x="62" y="38"/>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424" name="Freeform 378"/>
          <p:cNvSpPr>
            <a:spLocks/>
          </p:cNvSpPr>
          <p:nvPr/>
        </p:nvSpPr>
        <p:spPr bwMode="auto">
          <a:xfrm>
            <a:off x="4733403" y="1707589"/>
            <a:ext cx="91935" cy="53320"/>
          </a:xfrm>
          <a:custGeom>
            <a:avLst/>
            <a:gdLst/>
            <a:ahLst/>
            <a:cxnLst>
              <a:cxn ang="0">
                <a:pos x="10" y="8"/>
              </a:cxn>
              <a:cxn ang="0">
                <a:pos x="14" y="4"/>
              </a:cxn>
              <a:cxn ang="0">
                <a:pos x="30" y="0"/>
              </a:cxn>
              <a:cxn ang="0">
                <a:pos x="38" y="0"/>
              </a:cxn>
              <a:cxn ang="0">
                <a:pos x="42" y="8"/>
              </a:cxn>
              <a:cxn ang="0">
                <a:pos x="48" y="12"/>
              </a:cxn>
              <a:cxn ang="0">
                <a:pos x="58" y="12"/>
              </a:cxn>
              <a:cxn ang="0">
                <a:pos x="52" y="20"/>
              </a:cxn>
              <a:cxn ang="0">
                <a:pos x="38" y="28"/>
              </a:cxn>
              <a:cxn ang="0">
                <a:pos x="26" y="32"/>
              </a:cxn>
              <a:cxn ang="0">
                <a:pos x="26" y="20"/>
              </a:cxn>
              <a:cxn ang="0">
                <a:pos x="18" y="20"/>
              </a:cxn>
              <a:cxn ang="0">
                <a:pos x="10" y="22"/>
              </a:cxn>
              <a:cxn ang="0">
                <a:pos x="4" y="28"/>
              </a:cxn>
              <a:cxn ang="0">
                <a:pos x="0" y="20"/>
              </a:cxn>
              <a:cxn ang="0">
                <a:pos x="6" y="14"/>
              </a:cxn>
              <a:cxn ang="0">
                <a:pos x="10" y="8"/>
              </a:cxn>
            </a:cxnLst>
            <a:rect l="0" t="0" r="r" b="b"/>
            <a:pathLst>
              <a:path w="58" h="32">
                <a:moveTo>
                  <a:pt x="10" y="8"/>
                </a:moveTo>
                <a:lnTo>
                  <a:pt x="14" y="4"/>
                </a:lnTo>
                <a:lnTo>
                  <a:pt x="30" y="0"/>
                </a:lnTo>
                <a:lnTo>
                  <a:pt x="38" y="0"/>
                </a:lnTo>
                <a:lnTo>
                  <a:pt x="42" y="8"/>
                </a:lnTo>
                <a:lnTo>
                  <a:pt x="48" y="12"/>
                </a:lnTo>
                <a:lnTo>
                  <a:pt x="58" y="12"/>
                </a:lnTo>
                <a:lnTo>
                  <a:pt x="52" y="20"/>
                </a:lnTo>
                <a:lnTo>
                  <a:pt x="38" y="28"/>
                </a:lnTo>
                <a:lnTo>
                  <a:pt x="26" y="32"/>
                </a:lnTo>
                <a:lnTo>
                  <a:pt x="26" y="20"/>
                </a:lnTo>
                <a:lnTo>
                  <a:pt x="18" y="20"/>
                </a:lnTo>
                <a:lnTo>
                  <a:pt x="10" y="22"/>
                </a:lnTo>
                <a:lnTo>
                  <a:pt x="4" y="28"/>
                </a:lnTo>
                <a:lnTo>
                  <a:pt x="0" y="20"/>
                </a:lnTo>
                <a:lnTo>
                  <a:pt x="6" y="14"/>
                </a:lnTo>
                <a:lnTo>
                  <a:pt x="10" y="8"/>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425" name="Freeform 380"/>
          <p:cNvSpPr>
            <a:spLocks/>
          </p:cNvSpPr>
          <p:nvPr/>
        </p:nvSpPr>
        <p:spPr bwMode="auto">
          <a:xfrm>
            <a:off x="5307212" y="3217196"/>
            <a:ext cx="82425" cy="73315"/>
          </a:xfrm>
          <a:custGeom>
            <a:avLst/>
            <a:gdLst/>
            <a:ahLst/>
            <a:cxnLst>
              <a:cxn ang="0">
                <a:pos x="0" y="6"/>
              </a:cxn>
              <a:cxn ang="0">
                <a:pos x="6" y="4"/>
              </a:cxn>
              <a:cxn ang="0">
                <a:pos x="16" y="0"/>
              </a:cxn>
              <a:cxn ang="0">
                <a:pos x="24" y="0"/>
              </a:cxn>
              <a:cxn ang="0">
                <a:pos x="28" y="4"/>
              </a:cxn>
              <a:cxn ang="0">
                <a:pos x="30" y="10"/>
              </a:cxn>
              <a:cxn ang="0">
                <a:pos x="32" y="18"/>
              </a:cxn>
              <a:cxn ang="0">
                <a:pos x="36" y="24"/>
              </a:cxn>
              <a:cxn ang="0">
                <a:pos x="40" y="28"/>
              </a:cxn>
              <a:cxn ang="0">
                <a:pos x="46" y="30"/>
              </a:cxn>
              <a:cxn ang="0">
                <a:pos x="50" y="34"/>
              </a:cxn>
              <a:cxn ang="0">
                <a:pos x="52" y="38"/>
              </a:cxn>
              <a:cxn ang="0">
                <a:pos x="50" y="44"/>
              </a:cxn>
              <a:cxn ang="0">
                <a:pos x="42" y="42"/>
              </a:cxn>
              <a:cxn ang="0">
                <a:pos x="40" y="34"/>
              </a:cxn>
              <a:cxn ang="0">
                <a:pos x="34" y="32"/>
              </a:cxn>
              <a:cxn ang="0">
                <a:pos x="28" y="28"/>
              </a:cxn>
              <a:cxn ang="0">
                <a:pos x="20" y="28"/>
              </a:cxn>
              <a:cxn ang="0">
                <a:pos x="18" y="32"/>
              </a:cxn>
              <a:cxn ang="0">
                <a:pos x="12" y="28"/>
              </a:cxn>
              <a:cxn ang="0">
                <a:pos x="0" y="28"/>
              </a:cxn>
              <a:cxn ang="0">
                <a:pos x="0" y="16"/>
              </a:cxn>
              <a:cxn ang="0">
                <a:pos x="0" y="6"/>
              </a:cxn>
            </a:cxnLst>
            <a:rect l="0" t="0" r="r" b="b"/>
            <a:pathLst>
              <a:path w="52" h="44">
                <a:moveTo>
                  <a:pt x="0" y="6"/>
                </a:moveTo>
                <a:lnTo>
                  <a:pt x="6" y="4"/>
                </a:lnTo>
                <a:lnTo>
                  <a:pt x="16" y="0"/>
                </a:lnTo>
                <a:lnTo>
                  <a:pt x="24" y="0"/>
                </a:lnTo>
                <a:lnTo>
                  <a:pt x="28" y="4"/>
                </a:lnTo>
                <a:lnTo>
                  <a:pt x="30" y="10"/>
                </a:lnTo>
                <a:lnTo>
                  <a:pt x="32" y="18"/>
                </a:lnTo>
                <a:lnTo>
                  <a:pt x="36" y="24"/>
                </a:lnTo>
                <a:lnTo>
                  <a:pt x="40" y="28"/>
                </a:lnTo>
                <a:lnTo>
                  <a:pt x="46" y="30"/>
                </a:lnTo>
                <a:lnTo>
                  <a:pt x="50" y="34"/>
                </a:lnTo>
                <a:lnTo>
                  <a:pt x="52" y="38"/>
                </a:lnTo>
                <a:lnTo>
                  <a:pt x="50" y="44"/>
                </a:lnTo>
                <a:lnTo>
                  <a:pt x="42" y="42"/>
                </a:lnTo>
                <a:lnTo>
                  <a:pt x="40" y="34"/>
                </a:lnTo>
                <a:lnTo>
                  <a:pt x="34" y="32"/>
                </a:lnTo>
                <a:lnTo>
                  <a:pt x="28" y="28"/>
                </a:lnTo>
                <a:lnTo>
                  <a:pt x="20" y="28"/>
                </a:lnTo>
                <a:lnTo>
                  <a:pt x="18" y="32"/>
                </a:lnTo>
                <a:lnTo>
                  <a:pt x="12" y="28"/>
                </a:lnTo>
                <a:lnTo>
                  <a:pt x="0" y="28"/>
                </a:lnTo>
                <a:lnTo>
                  <a:pt x="0" y="16"/>
                </a:lnTo>
                <a:lnTo>
                  <a:pt x="0" y="6"/>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426" name="Freeform 381"/>
          <p:cNvSpPr>
            <a:spLocks/>
          </p:cNvSpPr>
          <p:nvPr/>
        </p:nvSpPr>
        <p:spPr bwMode="auto">
          <a:xfrm>
            <a:off x="5345256" y="3197202"/>
            <a:ext cx="133149" cy="109972"/>
          </a:xfrm>
          <a:custGeom>
            <a:avLst/>
            <a:gdLst/>
            <a:ahLst/>
            <a:cxnLst>
              <a:cxn ang="0">
                <a:pos x="20" y="0"/>
              </a:cxn>
              <a:cxn ang="0">
                <a:pos x="26" y="2"/>
              </a:cxn>
              <a:cxn ang="0">
                <a:pos x="32" y="8"/>
              </a:cxn>
              <a:cxn ang="0">
                <a:pos x="42" y="14"/>
              </a:cxn>
              <a:cxn ang="0">
                <a:pos x="46" y="12"/>
              </a:cxn>
              <a:cxn ang="0">
                <a:pos x="52" y="6"/>
              </a:cxn>
              <a:cxn ang="0">
                <a:pos x="56" y="2"/>
              </a:cxn>
              <a:cxn ang="0">
                <a:pos x="60" y="8"/>
              </a:cxn>
              <a:cxn ang="0">
                <a:pos x="66" y="20"/>
              </a:cxn>
              <a:cxn ang="0">
                <a:pos x="70" y="24"/>
              </a:cxn>
              <a:cxn ang="0">
                <a:pos x="80" y="28"/>
              </a:cxn>
              <a:cxn ang="0">
                <a:pos x="84" y="30"/>
              </a:cxn>
              <a:cxn ang="0">
                <a:pos x="84" y="36"/>
              </a:cxn>
              <a:cxn ang="0">
                <a:pos x="72" y="36"/>
              </a:cxn>
              <a:cxn ang="0">
                <a:pos x="68" y="38"/>
              </a:cxn>
              <a:cxn ang="0">
                <a:pos x="66" y="44"/>
              </a:cxn>
              <a:cxn ang="0">
                <a:pos x="68" y="48"/>
              </a:cxn>
              <a:cxn ang="0">
                <a:pos x="68" y="50"/>
              </a:cxn>
              <a:cxn ang="0">
                <a:pos x="68" y="52"/>
              </a:cxn>
              <a:cxn ang="0">
                <a:pos x="68" y="54"/>
              </a:cxn>
              <a:cxn ang="0">
                <a:pos x="60" y="54"/>
              </a:cxn>
              <a:cxn ang="0">
                <a:pos x="60" y="58"/>
              </a:cxn>
              <a:cxn ang="0">
                <a:pos x="60" y="62"/>
              </a:cxn>
              <a:cxn ang="0">
                <a:pos x="60" y="66"/>
              </a:cxn>
              <a:cxn ang="0">
                <a:pos x="52" y="66"/>
              </a:cxn>
              <a:cxn ang="0">
                <a:pos x="46" y="62"/>
              </a:cxn>
              <a:cxn ang="0">
                <a:pos x="52" y="58"/>
              </a:cxn>
              <a:cxn ang="0">
                <a:pos x="48" y="52"/>
              </a:cxn>
              <a:cxn ang="0">
                <a:pos x="48" y="44"/>
              </a:cxn>
              <a:cxn ang="0">
                <a:pos x="44" y="42"/>
              </a:cxn>
              <a:cxn ang="0">
                <a:pos x="42" y="44"/>
              </a:cxn>
              <a:cxn ang="0">
                <a:pos x="38" y="48"/>
              </a:cxn>
              <a:cxn ang="0">
                <a:pos x="32" y="52"/>
              </a:cxn>
              <a:cxn ang="0">
                <a:pos x="26" y="56"/>
              </a:cxn>
              <a:cxn ang="0">
                <a:pos x="28" y="50"/>
              </a:cxn>
              <a:cxn ang="0">
                <a:pos x="26" y="46"/>
              </a:cxn>
              <a:cxn ang="0">
                <a:pos x="12" y="36"/>
              </a:cxn>
              <a:cxn ang="0">
                <a:pos x="6" y="20"/>
              </a:cxn>
              <a:cxn ang="0">
                <a:pos x="4" y="16"/>
              </a:cxn>
              <a:cxn ang="0">
                <a:pos x="0" y="12"/>
              </a:cxn>
              <a:cxn ang="0">
                <a:pos x="6" y="8"/>
              </a:cxn>
              <a:cxn ang="0">
                <a:pos x="12" y="12"/>
              </a:cxn>
              <a:cxn ang="0">
                <a:pos x="18" y="18"/>
              </a:cxn>
              <a:cxn ang="0">
                <a:pos x="24" y="18"/>
              </a:cxn>
              <a:cxn ang="0">
                <a:pos x="26" y="14"/>
              </a:cxn>
              <a:cxn ang="0">
                <a:pos x="22" y="8"/>
              </a:cxn>
              <a:cxn ang="0">
                <a:pos x="16" y="2"/>
              </a:cxn>
              <a:cxn ang="0">
                <a:pos x="20" y="0"/>
              </a:cxn>
            </a:cxnLst>
            <a:rect l="0" t="0" r="r" b="b"/>
            <a:pathLst>
              <a:path w="84" h="66">
                <a:moveTo>
                  <a:pt x="20" y="0"/>
                </a:moveTo>
                <a:lnTo>
                  <a:pt x="26" y="2"/>
                </a:lnTo>
                <a:lnTo>
                  <a:pt x="32" y="8"/>
                </a:lnTo>
                <a:lnTo>
                  <a:pt x="42" y="14"/>
                </a:lnTo>
                <a:lnTo>
                  <a:pt x="46" y="12"/>
                </a:lnTo>
                <a:lnTo>
                  <a:pt x="52" y="6"/>
                </a:lnTo>
                <a:lnTo>
                  <a:pt x="56" y="2"/>
                </a:lnTo>
                <a:lnTo>
                  <a:pt x="60" y="8"/>
                </a:lnTo>
                <a:lnTo>
                  <a:pt x="66" y="20"/>
                </a:lnTo>
                <a:lnTo>
                  <a:pt x="70" y="24"/>
                </a:lnTo>
                <a:lnTo>
                  <a:pt x="80" y="28"/>
                </a:lnTo>
                <a:lnTo>
                  <a:pt x="84" y="30"/>
                </a:lnTo>
                <a:lnTo>
                  <a:pt x="84" y="36"/>
                </a:lnTo>
                <a:lnTo>
                  <a:pt x="72" y="36"/>
                </a:lnTo>
                <a:lnTo>
                  <a:pt x="68" y="38"/>
                </a:lnTo>
                <a:lnTo>
                  <a:pt x="66" y="44"/>
                </a:lnTo>
                <a:lnTo>
                  <a:pt x="68" y="48"/>
                </a:lnTo>
                <a:lnTo>
                  <a:pt x="68" y="50"/>
                </a:lnTo>
                <a:lnTo>
                  <a:pt x="68" y="52"/>
                </a:lnTo>
                <a:lnTo>
                  <a:pt x="68" y="54"/>
                </a:lnTo>
                <a:lnTo>
                  <a:pt x="60" y="54"/>
                </a:lnTo>
                <a:lnTo>
                  <a:pt x="60" y="58"/>
                </a:lnTo>
                <a:lnTo>
                  <a:pt x="60" y="62"/>
                </a:lnTo>
                <a:lnTo>
                  <a:pt x="60" y="66"/>
                </a:lnTo>
                <a:lnTo>
                  <a:pt x="52" y="66"/>
                </a:lnTo>
                <a:lnTo>
                  <a:pt x="46" y="62"/>
                </a:lnTo>
                <a:lnTo>
                  <a:pt x="52" y="58"/>
                </a:lnTo>
                <a:lnTo>
                  <a:pt x="48" y="52"/>
                </a:lnTo>
                <a:lnTo>
                  <a:pt x="48" y="44"/>
                </a:lnTo>
                <a:lnTo>
                  <a:pt x="44" y="42"/>
                </a:lnTo>
                <a:lnTo>
                  <a:pt x="42" y="44"/>
                </a:lnTo>
                <a:lnTo>
                  <a:pt x="38" y="48"/>
                </a:lnTo>
                <a:lnTo>
                  <a:pt x="32" y="52"/>
                </a:lnTo>
                <a:lnTo>
                  <a:pt x="26" y="56"/>
                </a:lnTo>
                <a:lnTo>
                  <a:pt x="28" y="50"/>
                </a:lnTo>
                <a:lnTo>
                  <a:pt x="26" y="46"/>
                </a:lnTo>
                <a:lnTo>
                  <a:pt x="12" y="36"/>
                </a:lnTo>
                <a:lnTo>
                  <a:pt x="6" y="20"/>
                </a:lnTo>
                <a:lnTo>
                  <a:pt x="4" y="16"/>
                </a:lnTo>
                <a:lnTo>
                  <a:pt x="0" y="12"/>
                </a:lnTo>
                <a:lnTo>
                  <a:pt x="6" y="8"/>
                </a:lnTo>
                <a:lnTo>
                  <a:pt x="12" y="12"/>
                </a:lnTo>
                <a:lnTo>
                  <a:pt x="18" y="18"/>
                </a:lnTo>
                <a:lnTo>
                  <a:pt x="24" y="18"/>
                </a:lnTo>
                <a:lnTo>
                  <a:pt x="26" y="14"/>
                </a:lnTo>
                <a:lnTo>
                  <a:pt x="22" y="8"/>
                </a:lnTo>
                <a:lnTo>
                  <a:pt x="16" y="2"/>
                </a:lnTo>
                <a:lnTo>
                  <a:pt x="20" y="0"/>
                </a:lnTo>
                <a:close/>
              </a:path>
            </a:pathLst>
          </a:custGeom>
          <a:solidFill>
            <a:srgbClr val="B4DFF4"/>
          </a:solidFill>
          <a:ln w="7938">
            <a:solidFill>
              <a:schemeClr val="tx1"/>
            </a:solidFill>
            <a:prstDash val="solid"/>
            <a:round/>
            <a:headEnd/>
            <a:tailEnd/>
          </a:ln>
        </p:spPr>
        <p:txBody>
          <a:bodyPr/>
          <a:lstStyle/>
          <a:p>
            <a:endParaRPr lang="en-US" dirty="0"/>
          </a:p>
        </p:txBody>
      </p:sp>
      <p:sp>
        <p:nvSpPr>
          <p:cNvPr id="427" name="Freeform 382"/>
          <p:cNvSpPr>
            <a:spLocks/>
          </p:cNvSpPr>
          <p:nvPr/>
        </p:nvSpPr>
        <p:spPr bwMode="auto">
          <a:xfrm>
            <a:off x="5215277" y="3143882"/>
            <a:ext cx="171191" cy="83312"/>
          </a:xfrm>
          <a:custGeom>
            <a:avLst/>
            <a:gdLst/>
            <a:ahLst/>
            <a:cxnLst>
              <a:cxn ang="0">
                <a:pos x="0" y="2"/>
              </a:cxn>
              <a:cxn ang="0">
                <a:pos x="12" y="0"/>
              </a:cxn>
              <a:cxn ang="0">
                <a:pos x="18" y="4"/>
              </a:cxn>
              <a:cxn ang="0">
                <a:pos x="24" y="8"/>
              </a:cxn>
              <a:cxn ang="0">
                <a:pos x="34" y="6"/>
              </a:cxn>
              <a:cxn ang="0">
                <a:pos x="42" y="6"/>
              </a:cxn>
              <a:cxn ang="0">
                <a:pos x="52" y="12"/>
              </a:cxn>
              <a:cxn ang="0">
                <a:pos x="56" y="14"/>
              </a:cxn>
              <a:cxn ang="0">
                <a:pos x="66" y="18"/>
              </a:cxn>
              <a:cxn ang="0">
                <a:pos x="72" y="18"/>
              </a:cxn>
              <a:cxn ang="0">
                <a:pos x="82" y="16"/>
              </a:cxn>
              <a:cxn ang="0">
                <a:pos x="92" y="22"/>
              </a:cxn>
              <a:cxn ang="0">
                <a:pos x="94" y="24"/>
              </a:cxn>
              <a:cxn ang="0">
                <a:pos x="102" y="32"/>
              </a:cxn>
              <a:cxn ang="0">
                <a:pos x="98" y="34"/>
              </a:cxn>
              <a:cxn ang="0">
                <a:pos x="104" y="40"/>
              </a:cxn>
              <a:cxn ang="0">
                <a:pos x="108" y="46"/>
              </a:cxn>
              <a:cxn ang="0">
                <a:pos x="106" y="50"/>
              </a:cxn>
              <a:cxn ang="0">
                <a:pos x="100" y="50"/>
              </a:cxn>
              <a:cxn ang="0">
                <a:pos x="88" y="40"/>
              </a:cxn>
              <a:cxn ang="0">
                <a:pos x="82" y="44"/>
              </a:cxn>
              <a:cxn ang="0">
                <a:pos x="74" y="44"/>
              </a:cxn>
              <a:cxn ang="0">
                <a:pos x="66" y="46"/>
              </a:cxn>
              <a:cxn ang="0">
                <a:pos x="58" y="50"/>
              </a:cxn>
              <a:cxn ang="0">
                <a:pos x="52" y="46"/>
              </a:cxn>
              <a:cxn ang="0">
                <a:pos x="46" y="40"/>
              </a:cxn>
              <a:cxn ang="0">
                <a:pos x="38" y="38"/>
              </a:cxn>
              <a:cxn ang="0">
                <a:pos x="36" y="44"/>
              </a:cxn>
              <a:cxn ang="0">
                <a:pos x="26" y="40"/>
              </a:cxn>
              <a:cxn ang="0">
                <a:pos x="30" y="32"/>
              </a:cxn>
              <a:cxn ang="0">
                <a:pos x="26" y="22"/>
              </a:cxn>
              <a:cxn ang="0">
                <a:pos x="20" y="14"/>
              </a:cxn>
              <a:cxn ang="0">
                <a:pos x="12" y="10"/>
              </a:cxn>
              <a:cxn ang="0">
                <a:pos x="6" y="6"/>
              </a:cxn>
              <a:cxn ang="0">
                <a:pos x="0" y="2"/>
              </a:cxn>
            </a:cxnLst>
            <a:rect l="0" t="0" r="r" b="b"/>
            <a:pathLst>
              <a:path w="108" h="50">
                <a:moveTo>
                  <a:pt x="0" y="2"/>
                </a:moveTo>
                <a:lnTo>
                  <a:pt x="12" y="0"/>
                </a:lnTo>
                <a:lnTo>
                  <a:pt x="18" y="4"/>
                </a:lnTo>
                <a:lnTo>
                  <a:pt x="24" y="8"/>
                </a:lnTo>
                <a:lnTo>
                  <a:pt x="34" y="6"/>
                </a:lnTo>
                <a:lnTo>
                  <a:pt x="42" y="6"/>
                </a:lnTo>
                <a:lnTo>
                  <a:pt x="52" y="12"/>
                </a:lnTo>
                <a:lnTo>
                  <a:pt x="56" y="14"/>
                </a:lnTo>
                <a:lnTo>
                  <a:pt x="66" y="18"/>
                </a:lnTo>
                <a:lnTo>
                  <a:pt x="72" y="18"/>
                </a:lnTo>
                <a:lnTo>
                  <a:pt x="82" y="16"/>
                </a:lnTo>
                <a:lnTo>
                  <a:pt x="92" y="22"/>
                </a:lnTo>
                <a:lnTo>
                  <a:pt x="94" y="24"/>
                </a:lnTo>
                <a:lnTo>
                  <a:pt x="102" y="32"/>
                </a:lnTo>
                <a:lnTo>
                  <a:pt x="98" y="34"/>
                </a:lnTo>
                <a:lnTo>
                  <a:pt x="104" y="40"/>
                </a:lnTo>
                <a:lnTo>
                  <a:pt x="108" y="46"/>
                </a:lnTo>
                <a:lnTo>
                  <a:pt x="106" y="50"/>
                </a:lnTo>
                <a:lnTo>
                  <a:pt x="100" y="50"/>
                </a:lnTo>
                <a:lnTo>
                  <a:pt x="88" y="40"/>
                </a:lnTo>
                <a:lnTo>
                  <a:pt x="82" y="44"/>
                </a:lnTo>
                <a:lnTo>
                  <a:pt x="74" y="44"/>
                </a:lnTo>
                <a:lnTo>
                  <a:pt x="66" y="46"/>
                </a:lnTo>
                <a:lnTo>
                  <a:pt x="58" y="50"/>
                </a:lnTo>
                <a:lnTo>
                  <a:pt x="52" y="46"/>
                </a:lnTo>
                <a:lnTo>
                  <a:pt x="46" y="40"/>
                </a:lnTo>
                <a:lnTo>
                  <a:pt x="38" y="38"/>
                </a:lnTo>
                <a:lnTo>
                  <a:pt x="36" y="44"/>
                </a:lnTo>
                <a:lnTo>
                  <a:pt x="26" y="40"/>
                </a:lnTo>
                <a:lnTo>
                  <a:pt x="30" y="32"/>
                </a:lnTo>
                <a:lnTo>
                  <a:pt x="26" y="22"/>
                </a:lnTo>
                <a:lnTo>
                  <a:pt x="20" y="14"/>
                </a:lnTo>
                <a:lnTo>
                  <a:pt x="12" y="10"/>
                </a:lnTo>
                <a:lnTo>
                  <a:pt x="6" y="6"/>
                </a:lnTo>
                <a:lnTo>
                  <a:pt x="0" y="2"/>
                </a:lnTo>
                <a:close/>
              </a:path>
            </a:pathLst>
          </a:custGeom>
          <a:solidFill>
            <a:srgbClr val="B4DFF4"/>
          </a:solidFill>
          <a:ln w="7938">
            <a:solidFill>
              <a:schemeClr val="tx1"/>
            </a:solidFill>
            <a:prstDash val="solid"/>
            <a:round/>
            <a:headEnd/>
            <a:tailEnd/>
          </a:ln>
        </p:spPr>
        <p:txBody>
          <a:bodyPr/>
          <a:lstStyle/>
          <a:p>
            <a:endParaRPr lang="en-US" dirty="0"/>
          </a:p>
        </p:txBody>
      </p:sp>
      <p:sp>
        <p:nvSpPr>
          <p:cNvPr id="428" name="Freeform 383"/>
          <p:cNvSpPr>
            <a:spLocks/>
          </p:cNvSpPr>
          <p:nvPr/>
        </p:nvSpPr>
        <p:spPr bwMode="auto">
          <a:xfrm>
            <a:off x="5535468" y="3173874"/>
            <a:ext cx="351894" cy="229940"/>
          </a:xfrm>
          <a:custGeom>
            <a:avLst/>
            <a:gdLst/>
            <a:ahLst/>
            <a:cxnLst>
              <a:cxn ang="0">
                <a:pos x="20" y="104"/>
              </a:cxn>
              <a:cxn ang="0">
                <a:pos x="18" y="80"/>
              </a:cxn>
              <a:cxn ang="0">
                <a:pos x="24" y="72"/>
              </a:cxn>
              <a:cxn ang="0">
                <a:pos x="12" y="56"/>
              </a:cxn>
              <a:cxn ang="0">
                <a:pos x="8" y="50"/>
              </a:cxn>
              <a:cxn ang="0">
                <a:pos x="0" y="52"/>
              </a:cxn>
              <a:cxn ang="0">
                <a:pos x="0" y="44"/>
              </a:cxn>
              <a:cxn ang="0">
                <a:pos x="6" y="36"/>
              </a:cxn>
              <a:cxn ang="0">
                <a:pos x="12" y="40"/>
              </a:cxn>
              <a:cxn ang="0">
                <a:pos x="28" y="40"/>
              </a:cxn>
              <a:cxn ang="0">
                <a:pos x="34" y="32"/>
              </a:cxn>
              <a:cxn ang="0">
                <a:pos x="26" y="24"/>
              </a:cxn>
              <a:cxn ang="0">
                <a:pos x="20" y="16"/>
              </a:cxn>
              <a:cxn ang="0">
                <a:pos x="14" y="10"/>
              </a:cxn>
              <a:cxn ang="0">
                <a:pos x="4" y="14"/>
              </a:cxn>
              <a:cxn ang="0">
                <a:pos x="2" y="28"/>
              </a:cxn>
              <a:cxn ang="0">
                <a:pos x="0" y="22"/>
              </a:cxn>
              <a:cxn ang="0">
                <a:pos x="0" y="12"/>
              </a:cxn>
              <a:cxn ang="0">
                <a:pos x="10" y="6"/>
              </a:cxn>
              <a:cxn ang="0">
                <a:pos x="24" y="4"/>
              </a:cxn>
              <a:cxn ang="0">
                <a:pos x="36" y="12"/>
              </a:cxn>
              <a:cxn ang="0">
                <a:pos x="44" y="26"/>
              </a:cxn>
              <a:cxn ang="0">
                <a:pos x="54" y="28"/>
              </a:cxn>
              <a:cxn ang="0">
                <a:pos x="68" y="26"/>
              </a:cxn>
              <a:cxn ang="0">
                <a:pos x="68" y="14"/>
              </a:cxn>
              <a:cxn ang="0">
                <a:pos x="96" y="0"/>
              </a:cxn>
              <a:cxn ang="0">
                <a:pos x="102" y="6"/>
              </a:cxn>
              <a:cxn ang="0">
                <a:pos x="116" y="8"/>
              </a:cxn>
              <a:cxn ang="0">
                <a:pos x="118" y="12"/>
              </a:cxn>
              <a:cxn ang="0">
                <a:pos x="118" y="28"/>
              </a:cxn>
              <a:cxn ang="0">
                <a:pos x="144" y="28"/>
              </a:cxn>
              <a:cxn ang="0">
                <a:pos x="158" y="54"/>
              </a:cxn>
              <a:cxn ang="0">
                <a:pos x="178" y="66"/>
              </a:cxn>
              <a:cxn ang="0">
                <a:pos x="200" y="82"/>
              </a:cxn>
              <a:cxn ang="0">
                <a:pos x="212" y="84"/>
              </a:cxn>
              <a:cxn ang="0">
                <a:pos x="222" y="90"/>
              </a:cxn>
              <a:cxn ang="0">
                <a:pos x="222" y="98"/>
              </a:cxn>
              <a:cxn ang="0">
                <a:pos x="210" y="98"/>
              </a:cxn>
              <a:cxn ang="0">
                <a:pos x="194" y="104"/>
              </a:cxn>
              <a:cxn ang="0">
                <a:pos x="182" y="122"/>
              </a:cxn>
              <a:cxn ang="0">
                <a:pos x="170" y="126"/>
              </a:cxn>
              <a:cxn ang="0">
                <a:pos x="160" y="138"/>
              </a:cxn>
              <a:cxn ang="0">
                <a:pos x="150" y="134"/>
              </a:cxn>
              <a:cxn ang="0">
                <a:pos x="138" y="134"/>
              </a:cxn>
              <a:cxn ang="0">
                <a:pos x="136" y="112"/>
              </a:cxn>
              <a:cxn ang="0">
                <a:pos x="126" y="110"/>
              </a:cxn>
              <a:cxn ang="0">
                <a:pos x="68" y="84"/>
              </a:cxn>
              <a:cxn ang="0">
                <a:pos x="42" y="88"/>
              </a:cxn>
              <a:cxn ang="0">
                <a:pos x="20" y="104"/>
              </a:cxn>
            </a:cxnLst>
            <a:rect l="0" t="0" r="r" b="b"/>
            <a:pathLst>
              <a:path w="222" h="138">
                <a:moveTo>
                  <a:pt x="20" y="104"/>
                </a:moveTo>
                <a:lnTo>
                  <a:pt x="18" y="80"/>
                </a:lnTo>
                <a:lnTo>
                  <a:pt x="24" y="72"/>
                </a:lnTo>
                <a:lnTo>
                  <a:pt x="12" y="56"/>
                </a:lnTo>
                <a:lnTo>
                  <a:pt x="8" y="50"/>
                </a:lnTo>
                <a:lnTo>
                  <a:pt x="0" y="52"/>
                </a:lnTo>
                <a:lnTo>
                  <a:pt x="0" y="44"/>
                </a:lnTo>
                <a:lnTo>
                  <a:pt x="6" y="36"/>
                </a:lnTo>
                <a:lnTo>
                  <a:pt x="12" y="40"/>
                </a:lnTo>
                <a:lnTo>
                  <a:pt x="28" y="40"/>
                </a:lnTo>
                <a:lnTo>
                  <a:pt x="34" y="32"/>
                </a:lnTo>
                <a:lnTo>
                  <a:pt x="26" y="24"/>
                </a:lnTo>
                <a:lnTo>
                  <a:pt x="20" y="16"/>
                </a:lnTo>
                <a:lnTo>
                  <a:pt x="14" y="10"/>
                </a:lnTo>
                <a:lnTo>
                  <a:pt x="4" y="14"/>
                </a:lnTo>
                <a:lnTo>
                  <a:pt x="2" y="28"/>
                </a:lnTo>
                <a:lnTo>
                  <a:pt x="0" y="22"/>
                </a:lnTo>
                <a:lnTo>
                  <a:pt x="0" y="12"/>
                </a:lnTo>
                <a:lnTo>
                  <a:pt x="10" y="6"/>
                </a:lnTo>
                <a:lnTo>
                  <a:pt x="24" y="4"/>
                </a:lnTo>
                <a:lnTo>
                  <a:pt x="36" y="12"/>
                </a:lnTo>
                <a:lnTo>
                  <a:pt x="44" y="26"/>
                </a:lnTo>
                <a:lnTo>
                  <a:pt x="54" y="28"/>
                </a:lnTo>
                <a:lnTo>
                  <a:pt x="68" y="26"/>
                </a:lnTo>
                <a:lnTo>
                  <a:pt x="68" y="14"/>
                </a:lnTo>
                <a:lnTo>
                  <a:pt x="96" y="0"/>
                </a:lnTo>
                <a:lnTo>
                  <a:pt x="102" y="6"/>
                </a:lnTo>
                <a:lnTo>
                  <a:pt x="116" y="8"/>
                </a:lnTo>
                <a:lnTo>
                  <a:pt x="118" y="12"/>
                </a:lnTo>
                <a:lnTo>
                  <a:pt x="118" y="28"/>
                </a:lnTo>
                <a:lnTo>
                  <a:pt x="144" y="28"/>
                </a:lnTo>
                <a:lnTo>
                  <a:pt x="158" y="54"/>
                </a:lnTo>
                <a:lnTo>
                  <a:pt x="178" y="66"/>
                </a:lnTo>
                <a:lnTo>
                  <a:pt x="200" y="82"/>
                </a:lnTo>
                <a:lnTo>
                  <a:pt x="212" y="84"/>
                </a:lnTo>
                <a:lnTo>
                  <a:pt x="222" y="90"/>
                </a:lnTo>
                <a:lnTo>
                  <a:pt x="222" y="98"/>
                </a:lnTo>
                <a:lnTo>
                  <a:pt x="210" y="98"/>
                </a:lnTo>
                <a:lnTo>
                  <a:pt x="194" y="104"/>
                </a:lnTo>
                <a:lnTo>
                  <a:pt x="182" y="122"/>
                </a:lnTo>
                <a:lnTo>
                  <a:pt x="170" y="126"/>
                </a:lnTo>
                <a:lnTo>
                  <a:pt x="160" y="138"/>
                </a:lnTo>
                <a:lnTo>
                  <a:pt x="150" y="134"/>
                </a:lnTo>
                <a:lnTo>
                  <a:pt x="138" y="134"/>
                </a:lnTo>
                <a:lnTo>
                  <a:pt x="136" y="112"/>
                </a:lnTo>
                <a:lnTo>
                  <a:pt x="126" y="110"/>
                </a:lnTo>
                <a:lnTo>
                  <a:pt x="68" y="84"/>
                </a:lnTo>
                <a:lnTo>
                  <a:pt x="42" y="88"/>
                </a:lnTo>
                <a:lnTo>
                  <a:pt x="20" y="104"/>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429" name="Freeform 384"/>
          <p:cNvSpPr>
            <a:spLocks/>
          </p:cNvSpPr>
          <p:nvPr/>
        </p:nvSpPr>
        <p:spPr bwMode="auto">
          <a:xfrm>
            <a:off x="5906383" y="3230526"/>
            <a:ext cx="187043" cy="126635"/>
          </a:xfrm>
          <a:custGeom>
            <a:avLst/>
            <a:gdLst/>
            <a:ahLst/>
            <a:cxnLst>
              <a:cxn ang="0">
                <a:pos x="24" y="14"/>
              </a:cxn>
              <a:cxn ang="0">
                <a:pos x="32" y="10"/>
              </a:cxn>
              <a:cxn ang="0">
                <a:pos x="36" y="2"/>
              </a:cxn>
              <a:cxn ang="0">
                <a:pos x="48" y="0"/>
              </a:cxn>
              <a:cxn ang="0">
                <a:pos x="54" y="2"/>
              </a:cxn>
              <a:cxn ang="0">
                <a:pos x="52" y="8"/>
              </a:cxn>
              <a:cxn ang="0">
                <a:pos x="50" y="14"/>
              </a:cxn>
              <a:cxn ang="0">
                <a:pos x="52" y="20"/>
              </a:cxn>
              <a:cxn ang="0">
                <a:pos x="54" y="28"/>
              </a:cxn>
              <a:cxn ang="0">
                <a:pos x="66" y="28"/>
              </a:cxn>
              <a:cxn ang="0">
                <a:pos x="80" y="30"/>
              </a:cxn>
              <a:cxn ang="0">
                <a:pos x="100" y="30"/>
              </a:cxn>
              <a:cxn ang="0">
                <a:pos x="98" y="36"/>
              </a:cxn>
              <a:cxn ang="0">
                <a:pos x="100" y="44"/>
              </a:cxn>
              <a:cxn ang="0">
                <a:pos x="106" y="46"/>
              </a:cxn>
              <a:cxn ang="0">
                <a:pos x="118" y="44"/>
              </a:cxn>
              <a:cxn ang="0">
                <a:pos x="118" y="64"/>
              </a:cxn>
              <a:cxn ang="0">
                <a:pos x="90" y="64"/>
              </a:cxn>
              <a:cxn ang="0">
                <a:pos x="80" y="70"/>
              </a:cxn>
              <a:cxn ang="0">
                <a:pos x="64" y="76"/>
              </a:cxn>
              <a:cxn ang="0">
                <a:pos x="64" y="70"/>
              </a:cxn>
              <a:cxn ang="0">
                <a:pos x="66" y="62"/>
              </a:cxn>
              <a:cxn ang="0">
                <a:pos x="64" y="50"/>
              </a:cxn>
              <a:cxn ang="0">
                <a:pos x="56" y="44"/>
              </a:cxn>
              <a:cxn ang="0">
                <a:pos x="46" y="60"/>
              </a:cxn>
              <a:cxn ang="0">
                <a:pos x="38" y="62"/>
              </a:cxn>
              <a:cxn ang="0">
                <a:pos x="18" y="74"/>
              </a:cxn>
              <a:cxn ang="0">
                <a:pos x="8" y="70"/>
              </a:cxn>
              <a:cxn ang="0">
                <a:pos x="8" y="62"/>
              </a:cxn>
              <a:cxn ang="0">
                <a:pos x="16" y="52"/>
              </a:cxn>
              <a:cxn ang="0">
                <a:pos x="10" y="50"/>
              </a:cxn>
              <a:cxn ang="0">
                <a:pos x="12" y="36"/>
              </a:cxn>
              <a:cxn ang="0">
                <a:pos x="0" y="36"/>
              </a:cxn>
              <a:cxn ang="0">
                <a:pos x="0" y="26"/>
              </a:cxn>
              <a:cxn ang="0">
                <a:pos x="20" y="26"/>
              </a:cxn>
              <a:cxn ang="0">
                <a:pos x="18" y="12"/>
              </a:cxn>
              <a:cxn ang="0">
                <a:pos x="24" y="14"/>
              </a:cxn>
            </a:cxnLst>
            <a:rect l="0" t="0" r="r" b="b"/>
            <a:pathLst>
              <a:path w="118" h="76">
                <a:moveTo>
                  <a:pt x="24" y="14"/>
                </a:moveTo>
                <a:lnTo>
                  <a:pt x="32" y="10"/>
                </a:lnTo>
                <a:lnTo>
                  <a:pt x="36" y="2"/>
                </a:lnTo>
                <a:lnTo>
                  <a:pt x="48" y="0"/>
                </a:lnTo>
                <a:lnTo>
                  <a:pt x="54" y="2"/>
                </a:lnTo>
                <a:lnTo>
                  <a:pt x="52" y="8"/>
                </a:lnTo>
                <a:lnTo>
                  <a:pt x="50" y="14"/>
                </a:lnTo>
                <a:lnTo>
                  <a:pt x="52" y="20"/>
                </a:lnTo>
                <a:lnTo>
                  <a:pt x="54" y="28"/>
                </a:lnTo>
                <a:lnTo>
                  <a:pt x="66" y="28"/>
                </a:lnTo>
                <a:lnTo>
                  <a:pt x="80" y="30"/>
                </a:lnTo>
                <a:lnTo>
                  <a:pt x="100" y="30"/>
                </a:lnTo>
                <a:lnTo>
                  <a:pt x="98" y="36"/>
                </a:lnTo>
                <a:lnTo>
                  <a:pt x="100" y="44"/>
                </a:lnTo>
                <a:lnTo>
                  <a:pt x="106" y="46"/>
                </a:lnTo>
                <a:lnTo>
                  <a:pt x="118" y="44"/>
                </a:lnTo>
                <a:lnTo>
                  <a:pt x="118" y="64"/>
                </a:lnTo>
                <a:lnTo>
                  <a:pt x="90" y="64"/>
                </a:lnTo>
                <a:lnTo>
                  <a:pt x="80" y="70"/>
                </a:lnTo>
                <a:lnTo>
                  <a:pt x="64" y="76"/>
                </a:lnTo>
                <a:lnTo>
                  <a:pt x="64" y="70"/>
                </a:lnTo>
                <a:lnTo>
                  <a:pt x="66" y="62"/>
                </a:lnTo>
                <a:lnTo>
                  <a:pt x="64" y="50"/>
                </a:lnTo>
                <a:lnTo>
                  <a:pt x="56" y="44"/>
                </a:lnTo>
                <a:lnTo>
                  <a:pt x="46" y="60"/>
                </a:lnTo>
                <a:lnTo>
                  <a:pt x="38" y="62"/>
                </a:lnTo>
                <a:lnTo>
                  <a:pt x="18" y="74"/>
                </a:lnTo>
                <a:lnTo>
                  <a:pt x="8" y="70"/>
                </a:lnTo>
                <a:lnTo>
                  <a:pt x="8" y="62"/>
                </a:lnTo>
                <a:lnTo>
                  <a:pt x="16" y="52"/>
                </a:lnTo>
                <a:lnTo>
                  <a:pt x="10" y="50"/>
                </a:lnTo>
                <a:lnTo>
                  <a:pt x="12" y="36"/>
                </a:lnTo>
                <a:lnTo>
                  <a:pt x="0" y="36"/>
                </a:lnTo>
                <a:lnTo>
                  <a:pt x="0" y="26"/>
                </a:lnTo>
                <a:lnTo>
                  <a:pt x="20" y="26"/>
                </a:lnTo>
                <a:lnTo>
                  <a:pt x="18" y="12"/>
                </a:lnTo>
                <a:lnTo>
                  <a:pt x="24" y="14"/>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430" name="Freeform 385"/>
          <p:cNvSpPr>
            <a:spLocks/>
          </p:cNvSpPr>
          <p:nvPr/>
        </p:nvSpPr>
        <p:spPr bwMode="auto">
          <a:xfrm>
            <a:off x="5621064" y="3083897"/>
            <a:ext cx="421639" cy="263264"/>
          </a:xfrm>
          <a:custGeom>
            <a:avLst/>
            <a:gdLst/>
            <a:ahLst/>
            <a:cxnLst>
              <a:cxn ang="0">
                <a:pos x="0" y="82"/>
              </a:cxn>
              <a:cxn ang="0">
                <a:pos x="0" y="8"/>
              </a:cxn>
              <a:cxn ang="0">
                <a:pos x="18" y="4"/>
              </a:cxn>
              <a:cxn ang="0">
                <a:pos x="46" y="0"/>
              </a:cxn>
              <a:cxn ang="0">
                <a:pos x="54" y="6"/>
              </a:cxn>
              <a:cxn ang="0">
                <a:pos x="70" y="16"/>
              </a:cxn>
              <a:cxn ang="0">
                <a:pos x="80" y="20"/>
              </a:cxn>
              <a:cxn ang="0">
                <a:pos x="94" y="38"/>
              </a:cxn>
              <a:cxn ang="0">
                <a:pos x="132" y="36"/>
              </a:cxn>
              <a:cxn ang="0">
                <a:pos x="140" y="34"/>
              </a:cxn>
              <a:cxn ang="0">
                <a:pos x="158" y="52"/>
              </a:cxn>
              <a:cxn ang="0">
                <a:pos x="158" y="60"/>
              </a:cxn>
              <a:cxn ang="0">
                <a:pos x="168" y="68"/>
              </a:cxn>
              <a:cxn ang="0">
                <a:pos x="170" y="84"/>
              </a:cxn>
              <a:cxn ang="0">
                <a:pos x="188" y="82"/>
              </a:cxn>
              <a:cxn ang="0">
                <a:pos x="192" y="84"/>
              </a:cxn>
              <a:cxn ang="0">
                <a:pos x="192" y="94"/>
              </a:cxn>
              <a:cxn ang="0">
                <a:pos x="200" y="94"/>
              </a:cxn>
              <a:cxn ang="0">
                <a:pos x="202" y="84"/>
              </a:cxn>
              <a:cxn ang="0">
                <a:pos x="214" y="74"/>
              </a:cxn>
              <a:cxn ang="0">
                <a:pos x="234" y="62"/>
              </a:cxn>
              <a:cxn ang="0">
                <a:pos x="230" y="72"/>
              </a:cxn>
              <a:cxn ang="0">
                <a:pos x="228" y="76"/>
              </a:cxn>
              <a:cxn ang="0">
                <a:pos x="236" y="80"/>
              </a:cxn>
              <a:cxn ang="0">
                <a:pos x="248" y="76"/>
              </a:cxn>
              <a:cxn ang="0">
                <a:pos x="258" y="82"/>
              </a:cxn>
              <a:cxn ang="0">
                <a:pos x="266" y="90"/>
              </a:cxn>
              <a:cxn ang="0">
                <a:pos x="258" y="98"/>
              </a:cxn>
              <a:cxn ang="0">
                <a:pos x="248" y="102"/>
              </a:cxn>
              <a:cxn ang="0">
                <a:pos x="236" y="102"/>
              </a:cxn>
              <a:cxn ang="0">
                <a:pos x="232" y="98"/>
              </a:cxn>
              <a:cxn ang="0">
                <a:pos x="234" y="90"/>
              </a:cxn>
              <a:cxn ang="0">
                <a:pos x="228" y="88"/>
              </a:cxn>
              <a:cxn ang="0">
                <a:pos x="216" y="90"/>
              </a:cxn>
              <a:cxn ang="0">
                <a:pos x="212" y="98"/>
              </a:cxn>
              <a:cxn ang="0">
                <a:pos x="204" y="102"/>
              </a:cxn>
              <a:cxn ang="0">
                <a:pos x="198" y="100"/>
              </a:cxn>
              <a:cxn ang="0">
                <a:pos x="200" y="114"/>
              </a:cxn>
              <a:cxn ang="0">
                <a:pos x="180" y="114"/>
              </a:cxn>
              <a:cxn ang="0">
                <a:pos x="180" y="124"/>
              </a:cxn>
              <a:cxn ang="0">
                <a:pos x="192" y="124"/>
              </a:cxn>
              <a:cxn ang="0">
                <a:pos x="190" y="138"/>
              </a:cxn>
              <a:cxn ang="0">
                <a:pos x="196" y="140"/>
              </a:cxn>
              <a:cxn ang="0">
                <a:pos x="188" y="150"/>
              </a:cxn>
              <a:cxn ang="0">
                <a:pos x="188" y="158"/>
              </a:cxn>
              <a:cxn ang="0">
                <a:pos x="168" y="152"/>
              </a:cxn>
              <a:cxn ang="0">
                <a:pos x="168" y="144"/>
              </a:cxn>
              <a:cxn ang="0">
                <a:pos x="158" y="138"/>
              </a:cxn>
              <a:cxn ang="0">
                <a:pos x="146" y="136"/>
              </a:cxn>
              <a:cxn ang="0">
                <a:pos x="104" y="108"/>
              </a:cxn>
              <a:cxn ang="0">
                <a:pos x="90" y="82"/>
              </a:cxn>
              <a:cxn ang="0">
                <a:pos x="64" y="82"/>
              </a:cxn>
              <a:cxn ang="0">
                <a:pos x="64" y="66"/>
              </a:cxn>
              <a:cxn ang="0">
                <a:pos x="62" y="62"/>
              </a:cxn>
              <a:cxn ang="0">
                <a:pos x="48" y="60"/>
              </a:cxn>
              <a:cxn ang="0">
                <a:pos x="42" y="54"/>
              </a:cxn>
              <a:cxn ang="0">
                <a:pos x="14" y="68"/>
              </a:cxn>
              <a:cxn ang="0">
                <a:pos x="14" y="80"/>
              </a:cxn>
              <a:cxn ang="0">
                <a:pos x="0" y="82"/>
              </a:cxn>
            </a:cxnLst>
            <a:rect l="0" t="0" r="r" b="b"/>
            <a:pathLst>
              <a:path w="266" h="158">
                <a:moveTo>
                  <a:pt x="0" y="82"/>
                </a:moveTo>
                <a:lnTo>
                  <a:pt x="0" y="8"/>
                </a:lnTo>
                <a:lnTo>
                  <a:pt x="18" y="4"/>
                </a:lnTo>
                <a:lnTo>
                  <a:pt x="46" y="0"/>
                </a:lnTo>
                <a:lnTo>
                  <a:pt x="54" y="6"/>
                </a:lnTo>
                <a:lnTo>
                  <a:pt x="70" y="16"/>
                </a:lnTo>
                <a:lnTo>
                  <a:pt x="80" y="20"/>
                </a:lnTo>
                <a:lnTo>
                  <a:pt x="94" y="38"/>
                </a:lnTo>
                <a:lnTo>
                  <a:pt x="132" y="36"/>
                </a:lnTo>
                <a:lnTo>
                  <a:pt x="140" y="34"/>
                </a:lnTo>
                <a:lnTo>
                  <a:pt x="158" y="52"/>
                </a:lnTo>
                <a:lnTo>
                  <a:pt x="158" y="60"/>
                </a:lnTo>
                <a:lnTo>
                  <a:pt x="168" y="68"/>
                </a:lnTo>
                <a:lnTo>
                  <a:pt x="170" y="84"/>
                </a:lnTo>
                <a:lnTo>
                  <a:pt x="188" y="82"/>
                </a:lnTo>
                <a:lnTo>
                  <a:pt x="192" y="84"/>
                </a:lnTo>
                <a:lnTo>
                  <a:pt x="192" y="94"/>
                </a:lnTo>
                <a:lnTo>
                  <a:pt x="200" y="94"/>
                </a:lnTo>
                <a:lnTo>
                  <a:pt x="202" y="84"/>
                </a:lnTo>
                <a:lnTo>
                  <a:pt x="214" y="74"/>
                </a:lnTo>
                <a:lnTo>
                  <a:pt x="234" y="62"/>
                </a:lnTo>
                <a:lnTo>
                  <a:pt x="230" y="72"/>
                </a:lnTo>
                <a:lnTo>
                  <a:pt x="228" y="76"/>
                </a:lnTo>
                <a:lnTo>
                  <a:pt x="236" y="80"/>
                </a:lnTo>
                <a:lnTo>
                  <a:pt x="248" y="76"/>
                </a:lnTo>
                <a:lnTo>
                  <a:pt x="258" y="82"/>
                </a:lnTo>
                <a:lnTo>
                  <a:pt x="266" y="90"/>
                </a:lnTo>
                <a:lnTo>
                  <a:pt x="258" y="98"/>
                </a:lnTo>
                <a:lnTo>
                  <a:pt x="248" y="102"/>
                </a:lnTo>
                <a:lnTo>
                  <a:pt x="236" y="102"/>
                </a:lnTo>
                <a:lnTo>
                  <a:pt x="232" y="98"/>
                </a:lnTo>
                <a:lnTo>
                  <a:pt x="234" y="90"/>
                </a:lnTo>
                <a:lnTo>
                  <a:pt x="228" y="88"/>
                </a:lnTo>
                <a:lnTo>
                  <a:pt x="216" y="90"/>
                </a:lnTo>
                <a:lnTo>
                  <a:pt x="212" y="98"/>
                </a:lnTo>
                <a:lnTo>
                  <a:pt x="204" y="102"/>
                </a:lnTo>
                <a:lnTo>
                  <a:pt x="198" y="100"/>
                </a:lnTo>
                <a:lnTo>
                  <a:pt x="200" y="114"/>
                </a:lnTo>
                <a:lnTo>
                  <a:pt x="180" y="114"/>
                </a:lnTo>
                <a:lnTo>
                  <a:pt x="180" y="124"/>
                </a:lnTo>
                <a:lnTo>
                  <a:pt x="192" y="124"/>
                </a:lnTo>
                <a:lnTo>
                  <a:pt x="190" y="138"/>
                </a:lnTo>
                <a:lnTo>
                  <a:pt x="196" y="140"/>
                </a:lnTo>
                <a:lnTo>
                  <a:pt x="188" y="150"/>
                </a:lnTo>
                <a:lnTo>
                  <a:pt x="188" y="158"/>
                </a:lnTo>
                <a:lnTo>
                  <a:pt x="168" y="152"/>
                </a:lnTo>
                <a:lnTo>
                  <a:pt x="168" y="144"/>
                </a:lnTo>
                <a:lnTo>
                  <a:pt x="158" y="138"/>
                </a:lnTo>
                <a:lnTo>
                  <a:pt x="146" y="136"/>
                </a:lnTo>
                <a:lnTo>
                  <a:pt x="104" y="108"/>
                </a:lnTo>
                <a:lnTo>
                  <a:pt x="90" y="82"/>
                </a:lnTo>
                <a:lnTo>
                  <a:pt x="64" y="82"/>
                </a:lnTo>
                <a:lnTo>
                  <a:pt x="64" y="66"/>
                </a:lnTo>
                <a:lnTo>
                  <a:pt x="62" y="62"/>
                </a:lnTo>
                <a:lnTo>
                  <a:pt x="48" y="60"/>
                </a:lnTo>
                <a:lnTo>
                  <a:pt x="42" y="54"/>
                </a:lnTo>
                <a:lnTo>
                  <a:pt x="14" y="68"/>
                </a:lnTo>
                <a:lnTo>
                  <a:pt x="14" y="80"/>
                </a:lnTo>
                <a:lnTo>
                  <a:pt x="0" y="82"/>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431" name="Freeform 386"/>
          <p:cNvSpPr>
            <a:spLocks/>
          </p:cNvSpPr>
          <p:nvPr/>
        </p:nvSpPr>
        <p:spPr bwMode="auto">
          <a:xfrm>
            <a:off x="6140205" y="3384662"/>
            <a:ext cx="250447" cy="126635"/>
          </a:xfrm>
          <a:custGeom>
            <a:avLst/>
            <a:gdLst/>
            <a:ahLst/>
            <a:cxnLst>
              <a:cxn ang="0">
                <a:pos x="6" y="20"/>
              </a:cxn>
              <a:cxn ang="0">
                <a:pos x="16" y="8"/>
              </a:cxn>
              <a:cxn ang="0">
                <a:pos x="28" y="8"/>
              </a:cxn>
              <a:cxn ang="0">
                <a:pos x="32" y="12"/>
              </a:cxn>
              <a:cxn ang="0">
                <a:pos x="50" y="10"/>
              </a:cxn>
              <a:cxn ang="0">
                <a:pos x="52" y="4"/>
              </a:cxn>
              <a:cxn ang="0">
                <a:pos x="60" y="0"/>
              </a:cxn>
              <a:cxn ang="0">
                <a:pos x="72" y="2"/>
              </a:cxn>
              <a:cxn ang="0">
                <a:pos x="74" y="10"/>
              </a:cxn>
              <a:cxn ang="0">
                <a:pos x="134" y="8"/>
              </a:cxn>
              <a:cxn ang="0">
                <a:pos x="140" y="14"/>
              </a:cxn>
              <a:cxn ang="0">
                <a:pos x="148" y="16"/>
              </a:cxn>
              <a:cxn ang="0">
                <a:pos x="158" y="20"/>
              </a:cxn>
              <a:cxn ang="0">
                <a:pos x="152" y="24"/>
              </a:cxn>
              <a:cxn ang="0">
                <a:pos x="138" y="32"/>
              </a:cxn>
              <a:cxn ang="0">
                <a:pos x="126" y="36"/>
              </a:cxn>
              <a:cxn ang="0">
                <a:pos x="122" y="44"/>
              </a:cxn>
              <a:cxn ang="0">
                <a:pos x="102" y="44"/>
              </a:cxn>
              <a:cxn ang="0">
                <a:pos x="98" y="54"/>
              </a:cxn>
              <a:cxn ang="0">
                <a:pos x="82" y="58"/>
              </a:cxn>
              <a:cxn ang="0">
                <a:pos x="82" y="52"/>
              </a:cxn>
              <a:cxn ang="0">
                <a:pos x="68" y="52"/>
              </a:cxn>
              <a:cxn ang="0">
                <a:pos x="66" y="58"/>
              </a:cxn>
              <a:cxn ang="0">
                <a:pos x="58" y="62"/>
              </a:cxn>
              <a:cxn ang="0">
                <a:pos x="54" y="66"/>
              </a:cxn>
              <a:cxn ang="0">
                <a:pos x="52" y="76"/>
              </a:cxn>
              <a:cxn ang="0">
                <a:pos x="32" y="76"/>
              </a:cxn>
              <a:cxn ang="0">
                <a:pos x="18" y="74"/>
              </a:cxn>
              <a:cxn ang="0">
                <a:pos x="6" y="74"/>
              </a:cxn>
              <a:cxn ang="0">
                <a:pos x="4" y="66"/>
              </a:cxn>
              <a:cxn ang="0">
                <a:pos x="2" y="60"/>
              </a:cxn>
              <a:cxn ang="0">
                <a:pos x="4" y="56"/>
              </a:cxn>
              <a:cxn ang="0">
                <a:pos x="8" y="60"/>
              </a:cxn>
              <a:cxn ang="0">
                <a:pos x="20" y="60"/>
              </a:cxn>
              <a:cxn ang="0">
                <a:pos x="30" y="56"/>
              </a:cxn>
              <a:cxn ang="0">
                <a:pos x="38" y="48"/>
              </a:cxn>
              <a:cxn ang="0">
                <a:pos x="30" y="40"/>
              </a:cxn>
              <a:cxn ang="0">
                <a:pos x="20" y="34"/>
              </a:cxn>
              <a:cxn ang="0">
                <a:pos x="8" y="38"/>
              </a:cxn>
              <a:cxn ang="0">
                <a:pos x="0" y="34"/>
              </a:cxn>
              <a:cxn ang="0">
                <a:pos x="2" y="30"/>
              </a:cxn>
              <a:cxn ang="0">
                <a:pos x="6" y="20"/>
              </a:cxn>
            </a:cxnLst>
            <a:rect l="0" t="0" r="r" b="b"/>
            <a:pathLst>
              <a:path w="158" h="76">
                <a:moveTo>
                  <a:pt x="6" y="20"/>
                </a:moveTo>
                <a:lnTo>
                  <a:pt x="16" y="8"/>
                </a:lnTo>
                <a:lnTo>
                  <a:pt x="28" y="8"/>
                </a:lnTo>
                <a:lnTo>
                  <a:pt x="32" y="12"/>
                </a:lnTo>
                <a:lnTo>
                  <a:pt x="50" y="10"/>
                </a:lnTo>
                <a:lnTo>
                  <a:pt x="52" y="4"/>
                </a:lnTo>
                <a:lnTo>
                  <a:pt x="60" y="0"/>
                </a:lnTo>
                <a:lnTo>
                  <a:pt x="72" y="2"/>
                </a:lnTo>
                <a:lnTo>
                  <a:pt x="74" y="10"/>
                </a:lnTo>
                <a:lnTo>
                  <a:pt x="134" y="8"/>
                </a:lnTo>
                <a:lnTo>
                  <a:pt x="140" y="14"/>
                </a:lnTo>
                <a:lnTo>
                  <a:pt x="148" y="16"/>
                </a:lnTo>
                <a:lnTo>
                  <a:pt x="158" y="20"/>
                </a:lnTo>
                <a:lnTo>
                  <a:pt x="152" y="24"/>
                </a:lnTo>
                <a:lnTo>
                  <a:pt x="138" y="32"/>
                </a:lnTo>
                <a:lnTo>
                  <a:pt x="126" y="36"/>
                </a:lnTo>
                <a:lnTo>
                  <a:pt x="122" y="44"/>
                </a:lnTo>
                <a:lnTo>
                  <a:pt x="102" y="44"/>
                </a:lnTo>
                <a:lnTo>
                  <a:pt x="98" y="54"/>
                </a:lnTo>
                <a:lnTo>
                  <a:pt x="82" y="58"/>
                </a:lnTo>
                <a:lnTo>
                  <a:pt x="82" y="52"/>
                </a:lnTo>
                <a:lnTo>
                  <a:pt x="68" y="52"/>
                </a:lnTo>
                <a:lnTo>
                  <a:pt x="66" y="58"/>
                </a:lnTo>
                <a:lnTo>
                  <a:pt x="58" y="62"/>
                </a:lnTo>
                <a:lnTo>
                  <a:pt x="54" y="66"/>
                </a:lnTo>
                <a:lnTo>
                  <a:pt x="52" y="76"/>
                </a:lnTo>
                <a:lnTo>
                  <a:pt x="32" y="76"/>
                </a:lnTo>
                <a:lnTo>
                  <a:pt x="18" y="74"/>
                </a:lnTo>
                <a:lnTo>
                  <a:pt x="6" y="74"/>
                </a:lnTo>
                <a:lnTo>
                  <a:pt x="4" y="66"/>
                </a:lnTo>
                <a:lnTo>
                  <a:pt x="2" y="60"/>
                </a:lnTo>
                <a:lnTo>
                  <a:pt x="4" y="56"/>
                </a:lnTo>
                <a:lnTo>
                  <a:pt x="8" y="60"/>
                </a:lnTo>
                <a:lnTo>
                  <a:pt x="20" y="60"/>
                </a:lnTo>
                <a:lnTo>
                  <a:pt x="30" y="56"/>
                </a:lnTo>
                <a:lnTo>
                  <a:pt x="38" y="48"/>
                </a:lnTo>
                <a:lnTo>
                  <a:pt x="30" y="40"/>
                </a:lnTo>
                <a:lnTo>
                  <a:pt x="20" y="34"/>
                </a:lnTo>
                <a:lnTo>
                  <a:pt x="8" y="38"/>
                </a:lnTo>
                <a:lnTo>
                  <a:pt x="0" y="34"/>
                </a:lnTo>
                <a:lnTo>
                  <a:pt x="2" y="30"/>
                </a:lnTo>
                <a:lnTo>
                  <a:pt x="6" y="20"/>
                </a:lnTo>
                <a:close/>
              </a:path>
            </a:pathLst>
          </a:custGeom>
          <a:solidFill>
            <a:schemeClr val="bg2"/>
          </a:solidFill>
          <a:ln w="7938">
            <a:solidFill>
              <a:schemeClr val="tx1"/>
            </a:solidFill>
            <a:prstDash val="solid"/>
            <a:round/>
            <a:headEnd/>
            <a:tailEnd/>
          </a:ln>
        </p:spPr>
        <p:txBody>
          <a:bodyPr/>
          <a:lstStyle/>
          <a:p>
            <a:endParaRPr lang="en-US" dirty="0"/>
          </a:p>
        </p:txBody>
      </p:sp>
      <p:sp>
        <p:nvSpPr>
          <p:cNvPr id="432" name="Freeform 387"/>
          <p:cNvSpPr>
            <a:spLocks/>
          </p:cNvSpPr>
          <p:nvPr/>
        </p:nvSpPr>
        <p:spPr bwMode="auto">
          <a:xfrm>
            <a:off x="5383298" y="2743986"/>
            <a:ext cx="1014470" cy="496538"/>
          </a:xfrm>
          <a:custGeom>
            <a:avLst/>
            <a:gdLst/>
            <a:ahLst/>
            <a:cxnLst>
              <a:cxn ang="0">
                <a:pos x="94" y="260"/>
              </a:cxn>
              <a:cxn ang="0">
                <a:pos x="66" y="234"/>
              </a:cxn>
              <a:cxn ang="0">
                <a:pos x="64" y="220"/>
              </a:cxn>
              <a:cxn ang="0">
                <a:pos x="76" y="210"/>
              </a:cxn>
              <a:cxn ang="0">
                <a:pos x="94" y="208"/>
              </a:cxn>
              <a:cxn ang="0">
                <a:pos x="108" y="196"/>
              </a:cxn>
              <a:cxn ang="0">
                <a:pos x="82" y="176"/>
              </a:cxn>
              <a:cxn ang="0">
                <a:pos x="40" y="188"/>
              </a:cxn>
              <a:cxn ang="0">
                <a:pos x="24" y="158"/>
              </a:cxn>
              <a:cxn ang="0">
                <a:pos x="0" y="140"/>
              </a:cxn>
              <a:cxn ang="0">
                <a:pos x="18" y="102"/>
              </a:cxn>
              <a:cxn ang="0">
                <a:pos x="34" y="114"/>
              </a:cxn>
              <a:cxn ang="0">
                <a:pos x="60" y="84"/>
              </a:cxn>
              <a:cxn ang="0">
                <a:pos x="112" y="84"/>
              </a:cxn>
              <a:cxn ang="0">
                <a:pos x="150" y="100"/>
              </a:cxn>
              <a:cxn ang="0">
                <a:pos x="190" y="90"/>
              </a:cxn>
              <a:cxn ang="0">
                <a:pos x="226" y="98"/>
              </a:cxn>
              <a:cxn ang="0">
                <a:pos x="228" y="80"/>
              </a:cxn>
              <a:cxn ang="0">
                <a:pos x="220" y="68"/>
              </a:cxn>
              <a:cxn ang="0">
                <a:pos x="228" y="52"/>
              </a:cxn>
              <a:cxn ang="0">
                <a:pos x="236" y="40"/>
              </a:cxn>
              <a:cxn ang="0">
                <a:pos x="254" y="28"/>
              </a:cxn>
              <a:cxn ang="0">
                <a:pos x="316" y="10"/>
              </a:cxn>
              <a:cxn ang="0">
                <a:pos x="364" y="0"/>
              </a:cxn>
              <a:cxn ang="0">
                <a:pos x="388" y="16"/>
              </a:cxn>
              <a:cxn ang="0">
                <a:pos x="418" y="28"/>
              </a:cxn>
              <a:cxn ang="0">
                <a:pos x="456" y="28"/>
              </a:cxn>
              <a:cxn ang="0">
                <a:pos x="480" y="32"/>
              </a:cxn>
              <a:cxn ang="0">
                <a:pos x="510" y="60"/>
              </a:cxn>
              <a:cxn ang="0">
                <a:pos x="528" y="92"/>
              </a:cxn>
              <a:cxn ang="0">
                <a:pos x="540" y="84"/>
              </a:cxn>
              <a:cxn ang="0">
                <a:pos x="562" y="96"/>
              </a:cxn>
              <a:cxn ang="0">
                <a:pos x="590" y="92"/>
              </a:cxn>
              <a:cxn ang="0">
                <a:pos x="614" y="116"/>
              </a:cxn>
              <a:cxn ang="0">
                <a:pos x="640" y="132"/>
              </a:cxn>
              <a:cxn ang="0">
                <a:pos x="626" y="142"/>
              </a:cxn>
              <a:cxn ang="0">
                <a:pos x="622" y="170"/>
              </a:cxn>
              <a:cxn ang="0">
                <a:pos x="596" y="172"/>
              </a:cxn>
              <a:cxn ang="0">
                <a:pos x="570" y="194"/>
              </a:cxn>
              <a:cxn ang="0">
                <a:pos x="548" y="208"/>
              </a:cxn>
              <a:cxn ang="0">
                <a:pos x="538" y="232"/>
              </a:cxn>
              <a:cxn ang="0">
                <a:pos x="536" y="256"/>
              </a:cxn>
              <a:cxn ang="0">
                <a:pos x="526" y="262"/>
              </a:cxn>
              <a:cxn ang="0">
                <a:pos x="512" y="254"/>
              </a:cxn>
              <a:cxn ang="0">
                <a:pos x="450" y="248"/>
              </a:cxn>
              <a:cxn ang="0">
                <a:pos x="430" y="250"/>
              </a:cxn>
              <a:cxn ang="0">
                <a:pos x="410" y="258"/>
              </a:cxn>
              <a:cxn ang="0">
                <a:pos x="394" y="254"/>
              </a:cxn>
              <a:cxn ang="0">
                <a:pos x="376" y="270"/>
              </a:cxn>
              <a:cxn ang="0">
                <a:pos x="350" y="298"/>
              </a:cxn>
              <a:cxn ang="0">
                <a:pos x="342" y="288"/>
              </a:cxn>
              <a:cxn ang="0">
                <a:pos x="320" y="288"/>
              </a:cxn>
              <a:cxn ang="0">
                <a:pos x="308" y="264"/>
              </a:cxn>
              <a:cxn ang="0">
                <a:pos x="290" y="238"/>
              </a:cxn>
              <a:cxn ang="0">
                <a:pos x="244" y="242"/>
              </a:cxn>
              <a:cxn ang="0">
                <a:pos x="204" y="210"/>
              </a:cxn>
              <a:cxn ang="0">
                <a:pos x="168" y="208"/>
              </a:cxn>
              <a:cxn ang="0">
                <a:pos x="150" y="286"/>
              </a:cxn>
              <a:cxn ang="0">
                <a:pos x="132" y="270"/>
              </a:cxn>
              <a:cxn ang="0">
                <a:pos x="114" y="264"/>
              </a:cxn>
            </a:cxnLst>
            <a:rect l="0" t="0" r="r" b="b"/>
            <a:pathLst>
              <a:path w="640" h="298">
                <a:moveTo>
                  <a:pt x="108" y="262"/>
                </a:moveTo>
                <a:lnTo>
                  <a:pt x="94" y="260"/>
                </a:lnTo>
                <a:lnTo>
                  <a:pt x="78" y="248"/>
                </a:lnTo>
                <a:lnTo>
                  <a:pt x="66" y="234"/>
                </a:lnTo>
                <a:lnTo>
                  <a:pt x="58" y="224"/>
                </a:lnTo>
                <a:lnTo>
                  <a:pt x="64" y="220"/>
                </a:lnTo>
                <a:lnTo>
                  <a:pt x="78" y="222"/>
                </a:lnTo>
                <a:lnTo>
                  <a:pt x="76" y="210"/>
                </a:lnTo>
                <a:lnTo>
                  <a:pt x="82" y="206"/>
                </a:lnTo>
                <a:lnTo>
                  <a:pt x="94" y="208"/>
                </a:lnTo>
                <a:lnTo>
                  <a:pt x="104" y="210"/>
                </a:lnTo>
                <a:lnTo>
                  <a:pt x="108" y="196"/>
                </a:lnTo>
                <a:lnTo>
                  <a:pt x="100" y="176"/>
                </a:lnTo>
                <a:lnTo>
                  <a:pt x="82" y="176"/>
                </a:lnTo>
                <a:lnTo>
                  <a:pt x="64" y="178"/>
                </a:lnTo>
                <a:lnTo>
                  <a:pt x="40" y="188"/>
                </a:lnTo>
                <a:lnTo>
                  <a:pt x="36" y="174"/>
                </a:lnTo>
                <a:lnTo>
                  <a:pt x="24" y="158"/>
                </a:lnTo>
                <a:lnTo>
                  <a:pt x="10" y="154"/>
                </a:lnTo>
                <a:lnTo>
                  <a:pt x="0" y="140"/>
                </a:lnTo>
                <a:lnTo>
                  <a:pt x="6" y="116"/>
                </a:lnTo>
                <a:lnTo>
                  <a:pt x="18" y="102"/>
                </a:lnTo>
                <a:lnTo>
                  <a:pt x="26" y="118"/>
                </a:lnTo>
                <a:lnTo>
                  <a:pt x="34" y="114"/>
                </a:lnTo>
                <a:lnTo>
                  <a:pt x="36" y="102"/>
                </a:lnTo>
                <a:lnTo>
                  <a:pt x="60" y="84"/>
                </a:lnTo>
                <a:lnTo>
                  <a:pt x="76" y="78"/>
                </a:lnTo>
                <a:lnTo>
                  <a:pt x="112" y="84"/>
                </a:lnTo>
                <a:lnTo>
                  <a:pt x="136" y="98"/>
                </a:lnTo>
                <a:lnTo>
                  <a:pt x="150" y="100"/>
                </a:lnTo>
                <a:lnTo>
                  <a:pt x="172" y="90"/>
                </a:lnTo>
                <a:lnTo>
                  <a:pt x="190" y="90"/>
                </a:lnTo>
                <a:lnTo>
                  <a:pt x="200" y="100"/>
                </a:lnTo>
                <a:lnTo>
                  <a:pt x="226" y="98"/>
                </a:lnTo>
                <a:lnTo>
                  <a:pt x="238" y="88"/>
                </a:lnTo>
                <a:lnTo>
                  <a:pt x="228" y="80"/>
                </a:lnTo>
                <a:lnTo>
                  <a:pt x="214" y="76"/>
                </a:lnTo>
                <a:lnTo>
                  <a:pt x="220" y="68"/>
                </a:lnTo>
                <a:lnTo>
                  <a:pt x="226" y="62"/>
                </a:lnTo>
                <a:lnTo>
                  <a:pt x="228" y="52"/>
                </a:lnTo>
                <a:lnTo>
                  <a:pt x="240" y="48"/>
                </a:lnTo>
                <a:lnTo>
                  <a:pt x="236" y="40"/>
                </a:lnTo>
                <a:lnTo>
                  <a:pt x="232" y="30"/>
                </a:lnTo>
                <a:lnTo>
                  <a:pt x="254" y="28"/>
                </a:lnTo>
                <a:lnTo>
                  <a:pt x="280" y="20"/>
                </a:lnTo>
                <a:lnTo>
                  <a:pt x="316" y="10"/>
                </a:lnTo>
                <a:lnTo>
                  <a:pt x="346" y="4"/>
                </a:lnTo>
                <a:lnTo>
                  <a:pt x="364" y="0"/>
                </a:lnTo>
                <a:lnTo>
                  <a:pt x="384" y="2"/>
                </a:lnTo>
                <a:lnTo>
                  <a:pt x="388" y="16"/>
                </a:lnTo>
                <a:lnTo>
                  <a:pt x="398" y="22"/>
                </a:lnTo>
                <a:lnTo>
                  <a:pt x="418" y="28"/>
                </a:lnTo>
                <a:lnTo>
                  <a:pt x="438" y="38"/>
                </a:lnTo>
                <a:lnTo>
                  <a:pt x="456" y="28"/>
                </a:lnTo>
                <a:lnTo>
                  <a:pt x="478" y="22"/>
                </a:lnTo>
                <a:lnTo>
                  <a:pt x="480" y="32"/>
                </a:lnTo>
                <a:lnTo>
                  <a:pt x="498" y="44"/>
                </a:lnTo>
                <a:lnTo>
                  <a:pt x="510" y="60"/>
                </a:lnTo>
                <a:lnTo>
                  <a:pt x="524" y="84"/>
                </a:lnTo>
                <a:lnTo>
                  <a:pt x="528" y="92"/>
                </a:lnTo>
                <a:lnTo>
                  <a:pt x="536" y="92"/>
                </a:lnTo>
                <a:lnTo>
                  <a:pt x="540" y="84"/>
                </a:lnTo>
                <a:lnTo>
                  <a:pt x="550" y="90"/>
                </a:lnTo>
                <a:lnTo>
                  <a:pt x="562" y="96"/>
                </a:lnTo>
                <a:lnTo>
                  <a:pt x="572" y="94"/>
                </a:lnTo>
                <a:lnTo>
                  <a:pt x="590" y="92"/>
                </a:lnTo>
                <a:lnTo>
                  <a:pt x="600" y="106"/>
                </a:lnTo>
                <a:lnTo>
                  <a:pt x="614" y="116"/>
                </a:lnTo>
                <a:lnTo>
                  <a:pt x="636" y="118"/>
                </a:lnTo>
                <a:lnTo>
                  <a:pt x="640" y="132"/>
                </a:lnTo>
                <a:lnTo>
                  <a:pt x="638" y="142"/>
                </a:lnTo>
                <a:lnTo>
                  <a:pt x="626" y="142"/>
                </a:lnTo>
                <a:lnTo>
                  <a:pt x="622" y="156"/>
                </a:lnTo>
                <a:lnTo>
                  <a:pt x="622" y="170"/>
                </a:lnTo>
                <a:lnTo>
                  <a:pt x="612" y="172"/>
                </a:lnTo>
                <a:lnTo>
                  <a:pt x="596" y="172"/>
                </a:lnTo>
                <a:lnTo>
                  <a:pt x="580" y="170"/>
                </a:lnTo>
                <a:lnTo>
                  <a:pt x="570" y="194"/>
                </a:lnTo>
                <a:lnTo>
                  <a:pt x="566" y="208"/>
                </a:lnTo>
                <a:lnTo>
                  <a:pt x="548" y="208"/>
                </a:lnTo>
                <a:lnTo>
                  <a:pt x="536" y="214"/>
                </a:lnTo>
                <a:lnTo>
                  <a:pt x="538" y="232"/>
                </a:lnTo>
                <a:lnTo>
                  <a:pt x="544" y="248"/>
                </a:lnTo>
                <a:lnTo>
                  <a:pt x="536" y="256"/>
                </a:lnTo>
                <a:lnTo>
                  <a:pt x="536" y="266"/>
                </a:lnTo>
                <a:lnTo>
                  <a:pt x="526" y="262"/>
                </a:lnTo>
                <a:lnTo>
                  <a:pt x="518" y="260"/>
                </a:lnTo>
                <a:lnTo>
                  <a:pt x="512" y="254"/>
                </a:lnTo>
                <a:lnTo>
                  <a:pt x="452" y="256"/>
                </a:lnTo>
                <a:lnTo>
                  <a:pt x="450" y="248"/>
                </a:lnTo>
                <a:lnTo>
                  <a:pt x="438" y="246"/>
                </a:lnTo>
                <a:lnTo>
                  <a:pt x="430" y="250"/>
                </a:lnTo>
                <a:lnTo>
                  <a:pt x="428" y="256"/>
                </a:lnTo>
                <a:lnTo>
                  <a:pt x="410" y="258"/>
                </a:lnTo>
                <a:lnTo>
                  <a:pt x="406" y="254"/>
                </a:lnTo>
                <a:lnTo>
                  <a:pt x="394" y="254"/>
                </a:lnTo>
                <a:lnTo>
                  <a:pt x="384" y="266"/>
                </a:lnTo>
                <a:lnTo>
                  <a:pt x="376" y="270"/>
                </a:lnTo>
                <a:lnTo>
                  <a:pt x="352" y="288"/>
                </a:lnTo>
                <a:lnTo>
                  <a:pt x="350" y="298"/>
                </a:lnTo>
                <a:lnTo>
                  <a:pt x="342" y="298"/>
                </a:lnTo>
                <a:lnTo>
                  <a:pt x="342" y="288"/>
                </a:lnTo>
                <a:lnTo>
                  <a:pt x="338" y="286"/>
                </a:lnTo>
                <a:lnTo>
                  <a:pt x="320" y="288"/>
                </a:lnTo>
                <a:lnTo>
                  <a:pt x="318" y="272"/>
                </a:lnTo>
                <a:lnTo>
                  <a:pt x="308" y="264"/>
                </a:lnTo>
                <a:lnTo>
                  <a:pt x="308" y="256"/>
                </a:lnTo>
                <a:lnTo>
                  <a:pt x="290" y="238"/>
                </a:lnTo>
                <a:lnTo>
                  <a:pt x="282" y="240"/>
                </a:lnTo>
                <a:lnTo>
                  <a:pt x="244" y="242"/>
                </a:lnTo>
                <a:lnTo>
                  <a:pt x="230" y="224"/>
                </a:lnTo>
                <a:lnTo>
                  <a:pt x="204" y="210"/>
                </a:lnTo>
                <a:lnTo>
                  <a:pt x="196" y="204"/>
                </a:lnTo>
                <a:lnTo>
                  <a:pt x="168" y="208"/>
                </a:lnTo>
                <a:lnTo>
                  <a:pt x="150" y="212"/>
                </a:lnTo>
                <a:lnTo>
                  <a:pt x="150" y="286"/>
                </a:lnTo>
                <a:lnTo>
                  <a:pt x="140" y="284"/>
                </a:lnTo>
                <a:lnTo>
                  <a:pt x="132" y="270"/>
                </a:lnTo>
                <a:lnTo>
                  <a:pt x="120" y="262"/>
                </a:lnTo>
                <a:lnTo>
                  <a:pt x="114" y="264"/>
                </a:lnTo>
                <a:lnTo>
                  <a:pt x="108" y="262"/>
                </a:lnTo>
                <a:close/>
              </a:path>
            </a:pathLst>
          </a:custGeom>
          <a:solidFill>
            <a:srgbClr val="B4DFF4"/>
          </a:solidFill>
          <a:ln w="7938">
            <a:solidFill>
              <a:schemeClr val="tx1"/>
            </a:solidFill>
            <a:prstDash val="solid"/>
            <a:round/>
            <a:headEnd/>
            <a:tailEnd/>
          </a:ln>
        </p:spPr>
        <p:txBody>
          <a:bodyPr/>
          <a:lstStyle/>
          <a:p>
            <a:endParaRPr lang="en-US" dirty="0"/>
          </a:p>
        </p:txBody>
      </p:sp>
      <p:sp>
        <p:nvSpPr>
          <p:cNvPr id="433" name="Freeform 388"/>
          <p:cNvSpPr>
            <a:spLocks/>
          </p:cNvSpPr>
          <p:nvPr/>
        </p:nvSpPr>
        <p:spPr bwMode="auto">
          <a:xfrm>
            <a:off x="4901425" y="1737581"/>
            <a:ext cx="4089578" cy="1482948"/>
          </a:xfrm>
          <a:custGeom>
            <a:avLst/>
            <a:gdLst/>
            <a:ahLst/>
            <a:cxnLst>
              <a:cxn ang="0">
                <a:pos x="336" y="878"/>
              </a:cxn>
              <a:cxn ang="0">
                <a:pos x="254" y="858"/>
              </a:cxn>
              <a:cxn ang="0">
                <a:pos x="174" y="796"/>
              </a:cxn>
              <a:cxn ang="0">
                <a:pos x="164" y="716"/>
              </a:cxn>
              <a:cxn ang="0">
                <a:pos x="72" y="674"/>
              </a:cxn>
              <a:cxn ang="0">
                <a:pos x="14" y="584"/>
              </a:cxn>
              <a:cxn ang="0">
                <a:pos x="22" y="486"/>
              </a:cxn>
              <a:cxn ang="0">
                <a:pos x="34" y="336"/>
              </a:cxn>
              <a:cxn ang="0">
                <a:pos x="80" y="244"/>
              </a:cxn>
              <a:cxn ang="0">
                <a:pos x="172" y="348"/>
              </a:cxn>
              <a:cxn ang="0">
                <a:pos x="122" y="386"/>
              </a:cxn>
              <a:cxn ang="0">
                <a:pos x="180" y="380"/>
              </a:cxn>
              <a:cxn ang="0">
                <a:pos x="262" y="310"/>
              </a:cxn>
              <a:cxn ang="0">
                <a:pos x="318" y="326"/>
              </a:cxn>
              <a:cxn ang="0">
                <a:pos x="476" y="278"/>
              </a:cxn>
              <a:cxn ang="0">
                <a:pos x="498" y="226"/>
              </a:cxn>
              <a:cxn ang="0">
                <a:pos x="626" y="246"/>
              </a:cxn>
              <a:cxn ang="0">
                <a:pos x="716" y="182"/>
              </a:cxn>
              <a:cxn ang="0">
                <a:pos x="666" y="324"/>
              </a:cxn>
              <a:cxn ang="0">
                <a:pos x="778" y="270"/>
              </a:cxn>
              <a:cxn ang="0">
                <a:pos x="734" y="204"/>
              </a:cxn>
              <a:cxn ang="0">
                <a:pos x="780" y="204"/>
              </a:cxn>
              <a:cxn ang="0">
                <a:pos x="798" y="162"/>
              </a:cxn>
              <a:cxn ang="0">
                <a:pos x="946" y="120"/>
              </a:cxn>
              <a:cxn ang="0">
                <a:pos x="1230" y="2"/>
              </a:cxn>
              <a:cxn ang="0">
                <a:pos x="1326" y="102"/>
              </a:cxn>
              <a:cxn ang="0">
                <a:pos x="1336" y="122"/>
              </a:cxn>
              <a:cxn ang="0">
                <a:pos x="1564" y="138"/>
              </a:cxn>
              <a:cxn ang="0">
                <a:pos x="1720" y="190"/>
              </a:cxn>
              <a:cxn ang="0">
                <a:pos x="1926" y="172"/>
              </a:cxn>
              <a:cxn ang="0">
                <a:pos x="2108" y="246"/>
              </a:cxn>
              <a:cxn ang="0">
                <a:pos x="2274" y="272"/>
              </a:cxn>
              <a:cxn ang="0">
                <a:pos x="2442" y="276"/>
              </a:cxn>
              <a:cxn ang="0">
                <a:pos x="2568" y="332"/>
              </a:cxn>
              <a:cxn ang="0">
                <a:pos x="2446" y="360"/>
              </a:cxn>
              <a:cxn ang="0">
                <a:pos x="2368" y="380"/>
              </a:cxn>
              <a:cxn ang="0">
                <a:pos x="2306" y="464"/>
              </a:cxn>
              <a:cxn ang="0">
                <a:pos x="2136" y="534"/>
              </a:cxn>
              <a:cxn ang="0">
                <a:pos x="2104" y="634"/>
              </a:cxn>
              <a:cxn ang="0">
                <a:pos x="2034" y="582"/>
              </a:cxn>
              <a:cxn ang="0">
                <a:pos x="2166" y="430"/>
              </a:cxn>
              <a:cxn ang="0">
                <a:pos x="2058" y="456"/>
              </a:cxn>
              <a:cxn ang="0">
                <a:pos x="1966" y="504"/>
              </a:cxn>
              <a:cxn ang="0">
                <a:pos x="1734" y="620"/>
              </a:cxn>
              <a:cxn ang="0">
                <a:pos x="1794" y="728"/>
              </a:cxn>
              <a:cxn ang="0">
                <a:pos x="1660" y="810"/>
              </a:cxn>
              <a:cxn ang="0">
                <a:pos x="1666" y="764"/>
              </a:cxn>
              <a:cxn ang="0">
                <a:pos x="1472" y="652"/>
              </a:cxn>
              <a:cxn ang="0">
                <a:pos x="1418" y="718"/>
              </a:cxn>
              <a:cxn ang="0">
                <a:pos x="1276" y="718"/>
              </a:cxn>
              <a:cxn ang="0">
                <a:pos x="1132" y="674"/>
              </a:cxn>
              <a:cxn ang="0">
                <a:pos x="1024" y="700"/>
              </a:cxn>
              <a:cxn ang="0">
                <a:pos x="894" y="696"/>
              </a:cxn>
              <a:cxn ang="0">
                <a:pos x="760" y="632"/>
              </a:cxn>
              <a:cxn ang="0">
                <a:pos x="536" y="634"/>
              </a:cxn>
              <a:cxn ang="0">
                <a:pos x="530" y="702"/>
              </a:cxn>
              <a:cxn ang="0">
                <a:pos x="340" y="706"/>
              </a:cxn>
              <a:cxn ang="0">
                <a:pos x="344" y="792"/>
              </a:cxn>
            </a:cxnLst>
            <a:rect l="0" t="0" r="r" b="b"/>
            <a:pathLst>
              <a:path w="2580" h="890">
                <a:moveTo>
                  <a:pt x="344" y="792"/>
                </a:moveTo>
                <a:lnTo>
                  <a:pt x="328" y="804"/>
                </a:lnTo>
                <a:lnTo>
                  <a:pt x="318" y="810"/>
                </a:lnTo>
                <a:lnTo>
                  <a:pt x="314" y="818"/>
                </a:lnTo>
                <a:lnTo>
                  <a:pt x="306" y="828"/>
                </a:lnTo>
                <a:lnTo>
                  <a:pt x="314" y="834"/>
                </a:lnTo>
                <a:lnTo>
                  <a:pt x="320" y="844"/>
                </a:lnTo>
                <a:lnTo>
                  <a:pt x="322" y="862"/>
                </a:lnTo>
                <a:lnTo>
                  <a:pt x="336" y="878"/>
                </a:lnTo>
                <a:lnTo>
                  <a:pt x="326" y="888"/>
                </a:lnTo>
                <a:lnTo>
                  <a:pt x="322" y="890"/>
                </a:lnTo>
                <a:lnTo>
                  <a:pt x="306" y="878"/>
                </a:lnTo>
                <a:lnTo>
                  <a:pt x="300" y="876"/>
                </a:lnTo>
                <a:lnTo>
                  <a:pt x="290" y="866"/>
                </a:lnTo>
                <a:lnTo>
                  <a:pt x="280" y="860"/>
                </a:lnTo>
                <a:lnTo>
                  <a:pt x="270" y="862"/>
                </a:lnTo>
                <a:lnTo>
                  <a:pt x="264" y="862"/>
                </a:lnTo>
                <a:lnTo>
                  <a:pt x="254" y="858"/>
                </a:lnTo>
                <a:lnTo>
                  <a:pt x="240" y="850"/>
                </a:lnTo>
                <a:lnTo>
                  <a:pt x="232" y="850"/>
                </a:lnTo>
                <a:lnTo>
                  <a:pt x="222" y="852"/>
                </a:lnTo>
                <a:lnTo>
                  <a:pt x="210" y="844"/>
                </a:lnTo>
                <a:lnTo>
                  <a:pt x="198" y="846"/>
                </a:lnTo>
                <a:lnTo>
                  <a:pt x="172" y="828"/>
                </a:lnTo>
                <a:lnTo>
                  <a:pt x="158" y="822"/>
                </a:lnTo>
                <a:lnTo>
                  <a:pt x="162" y="808"/>
                </a:lnTo>
                <a:lnTo>
                  <a:pt x="174" y="796"/>
                </a:lnTo>
                <a:lnTo>
                  <a:pt x="172" y="786"/>
                </a:lnTo>
                <a:lnTo>
                  <a:pt x="188" y="776"/>
                </a:lnTo>
                <a:lnTo>
                  <a:pt x="170" y="774"/>
                </a:lnTo>
                <a:lnTo>
                  <a:pt x="172" y="766"/>
                </a:lnTo>
                <a:lnTo>
                  <a:pt x="182" y="762"/>
                </a:lnTo>
                <a:lnTo>
                  <a:pt x="198" y="758"/>
                </a:lnTo>
                <a:lnTo>
                  <a:pt x="200" y="726"/>
                </a:lnTo>
                <a:lnTo>
                  <a:pt x="184" y="716"/>
                </a:lnTo>
                <a:lnTo>
                  <a:pt x="164" y="716"/>
                </a:lnTo>
                <a:lnTo>
                  <a:pt x="162" y="710"/>
                </a:lnTo>
                <a:lnTo>
                  <a:pt x="130" y="708"/>
                </a:lnTo>
                <a:lnTo>
                  <a:pt x="126" y="694"/>
                </a:lnTo>
                <a:lnTo>
                  <a:pt x="108" y="690"/>
                </a:lnTo>
                <a:lnTo>
                  <a:pt x="110" y="678"/>
                </a:lnTo>
                <a:lnTo>
                  <a:pt x="106" y="668"/>
                </a:lnTo>
                <a:lnTo>
                  <a:pt x="82" y="668"/>
                </a:lnTo>
                <a:lnTo>
                  <a:pt x="78" y="672"/>
                </a:lnTo>
                <a:lnTo>
                  <a:pt x="72" y="674"/>
                </a:lnTo>
                <a:lnTo>
                  <a:pt x="64" y="670"/>
                </a:lnTo>
                <a:lnTo>
                  <a:pt x="64" y="650"/>
                </a:lnTo>
                <a:lnTo>
                  <a:pt x="82" y="650"/>
                </a:lnTo>
                <a:lnTo>
                  <a:pt x="84" y="648"/>
                </a:lnTo>
                <a:lnTo>
                  <a:pt x="56" y="618"/>
                </a:lnTo>
                <a:lnTo>
                  <a:pt x="52" y="596"/>
                </a:lnTo>
                <a:lnTo>
                  <a:pt x="32" y="594"/>
                </a:lnTo>
                <a:lnTo>
                  <a:pt x="32" y="588"/>
                </a:lnTo>
                <a:lnTo>
                  <a:pt x="14" y="584"/>
                </a:lnTo>
                <a:lnTo>
                  <a:pt x="10" y="578"/>
                </a:lnTo>
                <a:lnTo>
                  <a:pt x="6" y="562"/>
                </a:lnTo>
                <a:lnTo>
                  <a:pt x="0" y="550"/>
                </a:lnTo>
                <a:lnTo>
                  <a:pt x="2" y="538"/>
                </a:lnTo>
                <a:lnTo>
                  <a:pt x="2" y="522"/>
                </a:lnTo>
                <a:lnTo>
                  <a:pt x="8" y="510"/>
                </a:lnTo>
                <a:lnTo>
                  <a:pt x="26" y="496"/>
                </a:lnTo>
                <a:lnTo>
                  <a:pt x="40" y="494"/>
                </a:lnTo>
                <a:lnTo>
                  <a:pt x="22" y="486"/>
                </a:lnTo>
                <a:lnTo>
                  <a:pt x="12" y="474"/>
                </a:lnTo>
                <a:lnTo>
                  <a:pt x="56" y="438"/>
                </a:lnTo>
                <a:lnTo>
                  <a:pt x="64" y="424"/>
                </a:lnTo>
                <a:lnTo>
                  <a:pt x="40" y="406"/>
                </a:lnTo>
                <a:lnTo>
                  <a:pt x="50" y="396"/>
                </a:lnTo>
                <a:lnTo>
                  <a:pt x="42" y="382"/>
                </a:lnTo>
                <a:lnTo>
                  <a:pt x="32" y="372"/>
                </a:lnTo>
                <a:lnTo>
                  <a:pt x="40" y="352"/>
                </a:lnTo>
                <a:lnTo>
                  <a:pt x="34" y="336"/>
                </a:lnTo>
                <a:lnTo>
                  <a:pt x="24" y="318"/>
                </a:lnTo>
                <a:lnTo>
                  <a:pt x="40" y="302"/>
                </a:lnTo>
                <a:lnTo>
                  <a:pt x="16" y="288"/>
                </a:lnTo>
                <a:lnTo>
                  <a:pt x="20" y="266"/>
                </a:lnTo>
                <a:lnTo>
                  <a:pt x="30" y="256"/>
                </a:lnTo>
                <a:lnTo>
                  <a:pt x="40" y="254"/>
                </a:lnTo>
                <a:lnTo>
                  <a:pt x="40" y="248"/>
                </a:lnTo>
                <a:lnTo>
                  <a:pt x="62" y="244"/>
                </a:lnTo>
                <a:lnTo>
                  <a:pt x="80" y="244"/>
                </a:lnTo>
                <a:lnTo>
                  <a:pt x="86" y="254"/>
                </a:lnTo>
                <a:lnTo>
                  <a:pt x="96" y="258"/>
                </a:lnTo>
                <a:lnTo>
                  <a:pt x="134" y="260"/>
                </a:lnTo>
                <a:lnTo>
                  <a:pt x="162" y="274"/>
                </a:lnTo>
                <a:lnTo>
                  <a:pt x="188" y="290"/>
                </a:lnTo>
                <a:lnTo>
                  <a:pt x="218" y="306"/>
                </a:lnTo>
                <a:lnTo>
                  <a:pt x="220" y="324"/>
                </a:lnTo>
                <a:lnTo>
                  <a:pt x="202" y="340"/>
                </a:lnTo>
                <a:lnTo>
                  <a:pt x="172" y="348"/>
                </a:lnTo>
                <a:lnTo>
                  <a:pt x="146" y="338"/>
                </a:lnTo>
                <a:lnTo>
                  <a:pt x="116" y="332"/>
                </a:lnTo>
                <a:lnTo>
                  <a:pt x="94" y="324"/>
                </a:lnTo>
                <a:lnTo>
                  <a:pt x="76" y="316"/>
                </a:lnTo>
                <a:lnTo>
                  <a:pt x="90" y="334"/>
                </a:lnTo>
                <a:lnTo>
                  <a:pt x="106" y="342"/>
                </a:lnTo>
                <a:lnTo>
                  <a:pt x="114" y="348"/>
                </a:lnTo>
                <a:lnTo>
                  <a:pt x="116" y="360"/>
                </a:lnTo>
                <a:lnTo>
                  <a:pt x="122" y="386"/>
                </a:lnTo>
                <a:lnTo>
                  <a:pt x="132" y="388"/>
                </a:lnTo>
                <a:lnTo>
                  <a:pt x="148" y="402"/>
                </a:lnTo>
                <a:lnTo>
                  <a:pt x="168" y="402"/>
                </a:lnTo>
                <a:lnTo>
                  <a:pt x="170" y="392"/>
                </a:lnTo>
                <a:lnTo>
                  <a:pt x="158" y="388"/>
                </a:lnTo>
                <a:lnTo>
                  <a:pt x="148" y="376"/>
                </a:lnTo>
                <a:lnTo>
                  <a:pt x="156" y="366"/>
                </a:lnTo>
                <a:lnTo>
                  <a:pt x="168" y="376"/>
                </a:lnTo>
                <a:lnTo>
                  <a:pt x="180" y="380"/>
                </a:lnTo>
                <a:lnTo>
                  <a:pt x="206" y="386"/>
                </a:lnTo>
                <a:lnTo>
                  <a:pt x="206" y="376"/>
                </a:lnTo>
                <a:lnTo>
                  <a:pt x="196" y="364"/>
                </a:lnTo>
                <a:lnTo>
                  <a:pt x="208" y="352"/>
                </a:lnTo>
                <a:lnTo>
                  <a:pt x="226" y="342"/>
                </a:lnTo>
                <a:lnTo>
                  <a:pt x="236" y="334"/>
                </a:lnTo>
                <a:lnTo>
                  <a:pt x="264" y="342"/>
                </a:lnTo>
                <a:lnTo>
                  <a:pt x="270" y="318"/>
                </a:lnTo>
                <a:lnTo>
                  <a:pt x="262" y="310"/>
                </a:lnTo>
                <a:lnTo>
                  <a:pt x="266" y="288"/>
                </a:lnTo>
                <a:lnTo>
                  <a:pt x="258" y="280"/>
                </a:lnTo>
                <a:lnTo>
                  <a:pt x="292" y="278"/>
                </a:lnTo>
                <a:lnTo>
                  <a:pt x="304" y="292"/>
                </a:lnTo>
                <a:lnTo>
                  <a:pt x="304" y="300"/>
                </a:lnTo>
                <a:lnTo>
                  <a:pt x="288" y="300"/>
                </a:lnTo>
                <a:lnTo>
                  <a:pt x="278" y="310"/>
                </a:lnTo>
                <a:lnTo>
                  <a:pt x="294" y="324"/>
                </a:lnTo>
                <a:lnTo>
                  <a:pt x="318" y="326"/>
                </a:lnTo>
                <a:lnTo>
                  <a:pt x="328" y="302"/>
                </a:lnTo>
                <a:lnTo>
                  <a:pt x="386" y="280"/>
                </a:lnTo>
                <a:lnTo>
                  <a:pt x="396" y="282"/>
                </a:lnTo>
                <a:lnTo>
                  <a:pt x="408" y="270"/>
                </a:lnTo>
                <a:lnTo>
                  <a:pt x="420" y="266"/>
                </a:lnTo>
                <a:lnTo>
                  <a:pt x="416" y="284"/>
                </a:lnTo>
                <a:lnTo>
                  <a:pt x="436" y="284"/>
                </a:lnTo>
                <a:lnTo>
                  <a:pt x="440" y="276"/>
                </a:lnTo>
                <a:lnTo>
                  <a:pt x="476" y="278"/>
                </a:lnTo>
                <a:lnTo>
                  <a:pt x="500" y="264"/>
                </a:lnTo>
                <a:lnTo>
                  <a:pt x="504" y="274"/>
                </a:lnTo>
                <a:lnTo>
                  <a:pt x="502" y="282"/>
                </a:lnTo>
                <a:lnTo>
                  <a:pt x="512" y="282"/>
                </a:lnTo>
                <a:lnTo>
                  <a:pt x="516" y="274"/>
                </a:lnTo>
                <a:lnTo>
                  <a:pt x="532" y="264"/>
                </a:lnTo>
                <a:lnTo>
                  <a:pt x="520" y="248"/>
                </a:lnTo>
                <a:lnTo>
                  <a:pt x="498" y="240"/>
                </a:lnTo>
                <a:lnTo>
                  <a:pt x="498" y="226"/>
                </a:lnTo>
                <a:lnTo>
                  <a:pt x="506" y="224"/>
                </a:lnTo>
                <a:lnTo>
                  <a:pt x="526" y="242"/>
                </a:lnTo>
                <a:lnTo>
                  <a:pt x="558" y="244"/>
                </a:lnTo>
                <a:lnTo>
                  <a:pt x="592" y="256"/>
                </a:lnTo>
                <a:lnTo>
                  <a:pt x="620" y="268"/>
                </a:lnTo>
                <a:lnTo>
                  <a:pt x="650" y="284"/>
                </a:lnTo>
                <a:lnTo>
                  <a:pt x="658" y="270"/>
                </a:lnTo>
                <a:lnTo>
                  <a:pt x="644" y="256"/>
                </a:lnTo>
                <a:lnTo>
                  <a:pt x="626" y="246"/>
                </a:lnTo>
                <a:lnTo>
                  <a:pt x="626" y="236"/>
                </a:lnTo>
                <a:lnTo>
                  <a:pt x="634" y="216"/>
                </a:lnTo>
                <a:lnTo>
                  <a:pt x="624" y="210"/>
                </a:lnTo>
                <a:lnTo>
                  <a:pt x="626" y="204"/>
                </a:lnTo>
                <a:lnTo>
                  <a:pt x="650" y="186"/>
                </a:lnTo>
                <a:lnTo>
                  <a:pt x="666" y="154"/>
                </a:lnTo>
                <a:lnTo>
                  <a:pt x="716" y="158"/>
                </a:lnTo>
                <a:lnTo>
                  <a:pt x="720" y="164"/>
                </a:lnTo>
                <a:lnTo>
                  <a:pt x="716" y="182"/>
                </a:lnTo>
                <a:lnTo>
                  <a:pt x="706" y="198"/>
                </a:lnTo>
                <a:lnTo>
                  <a:pt x="716" y="206"/>
                </a:lnTo>
                <a:lnTo>
                  <a:pt x="720" y="224"/>
                </a:lnTo>
                <a:lnTo>
                  <a:pt x="716" y="268"/>
                </a:lnTo>
                <a:lnTo>
                  <a:pt x="732" y="280"/>
                </a:lnTo>
                <a:lnTo>
                  <a:pt x="724" y="298"/>
                </a:lnTo>
                <a:lnTo>
                  <a:pt x="696" y="322"/>
                </a:lnTo>
                <a:lnTo>
                  <a:pt x="682" y="328"/>
                </a:lnTo>
                <a:lnTo>
                  <a:pt x="666" y="324"/>
                </a:lnTo>
                <a:lnTo>
                  <a:pt x="658" y="328"/>
                </a:lnTo>
                <a:lnTo>
                  <a:pt x="670" y="336"/>
                </a:lnTo>
                <a:lnTo>
                  <a:pt x="688" y="340"/>
                </a:lnTo>
                <a:lnTo>
                  <a:pt x="706" y="342"/>
                </a:lnTo>
                <a:lnTo>
                  <a:pt x="726" y="326"/>
                </a:lnTo>
                <a:lnTo>
                  <a:pt x="754" y="298"/>
                </a:lnTo>
                <a:lnTo>
                  <a:pt x="746" y="282"/>
                </a:lnTo>
                <a:lnTo>
                  <a:pt x="756" y="266"/>
                </a:lnTo>
                <a:lnTo>
                  <a:pt x="778" y="270"/>
                </a:lnTo>
                <a:lnTo>
                  <a:pt x="788" y="280"/>
                </a:lnTo>
                <a:lnTo>
                  <a:pt x="792" y="296"/>
                </a:lnTo>
                <a:lnTo>
                  <a:pt x="806" y="284"/>
                </a:lnTo>
                <a:lnTo>
                  <a:pt x="798" y="268"/>
                </a:lnTo>
                <a:lnTo>
                  <a:pt x="778" y="262"/>
                </a:lnTo>
                <a:lnTo>
                  <a:pt x="736" y="260"/>
                </a:lnTo>
                <a:lnTo>
                  <a:pt x="736" y="240"/>
                </a:lnTo>
                <a:lnTo>
                  <a:pt x="744" y="220"/>
                </a:lnTo>
                <a:lnTo>
                  <a:pt x="734" y="204"/>
                </a:lnTo>
                <a:lnTo>
                  <a:pt x="728" y="192"/>
                </a:lnTo>
                <a:lnTo>
                  <a:pt x="740" y="180"/>
                </a:lnTo>
                <a:lnTo>
                  <a:pt x="754" y="174"/>
                </a:lnTo>
                <a:lnTo>
                  <a:pt x="756" y="158"/>
                </a:lnTo>
                <a:lnTo>
                  <a:pt x="764" y="158"/>
                </a:lnTo>
                <a:lnTo>
                  <a:pt x="766" y="176"/>
                </a:lnTo>
                <a:lnTo>
                  <a:pt x="760" y="190"/>
                </a:lnTo>
                <a:lnTo>
                  <a:pt x="764" y="200"/>
                </a:lnTo>
                <a:lnTo>
                  <a:pt x="780" y="204"/>
                </a:lnTo>
                <a:lnTo>
                  <a:pt x="804" y="210"/>
                </a:lnTo>
                <a:lnTo>
                  <a:pt x="816" y="210"/>
                </a:lnTo>
                <a:lnTo>
                  <a:pt x="802" y="200"/>
                </a:lnTo>
                <a:lnTo>
                  <a:pt x="782" y="194"/>
                </a:lnTo>
                <a:lnTo>
                  <a:pt x="774" y="182"/>
                </a:lnTo>
                <a:lnTo>
                  <a:pt x="786" y="178"/>
                </a:lnTo>
                <a:lnTo>
                  <a:pt x="806" y="182"/>
                </a:lnTo>
                <a:lnTo>
                  <a:pt x="792" y="166"/>
                </a:lnTo>
                <a:lnTo>
                  <a:pt x="798" y="162"/>
                </a:lnTo>
                <a:lnTo>
                  <a:pt x="832" y="172"/>
                </a:lnTo>
                <a:lnTo>
                  <a:pt x="852" y="188"/>
                </a:lnTo>
                <a:lnTo>
                  <a:pt x="880" y="188"/>
                </a:lnTo>
                <a:lnTo>
                  <a:pt x="866" y="174"/>
                </a:lnTo>
                <a:lnTo>
                  <a:pt x="848" y="160"/>
                </a:lnTo>
                <a:lnTo>
                  <a:pt x="842" y="138"/>
                </a:lnTo>
                <a:lnTo>
                  <a:pt x="854" y="130"/>
                </a:lnTo>
                <a:lnTo>
                  <a:pt x="900" y="128"/>
                </a:lnTo>
                <a:lnTo>
                  <a:pt x="946" y="120"/>
                </a:lnTo>
                <a:lnTo>
                  <a:pt x="934" y="98"/>
                </a:lnTo>
                <a:lnTo>
                  <a:pt x="972" y="80"/>
                </a:lnTo>
                <a:lnTo>
                  <a:pt x="1056" y="52"/>
                </a:lnTo>
                <a:lnTo>
                  <a:pt x="1092" y="48"/>
                </a:lnTo>
                <a:lnTo>
                  <a:pt x="1126" y="52"/>
                </a:lnTo>
                <a:lnTo>
                  <a:pt x="1176" y="36"/>
                </a:lnTo>
                <a:lnTo>
                  <a:pt x="1172" y="20"/>
                </a:lnTo>
                <a:lnTo>
                  <a:pt x="1196" y="0"/>
                </a:lnTo>
                <a:lnTo>
                  <a:pt x="1230" y="2"/>
                </a:lnTo>
                <a:lnTo>
                  <a:pt x="1248" y="8"/>
                </a:lnTo>
                <a:lnTo>
                  <a:pt x="1226" y="20"/>
                </a:lnTo>
                <a:lnTo>
                  <a:pt x="1268" y="22"/>
                </a:lnTo>
                <a:lnTo>
                  <a:pt x="1260" y="36"/>
                </a:lnTo>
                <a:lnTo>
                  <a:pt x="1336" y="34"/>
                </a:lnTo>
                <a:lnTo>
                  <a:pt x="1364" y="52"/>
                </a:lnTo>
                <a:lnTo>
                  <a:pt x="1368" y="64"/>
                </a:lnTo>
                <a:lnTo>
                  <a:pt x="1360" y="84"/>
                </a:lnTo>
                <a:lnTo>
                  <a:pt x="1326" y="102"/>
                </a:lnTo>
                <a:lnTo>
                  <a:pt x="1290" y="122"/>
                </a:lnTo>
                <a:lnTo>
                  <a:pt x="1240" y="150"/>
                </a:lnTo>
                <a:lnTo>
                  <a:pt x="1244" y="154"/>
                </a:lnTo>
                <a:lnTo>
                  <a:pt x="1266" y="146"/>
                </a:lnTo>
                <a:lnTo>
                  <a:pt x="1308" y="134"/>
                </a:lnTo>
                <a:lnTo>
                  <a:pt x="1306" y="126"/>
                </a:lnTo>
                <a:lnTo>
                  <a:pt x="1316" y="116"/>
                </a:lnTo>
                <a:lnTo>
                  <a:pt x="1332" y="112"/>
                </a:lnTo>
                <a:lnTo>
                  <a:pt x="1336" y="122"/>
                </a:lnTo>
                <a:lnTo>
                  <a:pt x="1348" y="126"/>
                </a:lnTo>
                <a:lnTo>
                  <a:pt x="1366" y="138"/>
                </a:lnTo>
                <a:lnTo>
                  <a:pt x="1376" y="132"/>
                </a:lnTo>
                <a:lnTo>
                  <a:pt x="1450" y="134"/>
                </a:lnTo>
                <a:lnTo>
                  <a:pt x="1450" y="144"/>
                </a:lnTo>
                <a:lnTo>
                  <a:pt x="1522" y="152"/>
                </a:lnTo>
                <a:lnTo>
                  <a:pt x="1530" y="126"/>
                </a:lnTo>
                <a:lnTo>
                  <a:pt x="1544" y="128"/>
                </a:lnTo>
                <a:lnTo>
                  <a:pt x="1564" y="138"/>
                </a:lnTo>
                <a:lnTo>
                  <a:pt x="1596" y="136"/>
                </a:lnTo>
                <a:lnTo>
                  <a:pt x="1614" y="156"/>
                </a:lnTo>
                <a:lnTo>
                  <a:pt x="1618" y="174"/>
                </a:lnTo>
                <a:lnTo>
                  <a:pt x="1606" y="182"/>
                </a:lnTo>
                <a:lnTo>
                  <a:pt x="1628" y="208"/>
                </a:lnTo>
                <a:lnTo>
                  <a:pt x="1650" y="214"/>
                </a:lnTo>
                <a:lnTo>
                  <a:pt x="1670" y="184"/>
                </a:lnTo>
                <a:lnTo>
                  <a:pt x="1696" y="198"/>
                </a:lnTo>
                <a:lnTo>
                  <a:pt x="1720" y="190"/>
                </a:lnTo>
                <a:lnTo>
                  <a:pt x="1746" y="200"/>
                </a:lnTo>
                <a:lnTo>
                  <a:pt x="1768" y="192"/>
                </a:lnTo>
                <a:lnTo>
                  <a:pt x="1784" y="184"/>
                </a:lnTo>
                <a:lnTo>
                  <a:pt x="1782" y="166"/>
                </a:lnTo>
                <a:lnTo>
                  <a:pt x="1804" y="158"/>
                </a:lnTo>
                <a:lnTo>
                  <a:pt x="1872" y="162"/>
                </a:lnTo>
                <a:lnTo>
                  <a:pt x="1884" y="172"/>
                </a:lnTo>
                <a:lnTo>
                  <a:pt x="1890" y="176"/>
                </a:lnTo>
                <a:lnTo>
                  <a:pt x="1926" y="172"/>
                </a:lnTo>
                <a:lnTo>
                  <a:pt x="1942" y="180"/>
                </a:lnTo>
                <a:lnTo>
                  <a:pt x="1934" y="190"/>
                </a:lnTo>
                <a:lnTo>
                  <a:pt x="1948" y="196"/>
                </a:lnTo>
                <a:lnTo>
                  <a:pt x="1978" y="208"/>
                </a:lnTo>
                <a:lnTo>
                  <a:pt x="2030" y="210"/>
                </a:lnTo>
                <a:lnTo>
                  <a:pt x="2084" y="212"/>
                </a:lnTo>
                <a:lnTo>
                  <a:pt x="2106" y="224"/>
                </a:lnTo>
                <a:lnTo>
                  <a:pt x="2104" y="238"/>
                </a:lnTo>
                <a:lnTo>
                  <a:pt x="2108" y="246"/>
                </a:lnTo>
                <a:lnTo>
                  <a:pt x="2126" y="252"/>
                </a:lnTo>
                <a:lnTo>
                  <a:pt x="2140" y="246"/>
                </a:lnTo>
                <a:lnTo>
                  <a:pt x="2206" y="250"/>
                </a:lnTo>
                <a:lnTo>
                  <a:pt x="2214" y="250"/>
                </a:lnTo>
                <a:lnTo>
                  <a:pt x="2230" y="242"/>
                </a:lnTo>
                <a:lnTo>
                  <a:pt x="2236" y="244"/>
                </a:lnTo>
                <a:lnTo>
                  <a:pt x="2236" y="256"/>
                </a:lnTo>
                <a:lnTo>
                  <a:pt x="2254" y="270"/>
                </a:lnTo>
                <a:lnTo>
                  <a:pt x="2274" y="272"/>
                </a:lnTo>
                <a:lnTo>
                  <a:pt x="2280" y="264"/>
                </a:lnTo>
                <a:lnTo>
                  <a:pt x="2274" y="252"/>
                </a:lnTo>
                <a:lnTo>
                  <a:pt x="2272" y="234"/>
                </a:lnTo>
                <a:lnTo>
                  <a:pt x="2284" y="232"/>
                </a:lnTo>
                <a:lnTo>
                  <a:pt x="2302" y="240"/>
                </a:lnTo>
                <a:lnTo>
                  <a:pt x="2334" y="240"/>
                </a:lnTo>
                <a:lnTo>
                  <a:pt x="2372" y="246"/>
                </a:lnTo>
                <a:lnTo>
                  <a:pt x="2416" y="262"/>
                </a:lnTo>
                <a:lnTo>
                  <a:pt x="2442" y="276"/>
                </a:lnTo>
                <a:lnTo>
                  <a:pt x="2488" y="296"/>
                </a:lnTo>
                <a:lnTo>
                  <a:pt x="2496" y="308"/>
                </a:lnTo>
                <a:lnTo>
                  <a:pt x="2502" y="320"/>
                </a:lnTo>
                <a:lnTo>
                  <a:pt x="2512" y="336"/>
                </a:lnTo>
                <a:lnTo>
                  <a:pt x="2520" y="332"/>
                </a:lnTo>
                <a:lnTo>
                  <a:pt x="2514" y="314"/>
                </a:lnTo>
                <a:lnTo>
                  <a:pt x="2530" y="316"/>
                </a:lnTo>
                <a:lnTo>
                  <a:pt x="2550" y="320"/>
                </a:lnTo>
                <a:lnTo>
                  <a:pt x="2568" y="332"/>
                </a:lnTo>
                <a:lnTo>
                  <a:pt x="2580" y="344"/>
                </a:lnTo>
                <a:lnTo>
                  <a:pt x="2568" y="356"/>
                </a:lnTo>
                <a:lnTo>
                  <a:pt x="2542" y="362"/>
                </a:lnTo>
                <a:lnTo>
                  <a:pt x="2538" y="376"/>
                </a:lnTo>
                <a:lnTo>
                  <a:pt x="2530" y="394"/>
                </a:lnTo>
                <a:lnTo>
                  <a:pt x="2502" y="380"/>
                </a:lnTo>
                <a:lnTo>
                  <a:pt x="2486" y="374"/>
                </a:lnTo>
                <a:lnTo>
                  <a:pt x="2488" y="358"/>
                </a:lnTo>
                <a:lnTo>
                  <a:pt x="2446" y="360"/>
                </a:lnTo>
                <a:lnTo>
                  <a:pt x="2440" y="340"/>
                </a:lnTo>
                <a:lnTo>
                  <a:pt x="2426" y="342"/>
                </a:lnTo>
                <a:lnTo>
                  <a:pt x="2424" y="356"/>
                </a:lnTo>
                <a:lnTo>
                  <a:pt x="2430" y="362"/>
                </a:lnTo>
                <a:lnTo>
                  <a:pt x="2412" y="378"/>
                </a:lnTo>
                <a:lnTo>
                  <a:pt x="2392" y="380"/>
                </a:lnTo>
                <a:lnTo>
                  <a:pt x="2378" y="378"/>
                </a:lnTo>
                <a:lnTo>
                  <a:pt x="2370" y="372"/>
                </a:lnTo>
                <a:lnTo>
                  <a:pt x="2368" y="380"/>
                </a:lnTo>
                <a:lnTo>
                  <a:pt x="2382" y="386"/>
                </a:lnTo>
                <a:lnTo>
                  <a:pt x="2396" y="394"/>
                </a:lnTo>
                <a:lnTo>
                  <a:pt x="2402" y="412"/>
                </a:lnTo>
                <a:lnTo>
                  <a:pt x="2414" y="430"/>
                </a:lnTo>
                <a:lnTo>
                  <a:pt x="2400" y="438"/>
                </a:lnTo>
                <a:lnTo>
                  <a:pt x="2374" y="428"/>
                </a:lnTo>
                <a:lnTo>
                  <a:pt x="2362" y="438"/>
                </a:lnTo>
                <a:lnTo>
                  <a:pt x="2326" y="454"/>
                </a:lnTo>
                <a:lnTo>
                  <a:pt x="2306" y="464"/>
                </a:lnTo>
                <a:lnTo>
                  <a:pt x="2266" y="496"/>
                </a:lnTo>
                <a:lnTo>
                  <a:pt x="2252" y="484"/>
                </a:lnTo>
                <a:lnTo>
                  <a:pt x="2222" y="484"/>
                </a:lnTo>
                <a:lnTo>
                  <a:pt x="2206" y="500"/>
                </a:lnTo>
                <a:lnTo>
                  <a:pt x="2202" y="484"/>
                </a:lnTo>
                <a:lnTo>
                  <a:pt x="2192" y="484"/>
                </a:lnTo>
                <a:lnTo>
                  <a:pt x="2188" y="496"/>
                </a:lnTo>
                <a:lnTo>
                  <a:pt x="2160" y="496"/>
                </a:lnTo>
                <a:lnTo>
                  <a:pt x="2136" y="534"/>
                </a:lnTo>
                <a:lnTo>
                  <a:pt x="2136" y="546"/>
                </a:lnTo>
                <a:lnTo>
                  <a:pt x="2152" y="546"/>
                </a:lnTo>
                <a:lnTo>
                  <a:pt x="2148" y="564"/>
                </a:lnTo>
                <a:lnTo>
                  <a:pt x="2154" y="580"/>
                </a:lnTo>
                <a:lnTo>
                  <a:pt x="2136" y="586"/>
                </a:lnTo>
                <a:lnTo>
                  <a:pt x="2130" y="600"/>
                </a:lnTo>
                <a:lnTo>
                  <a:pt x="2136" y="618"/>
                </a:lnTo>
                <a:lnTo>
                  <a:pt x="2112" y="626"/>
                </a:lnTo>
                <a:lnTo>
                  <a:pt x="2104" y="634"/>
                </a:lnTo>
                <a:lnTo>
                  <a:pt x="2104" y="640"/>
                </a:lnTo>
                <a:lnTo>
                  <a:pt x="2106" y="644"/>
                </a:lnTo>
                <a:lnTo>
                  <a:pt x="2104" y="648"/>
                </a:lnTo>
                <a:lnTo>
                  <a:pt x="2080" y="656"/>
                </a:lnTo>
                <a:lnTo>
                  <a:pt x="2080" y="670"/>
                </a:lnTo>
                <a:lnTo>
                  <a:pt x="2050" y="700"/>
                </a:lnTo>
                <a:lnTo>
                  <a:pt x="2046" y="668"/>
                </a:lnTo>
                <a:lnTo>
                  <a:pt x="2034" y="618"/>
                </a:lnTo>
                <a:lnTo>
                  <a:pt x="2034" y="582"/>
                </a:lnTo>
                <a:lnTo>
                  <a:pt x="2046" y="568"/>
                </a:lnTo>
                <a:lnTo>
                  <a:pt x="2058" y="546"/>
                </a:lnTo>
                <a:lnTo>
                  <a:pt x="2074" y="542"/>
                </a:lnTo>
                <a:lnTo>
                  <a:pt x="2116" y="502"/>
                </a:lnTo>
                <a:lnTo>
                  <a:pt x="2148" y="480"/>
                </a:lnTo>
                <a:lnTo>
                  <a:pt x="2158" y="476"/>
                </a:lnTo>
                <a:lnTo>
                  <a:pt x="2174" y="440"/>
                </a:lnTo>
                <a:lnTo>
                  <a:pt x="2182" y="436"/>
                </a:lnTo>
                <a:lnTo>
                  <a:pt x="2166" y="430"/>
                </a:lnTo>
                <a:lnTo>
                  <a:pt x="2160" y="432"/>
                </a:lnTo>
                <a:lnTo>
                  <a:pt x="2154" y="438"/>
                </a:lnTo>
                <a:lnTo>
                  <a:pt x="2154" y="456"/>
                </a:lnTo>
                <a:lnTo>
                  <a:pt x="2140" y="456"/>
                </a:lnTo>
                <a:lnTo>
                  <a:pt x="2108" y="476"/>
                </a:lnTo>
                <a:lnTo>
                  <a:pt x="2100" y="468"/>
                </a:lnTo>
                <a:lnTo>
                  <a:pt x="2108" y="452"/>
                </a:lnTo>
                <a:lnTo>
                  <a:pt x="2098" y="456"/>
                </a:lnTo>
                <a:lnTo>
                  <a:pt x="2058" y="456"/>
                </a:lnTo>
                <a:lnTo>
                  <a:pt x="2020" y="486"/>
                </a:lnTo>
                <a:lnTo>
                  <a:pt x="2012" y="502"/>
                </a:lnTo>
                <a:lnTo>
                  <a:pt x="2016" y="506"/>
                </a:lnTo>
                <a:lnTo>
                  <a:pt x="2026" y="516"/>
                </a:lnTo>
                <a:lnTo>
                  <a:pt x="2010" y="516"/>
                </a:lnTo>
                <a:lnTo>
                  <a:pt x="1994" y="518"/>
                </a:lnTo>
                <a:lnTo>
                  <a:pt x="1964" y="520"/>
                </a:lnTo>
                <a:lnTo>
                  <a:pt x="1972" y="512"/>
                </a:lnTo>
                <a:lnTo>
                  <a:pt x="1966" y="504"/>
                </a:lnTo>
                <a:lnTo>
                  <a:pt x="1944" y="502"/>
                </a:lnTo>
                <a:lnTo>
                  <a:pt x="1930" y="504"/>
                </a:lnTo>
                <a:lnTo>
                  <a:pt x="1924" y="512"/>
                </a:lnTo>
                <a:lnTo>
                  <a:pt x="1894" y="510"/>
                </a:lnTo>
                <a:lnTo>
                  <a:pt x="1880" y="512"/>
                </a:lnTo>
                <a:lnTo>
                  <a:pt x="1828" y="512"/>
                </a:lnTo>
                <a:lnTo>
                  <a:pt x="1712" y="612"/>
                </a:lnTo>
                <a:lnTo>
                  <a:pt x="1714" y="622"/>
                </a:lnTo>
                <a:lnTo>
                  <a:pt x="1734" y="620"/>
                </a:lnTo>
                <a:lnTo>
                  <a:pt x="1736" y="636"/>
                </a:lnTo>
                <a:lnTo>
                  <a:pt x="1746" y="624"/>
                </a:lnTo>
                <a:lnTo>
                  <a:pt x="1756" y="640"/>
                </a:lnTo>
                <a:lnTo>
                  <a:pt x="1770" y="628"/>
                </a:lnTo>
                <a:lnTo>
                  <a:pt x="1792" y="632"/>
                </a:lnTo>
                <a:lnTo>
                  <a:pt x="1808" y="652"/>
                </a:lnTo>
                <a:lnTo>
                  <a:pt x="1804" y="674"/>
                </a:lnTo>
                <a:lnTo>
                  <a:pt x="1796" y="696"/>
                </a:lnTo>
                <a:lnTo>
                  <a:pt x="1794" y="728"/>
                </a:lnTo>
                <a:lnTo>
                  <a:pt x="1788" y="746"/>
                </a:lnTo>
                <a:lnTo>
                  <a:pt x="1728" y="820"/>
                </a:lnTo>
                <a:lnTo>
                  <a:pt x="1710" y="842"/>
                </a:lnTo>
                <a:lnTo>
                  <a:pt x="1696" y="852"/>
                </a:lnTo>
                <a:lnTo>
                  <a:pt x="1678" y="860"/>
                </a:lnTo>
                <a:lnTo>
                  <a:pt x="1664" y="852"/>
                </a:lnTo>
                <a:lnTo>
                  <a:pt x="1646" y="856"/>
                </a:lnTo>
                <a:lnTo>
                  <a:pt x="1646" y="820"/>
                </a:lnTo>
                <a:lnTo>
                  <a:pt x="1660" y="810"/>
                </a:lnTo>
                <a:lnTo>
                  <a:pt x="1666" y="816"/>
                </a:lnTo>
                <a:lnTo>
                  <a:pt x="1678" y="814"/>
                </a:lnTo>
                <a:lnTo>
                  <a:pt x="1690" y="792"/>
                </a:lnTo>
                <a:lnTo>
                  <a:pt x="1696" y="770"/>
                </a:lnTo>
                <a:lnTo>
                  <a:pt x="1704" y="766"/>
                </a:lnTo>
                <a:lnTo>
                  <a:pt x="1702" y="752"/>
                </a:lnTo>
                <a:lnTo>
                  <a:pt x="1686" y="754"/>
                </a:lnTo>
                <a:lnTo>
                  <a:pt x="1672" y="756"/>
                </a:lnTo>
                <a:lnTo>
                  <a:pt x="1666" y="764"/>
                </a:lnTo>
                <a:lnTo>
                  <a:pt x="1644" y="762"/>
                </a:lnTo>
                <a:lnTo>
                  <a:pt x="1640" y="742"/>
                </a:lnTo>
                <a:lnTo>
                  <a:pt x="1610" y="726"/>
                </a:lnTo>
                <a:lnTo>
                  <a:pt x="1594" y="726"/>
                </a:lnTo>
                <a:lnTo>
                  <a:pt x="1572" y="674"/>
                </a:lnTo>
                <a:lnTo>
                  <a:pt x="1560" y="654"/>
                </a:lnTo>
                <a:lnTo>
                  <a:pt x="1530" y="642"/>
                </a:lnTo>
                <a:lnTo>
                  <a:pt x="1486" y="646"/>
                </a:lnTo>
                <a:lnTo>
                  <a:pt x="1472" y="652"/>
                </a:lnTo>
                <a:lnTo>
                  <a:pt x="1470" y="660"/>
                </a:lnTo>
                <a:lnTo>
                  <a:pt x="1482" y="662"/>
                </a:lnTo>
                <a:lnTo>
                  <a:pt x="1482" y="676"/>
                </a:lnTo>
                <a:lnTo>
                  <a:pt x="1472" y="682"/>
                </a:lnTo>
                <a:lnTo>
                  <a:pt x="1462" y="700"/>
                </a:lnTo>
                <a:lnTo>
                  <a:pt x="1458" y="716"/>
                </a:lnTo>
                <a:lnTo>
                  <a:pt x="1446" y="718"/>
                </a:lnTo>
                <a:lnTo>
                  <a:pt x="1436" y="728"/>
                </a:lnTo>
                <a:lnTo>
                  <a:pt x="1418" y="718"/>
                </a:lnTo>
                <a:lnTo>
                  <a:pt x="1394" y="716"/>
                </a:lnTo>
                <a:lnTo>
                  <a:pt x="1386" y="710"/>
                </a:lnTo>
                <a:lnTo>
                  <a:pt x="1376" y="712"/>
                </a:lnTo>
                <a:lnTo>
                  <a:pt x="1358" y="726"/>
                </a:lnTo>
                <a:lnTo>
                  <a:pt x="1328" y="732"/>
                </a:lnTo>
                <a:lnTo>
                  <a:pt x="1310" y="734"/>
                </a:lnTo>
                <a:lnTo>
                  <a:pt x="1288" y="732"/>
                </a:lnTo>
                <a:lnTo>
                  <a:pt x="1282" y="726"/>
                </a:lnTo>
                <a:lnTo>
                  <a:pt x="1276" y="718"/>
                </a:lnTo>
                <a:lnTo>
                  <a:pt x="1266" y="716"/>
                </a:lnTo>
                <a:lnTo>
                  <a:pt x="1260" y="710"/>
                </a:lnTo>
                <a:lnTo>
                  <a:pt x="1236" y="706"/>
                </a:lnTo>
                <a:lnTo>
                  <a:pt x="1222" y="714"/>
                </a:lnTo>
                <a:lnTo>
                  <a:pt x="1196" y="710"/>
                </a:lnTo>
                <a:lnTo>
                  <a:pt x="1186" y="698"/>
                </a:lnTo>
                <a:lnTo>
                  <a:pt x="1184" y="688"/>
                </a:lnTo>
                <a:lnTo>
                  <a:pt x="1160" y="680"/>
                </a:lnTo>
                <a:lnTo>
                  <a:pt x="1132" y="674"/>
                </a:lnTo>
                <a:lnTo>
                  <a:pt x="1114" y="692"/>
                </a:lnTo>
                <a:lnTo>
                  <a:pt x="1126" y="706"/>
                </a:lnTo>
                <a:lnTo>
                  <a:pt x="1124" y="714"/>
                </a:lnTo>
                <a:lnTo>
                  <a:pt x="1112" y="724"/>
                </a:lnTo>
                <a:lnTo>
                  <a:pt x="1104" y="718"/>
                </a:lnTo>
                <a:lnTo>
                  <a:pt x="1072" y="718"/>
                </a:lnTo>
                <a:lnTo>
                  <a:pt x="1062" y="706"/>
                </a:lnTo>
                <a:lnTo>
                  <a:pt x="1042" y="702"/>
                </a:lnTo>
                <a:lnTo>
                  <a:pt x="1024" y="700"/>
                </a:lnTo>
                <a:lnTo>
                  <a:pt x="990" y="718"/>
                </a:lnTo>
                <a:lnTo>
                  <a:pt x="982" y="726"/>
                </a:lnTo>
                <a:lnTo>
                  <a:pt x="968" y="728"/>
                </a:lnTo>
                <a:lnTo>
                  <a:pt x="960" y="736"/>
                </a:lnTo>
                <a:lnTo>
                  <a:pt x="944" y="736"/>
                </a:lnTo>
                <a:lnTo>
                  <a:pt x="940" y="722"/>
                </a:lnTo>
                <a:lnTo>
                  <a:pt x="918" y="720"/>
                </a:lnTo>
                <a:lnTo>
                  <a:pt x="904" y="710"/>
                </a:lnTo>
                <a:lnTo>
                  <a:pt x="894" y="696"/>
                </a:lnTo>
                <a:lnTo>
                  <a:pt x="866" y="700"/>
                </a:lnTo>
                <a:lnTo>
                  <a:pt x="844" y="688"/>
                </a:lnTo>
                <a:lnTo>
                  <a:pt x="840" y="696"/>
                </a:lnTo>
                <a:lnTo>
                  <a:pt x="832" y="696"/>
                </a:lnTo>
                <a:lnTo>
                  <a:pt x="818" y="672"/>
                </a:lnTo>
                <a:lnTo>
                  <a:pt x="802" y="648"/>
                </a:lnTo>
                <a:lnTo>
                  <a:pt x="784" y="636"/>
                </a:lnTo>
                <a:lnTo>
                  <a:pt x="782" y="626"/>
                </a:lnTo>
                <a:lnTo>
                  <a:pt x="760" y="632"/>
                </a:lnTo>
                <a:lnTo>
                  <a:pt x="742" y="642"/>
                </a:lnTo>
                <a:lnTo>
                  <a:pt x="722" y="632"/>
                </a:lnTo>
                <a:lnTo>
                  <a:pt x="702" y="626"/>
                </a:lnTo>
                <a:lnTo>
                  <a:pt x="692" y="620"/>
                </a:lnTo>
                <a:lnTo>
                  <a:pt x="688" y="606"/>
                </a:lnTo>
                <a:lnTo>
                  <a:pt x="668" y="604"/>
                </a:lnTo>
                <a:lnTo>
                  <a:pt x="646" y="608"/>
                </a:lnTo>
                <a:lnTo>
                  <a:pt x="558" y="632"/>
                </a:lnTo>
                <a:lnTo>
                  <a:pt x="536" y="634"/>
                </a:lnTo>
                <a:lnTo>
                  <a:pt x="540" y="644"/>
                </a:lnTo>
                <a:lnTo>
                  <a:pt x="544" y="652"/>
                </a:lnTo>
                <a:lnTo>
                  <a:pt x="532" y="656"/>
                </a:lnTo>
                <a:lnTo>
                  <a:pt x="530" y="666"/>
                </a:lnTo>
                <a:lnTo>
                  <a:pt x="524" y="672"/>
                </a:lnTo>
                <a:lnTo>
                  <a:pt x="518" y="680"/>
                </a:lnTo>
                <a:lnTo>
                  <a:pt x="532" y="684"/>
                </a:lnTo>
                <a:lnTo>
                  <a:pt x="540" y="692"/>
                </a:lnTo>
                <a:lnTo>
                  <a:pt x="530" y="702"/>
                </a:lnTo>
                <a:lnTo>
                  <a:pt x="504" y="704"/>
                </a:lnTo>
                <a:lnTo>
                  <a:pt x="494" y="694"/>
                </a:lnTo>
                <a:lnTo>
                  <a:pt x="476" y="694"/>
                </a:lnTo>
                <a:lnTo>
                  <a:pt x="454" y="704"/>
                </a:lnTo>
                <a:lnTo>
                  <a:pt x="438" y="702"/>
                </a:lnTo>
                <a:lnTo>
                  <a:pt x="416" y="688"/>
                </a:lnTo>
                <a:lnTo>
                  <a:pt x="380" y="682"/>
                </a:lnTo>
                <a:lnTo>
                  <a:pt x="364" y="688"/>
                </a:lnTo>
                <a:lnTo>
                  <a:pt x="340" y="706"/>
                </a:lnTo>
                <a:lnTo>
                  <a:pt x="338" y="718"/>
                </a:lnTo>
                <a:lnTo>
                  <a:pt x="330" y="722"/>
                </a:lnTo>
                <a:lnTo>
                  <a:pt x="322" y="706"/>
                </a:lnTo>
                <a:lnTo>
                  <a:pt x="310" y="720"/>
                </a:lnTo>
                <a:lnTo>
                  <a:pt x="304" y="744"/>
                </a:lnTo>
                <a:lnTo>
                  <a:pt x="314" y="758"/>
                </a:lnTo>
                <a:lnTo>
                  <a:pt x="328" y="762"/>
                </a:lnTo>
                <a:lnTo>
                  <a:pt x="340" y="778"/>
                </a:lnTo>
                <a:lnTo>
                  <a:pt x="344" y="792"/>
                </a:lnTo>
                <a:close/>
              </a:path>
            </a:pathLst>
          </a:custGeom>
          <a:solidFill>
            <a:srgbClr val="B4DFF4"/>
          </a:solidFill>
          <a:ln w="7938">
            <a:solidFill>
              <a:schemeClr val="tx1"/>
            </a:solidFill>
            <a:prstDash val="solid"/>
            <a:round/>
            <a:headEnd/>
            <a:tailEnd/>
          </a:ln>
        </p:spPr>
        <p:txBody>
          <a:bodyPr/>
          <a:lstStyle/>
          <a:p>
            <a:endParaRPr lang="en-US" dirty="0"/>
          </a:p>
        </p:txBody>
      </p:sp>
      <p:sp>
        <p:nvSpPr>
          <p:cNvPr id="434" name="Freeform 389"/>
          <p:cNvSpPr>
            <a:spLocks/>
          </p:cNvSpPr>
          <p:nvPr/>
        </p:nvSpPr>
        <p:spPr bwMode="auto">
          <a:xfrm>
            <a:off x="5506936" y="1774238"/>
            <a:ext cx="437489" cy="326582"/>
          </a:xfrm>
          <a:custGeom>
            <a:avLst/>
            <a:gdLst/>
            <a:ahLst/>
            <a:cxnLst>
              <a:cxn ang="0">
                <a:pos x="88" y="196"/>
              </a:cxn>
              <a:cxn ang="0">
                <a:pos x="36" y="194"/>
              </a:cxn>
              <a:cxn ang="0">
                <a:pos x="36" y="182"/>
              </a:cxn>
              <a:cxn ang="0">
                <a:pos x="30" y="176"/>
              </a:cxn>
              <a:cxn ang="0">
                <a:pos x="20" y="182"/>
              </a:cxn>
              <a:cxn ang="0">
                <a:pos x="10" y="176"/>
              </a:cxn>
              <a:cxn ang="0">
                <a:pos x="0" y="166"/>
              </a:cxn>
              <a:cxn ang="0">
                <a:pos x="0" y="154"/>
              </a:cxn>
              <a:cxn ang="0">
                <a:pos x="12" y="150"/>
              </a:cxn>
              <a:cxn ang="0">
                <a:pos x="20" y="142"/>
              </a:cxn>
              <a:cxn ang="0">
                <a:pos x="20" y="132"/>
              </a:cxn>
              <a:cxn ang="0">
                <a:pos x="34" y="118"/>
              </a:cxn>
              <a:cxn ang="0">
                <a:pos x="44" y="116"/>
              </a:cxn>
              <a:cxn ang="0">
                <a:pos x="48" y="108"/>
              </a:cxn>
              <a:cxn ang="0">
                <a:pos x="38" y="106"/>
              </a:cxn>
              <a:cxn ang="0">
                <a:pos x="64" y="84"/>
              </a:cxn>
              <a:cxn ang="0">
                <a:pos x="76" y="66"/>
              </a:cxn>
              <a:cxn ang="0">
                <a:pos x="110" y="40"/>
              </a:cxn>
              <a:cxn ang="0">
                <a:pos x="132" y="36"/>
              </a:cxn>
              <a:cxn ang="0">
                <a:pos x="140" y="28"/>
              </a:cxn>
              <a:cxn ang="0">
                <a:pos x="176" y="24"/>
              </a:cxn>
              <a:cxn ang="0">
                <a:pos x="210" y="20"/>
              </a:cxn>
              <a:cxn ang="0">
                <a:pos x="230" y="8"/>
              </a:cxn>
              <a:cxn ang="0">
                <a:pos x="250" y="0"/>
              </a:cxn>
              <a:cxn ang="0">
                <a:pos x="266" y="0"/>
              </a:cxn>
              <a:cxn ang="0">
                <a:pos x="276" y="6"/>
              </a:cxn>
              <a:cxn ang="0">
                <a:pos x="272" y="18"/>
              </a:cxn>
              <a:cxn ang="0">
                <a:pos x="254" y="30"/>
              </a:cxn>
              <a:cxn ang="0">
                <a:pos x="222" y="40"/>
              </a:cxn>
              <a:cxn ang="0">
                <a:pos x="166" y="50"/>
              </a:cxn>
              <a:cxn ang="0">
                <a:pos x="136" y="74"/>
              </a:cxn>
              <a:cxn ang="0">
                <a:pos x="122" y="80"/>
              </a:cxn>
              <a:cxn ang="0">
                <a:pos x="110" y="82"/>
              </a:cxn>
              <a:cxn ang="0">
                <a:pos x="110" y="94"/>
              </a:cxn>
              <a:cxn ang="0">
                <a:pos x="96" y="102"/>
              </a:cxn>
              <a:cxn ang="0">
                <a:pos x="86" y="116"/>
              </a:cxn>
              <a:cxn ang="0">
                <a:pos x="64" y="140"/>
              </a:cxn>
              <a:cxn ang="0">
                <a:pos x="62" y="166"/>
              </a:cxn>
              <a:cxn ang="0">
                <a:pos x="72" y="174"/>
              </a:cxn>
              <a:cxn ang="0">
                <a:pos x="74" y="184"/>
              </a:cxn>
              <a:cxn ang="0">
                <a:pos x="88" y="196"/>
              </a:cxn>
            </a:cxnLst>
            <a:rect l="0" t="0" r="r" b="b"/>
            <a:pathLst>
              <a:path w="276" h="196">
                <a:moveTo>
                  <a:pt x="88" y="196"/>
                </a:moveTo>
                <a:lnTo>
                  <a:pt x="36" y="194"/>
                </a:lnTo>
                <a:lnTo>
                  <a:pt x="36" y="182"/>
                </a:lnTo>
                <a:lnTo>
                  <a:pt x="30" y="176"/>
                </a:lnTo>
                <a:lnTo>
                  <a:pt x="20" y="182"/>
                </a:lnTo>
                <a:lnTo>
                  <a:pt x="10" y="176"/>
                </a:lnTo>
                <a:lnTo>
                  <a:pt x="0" y="166"/>
                </a:lnTo>
                <a:lnTo>
                  <a:pt x="0" y="154"/>
                </a:lnTo>
                <a:lnTo>
                  <a:pt x="12" y="150"/>
                </a:lnTo>
                <a:lnTo>
                  <a:pt x="20" y="142"/>
                </a:lnTo>
                <a:lnTo>
                  <a:pt x="20" y="132"/>
                </a:lnTo>
                <a:lnTo>
                  <a:pt x="34" y="118"/>
                </a:lnTo>
                <a:lnTo>
                  <a:pt x="44" y="116"/>
                </a:lnTo>
                <a:lnTo>
                  <a:pt x="48" y="108"/>
                </a:lnTo>
                <a:lnTo>
                  <a:pt x="38" y="106"/>
                </a:lnTo>
                <a:lnTo>
                  <a:pt x="64" y="84"/>
                </a:lnTo>
                <a:lnTo>
                  <a:pt x="76" y="66"/>
                </a:lnTo>
                <a:lnTo>
                  <a:pt x="110" y="40"/>
                </a:lnTo>
                <a:lnTo>
                  <a:pt x="132" y="36"/>
                </a:lnTo>
                <a:lnTo>
                  <a:pt x="140" y="28"/>
                </a:lnTo>
                <a:lnTo>
                  <a:pt x="176" y="24"/>
                </a:lnTo>
                <a:lnTo>
                  <a:pt x="210" y="20"/>
                </a:lnTo>
                <a:lnTo>
                  <a:pt x="230" y="8"/>
                </a:lnTo>
                <a:lnTo>
                  <a:pt x="250" y="0"/>
                </a:lnTo>
                <a:lnTo>
                  <a:pt x="266" y="0"/>
                </a:lnTo>
                <a:lnTo>
                  <a:pt x="276" y="6"/>
                </a:lnTo>
                <a:lnTo>
                  <a:pt x="272" y="18"/>
                </a:lnTo>
                <a:lnTo>
                  <a:pt x="254" y="30"/>
                </a:lnTo>
                <a:lnTo>
                  <a:pt x="222" y="40"/>
                </a:lnTo>
                <a:lnTo>
                  <a:pt x="166" y="50"/>
                </a:lnTo>
                <a:lnTo>
                  <a:pt x="136" y="74"/>
                </a:lnTo>
                <a:lnTo>
                  <a:pt x="122" y="80"/>
                </a:lnTo>
                <a:lnTo>
                  <a:pt x="110" y="82"/>
                </a:lnTo>
                <a:lnTo>
                  <a:pt x="110" y="94"/>
                </a:lnTo>
                <a:lnTo>
                  <a:pt x="96" y="102"/>
                </a:lnTo>
                <a:lnTo>
                  <a:pt x="86" y="116"/>
                </a:lnTo>
                <a:lnTo>
                  <a:pt x="64" y="140"/>
                </a:lnTo>
                <a:lnTo>
                  <a:pt x="62" y="166"/>
                </a:lnTo>
                <a:lnTo>
                  <a:pt x="72" y="174"/>
                </a:lnTo>
                <a:lnTo>
                  <a:pt x="74" y="184"/>
                </a:lnTo>
                <a:lnTo>
                  <a:pt x="88" y="196"/>
                </a:lnTo>
                <a:close/>
              </a:path>
            </a:pathLst>
          </a:custGeom>
          <a:solidFill>
            <a:srgbClr val="B4DFF4"/>
          </a:solidFill>
          <a:ln w="7938">
            <a:solidFill>
              <a:schemeClr val="tx1"/>
            </a:solidFill>
            <a:prstDash val="solid"/>
            <a:round/>
            <a:headEnd/>
            <a:tailEnd/>
          </a:ln>
        </p:spPr>
        <p:txBody>
          <a:bodyPr/>
          <a:lstStyle/>
          <a:p>
            <a:endParaRPr lang="en-US" dirty="0"/>
          </a:p>
        </p:txBody>
      </p:sp>
      <p:sp>
        <p:nvSpPr>
          <p:cNvPr id="435" name="Freeform 390"/>
          <p:cNvSpPr>
            <a:spLocks/>
          </p:cNvSpPr>
          <p:nvPr/>
        </p:nvSpPr>
        <p:spPr bwMode="auto">
          <a:xfrm>
            <a:off x="6708448" y="1637606"/>
            <a:ext cx="152171" cy="86645"/>
          </a:xfrm>
          <a:custGeom>
            <a:avLst/>
            <a:gdLst/>
            <a:ahLst/>
            <a:cxnLst>
              <a:cxn ang="0">
                <a:pos x="0" y="48"/>
              </a:cxn>
              <a:cxn ang="0">
                <a:pos x="16" y="30"/>
              </a:cxn>
              <a:cxn ang="0">
                <a:pos x="28" y="14"/>
              </a:cxn>
              <a:cxn ang="0">
                <a:pos x="40" y="2"/>
              </a:cxn>
              <a:cxn ang="0">
                <a:pos x="58" y="0"/>
              </a:cxn>
              <a:cxn ang="0">
                <a:pos x="54" y="14"/>
              </a:cxn>
              <a:cxn ang="0">
                <a:pos x="70" y="6"/>
              </a:cxn>
              <a:cxn ang="0">
                <a:pos x="82" y="16"/>
              </a:cxn>
              <a:cxn ang="0">
                <a:pos x="96" y="22"/>
              </a:cxn>
              <a:cxn ang="0">
                <a:pos x="94" y="32"/>
              </a:cxn>
              <a:cxn ang="0">
                <a:pos x="86" y="40"/>
              </a:cxn>
              <a:cxn ang="0">
                <a:pos x="58" y="40"/>
              </a:cxn>
              <a:cxn ang="0">
                <a:pos x="26" y="42"/>
              </a:cxn>
              <a:cxn ang="0">
                <a:pos x="20" y="48"/>
              </a:cxn>
              <a:cxn ang="0">
                <a:pos x="8" y="52"/>
              </a:cxn>
              <a:cxn ang="0">
                <a:pos x="0" y="48"/>
              </a:cxn>
            </a:cxnLst>
            <a:rect l="0" t="0" r="r" b="b"/>
            <a:pathLst>
              <a:path w="96" h="52">
                <a:moveTo>
                  <a:pt x="0" y="48"/>
                </a:moveTo>
                <a:lnTo>
                  <a:pt x="16" y="30"/>
                </a:lnTo>
                <a:lnTo>
                  <a:pt x="28" y="14"/>
                </a:lnTo>
                <a:lnTo>
                  <a:pt x="40" y="2"/>
                </a:lnTo>
                <a:lnTo>
                  <a:pt x="58" y="0"/>
                </a:lnTo>
                <a:lnTo>
                  <a:pt x="54" y="14"/>
                </a:lnTo>
                <a:lnTo>
                  <a:pt x="70" y="6"/>
                </a:lnTo>
                <a:lnTo>
                  <a:pt x="82" y="16"/>
                </a:lnTo>
                <a:lnTo>
                  <a:pt x="96" y="22"/>
                </a:lnTo>
                <a:lnTo>
                  <a:pt x="94" y="32"/>
                </a:lnTo>
                <a:lnTo>
                  <a:pt x="86" y="40"/>
                </a:lnTo>
                <a:lnTo>
                  <a:pt x="58" y="40"/>
                </a:lnTo>
                <a:lnTo>
                  <a:pt x="26" y="42"/>
                </a:lnTo>
                <a:lnTo>
                  <a:pt x="20" y="48"/>
                </a:lnTo>
                <a:lnTo>
                  <a:pt x="8" y="52"/>
                </a:lnTo>
                <a:lnTo>
                  <a:pt x="0" y="48"/>
                </a:lnTo>
                <a:close/>
              </a:path>
            </a:pathLst>
          </a:custGeom>
          <a:solidFill>
            <a:srgbClr val="B4DFF4"/>
          </a:solidFill>
          <a:ln w="7938">
            <a:solidFill>
              <a:schemeClr val="tx1"/>
            </a:solidFill>
            <a:prstDash val="solid"/>
            <a:round/>
            <a:headEnd/>
            <a:tailEnd/>
          </a:ln>
        </p:spPr>
        <p:txBody>
          <a:bodyPr/>
          <a:lstStyle/>
          <a:p>
            <a:endParaRPr lang="en-US" dirty="0"/>
          </a:p>
        </p:txBody>
      </p:sp>
      <p:sp>
        <p:nvSpPr>
          <p:cNvPr id="436" name="Freeform 391"/>
          <p:cNvSpPr>
            <a:spLocks/>
          </p:cNvSpPr>
          <p:nvPr/>
        </p:nvSpPr>
        <p:spPr bwMode="auto">
          <a:xfrm>
            <a:off x="6568958" y="1590953"/>
            <a:ext cx="152171" cy="76647"/>
          </a:xfrm>
          <a:custGeom>
            <a:avLst/>
            <a:gdLst/>
            <a:ahLst/>
            <a:cxnLst>
              <a:cxn ang="0">
                <a:pos x="0" y="22"/>
              </a:cxn>
              <a:cxn ang="0">
                <a:pos x="16" y="6"/>
              </a:cxn>
              <a:cxn ang="0">
                <a:pos x="46" y="0"/>
              </a:cxn>
              <a:cxn ang="0">
                <a:pos x="64" y="2"/>
              </a:cxn>
              <a:cxn ang="0">
                <a:pos x="64" y="10"/>
              </a:cxn>
              <a:cxn ang="0">
                <a:pos x="76" y="8"/>
              </a:cxn>
              <a:cxn ang="0">
                <a:pos x="88" y="6"/>
              </a:cxn>
              <a:cxn ang="0">
                <a:pos x="96" y="14"/>
              </a:cxn>
              <a:cxn ang="0">
                <a:pos x="96" y="26"/>
              </a:cxn>
              <a:cxn ang="0">
                <a:pos x="84" y="36"/>
              </a:cxn>
              <a:cxn ang="0">
                <a:pos x="92" y="46"/>
              </a:cxn>
              <a:cxn ang="0">
                <a:pos x="54" y="46"/>
              </a:cxn>
              <a:cxn ang="0">
                <a:pos x="40" y="40"/>
              </a:cxn>
              <a:cxn ang="0">
                <a:pos x="16" y="40"/>
              </a:cxn>
              <a:cxn ang="0">
                <a:pos x="8" y="28"/>
              </a:cxn>
              <a:cxn ang="0">
                <a:pos x="0" y="22"/>
              </a:cxn>
            </a:cxnLst>
            <a:rect l="0" t="0" r="r" b="b"/>
            <a:pathLst>
              <a:path w="96" h="46">
                <a:moveTo>
                  <a:pt x="0" y="22"/>
                </a:moveTo>
                <a:lnTo>
                  <a:pt x="16" y="6"/>
                </a:lnTo>
                <a:lnTo>
                  <a:pt x="46" y="0"/>
                </a:lnTo>
                <a:lnTo>
                  <a:pt x="64" y="2"/>
                </a:lnTo>
                <a:lnTo>
                  <a:pt x="64" y="10"/>
                </a:lnTo>
                <a:lnTo>
                  <a:pt x="76" y="8"/>
                </a:lnTo>
                <a:lnTo>
                  <a:pt x="88" y="6"/>
                </a:lnTo>
                <a:lnTo>
                  <a:pt x="96" y="14"/>
                </a:lnTo>
                <a:lnTo>
                  <a:pt x="96" y="26"/>
                </a:lnTo>
                <a:lnTo>
                  <a:pt x="84" y="36"/>
                </a:lnTo>
                <a:lnTo>
                  <a:pt x="92" y="46"/>
                </a:lnTo>
                <a:lnTo>
                  <a:pt x="54" y="46"/>
                </a:lnTo>
                <a:lnTo>
                  <a:pt x="40" y="40"/>
                </a:lnTo>
                <a:lnTo>
                  <a:pt x="16" y="40"/>
                </a:lnTo>
                <a:lnTo>
                  <a:pt x="8" y="28"/>
                </a:lnTo>
                <a:lnTo>
                  <a:pt x="0" y="22"/>
                </a:lnTo>
                <a:close/>
              </a:path>
            </a:pathLst>
          </a:custGeom>
          <a:solidFill>
            <a:srgbClr val="B4DFF4"/>
          </a:solidFill>
          <a:ln w="7938">
            <a:solidFill>
              <a:schemeClr val="tx1"/>
            </a:solidFill>
            <a:prstDash val="solid"/>
            <a:round/>
            <a:headEnd/>
            <a:tailEnd/>
          </a:ln>
        </p:spPr>
        <p:txBody>
          <a:bodyPr/>
          <a:lstStyle/>
          <a:p>
            <a:endParaRPr lang="en-US" dirty="0"/>
          </a:p>
        </p:txBody>
      </p:sp>
      <p:sp>
        <p:nvSpPr>
          <p:cNvPr id="437" name="Freeform 392"/>
          <p:cNvSpPr>
            <a:spLocks/>
          </p:cNvSpPr>
          <p:nvPr/>
        </p:nvSpPr>
        <p:spPr bwMode="auto">
          <a:xfrm>
            <a:off x="6530916" y="1520970"/>
            <a:ext cx="133149" cy="73315"/>
          </a:xfrm>
          <a:custGeom>
            <a:avLst/>
            <a:gdLst/>
            <a:ahLst/>
            <a:cxnLst>
              <a:cxn ang="0">
                <a:pos x="0" y="34"/>
              </a:cxn>
              <a:cxn ang="0">
                <a:pos x="22" y="44"/>
              </a:cxn>
              <a:cxn ang="0">
                <a:pos x="36" y="42"/>
              </a:cxn>
              <a:cxn ang="0">
                <a:pos x="56" y="38"/>
              </a:cxn>
              <a:cxn ang="0">
                <a:pos x="74" y="36"/>
              </a:cxn>
              <a:cxn ang="0">
                <a:pos x="76" y="28"/>
              </a:cxn>
              <a:cxn ang="0">
                <a:pos x="84" y="22"/>
              </a:cxn>
              <a:cxn ang="0">
                <a:pos x="72" y="14"/>
              </a:cxn>
              <a:cxn ang="0">
                <a:pos x="60" y="2"/>
              </a:cxn>
              <a:cxn ang="0">
                <a:pos x="44" y="0"/>
              </a:cxn>
              <a:cxn ang="0">
                <a:pos x="40" y="10"/>
              </a:cxn>
              <a:cxn ang="0">
                <a:pos x="16" y="12"/>
              </a:cxn>
              <a:cxn ang="0">
                <a:pos x="12" y="18"/>
              </a:cxn>
              <a:cxn ang="0">
                <a:pos x="10" y="28"/>
              </a:cxn>
              <a:cxn ang="0">
                <a:pos x="0" y="34"/>
              </a:cxn>
            </a:cxnLst>
            <a:rect l="0" t="0" r="r" b="b"/>
            <a:pathLst>
              <a:path w="84" h="44">
                <a:moveTo>
                  <a:pt x="0" y="34"/>
                </a:moveTo>
                <a:lnTo>
                  <a:pt x="22" y="44"/>
                </a:lnTo>
                <a:lnTo>
                  <a:pt x="36" y="42"/>
                </a:lnTo>
                <a:lnTo>
                  <a:pt x="56" y="38"/>
                </a:lnTo>
                <a:lnTo>
                  <a:pt x="74" y="36"/>
                </a:lnTo>
                <a:lnTo>
                  <a:pt x="76" y="28"/>
                </a:lnTo>
                <a:lnTo>
                  <a:pt x="84" y="22"/>
                </a:lnTo>
                <a:lnTo>
                  <a:pt x="72" y="14"/>
                </a:lnTo>
                <a:lnTo>
                  <a:pt x="60" y="2"/>
                </a:lnTo>
                <a:lnTo>
                  <a:pt x="44" y="0"/>
                </a:lnTo>
                <a:lnTo>
                  <a:pt x="40" y="10"/>
                </a:lnTo>
                <a:lnTo>
                  <a:pt x="16" y="12"/>
                </a:lnTo>
                <a:lnTo>
                  <a:pt x="12" y="18"/>
                </a:lnTo>
                <a:lnTo>
                  <a:pt x="10" y="28"/>
                </a:lnTo>
                <a:lnTo>
                  <a:pt x="0" y="34"/>
                </a:lnTo>
                <a:close/>
              </a:path>
            </a:pathLst>
          </a:custGeom>
          <a:solidFill>
            <a:srgbClr val="B4DFF4"/>
          </a:solidFill>
          <a:ln w="7938">
            <a:solidFill>
              <a:schemeClr val="tx1"/>
            </a:solidFill>
            <a:prstDash val="solid"/>
            <a:round/>
            <a:headEnd/>
            <a:tailEnd/>
          </a:ln>
        </p:spPr>
        <p:txBody>
          <a:bodyPr/>
          <a:lstStyle/>
          <a:p>
            <a:endParaRPr lang="en-US" dirty="0"/>
          </a:p>
        </p:txBody>
      </p:sp>
      <p:sp>
        <p:nvSpPr>
          <p:cNvPr id="438" name="Freeform 393"/>
          <p:cNvSpPr>
            <a:spLocks/>
          </p:cNvSpPr>
          <p:nvPr/>
        </p:nvSpPr>
        <p:spPr bwMode="auto">
          <a:xfrm>
            <a:off x="7659512" y="1824225"/>
            <a:ext cx="202894" cy="73315"/>
          </a:xfrm>
          <a:custGeom>
            <a:avLst/>
            <a:gdLst/>
            <a:ahLst/>
            <a:cxnLst>
              <a:cxn ang="0">
                <a:pos x="38" y="42"/>
              </a:cxn>
              <a:cxn ang="0">
                <a:pos x="26" y="44"/>
              </a:cxn>
              <a:cxn ang="0">
                <a:pos x="2" y="32"/>
              </a:cxn>
              <a:cxn ang="0">
                <a:pos x="0" y="20"/>
              </a:cxn>
              <a:cxn ang="0">
                <a:pos x="6" y="6"/>
              </a:cxn>
              <a:cxn ang="0">
                <a:pos x="18" y="0"/>
              </a:cxn>
              <a:cxn ang="0">
                <a:pos x="30" y="0"/>
              </a:cxn>
              <a:cxn ang="0">
                <a:pos x="46" y="8"/>
              </a:cxn>
              <a:cxn ang="0">
                <a:pos x="58" y="16"/>
              </a:cxn>
              <a:cxn ang="0">
                <a:pos x="64" y="4"/>
              </a:cxn>
              <a:cxn ang="0">
                <a:pos x="76" y="4"/>
              </a:cxn>
              <a:cxn ang="0">
                <a:pos x="86" y="10"/>
              </a:cxn>
              <a:cxn ang="0">
                <a:pos x="100" y="8"/>
              </a:cxn>
              <a:cxn ang="0">
                <a:pos x="120" y="14"/>
              </a:cxn>
              <a:cxn ang="0">
                <a:pos x="128" y="20"/>
              </a:cxn>
              <a:cxn ang="0">
                <a:pos x="120" y="32"/>
              </a:cxn>
              <a:cxn ang="0">
                <a:pos x="104" y="36"/>
              </a:cxn>
              <a:cxn ang="0">
                <a:pos x="92" y="32"/>
              </a:cxn>
              <a:cxn ang="0">
                <a:pos x="86" y="24"/>
              </a:cxn>
              <a:cxn ang="0">
                <a:pos x="90" y="14"/>
              </a:cxn>
              <a:cxn ang="0">
                <a:pos x="78" y="16"/>
              </a:cxn>
              <a:cxn ang="0">
                <a:pos x="80" y="24"/>
              </a:cxn>
              <a:cxn ang="0">
                <a:pos x="84" y="30"/>
              </a:cxn>
              <a:cxn ang="0">
                <a:pos x="88" y="38"/>
              </a:cxn>
              <a:cxn ang="0">
                <a:pos x="78" y="38"/>
              </a:cxn>
              <a:cxn ang="0">
                <a:pos x="62" y="36"/>
              </a:cxn>
              <a:cxn ang="0">
                <a:pos x="48" y="36"/>
              </a:cxn>
              <a:cxn ang="0">
                <a:pos x="38" y="34"/>
              </a:cxn>
              <a:cxn ang="0">
                <a:pos x="38" y="42"/>
              </a:cxn>
            </a:cxnLst>
            <a:rect l="0" t="0" r="r" b="b"/>
            <a:pathLst>
              <a:path w="128" h="44">
                <a:moveTo>
                  <a:pt x="38" y="42"/>
                </a:moveTo>
                <a:lnTo>
                  <a:pt x="26" y="44"/>
                </a:lnTo>
                <a:lnTo>
                  <a:pt x="2" y="32"/>
                </a:lnTo>
                <a:lnTo>
                  <a:pt x="0" y="20"/>
                </a:lnTo>
                <a:lnTo>
                  <a:pt x="6" y="6"/>
                </a:lnTo>
                <a:lnTo>
                  <a:pt x="18" y="0"/>
                </a:lnTo>
                <a:lnTo>
                  <a:pt x="30" y="0"/>
                </a:lnTo>
                <a:lnTo>
                  <a:pt x="46" y="8"/>
                </a:lnTo>
                <a:lnTo>
                  <a:pt x="58" y="16"/>
                </a:lnTo>
                <a:lnTo>
                  <a:pt x="64" y="4"/>
                </a:lnTo>
                <a:lnTo>
                  <a:pt x="76" y="4"/>
                </a:lnTo>
                <a:lnTo>
                  <a:pt x="86" y="10"/>
                </a:lnTo>
                <a:lnTo>
                  <a:pt x="100" y="8"/>
                </a:lnTo>
                <a:lnTo>
                  <a:pt x="120" y="14"/>
                </a:lnTo>
                <a:lnTo>
                  <a:pt x="128" y="20"/>
                </a:lnTo>
                <a:lnTo>
                  <a:pt x="120" y="32"/>
                </a:lnTo>
                <a:lnTo>
                  <a:pt x="104" y="36"/>
                </a:lnTo>
                <a:lnTo>
                  <a:pt x="92" y="32"/>
                </a:lnTo>
                <a:lnTo>
                  <a:pt x="86" y="24"/>
                </a:lnTo>
                <a:lnTo>
                  <a:pt x="90" y="14"/>
                </a:lnTo>
                <a:lnTo>
                  <a:pt x="78" y="16"/>
                </a:lnTo>
                <a:lnTo>
                  <a:pt x="80" y="24"/>
                </a:lnTo>
                <a:lnTo>
                  <a:pt x="84" y="30"/>
                </a:lnTo>
                <a:lnTo>
                  <a:pt x="88" y="38"/>
                </a:lnTo>
                <a:lnTo>
                  <a:pt x="78" y="38"/>
                </a:lnTo>
                <a:lnTo>
                  <a:pt x="62" y="36"/>
                </a:lnTo>
                <a:lnTo>
                  <a:pt x="48" y="36"/>
                </a:lnTo>
                <a:lnTo>
                  <a:pt x="38" y="34"/>
                </a:lnTo>
                <a:lnTo>
                  <a:pt x="38" y="42"/>
                </a:lnTo>
                <a:close/>
              </a:path>
            </a:pathLst>
          </a:custGeom>
          <a:solidFill>
            <a:srgbClr val="B4DFF4"/>
          </a:solidFill>
          <a:ln w="7938">
            <a:solidFill>
              <a:schemeClr val="tx1"/>
            </a:solidFill>
            <a:prstDash val="solid"/>
            <a:round/>
            <a:headEnd/>
            <a:tailEnd/>
          </a:ln>
        </p:spPr>
        <p:txBody>
          <a:bodyPr/>
          <a:lstStyle/>
          <a:p>
            <a:endParaRPr lang="en-US" dirty="0"/>
          </a:p>
        </p:txBody>
      </p:sp>
      <p:sp>
        <p:nvSpPr>
          <p:cNvPr id="439" name="Freeform 394"/>
          <p:cNvSpPr>
            <a:spLocks/>
          </p:cNvSpPr>
          <p:nvPr/>
        </p:nvSpPr>
        <p:spPr bwMode="auto">
          <a:xfrm>
            <a:off x="7887769" y="1857550"/>
            <a:ext cx="117298" cy="39989"/>
          </a:xfrm>
          <a:custGeom>
            <a:avLst/>
            <a:gdLst/>
            <a:ahLst/>
            <a:cxnLst>
              <a:cxn ang="0">
                <a:pos x="6" y="0"/>
              </a:cxn>
              <a:cxn ang="0">
                <a:pos x="16" y="4"/>
              </a:cxn>
              <a:cxn ang="0">
                <a:pos x="36" y="4"/>
              </a:cxn>
              <a:cxn ang="0">
                <a:pos x="50" y="8"/>
              </a:cxn>
              <a:cxn ang="0">
                <a:pos x="68" y="10"/>
              </a:cxn>
              <a:cxn ang="0">
                <a:pos x="74" y="14"/>
              </a:cxn>
              <a:cxn ang="0">
                <a:pos x="60" y="20"/>
              </a:cxn>
              <a:cxn ang="0">
                <a:pos x="48" y="24"/>
              </a:cxn>
              <a:cxn ang="0">
                <a:pos x="36" y="24"/>
              </a:cxn>
              <a:cxn ang="0">
                <a:pos x="20" y="20"/>
              </a:cxn>
              <a:cxn ang="0">
                <a:pos x="4" y="16"/>
              </a:cxn>
              <a:cxn ang="0">
                <a:pos x="0" y="8"/>
              </a:cxn>
              <a:cxn ang="0">
                <a:pos x="6" y="0"/>
              </a:cxn>
            </a:cxnLst>
            <a:rect l="0" t="0" r="r" b="b"/>
            <a:pathLst>
              <a:path w="74" h="24">
                <a:moveTo>
                  <a:pt x="6" y="0"/>
                </a:moveTo>
                <a:lnTo>
                  <a:pt x="16" y="4"/>
                </a:lnTo>
                <a:lnTo>
                  <a:pt x="36" y="4"/>
                </a:lnTo>
                <a:lnTo>
                  <a:pt x="50" y="8"/>
                </a:lnTo>
                <a:lnTo>
                  <a:pt x="68" y="10"/>
                </a:lnTo>
                <a:lnTo>
                  <a:pt x="74" y="14"/>
                </a:lnTo>
                <a:lnTo>
                  <a:pt x="60" y="20"/>
                </a:lnTo>
                <a:lnTo>
                  <a:pt x="48" y="24"/>
                </a:lnTo>
                <a:lnTo>
                  <a:pt x="36" y="24"/>
                </a:lnTo>
                <a:lnTo>
                  <a:pt x="20" y="20"/>
                </a:lnTo>
                <a:lnTo>
                  <a:pt x="4" y="16"/>
                </a:lnTo>
                <a:lnTo>
                  <a:pt x="0" y="8"/>
                </a:lnTo>
                <a:lnTo>
                  <a:pt x="6" y="0"/>
                </a:lnTo>
                <a:close/>
              </a:path>
            </a:pathLst>
          </a:custGeom>
          <a:solidFill>
            <a:srgbClr val="B4DFF4"/>
          </a:solidFill>
          <a:ln w="7938">
            <a:solidFill>
              <a:schemeClr val="tx1"/>
            </a:solidFill>
            <a:prstDash val="solid"/>
            <a:round/>
            <a:headEnd/>
            <a:tailEnd/>
          </a:ln>
        </p:spPr>
        <p:txBody>
          <a:bodyPr/>
          <a:lstStyle/>
          <a:p>
            <a:endParaRPr lang="en-US" dirty="0"/>
          </a:p>
        </p:txBody>
      </p:sp>
      <p:sp>
        <p:nvSpPr>
          <p:cNvPr id="440" name="Freeform 395"/>
          <p:cNvSpPr>
            <a:spLocks/>
          </p:cNvSpPr>
          <p:nvPr/>
        </p:nvSpPr>
        <p:spPr bwMode="auto">
          <a:xfrm>
            <a:off x="8705684" y="2050833"/>
            <a:ext cx="91935" cy="39989"/>
          </a:xfrm>
          <a:custGeom>
            <a:avLst/>
            <a:gdLst/>
            <a:ahLst/>
            <a:cxnLst>
              <a:cxn ang="0">
                <a:pos x="0" y="16"/>
              </a:cxn>
              <a:cxn ang="0">
                <a:pos x="2" y="24"/>
              </a:cxn>
              <a:cxn ang="0">
                <a:pos x="10" y="24"/>
              </a:cxn>
              <a:cxn ang="0">
                <a:pos x="24" y="24"/>
              </a:cxn>
              <a:cxn ang="0">
                <a:pos x="46" y="20"/>
              </a:cxn>
              <a:cxn ang="0">
                <a:pos x="58" y="18"/>
              </a:cxn>
              <a:cxn ang="0">
                <a:pos x="58" y="8"/>
              </a:cxn>
              <a:cxn ang="0">
                <a:pos x="48" y="4"/>
              </a:cxn>
              <a:cxn ang="0">
                <a:pos x="36" y="0"/>
              </a:cxn>
              <a:cxn ang="0">
                <a:pos x="22" y="2"/>
              </a:cxn>
              <a:cxn ang="0">
                <a:pos x="14" y="8"/>
              </a:cxn>
              <a:cxn ang="0">
                <a:pos x="0" y="16"/>
              </a:cxn>
            </a:cxnLst>
            <a:rect l="0" t="0" r="r" b="b"/>
            <a:pathLst>
              <a:path w="58" h="24">
                <a:moveTo>
                  <a:pt x="0" y="16"/>
                </a:moveTo>
                <a:lnTo>
                  <a:pt x="2" y="24"/>
                </a:lnTo>
                <a:lnTo>
                  <a:pt x="10" y="24"/>
                </a:lnTo>
                <a:lnTo>
                  <a:pt x="24" y="24"/>
                </a:lnTo>
                <a:lnTo>
                  <a:pt x="46" y="20"/>
                </a:lnTo>
                <a:lnTo>
                  <a:pt x="58" y="18"/>
                </a:lnTo>
                <a:lnTo>
                  <a:pt x="58" y="8"/>
                </a:lnTo>
                <a:lnTo>
                  <a:pt x="48" y="4"/>
                </a:lnTo>
                <a:lnTo>
                  <a:pt x="36" y="0"/>
                </a:lnTo>
                <a:lnTo>
                  <a:pt x="22" y="2"/>
                </a:lnTo>
                <a:lnTo>
                  <a:pt x="14" y="8"/>
                </a:lnTo>
                <a:lnTo>
                  <a:pt x="0" y="16"/>
                </a:lnTo>
                <a:close/>
              </a:path>
            </a:pathLst>
          </a:custGeom>
          <a:solidFill>
            <a:srgbClr val="B4DFF4"/>
          </a:solidFill>
          <a:ln w="7938">
            <a:solidFill>
              <a:schemeClr val="tx1"/>
            </a:solidFill>
            <a:prstDash val="solid"/>
            <a:round/>
            <a:headEnd/>
            <a:tailEnd/>
          </a:ln>
        </p:spPr>
        <p:txBody>
          <a:bodyPr/>
          <a:lstStyle/>
          <a:p>
            <a:endParaRPr lang="en-US" dirty="0"/>
          </a:p>
        </p:txBody>
      </p:sp>
      <p:sp>
        <p:nvSpPr>
          <p:cNvPr id="441" name="Freeform 396"/>
          <p:cNvSpPr>
            <a:spLocks/>
          </p:cNvSpPr>
          <p:nvPr/>
        </p:nvSpPr>
        <p:spPr bwMode="auto">
          <a:xfrm>
            <a:off x="7776810" y="2777310"/>
            <a:ext cx="66574" cy="289924"/>
          </a:xfrm>
          <a:custGeom>
            <a:avLst/>
            <a:gdLst/>
            <a:ahLst/>
            <a:cxnLst>
              <a:cxn ang="0">
                <a:pos x="0" y="166"/>
              </a:cxn>
              <a:cxn ang="0">
                <a:pos x="6" y="174"/>
              </a:cxn>
              <a:cxn ang="0">
                <a:pos x="10" y="160"/>
              </a:cxn>
              <a:cxn ang="0">
                <a:pos x="18" y="162"/>
              </a:cxn>
              <a:cxn ang="0">
                <a:pos x="24" y="170"/>
              </a:cxn>
              <a:cxn ang="0">
                <a:pos x="26" y="162"/>
              </a:cxn>
              <a:cxn ang="0">
                <a:pos x="22" y="154"/>
              </a:cxn>
              <a:cxn ang="0">
                <a:pos x="14" y="144"/>
              </a:cxn>
              <a:cxn ang="0">
                <a:pos x="10" y="134"/>
              </a:cxn>
              <a:cxn ang="0">
                <a:pos x="14" y="126"/>
              </a:cxn>
              <a:cxn ang="0">
                <a:pos x="18" y="114"/>
              </a:cxn>
              <a:cxn ang="0">
                <a:pos x="22" y="108"/>
              </a:cxn>
              <a:cxn ang="0">
                <a:pos x="30" y="106"/>
              </a:cxn>
              <a:cxn ang="0">
                <a:pos x="42" y="116"/>
              </a:cxn>
              <a:cxn ang="0">
                <a:pos x="42" y="104"/>
              </a:cxn>
              <a:cxn ang="0">
                <a:pos x="32" y="88"/>
              </a:cxn>
              <a:cxn ang="0">
                <a:pos x="28" y="62"/>
              </a:cxn>
              <a:cxn ang="0">
                <a:pos x="24" y="42"/>
              </a:cxn>
              <a:cxn ang="0">
                <a:pos x="22" y="26"/>
              </a:cxn>
              <a:cxn ang="0">
                <a:pos x="20" y="12"/>
              </a:cxn>
              <a:cxn ang="0">
                <a:pos x="16" y="0"/>
              </a:cxn>
              <a:cxn ang="0">
                <a:pos x="12" y="6"/>
              </a:cxn>
              <a:cxn ang="0">
                <a:pos x="12" y="16"/>
              </a:cxn>
              <a:cxn ang="0">
                <a:pos x="2" y="20"/>
              </a:cxn>
              <a:cxn ang="0">
                <a:pos x="2" y="36"/>
              </a:cxn>
              <a:cxn ang="0">
                <a:pos x="2" y="50"/>
              </a:cxn>
              <a:cxn ang="0">
                <a:pos x="2" y="62"/>
              </a:cxn>
              <a:cxn ang="0">
                <a:pos x="8" y="70"/>
              </a:cxn>
              <a:cxn ang="0">
                <a:pos x="6" y="82"/>
              </a:cxn>
              <a:cxn ang="0">
                <a:pos x="6" y="102"/>
              </a:cxn>
              <a:cxn ang="0">
                <a:pos x="6" y="126"/>
              </a:cxn>
              <a:cxn ang="0">
                <a:pos x="6" y="146"/>
              </a:cxn>
              <a:cxn ang="0">
                <a:pos x="6" y="158"/>
              </a:cxn>
              <a:cxn ang="0">
                <a:pos x="0" y="166"/>
              </a:cxn>
            </a:cxnLst>
            <a:rect l="0" t="0" r="r" b="b"/>
            <a:pathLst>
              <a:path w="42" h="174">
                <a:moveTo>
                  <a:pt x="0" y="166"/>
                </a:moveTo>
                <a:lnTo>
                  <a:pt x="6" y="174"/>
                </a:lnTo>
                <a:lnTo>
                  <a:pt x="10" y="160"/>
                </a:lnTo>
                <a:lnTo>
                  <a:pt x="18" y="162"/>
                </a:lnTo>
                <a:lnTo>
                  <a:pt x="24" y="170"/>
                </a:lnTo>
                <a:lnTo>
                  <a:pt x="26" y="162"/>
                </a:lnTo>
                <a:lnTo>
                  <a:pt x="22" y="154"/>
                </a:lnTo>
                <a:lnTo>
                  <a:pt x="14" y="144"/>
                </a:lnTo>
                <a:lnTo>
                  <a:pt x="10" y="134"/>
                </a:lnTo>
                <a:lnTo>
                  <a:pt x="14" y="126"/>
                </a:lnTo>
                <a:lnTo>
                  <a:pt x="18" y="114"/>
                </a:lnTo>
                <a:lnTo>
                  <a:pt x="22" y="108"/>
                </a:lnTo>
                <a:lnTo>
                  <a:pt x="30" y="106"/>
                </a:lnTo>
                <a:lnTo>
                  <a:pt x="42" y="116"/>
                </a:lnTo>
                <a:lnTo>
                  <a:pt x="42" y="104"/>
                </a:lnTo>
                <a:lnTo>
                  <a:pt x="32" y="88"/>
                </a:lnTo>
                <a:lnTo>
                  <a:pt x="28" y="62"/>
                </a:lnTo>
                <a:lnTo>
                  <a:pt x="24" y="42"/>
                </a:lnTo>
                <a:lnTo>
                  <a:pt x="22" y="26"/>
                </a:lnTo>
                <a:lnTo>
                  <a:pt x="20" y="12"/>
                </a:lnTo>
                <a:lnTo>
                  <a:pt x="16" y="0"/>
                </a:lnTo>
                <a:lnTo>
                  <a:pt x="12" y="6"/>
                </a:lnTo>
                <a:lnTo>
                  <a:pt x="12" y="16"/>
                </a:lnTo>
                <a:lnTo>
                  <a:pt x="2" y="20"/>
                </a:lnTo>
                <a:lnTo>
                  <a:pt x="2" y="36"/>
                </a:lnTo>
                <a:lnTo>
                  <a:pt x="2" y="50"/>
                </a:lnTo>
                <a:lnTo>
                  <a:pt x="2" y="62"/>
                </a:lnTo>
                <a:lnTo>
                  <a:pt x="8" y="70"/>
                </a:lnTo>
                <a:lnTo>
                  <a:pt x="6" y="82"/>
                </a:lnTo>
                <a:lnTo>
                  <a:pt x="6" y="102"/>
                </a:lnTo>
                <a:lnTo>
                  <a:pt x="6" y="126"/>
                </a:lnTo>
                <a:lnTo>
                  <a:pt x="6" y="146"/>
                </a:lnTo>
                <a:lnTo>
                  <a:pt x="6" y="158"/>
                </a:lnTo>
                <a:lnTo>
                  <a:pt x="0" y="166"/>
                </a:lnTo>
                <a:close/>
              </a:path>
            </a:pathLst>
          </a:custGeom>
          <a:solidFill>
            <a:srgbClr val="B4DFF4"/>
          </a:solidFill>
          <a:ln w="7938">
            <a:solidFill>
              <a:schemeClr val="tx1"/>
            </a:solidFill>
            <a:prstDash val="solid"/>
            <a:round/>
            <a:headEnd/>
            <a:tailEnd/>
          </a:ln>
        </p:spPr>
        <p:txBody>
          <a:bodyPr/>
          <a:lstStyle/>
          <a:p>
            <a:endParaRPr lang="en-US" dirty="0"/>
          </a:p>
        </p:txBody>
      </p:sp>
      <p:sp>
        <p:nvSpPr>
          <p:cNvPr id="442" name="Freeform 397"/>
          <p:cNvSpPr>
            <a:spLocks/>
          </p:cNvSpPr>
          <p:nvPr/>
        </p:nvSpPr>
        <p:spPr bwMode="auto">
          <a:xfrm>
            <a:off x="5335744" y="3263851"/>
            <a:ext cx="38043" cy="33325"/>
          </a:xfrm>
          <a:custGeom>
            <a:avLst/>
            <a:gdLst/>
            <a:ahLst/>
            <a:cxnLst>
              <a:cxn ang="0">
                <a:pos x="22" y="20"/>
              </a:cxn>
              <a:cxn ang="0">
                <a:pos x="14" y="16"/>
              </a:cxn>
              <a:cxn ang="0">
                <a:pos x="8" y="12"/>
              </a:cxn>
              <a:cxn ang="0">
                <a:pos x="0" y="4"/>
              </a:cxn>
              <a:cxn ang="0">
                <a:pos x="2" y="0"/>
              </a:cxn>
              <a:cxn ang="0">
                <a:pos x="10" y="0"/>
              </a:cxn>
              <a:cxn ang="0">
                <a:pos x="16" y="4"/>
              </a:cxn>
              <a:cxn ang="0">
                <a:pos x="22" y="6"/>
              </a:cxn>
              <a:cxn ang="0">
                <a:pos x="24" y="14"/>
              </a:cxn>
              <a:cxn ang="0">
                <a:pos x="22" y="20"/>
              </a:cxn>
            </a:cxnLst>
            <a:rect l="0" t="0" r="r" b="b"/>
            <a:pathLst>
              <a:path w="24" h="20">
                <a:moveTo>
                  <a:pt x="22" y="20"/>
                </a:moveTo>
                <a:lnTo>
                  <a:pt x="14" y="16"/>
                </a:lnTo>
                <a:lnTo>
                  <a:pt x="8" y="12"/>
                </a:lnTo>
                <a:lnTo>
                  <a:pt x="0" y="4"/>
                </a:lnTo>
                <a:lnTo>
                  <a:pt x="2" y="0"/>
                </a:lnTo>
                <a:lnTo>
                  <a:pt x="10" y="0"/>
                </a:lnTo>
                <a:lnTo>
                  <a:pt x="16" y="4"/>
                </a:lnTo>
                <a:lnTo>
                  <a:pt x="22" y="6"/>
                </a:lnTo>
                <a:lnTo>
                  <a:pt x="24" y="14"/>
                </a:lnTo>
                <a:lnTo>
                  <a:pt x="22" y="20"/>
                </a:lnTo>
                <a:close/>
              </a:path>
            </a:pathLst>
          </a:custGeom>
          <a:solidFill>
            <a:srgbClr val="B4DFF4"/>
          </a:solidFill>
          <a:ln w="7938">
            <a:solidFill>
              <a:schemeClr val="tx1"/>
            </a:solidFill>
            <a:prstDash val="solid"/>
            <a:round/>
            <a:headEnd/>
            <a:tailEnd/>
          </a:ln>
        </p:spPr>
        <p:txBody>
          <a:bodyPr/>
          <a:lstStyle/>
          <a:p>
            <a:endParaRPr lang="en-US" dirty="0"/>
          </a:p>
        </p:txBody>
      </p:sp>
      <p:sp>
        <p:nvSpPr>
          <p:cNvPr id="443" name="Freeform 399"/>
          <p:cNvSpPr>
            <a:spLocks/>
          </p:cNvSpPr>
          <p:nvPr/>
        </p:nvSpPr>
        <p:spPr bwMode="auto">
          <a:xfrm>
            <a:off x="5028234" y="3397149"/>
            <a:ext cx="47554" cy="26660"/>
          </a:xfrm>
          <a:custGeom>
            <a:avLst/>
            <a:gdLst/>
            <a:ahLst/>
            <a:cxnLst>
              <a:cxn ang="0">
                <a:pos x="8" y="6"/>
              </a:cxn>
              <a:cxn ang="0">
                <a:pos x="16" y="4"/>
              </a:cxn>
              <a:cxn ang="0">
                <a:pos x="24" y="4"/>
              </a:cxn>
              <a:cxn ang="0">
                <a:pos x="30" y="0"/>
              </a:cxn>
              <a:cxn ang="0">
                <a:pos x="22" y="8"/>
              </a:cxn>
              <a:cxn ang="0">
                <a:pos x="18" y="12"/>
              </a:cxn>
              <a:cxn ang="0">
                <a:pos x="12" y="16"/>
              </a:cxn>
              <a:cxn ang="0">
                <a:pos x="4" y="16"/>
              </a:cxn>
              <a:cxn ang="0">
                <a:pos x="0" y="12"/>
              </a:cxn>
              <a:cxn ang="0">
                <a:pos x="0" y="6"/>
              </a:cxn>
              <a:cxn ang="0">
                <a:pos x="8" y="6"/>
              </a:cxn>
            </a:cxnLst>
            <a:rect l="0" t="0" r="r" b="b"/>
            <a:pathLst>
              <a:path w="30" h="16">
                <a:moveTo>
                  <a:pt x="8" y="6"/>
                </a:moveTo>
                <a:lnTo>
                  <a:pt x="16" y="4"/>
                </a:lnTo>
                <a:lnTo>
                  <a:pt x="24" y="4"/>
                </a:lnTo>
                <a:lnTo>
                  <a:pt x="30" y="0"/>
                </a:lnTo>
                <a:lnTo>
                  <a:pt x="22" y="8"/>
                </a:lnTo>
                <a:lnTo>
                  <a:pt x="18" y="12"/>
                </a:lnTo>
                <a:lnTo>
                  <a:pt x="12" y="16"/>
                </a:lnTo>
                <a:lnTo>
                  <a:pt x="4" y="16"/>
                </a:lnTo>
                <a:lnTo>
                  <a:pt x="0" y="12"/>
                </a:lnTo>
                <a:lnTo>
                  <a:pt x="0" y="6"/>
                </a:lnTo>
                <a:lnTo>
                  <a:pt x="8" y="6"/>
                </a:lnTo>
                <a:close/>
              </a:path>
            </a:pathLst>
          </a:custGeom>
          <a:solidFill>
            <a:srgbClr val="B4DFF4"/>
          </a:solidFill>
          <a:ln w="7938">
            <a:solidFill>
              <a:schemeClr val="tx1"/>
            </a:solidFill>
            <a:prstDash val="solid"/>
            <a:round/>
            <a:headEnd/>
            <a:tailEnd/>
          </a:ln>
        </p:spPr>
        <p:txBody>
          <a:bodyPr/>
          <a:lstStyle/>
          <a:p>
            <a:endParaRPr lang="en-US" dirty="0"/>
          </a:p>
        </p:txBody>
      </p:sp>
      <p:sp>
        <p:nvSpPr>
          <p:cNvPr id="444" name="Freeform 400"/>
          <p:cNvSpPr>
            <a:spLocks/>
          </p:cNvSpPr>
          <p:nvPr/>
        </p:nvSpPr>
        <p:spPr bwMode="auto">
          <a:xfrm>
            <a:off x="4872892" y="3193869"/>
            <a:ext cx="462851" cy="186618"/>
          </a:xfrm>
          <a:custGeom>
            <a:avLst/>
            <a:gdLst/>
            <a:ahLst/>
            <a:cxnLst>
              <a:cxn ang="0">
                <a:pos x="0" y="46"/>
              </a:cxn>
              <a:cxn ang="0">
                <a:pos x="6" y="34"/>
              </a:cxn>
              <a:cxn ang="0">
                <a:pos x="26" y="34"/>
              </a:cxn>
              <a:cxn ang="0">
                <a:pos x="46" y="34"/>
              </a:cxn>
              <a:cxn ang="0">
                <a:pos x="52" y="26"/>
              </a:cxn>
              <a:cxn ang="0">
                <a:pos x="52" y="22"/>
              </a:cxn>
              <a:cxn ang="0">
                <a:pos x="46" y="16"/>
              </a:cxn>
              <a:cxn ang="0">
                <a:pos x="82" y="18"/>
              </a:cxn>
              <a:cxn ang="0">
                <a:pos x="110" y="0"/>
              </a:cxn>
              <a:cxn ang="0">
                <a:pos x="146" y="12"/>
              </a:cxn>
              <a:cxn ang="0">
                <a:pos x="160" y="16"/>
              </a:cxn>
              <a:cxn ang="0">
                <a:pos x="182" y="22"/>
              </a:cxn>
              <a:cxn ang="0">
                <a:pos x="218" y="22"/>
              </a:cxn>
              <a:cxn ang="0">
                <a:pos x="242" y="10"/>
              </a:cxn>
              <a:cxn ang="0">
                <a:pos x="252" y="14"/>
              </a:cxn>
              <a:cxn ang="0">
                <a:pos x="262" y="10"/>
              </a:cxn>
              <a:cxn ang="0">
                <a:pos x="274" y="20"/>
              </a:cxn>
              <a:cxn ang="0">
                <a:pos x="274" y="42"/>
              </a:cxn>
              <a:cxn ang="0">
                <a:pos x="292" y="46"/>
              </a:cxn>
              <a:cxn ang="0">
                <a:pos x="282" y="52"/>
              </a:cxn>
              <a:cxn ang="0">
                <a:pos x="286" y="68"/>
              </a:cxn>
              <a:cxn ang="0">
                <a:pos x="292" y="88"/>
              </a:cxn>
              <a:cxn ang="0">
                <a:pos x="282" y="90"/>
              </a:cxn>
              <a:cxn ang="0">
                <a:pos x="252" y="92"/>
              </a:cxn>
              <a:cxn ang="0">
                <a:pos x="214" y="100"/>
              </a:cxn>
              <a:cxn ang="0">
                <a:pos x="190" y="96"/>
              </a:cxn>
              <a:cxn ang="0">
                <a:pos x="182" y="100"/>
              </a:cxn>
              <a:cxn ang="0">
                <a:pos x="164" y="96"/>
              </a:cxn>
              <a:cxn ang="0">
                <a:pos x="154" y="112"/>
              </a:cxn>
              <a:cxn ang="0">
                <a:pos x="156" y="96"/>
              </a:cxn>
              <a:cxn ang="0">
                <a:pos x="146" y="100"/>
              </a:cxn>
              <a:cxn ang="0">
                <a:pos x="128" y="100"/>
              </a:cxn>
              <a:cxn ang="0">
                <a:pos x="110" y="110"/>
              </a:cxn>
              <a:cxn ang="0">
                <a:pos x="92" y="104"/>
              </a:cxn>
              <a:cxn ang="0">
                <a:pos x="72" y="96"/>
              </a:cxn>
              <a:cxn ang="0">
                <a:pos x="68" y="104"/>
              </a:cxn>
              <a:cxn ang="0">
                <a:pos x="50" y="108"/>
              </a:cxn>
              <a:cxn ang="0">
                <a:pos x="34" y="96"/>
              </a:cxn>
              <a:cxn ang="0">
                <a:pos x="16" y="84"/>
              </a:cxn>
              <a:cxn ang="0">
                <a:pos x="6" y="74"/>
              </a:cxn>
              <a:cxn ang="0">
                <a:pos x="14" y="62"/>
              </a:cxn>
              <a:cxn ang="0">
                <a:pos x="10" y="48"/>
              </a:cxn>
            </a:cxnLst>
            <a:rect l="0" t="0" r="r" b="b"/>
            <a:pathLst>
              <a:path w="292" h="112">
                <a:moveTo>
                  <a:pt x="10" y="48"/>
                </a:moveTo>
                <a:lnTo>
                  <a:pt x="0" y="46"/>
                </a:lnTo>
                <a:lnTo>
                  <a:pt x="0" y="42"/>
                </a:lnTo>
                <a:lnTo>
                  <a:pt x="6" y="34"/>
                </a:lnTo>
                <a:lnTo>
                  <a:pt x="12" y="32"/>
                </a:lnTo>
                <a:lnTo>
                  <a:pt x="26" y="34"/>
                </a:lnTo>
                <a:lnTo>
                  <a:pt x="38" y="34"/>
                </a:lnTo>
                <a:lnTo>
                  <a:pt x="46" y="34"/>
                </a:lnTo>
                <a:lnTo>
                  <a:pt x="46" y="28"/>
                </a:lnTo>
                <a:lnTo>
                  <a:pt x="52" y="26"/>
                </a:lnTo>
                <a:lnTo>
                  <a:pt x="58" y="26"/>
                </a:lnTo>
                <a:lnTo>
                  <a:pt x="52" y="22"/>
                </a:lnTo>
                <a:lnTo>
                  <a:pt x="46" y="22"/>
                </a:lnTo>
                <a:lnTo>
                  <a:pt x="46" y="16"/>
                </a:lnTo>
                <a:lnTo>
                  <a:pt x="68" y="18"/>
                </a:lnTo>
                <a:lnTo>
                  <a:pt x="82" y="18"/>
                </a:lnTo>
                <a:lnTo>
                  <a:pt x="90" y="10"/>
                </a:lnTo>
                <a:lnTo>
                  <a:pt x="110" y="0"/>
                </a:lnTo>
                <a:lnTo>
                  <a:pt x="140" y="0"/>
                </a:lnTo>
                <a:lnTo>
                  <a:pt x="146" y="12"/>
                </a:lnTo>
                <a:lnTo>
                  <a:pt x="154" y="10"/>
                </a:lnTo>
                <a:lnTo>
                  <a:pt x="160" y="16"/>
                </a:lnTo>
                <a:lnTo>
                  <a:pt x="168" y="18"/>
                </a:lnTo>
                <a:lnTo>
                  <a:pt x="182" y="22"/>
                </a:lnTo>
                <a:lnTo>
                  <a:pt x="200" y="22"/>
                </a:lnTo>
                <a:lnTo>
                  <a:pt x="218" y="22"/>
                </a:lnTo>
                <a:lnTo>
                  <a:pt x="234" y="18"/>
                </a:lnTo>
                <a:lnTo>
                  <a:pt x="242" y="10"/>
                </a:lnTo>
                <a:lnTo>
                  <a:pt x="248" y="12"/>
                </a:lnTo>
                <a:lnTo>
                  <a:pt x="252" y="14"/>
                </a:lnTo>
                <a:lnTo>
                  <a:pt x="254" y="8"/>
                </a:lnTo>
                <a:lnTo>
                  <a:pt x="262" y="10"/>
                </a:lnTo>
                <a:lnTo>
                  <a:pt x="268" y="16"/>
                </a:lnTo>
                <a:lnTo>
                  <a:pt x="274" y="20"/>
                </a:lnTo>
                <a:lnTo>
                  <a:pt x="274" y="30"/>
                </a:lnTo>
                <a:lnTo>
                  <a:pt x="274" y="42"/>
                </a:lnTo>
                <a:lnTo>
                  <a:pt x="286" y="42"/>
                </a:lnTo>
                <a:lnTo>
                  <a:pt x="292" y="46"/>
                </a:lnTo>
                <a:lnTo>
                  <a:pt x="284" y="48"/>
                </a:lnTo>
                <a:lnTo>
                  <a:pt x="282" y="52"/>
                </a:lnTo>
                <a:lnTo>
                  <a:pt x="284" y="60"/>
                </a:lnTo>
                <a:lnTo>
                  <a:pt x="286" y="68"/>
                </a:lnTo>
                <a:lnTo>
                  <a:pt x="288" y="78"/>
                </a:lnTo>
                <a:lnTo>
                  <a:pt x="292" y="88"/>
                </a:lnTo>
                <a:lnTo>
                  <a:pt x="290" y="92"/>
                </a:lnTo>
                <a:lnTo>
                  <a:pt x="282" y="90"/>
                </a:lnTo>
                <a:lnTo>
                  <a:pt x="262" y="86"/>
                </a:lnTo>
                <a:lnTo>
                  <a:pt x="252" y="92"/>
                </a:lnTo>
                <a:lnTo>
                  <a:pt x="226" y="92"/>
                </a:lnTo>
                <a:lnTo>
                  <a:pt x="214" y="100"/>
                </a:lnTo>
                <a:lnTo>
                  <a:pt x="196" y="102"/>
                </a:lnTo>
                <a:lnTo>
                  <a:pt x="190" y="96"/>
                </a:lnTo>
                <a:lnTo>
                  <a:pt x="184" y="96"/>
                </a:lnTo>
                <a:lnTo>
                  <a:pt x="182" y="100"/>
                </a:lnTo>
                <a:lnTo>
                  <a:pt x="170" y="100"/>
                </a:lnTo>
                <a:lnTo>
                  <a:pt x="164" y="96"/>
                </a:lnTo>
                <a:lnTo>
                  <a:pt x="162" y="104"/>
                </a:lnTo>
                <a:lnTo>
                  <a:pt x="154" y="112"/>
                </a:lnTo>
                <a:lnTo>
                  <a:pt x="152" y="104"/>
                </a:lnTo>
                <a:lnTo>
                  <a:pt x="156" y="96"/>
                </a:lnTo>
                <a:lnTo>
                  <a:pt x="150" y="96"/>
                </a:lnTo>
                <a:lnTo>
                  <a:pt x="146" y="100"/>
                </a:lnTo>
                <a:lnTo>
                  <a:pt x="132" y="98"/>
                </a:lnTo>
                <a:lnTo>
                  <a:pt x="128" y="100"/>
                </a:lnTo>
                <a:lnTo>
                  <a:pt x="120" y="108"/>
                </a:lnTo>
                <a:lnTo>
                  <a:pt x="110" y="110"/>
                </a:lnTo>
                <a:lnTo>
                  <a:pt x="100" y="110"/>
                </a:lnTo>
                <a:lnTo>
                  <a:pt x="92" y="104"/>
                </a:lnTo>
                <a:lnTo>
                  <a:pt x="80" y="100"/>
                </a:lnTo>
                <a:lnTo>
                  <a:pt x="72" y="96"/>
                </a:lnTo>
                <a:lnTo>
                  <a:pt x="66" y="98"/>
                </a:lnTo>
                <a:lnTo>
                  <a:pt x="68" y="104"/>
                </a:lnTo>
                <a:lnTo>
                  <a:pt x="66" y="108"/>
                </a:lnTo>
                <a:lnTo>
                  <a:pt x="50" y="108"/>
                </a:lnTo>
                <a:lnTo>
                  <a:pt x="40" y="100"/>
                </a:lnTo>
                <a:lnTo>
                  <a:pt x="34" y="96"/>
                </a:lnTo>
                <a:lnTo>
                  <a:pt x="20" y="92"/>
                </a:lnTo>
                <a:lnTo>
                  <a:pt x="16" y="84"/>
                </a:lnTo>
                <a:lnTo>
                  <a:pt x="16" y="78"/>
                </a:lnTo>
                <a:lnTo>
                  <a:pt x="6" y="74"/>
                </a:lnTo>
                <a:lnTo>
                  <a:pt x="10" y="68"/>
                </a:lnTo>
                <a:lnTo>
                  <a:pt x="14" y="62"/>
                </a:lnTo>
                <a:lnTo>
                  <a:pt x="12" y="54"/>
                </a:lnTo>
                <a:lnTo>
                  <a:pt x="10" y="48"/>
                </a:lnTo>
                <a:close/>
              </a:path>
            </a:pathLst>
          </a:custGeom>
          <a:solidFill>
            <a:srgbClr val="0060A9"/>
          </a:solidFill>
          <a:ln w="7938">
            <a:solidFill>
              <a:schemeClr val="tx1"/>
            </a:solidFill>
            <a:prstDash val="solid"/>
            <a:round/>
            <a:headEnd/>
            <a:tailEnd/>
          </a:ln>
        </p:spPr>
        <p:txBody>
          <a:bodyPr/>
          <a:lstStyle/>
          <a:p>
            <a:endParaRPr lang="en-US" dirty="0"/>
          </a:p>
        </p:txBody>
      </p:sp>
      <p:sp>
        <p:nvSpPr>
          <p:cNvPr id="445" name="Freeform 401"/>
          <p:cNvSpPr>
            <a:spLocks/>
          </p:cNvSpPr>
          <p:nvPr/>
        </p:nvSpPr>
        <p:spPr bwMode="auto">
          <a:xfrm>
            <a:off x="5091638" y="3423809"/>
            <a:ext cx="44383" cy="46655"/>
          </a:xfrm>
          <a:custGeom>
            <a:avLst/>
            <a:gdLst/>
            <a:ahLst/>
            <a:cxnLst>
              <a:cxn ang="0">
                <a:pos x="16" y="2"/>
              </a:cxn>
              <a:cxn ang="0">
                <a:pos x="24" y="0"/>
              </a:cxn>
              <a:cxn ang="0">
                <a:pos x="28" y="4"/>
              </a:cxn>
              <a:cxn ang="0">
                <a:pos x="24" y="10"/>
              </a:cxn>
              <a:cxn ang="0">
                <a:pos x="18" y="14"/>
              </a:cxn>
              <a:cxn ang="0">
                <a:pos x="16" y="20"/>
              </a:cxn>
              <a:cxn ang="0">
                <a:pos x="10" y="24"/>
              </a:cxn>
              <a:cxn ang="0">
                <a:pos x="6" y="28"/>
              </a:cxn>
              <a:cxn ang="0">
                <a:pos x="0" y="26"/>
              </a:cxn>
              <a:cxn ang="0">
                <a:pos x="6" y="18"/>
              </a:cxn>
              <a:cxn ang="0">
                <a:pos x="12" y="8"/>
              </a:cxn>
              <a:cxn ang="0">
                <a:pos x="16" y="2"/>
              </a:cxn>
            </a:cxnLst>
            <a:rect l="0" t="0" r="r" b="b"/>
            <a:pathLst>
              <a:path w="28" h="28">
                <a:moveTo>
                  <a:pt x="16" y="2"/>
                </a:moveTo>
                <a:lnTo>
                  <a:pt x="24" y="0"/>
                </a:lnTo>
                <a:lnTo>
                  <a:pt x="28" y="4"/>
                </a:lnTo>
                <a:lnTo>
                  <a:pt x="24" y="10"/>
                </a:lnTo>
                <a:lnTo>
                  <a:pt x="18" y="14"/>
                </a:lnTo>
                <a:lnTo>
                  <a:pt x="16" y="20"/>
                </a:lnTo>
                <a:lnTo>
                  <a:pt x="10" y="24"/>
                </a:lnTo>
                <a:lnTo>
                  <a:pt x="6" y="28"/>
                </a:lnTo>
                <a:lnTo>
                  <a:pt x="0" y="26"/>
                </a:lnTo>
                <a:lnTo>
                  <a:pt x="6" y="18"/>
                </a:lnTo>
                <a:lnTo>
                  <a:pt x="12" y="8"/>
                </a:lnTo>
                <a:lnTo>
                  <a:pt x="16" y="2"/>
                </a:lnTo>
                <a:close/>
              </a:path>
            </a:pathLst>
          </a:custGeom>
          <a:solidFill>
            <a:srgbClr val="0060A9"/>
          </a:solidFill>
          <a:ln w="7938">
            <a:solidFill>
              <a:schemeClr val="tx1"/>
            </a:solidFill>
            <a:prstDash val="solid"/>
            <a:round/>
            <a:headEnd/>
            <a:tailEnd/>
          </a:ln>
        </p:spPr>
        <p:txBody>
          <a:bodyPr/>
          <a:lstStyle/>
          <a:p>
            <a:endParaRPr lang="en-US" dirty="0"/>
          </a:p>
        </p:txBody>
      </p:sp>
      <p:sp>
        <p:nvSpPr>
          <p:cNvPr id="446" name="Freeform 402"/>
          <p:cNvSpPr>
            <a:spLocks/>
          </p:cNvSpPr>
          <p:nvPr/>
        </p:nvSpPr>
        <p:spPr bwMode="auto">
          <a:xfrm>
            <a:off x="5101148" y="3347162"/>
            <a:ext cx="171191" cy="143296"/>
          </a:xfrm>
          <a:custGeom>
            <a:avLst/>
            <a:gdLst/>
            <a:ahLst/>
            <a:cxnLst>
              <a:cxn ang="0">
                <a:pos x="10" y="48"/>
              </a:cxn>
              <a:cxn ang="0">
                <a:pos x="8" y="32"/>
              </a:cxn>
              <a:cxn ang="0">
                <a:pos x="8" y="24"/>
              </a:cxn>
              <a:cxn ang="0">
                <a:pos x="10" y="20"/>
              </a:cxn>
              <a:cxn ang="0">
                <a:pos x="18" y="12"/>
              </a:cxn>
              <a:cxn ang="0">
                <a:pos x="20" y="4"/>
              </a:cxn>
              <a:cxn ang="0">
                <a:pos x="26" y="8"/>
              </a:cxn>
              <a:cxn ang="0">
                <a:pos x="38" y="8"/>
              </a:cxn>
              <a:cxn ang="0">
                <a:pos x="40" y="4"/>
              </a:cxn>
              <a:cxn ang="0">
                <a:pos x="46" y="4"/>
              </a:cxn>
              <a:cxn ang="0">
                <a:pos x="52" y="10"/>
              </a:cxn>
              <a:cxn ang="0">
                <a:pos x="70" y="8"/>
              </a:cxn>
              <a:cxn ang="0">
                <a:pos x="82" y="0"/>
              </a:cxn>
              <a:cxn ang="0">
                <a:pos x="108" y="0"/>
              </a:cxn>
              <a:cxn ang="0">
                <a:pos x="108" y="4"/>
              </a:cxn>
              <a:cxn ang="0">
                <a:pos x="94" y="14"/>
              </a:cxn>
              <a:cxn ang="0">
                <a:pos x="90" y="46"/>
              </a:cxn>
              <a:cxn ang="0">
                <a:pos x="54" y="68"/>
              </a:cxn>
              <a:cxn ang="0">
                <a:pos x="28" y="84"/>
              </a:cxn>
              <a:cxn ang="0">
                <a:pos x="20" y="86"/>
              </a:cxn>
              <a:cxn ang="0">
                <a:pos x="12" y="82"/>
              </a:cxn>
              <a:cxn ang="0">
                <a:pos x="6" y="80"/>
              </a:cxn>
              <a:cxn ang="0">
                <a:pos x="2" y="78"/>
              </a:cxn>
              <a:cxn ang="0">
                <a:pos x="0" y="74"/>
              </a:cxn>
              <a:cxn ang="0">
                <a:pos x="10" y="66"/>
              </a:cxn>
              <a:cxn ang="0">
                <a:pos x="12" y="60"/>
              </a:cxn>
              <a:cxn ang="0">
                <a:pos x="18" y="56"/>
              </a:cxn>
              <a:cxn ang="0">
                <a:pos x="22" y="50"/>
              </a:cxn>
              <a:cxn ang="0">
                <a:pos x="18" y="46"/>
              </a:cxn>
              <a:cxn ang="0">
                <a:pos x="10" y="48"/>
              </a:cxn>
            </a:cxnLst>
            <a:rect l="0" t="0" r="r" b="b"/>
            <a:pathLst>
              <a:path w="108" h="86">
                <a:moveTo>
                  <a:pt x="10" y="48"/>
                </a:moveTo>
                <a:lnTo>
                  <a:pt x="8" y="32"/>
                </a:lnTo>
                <a:lnTo>
                  <a:pt x="8" y="24"/>
                </a:lnTo>
                <a:lnTo>
                  <a:pt x="10" y="20"/>
                </a:lnTo>
                <a:lnTo>
                  <a:pt x="18" y="12"/>
                </a:lnTo>
                <a:lnTo>
                  <a:pt x="20" y="4"/>
                </a:lnTo>
                <a:lnTo>
                  <a:pt x="26" y="8"/>
                </a:lnTo>
                <a:lnTo>
                  <a:pt x="38" y="8"/>
                </a:lnTo>
                <a:lnTo>
                  <a:pt x="40" y="4"/>
                </a:lnTo>
                <a:lnTo>
                  <a:pt x="46" y="4"/>
                </a:lnTo>
                <a:lnTo>
                  <a:pt x="52" y="10"/>
                </a:lnTo>
                <a:lnTo>
                  <a:pt x="70" y="8"/>
                </a:lnTo>
                <a:lnTo>
                  <a:pt x="82" y="0"/>
                </a:lnTo>
                <a:lnTo>
                  <a:pt x="108" y="0"/>
                </a:lnTo>
                <a:lnTo>
                  <a:pt x="108" y="4"/>
                </a:lnTo>
                <a:lnTo>
                  <a:pt x="94" y="14"/>
                </a:lnTo>
                <a:lnTo>
                  <a:pt x="90" y="46"/>
                </a:lnTo>
                <a:lnTo>
                  <a:pt x="54" y="68"/>
                </a:lnTo>
                <a:lnTo>
                  <a:pt x="28" y="84"/>
                </a:lnTo>
                <a:lnTo>
                  <a:pt x="20" y="86"/>
                </a:lnTo>
                <a:lnTo>
                  <a:pt x="12" y="82"/>
                </a:lnTo>
                <a:lnTo>
                  <a:pt x="6" y="80"/>
                </a:lnTo>
                <a:lnTo>
                  <a:pt x="2" y="78"/>
                </a:lnTo>
                <a:lnTo>
                  <a:pt x="0" y="74"/>
                </a:lnTo>
                <a:lnTo>
                  <a:pt x="10" y="66"/>
                </a:lnTo>
                <a:lnTo>
                  <a:pt x="12" y="60"/>
                </a:lnTo>
                <a:lnTo>
                  <a:pt x="18" y="56"/>
                </a:lnTo>
                <a:lnTo>
                  <a:pt x="22" y="50"/>
                </a:lnTo>
                <a:lnTo>
                  <a:pt x="18" y="46"/>
                </a:lnTo>
                <a:lnTo>
                  <a:pt x="10" y="48"/>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447" name="Freeform 403"/>
          <p:cNvSpPr>
            <a:spLocks/>
          </p:cNvSpPr>
          <p:nvPr/>
        </p:nvSpPr>
        <p:spPr bwMode="auto">
          <a:xfrm>
            <a:off x="5069446" y="3467131"/>
            <a:ext cx="38043" cy="106639"/>
          </a:xfrm>
          <a:custGeom>
            <a:avLst/>
            <a:gdLst/>
            <a:ahLst/>
            <a:cxnLst>
              <a:cxn ang="0">
                <a:pos x="16" y="14"/>
              </a:cxn>
              <a:cxn ang="0">
                <a:pos x="22" y="14"/>
              </a:cxn>
              <a:cxn ang="0">
                <a:pos x="24" y="8"/>
              </a:cxn>
              <a:cxn ang="0">
                <a:pos x="22" y="6"/>
              </a:cxn>
              <a:cxn ang="0">
                <a:pos x="20" y="2"/>
              </a:cxn>
              <a:cxn ang="0">
                <a:pos x="14" y="0"/>
              </a:cxn>
              <a:cxn ang="0">
                <a:pos x="14" y="6"/>
              </a:cxn>
              <a:cxn ang="0">
                <a:pos x="12" y="14"/>
              </a:cxn>
              <a:cxn ang="0">
                <a:pos x="10" y="20"/>
              </a:cxn>
              <a:cxn ang="0">
                <a:pos x="6" y="26"/>
              </a:cxn>
              <a:cxn ang="0">
                <a:pos x="4" y="30"/>
              </a:cxn>
              <a:cxn ang="0">
                <a:pos x="0" y="36"/>
              </a:cxn>
              <a:cxn ang="0">
                <a:pos x="2" y="40"/>
              </a:cxn>
              <a:cxn ang="0">
                <a:pos x="6" y="48"/>
              </a:cxn>
              <a:cxn ang="0">
                <a:pos x="10" y="58"/>
              </a:cxn>
              <a:cxn ang="0">
                <a:pos x="12" y="64"/>
              </a:cxn>
              <a:cxn ang="0">
                <a:pos x="18" y="52"/>
              </a:cxn>
              <a:cxn ang="0">
                <a:pos x="20" y="42"/>
              </a:cxn>
              <a:cxn ang="0">
                <a:pos x="20" y="30"/>
              </a:cxn>
              <a:cxn ang="0">
                <a:pos x="16" y="30"/>
              </a:cxn>
              <a:cxn ang="0">
                <a:pos x="14" y="18"/>
              </a:cxn>
              <a:cxn ang="0">
                <a:pos x="16" y="14"/>
              </a:cxn>
            </a:cxnLst>
            <a:rect l="0" t="0" r="r" b="b"/>
            <a:pathLst>
              <a:path w="24" h="64">
                <a:moveTo>
                  <a:pt x="16" y="14"/>
                </a:moveTo>
                <a:lnTo>
                  <a:pt x="22" y="14"/>
                </a:lnTo>
                <a:lnTo>
                  <a:pt x="24" y="8"/>
                </a:lnTo>
                <a:lnTo>
                  <a:pt x="22" y="6"/>
                </a:lnTo>
                <a:lnTo>
                  <a:pt x="20" y="2"/>
                </a:lnTo>
                <a:lnTo>
                  <a:pt x="14" y="0"/>
                </a:lnTo>
                <a:lnTo>
                  <a:pt x="14" y="6"/>
                </a:lnTo>
                <a:lnTo>
                  <a:pt x="12" y="14"/>
                </a:lnTo>
                <a:lnTo>
                  <a:pt x="10" y="20"/>
                </a:lnTo>
                <a:lnTo>
                  <a:pt x="6" y="26"/>
                </a:lnTo>
                <a:lnTo>
                  <a:pt x="4" y="30"/>
                </a:lnTo>
                <a:lnTo>
                  <a:pt x="0" y="36"/>
                </a:lnTo>
                <a:lnTo>
                  <a:pt x="2" y="40"/>
                </a:lnTo>
                <a:lnTo>
                  <a:pt x="6" y="48"/>
                </a:lnTo>
                <a:lnTo>
                  <a:pt x="10" y="58"/>
                </a:lnTo>
                <a:lnTo>
                  <a:pt x="12" y="64"/>
                </a:lnTo>
                <a:lnTo>
                  <a:pt x="18" y="52"/>
                </a:lnTo>
                <a:lnTo>
                  <a:pt x="20" y="42"/>
                </a:lnTo>
                <a:lnTo>
                  <a:pt x="20" y="30"/>
                </a:lnTo>
                <a:lnTo>
                  <a:pt x="16" y="30"/>
                </a:lnTo>
                <a:lnTo>
                  <a:pt x="14" y="18"/>
                </a:lnTo>
                <a:lnTo>
                  <a:pt x="16" y="14"/>
                </a:lnTo>
                <a:close/>
              </a:path>
            </a:pathLst>
          </a:custGeom>
          <a:solidFill>
            <a:srgbClr val="0060A9"/>
          </a:solidFill>
          <a:ln w="7938">
            <a:solidFill>
              <a:schemeClr val="tx1"/>
            </a:solidFill>
            <a:prstDash val="solid"/>
            <a:round/>
            <a:headEnd/>
            <a:tailEnd/>
          </a:ln>
        </p:spPr>
        <p:txBody>
          <a:bodyPr/>
          <a:lstStyle/>
          <a:p>
            <a:endParaRPr lang="en-US" dirty="0"/>
          </a:p>
        </p:txBody>
      </p:sp>
      <p:sp>
        <p:nvSpPr>
          <p:cNvPr id="448" name="Freeform 404"/>
          <p:cNvSpPr>
            <a:spLocks/>
          </p:cNvSpPr>
          <p:nvPr/>
        </p:nvSpPr>
        <p:spPr bwMode="auto">
          <a:xfrm>
            <a:off x="5193085" y="3337165"/>
            <a:ext cx="225085" cy="246603"/>
          </a:xfrm>
          <a:custGeom>
            <a:avLst/>
            <a:gdLst/>
            <a:ahLst/>
            <a:cxnLst>
              <a:cxn ang="0">
                <a:pos x="90" y="2"/>
              </a:cxn>
              <a:cxn ang="0">
                <a:pos x="94" y="10"/>
              </a:cxn>
              <a:cxn ang="0">
                <a:pos x="106" y="28"/>
              </a:cxn>
              <a:cxn ang="0">
                <a:pos x="114" y="30"/>
              </a:cxn>
              <a:cxn ang="0">
                <a:pos x="110" y="36"/>
              </a:cxn>
              <a:cxn ang="0">
                <a:pos x="112" y="44"/>
              </a:cxn>
              <a:cxn ang="0">
                <a:pos x="106" y="48"/>
              </a:cxn>
              <a:cxn ang="0">
                <a:pos x="100" y="62"/>
              </a:cxn>
              <a:cxn ang="0">
                <a:pos x="112" y="74"/>
              </a:cxn>
              <a:cxn ang="0">
                <a:pos x="118" y="84"/>
              </a:cxn>
              <a:cxn ang="0">
                <a:pos x="132" y="90"/>
              </a:cxn>
              <a:cxn ang="0">
                <a:pos x="140" y="98"/>
              </a:cxn>
              <a:cxn ang="0">
                <a:pos x="136" y="112"/>
              </a:cxn>
              <a:cxn ang="0">
                <a:pos x="142" y="124"/>
              </a:cxn>
              <a:cxn ang="0">
                <a:pos x="140" y="130"/>
              </a:cxn>
              <a:cxn ang="0">
                <a:pos x="132" y="132"/>
              </a:cxn>
              <a:cxn ang="0">
                <a:pos x="122" y="140"/>
              </a:cxn>
              <a:cxn ang="0">
                <a:pos x="122" y="148"/>
              </a:cxn>
              <a:cxn ang="0">
                <a:pos x="90" y="148"/>
              </a:cxn>
              <a:cxn ang="0">
                <a:pos x="76" y="136"/>
              </a:cxn>
              <a:cxn ang="0">
                <a:pos x="68" y="136"/>
              </a:cxn>
              <a:cxn ang="0">
                <a:pos x="58" y="120"/>
              </a:cxn>
              <a:cxn ang="0">
                <a:pos x="22" y="100"/>
              </a:cxn>
              <a:cxn ang="0">
                <a:pos x="2" y="96"/>
              </a:cxn>
              <a:cxn ang="0">
                <a:pos x="0" y="72"/>
              </a:cxn>
              <a:cxn ang="0">
                <a:pos x="32" y="52"/>
              </a:cxn>
              <a:cxn ang="0">
                <a:pos x="36" y="20"/>
              </a:cxn>
              <a:cxn ang="0">
                <a:pos x="50" y="10"/>
              </a:cxn>
              <a:cxn ang="0">
                <a:pos x="50" y="6"/>
              </a:cxn>
              <a:cxn ang="0">
                <a:pos x="60" y="0"/>
              </a:cxn>
              <a:cxn ang="0">
                <a:pos x="88" y="6"/>
              </a:cxn>
              <a:cxn ang="0">
                <a:pos x="90" y="2"/>
              </a:cxn>
            </a:cxnLst>
            <a:rect l="0" t="0" r="r" b="b"/>
            <a:pathLst>
              <a:path w="142" h="148">
                <a:moveTo>
                  <a:pt x="90" y="2"/>
                </a:moveTo>
                <a:lnTo>
                  <a:pt x="94" y="10"/>
                </a:lnTo>
                <a:lnTo>
                  <a:pt x="106" y="28"/>
                </a:lnTo>
                <a:lnTo>
                  <a:pt x="114" y="30"/>
                </a:lnTo>
                <a:lnTo>
                  <a:pt x="110" y="36"/>
                </a:lnTo>
                <a:lnTo>
                  <a:pt x="112" y="44"/>
                </a:lnTo>
                <a:lnTo>
                  <a:pt x="106" y="48"/>
                </a:lnTo>
                <a:lnTo>
                  <a:pt x="100" y="62"/>
                </a:lnTo>
                <a:lnTo>
                  <a:pt x="112" y="74"/>
                </a:lnTo>
                <a:lnTo>
                  <a:pt x="118" y="84"/>
                </a:lnTo>
                <a:lnTo>
                  <a:pt x="132" y="90"/>
                </a:lnTo>
                <a:lnTo>
                  <a:pt x="140" y="98"/>
                </a:lnTo>
                <a:lnTo>
                  <a:pt x="136" y="112"/>
                </a:lnTo>
                <a:lnTo>
                  <a:pt x="142" y="124"/>
                </a:lnTo>
                <a:lnTo>
                  <a:pt x="140" y="130"/>
                </a:lnTo>
                <a:lnTo>
                  <a:pt x="132" y="132"/>
                </a:lnTo>
                <a:lnTo>
                  <a:pt x="122" y="140"/>
                </a:lnTo>
                <a:lnTo>
                  <a:pt x="122" y="148"/>
                </a:lnTo>
                <a:lnTo>
                  <a:pt x="90" y="148"/>
                </a:lnTo>
                <a:lnTo>
                  <a:pt x="76" y="136"/>
                </a:lnTo>
                <a:lnTo>
                  <a:pt x="68" y="136"/>
                </a:lnTo>
                <a:lnTo>
                  <a:pt x="58" y="120"/>
                </a:lnTo>
                <a:lnTo>
                  <a:pt x="22" y="100"/>
                </a:lnTo>
                <a:lnTo>
                  <a:pt x="2" y="96"/>
                </a:lnTo>
                <a:lnTo>
                  <a:pt x="0" y="72"/>
                </a:lnTo>
                <a:lnTo>
                  <a:pt x="32" y="52"/>
                </a:lnTo>
                <a:lnTo>
                  <a:pt x="36" y="20"/>
                </a:lnTo>
                <a:lnTo>
                  <a:pt x="50" y="10"/>
                </a:lnTo>
                <a:lnTo>
                  <a:pt x="50" y="6"/>
                </a:lnTo>
                <a:lnTo>
                  <a:pt x="60" y="0"/>
                </a:lnTo>
                <a:lnTo>
                  <a:pt x="88" y="6"/>
                </a:lnTo>
                <a:lnTo>
                  <a:pt x="90" y="2"/>
                </a:lnTo>
                <a:close/>
              </a:path>
            </a:pathLst>
          </a:custGeom>
          <a:solidFill>
            <a:srgbClr val="B4DFF4"/>
          </a:solidFill>
          <a:ln w="7938">
            <a:solidFill>
              <a:schemeClr val="tx1"/>
            </a:solidFill>
            <a:prstDash val="solid"/>
            <a:round/>
            <a:headEnd/>
            <a:tailEnd/>
          </a:ln>
        </p:spPr>
        <p:txBody>
          <a:bodyPr/>
          <a:lstStyle/>
          <a:p>
            <a:endParaRPr lang="en-US" dirty="0"/>
          </a:p>
        </p:txBody>
      </p:sp>
      <p:sp>
        <p:nvSpPr>
          <p:cNvPr id="449" name="Freeform 405"/>
          <p:cNvSpPr>
            <a:spLocks/>
          </p:cNvSpPr>
          <p:nvPr/>
        </p:nvSpPr>
        <p:spPr bwMode="auto">
          <a:xfrm>
            <a:off x="5386468" y="3553774"/>
            <a:ext cx="44383" cy="46655"/>
          </a:xfrm>
          <a:custGeom>
            <a:avLst/>
            <a:gdLst/>
            <a:ahLst/>
            <a:cxnLst>
              <a:cxn ang="0">
                <a:pos x="28" y="4"/>
              </a:cxn>
              <a:cxn ang="0">
                <a:pos x="18" y="0"/>
              </a:cxn>
              <a:cxn ang="0">
                <a:pos x="14" y="0"/>
              </a:cxn>
              <a:cxn ang="0">
                <a:pos x="10" y="2"/>
              </a:cxn>
              <a:cxn ang="0">
                <a:pos x="0" y="10"/>
              </a:cxn>
              <a:cxn ang="0">
                <a:pos x="0" y="18"/>
              </a:cxn>
              <a:cxn ang="0">
                <a:pos x="10" y="20"/>
              </a:cxn>
              <a:cxn ang="0">
                <a:pos x="18" y="28"/>
              </a:cxn>
              <a:cxn ang="0">
                <a:pos x="26" y="28"/>
              </a:cxn>
              <a:cxn ang="0">
                <a:pos x="22" y="18"/>
              </a:cxn>
              <a:cxn ang="0">
                <a:pos x="22" y="12"/>
              </a:cxn>
              <a:cxn ang="0">
                <a:pos x="28" y="4"/>
              </a:cxn>
            </a:cxnLst>
            <a:rect l="0" t="0" r="r" b="b"/>
            <a:pathLst>
              <a:path w="28" h="28">
                <a:moveTo>
                  <a:pt x="28" y="4"/>
                </a:moveTo>
                <a:lnTo>
                  <a:pt x="18" y="0"/>
                </a:lnTo>
                <a:lnTo>
                  <a:pt x="14" y="0"/>
                </a:lnTo>
                <a:lnTo>
                  <a:pt x="10" y="2"/>
                </a:lnTo>
                <a:lnTo>
                  <a:pt x="0" y="10"/>
                </a:lnTo>
                <a:lnTo>
                  <a:pt x="0" y="18"/>
                </a:lnTo>
                <a:lnTo>
                  <a:pt x="10" y="20"/>
                </a:lnTo>
                <a:lnTo>
                  <a:pt x="18" y="28"/>
                </a:lnTo>
                <a:lnTo>
                  <a:pt x="26" y="28"/>
                </a:lnTo>
                <a:lnTo>
                  <a:pt x="22" y="18"/>
                </a:lnTo>
                <a:lnTo>
                  <a:pt x="22" y="12"/>
                </a:lnTo>
                <a:lnTo>
                  <a:pt x="28" y="4"/>
                </a:lnTo>
                <a:close/>
              </a:path>
            </a:pathLst>
          </a:custGeom>
          <a:solidFill>
            <a:srgbClr val="0060A9"/>
          </a:solidFill>
          <a:ln w="7938">
            <a:solidFill>
              <a:schemeClr val="tx1"/>
            </a:solidFill>
            <a:prstDash val="solid"/>
            <a:round/>
            <a:headEnd/>
            <a:tailEnd/>
          </a:ln>
        </p:spPr>
        <p:txBody>
          <a:bodyPr/>
          <a:lstStyle/>
          <a:p>
            <a:endParaRPr lang="en-US" dirty="0"/>
          </a:p>
        </p:txBody>
      </p:sp>
      <p:sp>
        <p:nvSpPr>
          <p:cNvPr id="450" name="Freeform 406"/>
          <p:cNvSpPr>
            <a:spLocks/>
          </p:cNvSpPr>
          <p:nvPr/>
        </p:nvSpPr>
        <p:spPr bwMode="auto">
          <a:xfrm>
            <a:off x="5497425" y="3677077"/>
            <a:ext cx="133149" cy="93309"/>
          </a:xfrm>
          <a:custGeom>
            <a:avLst/>
            <a:gdLst/>
            <a:ahLst/>
            <a:cxnLst>
              <a:cxn ang="0">
                <a:pos x="0" y="24"/>
              </a:cxn>
              <a:cxn ang="0">
                <a:pos x="8" y="34"/>
              </a:cxn>
              <a:cxn ang="0">
                <a:pos x="22" y="50"/>
              </a:cxn>
              <a:cxn ang="0">
                <a:pos x="48" y="56"/>
              </a:cxn>
              <a:cxn ang="0">
                <a:pos x="66" y="56"/>
              </a:cxn>
              <a:cxn ang="0">
                <a:pos x="84" y="24"/>
              </a:cxn>
              <a:cxn ang="0">
                <a:pos x="82" y="10"/>
              </a:cxn>
              <a:cxn ang="0">
                <a:pos x="80" y="2"/>
              </a:cxn>
              <a:cxn ang="0">
                <a:pos x="76" y="0"/>
              </a:cxn>
              <a:cxn ang="0">
                <a:pos x="68" y="10"/>
              </a:cxn>
              <a:cxn ang="0">
                <a:pos x="58" y="18"/>
              </a:cxn>
              <a:cxn ang="0">
                <a:pos x="50" y="28"/>
              </a:cxn>
              <a:cxn ang="0">
                <a:pos x="42" y="30"/>
              </a:cxn>
              <a:cxn ang="0">
                <a:pos x="32" y="26"/>
              </a:cxn>
              <a:cxn ang="0">
                <a:pos x="26" y="30"/>
              </a:cxn>
              <a:cxn ang="0">
                <a:pos x="22" y="32"/>
              </a:cxn>
              <a:cxn ang="0">
                <a:pos x="14" y="30"/>
              </a:cxn>
              <a:cxn ang="0">
                <a:pos x="8" y="24"/>
              </a:cxn>
              <a:cxn ang="0">
                <a:pos x="4" y="20"/>
              </a:cxn>
              <a:cxn ang="0">
                <a:pos x="0" y="24"/>
              </a:cxn>
            </a:cxnLst>
            <a:rect l="0" t="0" r="r" b="b"/>
            <a:pathLst>
              <a:path w="84" h="56">
                <a:moveTo>
                  <a:pt x="0" y="24"/>
                </a:moveTo>
                <a:lnTo>
                  <a:pt x="8" y="34"/>
                </a:lnTo>
                <a:lnTo>
                  <a:pt x="22" y="50"/>
                </a:lnTo>
                <a:lnTo>
                  <a:pt x="48" y="56"/>
                </a:lnTo>
                <a:lnTo>
                  <a:pt x="66" y="56"/>
                </a:lnTo>
                <a:lnTo>
                  <a:pt x="84" y="24"/>
                </a:lnTo>
                <a:lnTo>
                  <a:pt x="82" y="10"/>
                </a:lnTo>
                <a:lnTo>
                  <a:pt x="80" y="2"/>
                </a:lnTo>
                <a:lnTo>
                  <a:pt x="76" y="0"/>
                </a:lnTo>
                <a:lnTo>
                  <a:pt x="68" y="10"/>
                </a:lnTo>
                <a:lnTo>
                  <a:pt x="58" y="18"/>
                </a:lnTo>
                <a:lnTo>
                  <a:pt x="50" y="28"/>
                </a:lnTo>
                <a:lnTo>
                  <a:pt x="42" y="30"/>
                </a:lnTo>
                <a:lnTo>
                  <a:pt x="32" y="26"/>
                </a:lnTo>
                <a:lnTo>
                  <a:pt x="26" y="30"/>
                </a:lnTo>
                <a:lnTo>
                  <a:pt x="22" y="32"/>
                </a:lnTo>
                <a:lnTo>
                  <a:pt x="14" y="30"/>
                </a:lnTo>
                <a:lnTo>
                  <a:pt x="8" y="24"/>
                </a:lnTo>
                <a:lnTo>
                  <a:pt x="4" y="20"/>
                </a:lnTo>
                <a:lnTo>
                  <a:pt x="0" y="24"/>
                </a:lnTo>
                <a:close/>
              </a:path>
            </a:pathLst>
          </a:custGeom>
          <a:solidFill>
            <a:srgbClr val="0060A9"/>
          </a:solidFill>
          <a:ln w="7938">
            <a:solidFill>
              <a:schemeClr val="tx1"/>
            </a:solidFill>
            <a:prstDash val="solid"/>
            <a:round/>
            <a:headEnd/>
            <a:tailEnd/>
          </a:ln>
        </p:spPr>
        <p:txBody>
          <a:bodyPr/>
          <a:lstStyle/>
          <a:p>
            <a:endParaRPr lang="en-US" dirty="0"/>
          </a:p>
        </p:txBody>
      </p:sp>
      <p:sp>
        <p:nvSpPr>
          <p:cNvPr id="451" name="Freeform 407"/>
          <p:cNvSpPr>
            <a:spLocks/>
          </p:cNvSpPr>
          <p:nvPr/>
        </p:nvSpPr>
        <p:spPr bwMode="auto">
          <a:xfrm>
            <a:off x="5519617" y="3717066"/>
            <a:ext cx="196553" cy="216611"/>
          </a:xfrm>
          <a:custGeom>
            <a:avLst/>
            <a:gdLst/>
            <a:ahLst/>
            <a:cxnLst>
              <a:cxn ang="0">
                <a:pos x="52" y="30"/>
              </a:cxn>
              <a:cxn ang="0">
                <a:pos x="70" y="0"/>
              </a:cxn>
              <a:cxn ang="0">
                <a:pos x="82" y="8"/>
              </a:cxn>
              <a:cxn ang="0">
                <a:pos x="90" y="14"/>
              </a:cxn>
              <a:cxn ang="0">
                <a:pos x="102" y="16"/>
              </a:cxn>
              <a:cxn ang="0">
                <a:pos x="124" y="36"/>
              </a:cxn>
              <a:cxn ang="0">
                <a:pos x="116" y="50"/>
              </a:cxn>
              <a:cxn ang="0">
                <a:pos x="104" y="64"/>
              </a:cxn>
              <a:cxn ang="0">
                <a:pos x="98" y="66"/>
              </a:cxn>
              <a:cxn ang="0">
                <a:pos x="86" y="70"/>
              </a:cxn>
              <a:cxn ang="0">
                <a:pos x="88" y="80"/>
              </a:cxn>
              <a:cxn ang="0">
                <a:pos x="90" y="90"/>
              </a:cxn>
              <a:cxn ang="0">
                <a:pos x="80" y="92"/>
              </a:cxn>
              <a:cxn ang="0">
                <a:pos x="72" y="98"/>
              </a:cxn>
              <a:cxn ang="0">
                <a:pos x="68" y="104"/>
              </a:cxn>
              <a:cxn ang="0">
                <a:pos x="68" y="110"/>
              </a:cxn>
              <a:cxn ang="0">
                <a:pos x="54" y="112"/>
              </a:cxn>
              <a:cxn ang="0">
                <a:pos x="52" y="118"/>
              </a:cxn>
              <a:cxn ang="0">
                <a:pos x="46" y="128"/>
              </a:cxn>
              <a:cxn ang="0">
                <a:pos x="26" y="126"/>
              </a:cxn>
              <a:cxn ang="0">
                <a:pos x="16" y="130"/>
              </a:cxn>
              <a:cxn ang="0">
                <a:pos x="0" y="94"/>
              </a:cxn>
              <a:cxn ang="0">
                <a:pos x="12" y="84"/>
              </a:cxn>
              <a:cxn ang="0">
                <a:pos x="48" y="72"/>
              </a:cxn>
              <a:cxn ang="0">
                <a:pos x="56" y="54"/>
              </a:cxn>
              <a:cxn ang="0">
                <a:pos x="56" y="40"/>
              </a:cxn>
              <a:cxn ang="0">
                <a:pos x="52" y="30"/>
              </a:cxn>
            </a:cxnLst>
            <a:rect l="0" t="0" r="r" b="b"/>
            <a:pathLst>
              <a:path w="124" h="130">
                <a:moveTo>
                  <a:pt x="52" y="30"/>
                </a:moveTo>
                <a:lnTo>
                  <a:pt x="70" y="0"/>
                </a:lnTo>
                <a:lnTo>
                  <a:pt x="82" y="8"/>
                </a:lnTo>
                <a:lnTo>
                  <a:pt x="90" y="14"/>
                </a:lnTo>
                <a:lnTo>
                  <a:pt x="102" y="16"/>
                </a:lnTo>
                <a:lnTo>
                  <a:pt x="124" y="36"/>
                </a:lnTo>
                <a:lnTo>
                  <a:pt x="116" y="50"/>
                </a:lnTo>
                <a:lnTo>
                  <a:pt x="104" y="64"/>
                </a:lnTo>
                <a:lnTo>
                  <a:pt x="98" y="66"/>
                </a:lnTo>
                <a:lnTo>
                  <a:pt x="86" y="70"/>
                </a:lnTo>
                <a:lnTo>
                  <a:pt x="88" y="80"/>
                </a:lnTo>
                <a:lnTo>
                  <a:pt x="90" y="90"/>
                </a:lnTo>
                <a:lnTo>
                  <a:pt x="80" y="92"/>
                </a:lnTo>
                <a:lnTo>
                  <a:pt x="72" y="98"/>
                </a:lnTo>
                <a:lnTo>
                  <a:pt x="68" y="104"/>
                </a:lnTo>
                <a:lnTo>
                  <a:pt x="68" y="110"/>
                </a:lnTo>
                <a:lnTo>
                  <a:pt x="54" y="112"/>
                </a:lnTo>
                <a:lnTo>
                  <a:pt x="52" y="118"/>
                </a:lnTo>
                <a:lnTo>
                  <a:pt x="46" y="128"/>
                </a:lnTo>
                <a:lnTo>
                  <a:pt x="26" y="126"/>
                </a:lnTo>
                <a:lnTo>
                  <a:pt x="16" y="130"/>
                </a:lnTo>
                <a:lnTo>
                  <a:pt x="0" y="94"/>
                </a:lnTo>
                <a:lnTo>
                  <a:pt x="12" y="84"/>
                </a:lnTo>
                <a:lnTo>
                  <a:pt x="48" y="72"/>
                </a:lnTo>
                <a:lnTo>
                  <a:pt x="56" y="54"/>
                </a:lnTo>
                <a:lnTo>
                  <a:pt x="56" y="40"/>
                </a:lnTo>
                <a:lnTo>
                  <a:pt x="52" y="30"/>
                </a:lnTo>
                <a:close/>
              </a:path>
            </a:pathLst>
          </a:custGeom>
          <a:solidFill>
            <a:srgbClr val="B4DFF4"/>
          </a:solidFill>
          <a:ln w="7938">
            <a:solidFill>
              <a:schemeClr val="tx1"/>
            </a:solidFill>
            <a:prstDash val="solid"/>
            <a:round/>
            <a:headEnd/>
            <a:tailEnd/>
          </a:ln>
        </p:spPr>
        <p:txBody>
          <a:bodyPr/>
          <a:lstStyle/>
          <a:p>
            <a:endParaRPr lang="en-US" dirty="0"/>
          </a:p>
        </p:txBody>
      </p:sp>
      <p:sp>
        <p:nvSpPr>
          <p:cNvPr id="452" name="Freeform 408"/>
          <p:cNvSpPr>
            <a:spLocks/>
          </p:cNvSpPr>
          <p:nvPr/>
        </p:nvSpPr>
        <p:spPr bwMode="auto">
          <a:xfrm>
            <a:off x="5288191" y="3873692"/>
            <a:ext cx="256788" cy="166624"/>
          </a:xfrm>
          <a:custGeom>
            <a:avLst/>
            <a:gdLst/>
            <a:ahLst/>
            <a:cxnLst>
              <a:cxn ang="0">
                <a:pos x="50" y="86"/>
              </a:cxn>
              <a:cxn ang="0">
                <a:pos x="42" y="92"/>
              </a:cxn>
              <a:cxn ang="0">
                <a:pos x="36" y="100"/>
              </a:cxn>
              <a:cxn ang="0">
                <a:pos x="16" y="100"/>
              </a:cxn>
              <a:cxn ang="0">
                <a:pos x="8" y="96"/>
              </a:cxn>
              <a:cxn ang="0">
                <a:pos x="0" y="66"/>
              </a:cxn>
              <a:cxn ang="0">
                <a:pos x="0" y="42"/>
              </a:cxn>
              <a:cxn ang="0">
                <a:pos x="8" y="24"/>
              </a:cxn>
              <a:cxn ang="0">
                <a:pos x="42" y="22"/>
              </a:cxn>
              <a:cxn ang="0">
                <a:pos x="72" y="28"/>
              </a:cxn>
              <a:cxn ang="0">
                <a:pos x="98" y="4"/>
              </a:cxn>
              <a:cxn ang="0">
                <a:pos x="128" y="0"/>
              </a:cxn>
              <a:cxn ang="0">
                <a:pos x="146" y="0"/>
              </a:cxn>
              <a:cxn ang="0">
                <a:pos x="162" y="36"/>
              </a:cxn>
              <a:cxn ang="0">
                <a:pos x="150" y="42"/>
              </a:cxn>
              <a:cxn ang="0">
                <a:pos x="142" y="48"/>
              </a:cxn>
              <a:cxn ang="0">
                <a:pos x="142" y="56"/>
              </a:cxn>
              <a:cxn ang="0">
                <a:pos x="136" y="60"/>
              </a:cxn>
              <a:cxn ang="0">
                <a:pos x="114" y="66"/>
              </a:cxn>
              <a:cxn ang="0">
                <a:pos x="104" y="68"/>
              </a:cxn>
              <a:cxn ang="0">
                <a:pos x="96" y="80"/>
              </a:cxn>
              <a:cxn ang="0">
                <a:pos x="78" y="78"/>
              </a:cxn>
              <a:cxn ang="0">
                <a:pos x="70" y="88"/>
              </a:cxn>
              <a:cxn ang="0">
                <a:pos x="56" y="88"/>
              </a:cxn>
              <a:cxn ang="0">
                <a:pos x="50" y="86"/>
              </a:cxn>
            </a:cxnLst>
            <a:rect l="0" t="0" r="r" b="b"/>
            <a:pathLst>
              <a:path w="162" h="100">
                <a:moveTo>
                  <a:pt x="50" y="86"/>
                </a:moveTo>
                <a:lnTo>
                  <a:pt x="42" y="92"/>
                </a:lnTo>
                <a:lnTo>
                  <a:pt x="36" y="100"/>
                </a:lnTo>
                <a:lnTo>
                  <a:pt x="16" y="100"/>
                </a:lnTo>
                <a:lnTo>
                  <a:pt x="8" y="96"/>
                </a:lnTo>
                <a:lnTo>
                  <a:pt x="0" y="66"/>
                </a:lnTo>
                <a:lnTo>
                  <a:pt x="0" y="42"/>
                </a:lnTo>
                <a:lnTo>
                  <a:pt x="8" y="24"/>
                </a:lnTo>
                <a:lnTo>
                  <a:pt x="42" y="22"/>
                </a:lnTo>
                <a:lnTo>
                  <a:pt x="72" y="28"/>
                </a:lnTo>
                <a:lnTo>
                  <a:pt x="98" y="4"/>
                </a:lnTo>
                <a:lnTo>
                  <a:pt x="128" y="0"/>
                </a:lnTo>
                <a:lnTo>
                  <a:pt x="146" y="0"/>
                </a:lnTo>
                <a:lnTo>
                  <a:pt x="162" y="36"/>
                </a:lnTo>
                <a:lnTo>
                  <a:pt x="150" y="42"/>
                </a:lnTo>
                <a:lnTo>
                  <a:pt x="142" y="48"/>
                </a:lnTo>
                <a:lnTo>
                  <a:pt x="142" y="56"/>
                </a:lnTo>
                <a:lnTo>
                  <a:pt x="136" y="60"/>
                </a:lnTo>
                <a:lnTo>
                  <a:pt x="114" y="66"/>
                </a:lnTo>
                <a:lnTo>
                  <a:pt x="104" y="68"/>
                </a:lnTo>
                <a:lnTo>
                  <a:pt x="96" y="80"/>
                </a:lnTo>
                <a:lnTo>
                  <a:pt x="78" y="78"/>
                </a:lnTo>
                <a:lnTo>
                  <a:pt x="70" y="88"/>
                </a:lnTo>
                <a:lnTo>
                  <a:pt x="56" y="88"/>
                </a:lnTo>
                <a:lnTo>
                  <a:pt x="50" y="86"/>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453" name="Freeform 409"/>
          <p:cNvSpPr>
            <a:spLocks/>
          </p:cNvSpPr>
          <p:nvPr/>
        </p:nvSpPr>
        <p:spPr bwMode="auto">
          <a:xfrm>
            <a:off x="5319894" y="3267183"/>
            <a:ext cx="485043" cy="429888"/>
          </a:xfrm>
          <a:custGeom>
            <a:avLst/>
            <a:gdLst/>
            <a:ahLst/>
            <a:cxnLst>
              <a:cxn ang="0">
                <a:pos x="80" y="38"/>
              </a:cxn>
              <a:cxn ang="0">
                <a:pos x="112" y="56"/>
              </a:cxn>
              <a:cxn ang="0">
                <a:pos x="156" y="48"/>
              </a:cxn>
              <a:cxn ang="0">
                <a:pos x="204" y="28"/>
              </a:cxn>
              <a:cxn ang="0">
                <a:pos x="256" y="52"/>
              </a:cxn>
              <a:cxn ang="0">
                <a:pos x="274" y="78"/>
              </a:cxn>
              <a:cxn ang="0">
                <a:pos x="262" y="126"/>
              </a:cxn>
              <a:cxn ang="0">
                <a:pos x="282" y="150"/>
              </a:cxn>
              <a:cxn ang="0">
                <a:pos x="266" y="176"/>
              </a:cxn>
              <a:cxn ang="0">
                <a:pos x="286" y="202"/>
              </a:cxn>
              <a:cxn ang="0">
                <a:pos x="298" y="224"/>
              </a:cxn>
              <a:cxn ang="0">
                <a:pos x="306" y="232"/>
              </a:cxn>
              <a:cxn ang="0">
                <a:pos x="278" y="242"/>
              </a:cxn>
              <a:cxn ang="0">
                <a:pos x="236" y="254"/>
              </a:cxn>
              <a:cxn ang="0">
                <a:pos x="206" y="230"/>
              </a:cxn>
              <a:cxn ang="0">
                <a:pos x="188" y="224"/>
              </a:cxn>
              <a:cxn ang="0">
                <a:pos x="164" y="234"/>
              </a:cxn>
              <a:cxn ang="0">
                <a:pos x="118" y="206"/>
              </a:cxn>
              <a:cxn ang="0">
                <a:pos x="98" y="176"/>
              </a:cxn>
              <a:cxn ang="0">
                <a:pos x="70" y="176"/>
              </a:cxn>
              <a:cxn ang="0">
                <a:pos x="62" y="166"/>
              </a:cxn>
              <a:cxn ang="0">
                <a:pos x="60" y="140"/>
              </a:cxn>
              <a:cxn ang="0">
                <a:pos x="38" y="126"/>
              </a:cxn>
              <a:cxn ang="0">
                <a:pos x="26" y="90"/>
              </a:cxn>
              <a:cxn ang="0">
                <a:pos x="30" y="78"/>
              </a:cxn>
              <a:cxn ang="0">
                <a:pos x="26" y="70"/>
              </a:cxn>
              <a:cxn ang="0">
                <a:pos x="10" y="44"/>
              </a:cxn>
              <a:cxn ang="0">
                <a:pos x="4" y="24"/>
              </a:cxn>
              <a:cxn ang="0">
                <a:pos x="0" y="8"/>
              </a:cxn>
              <a:cxn ang="0">
                <a:pos x="10" y="2"/>
              </a:cxn>
              <a:cxn ang="0">
                <a:pos x="32" y="18"/>
              </a:cxn>
              <a:cxn ang="0">
                <a:pos x="42" y="14"/>
              </a:cxn>
              <a:cxn ang="0">
                <a:pos x="60" y="0"/>
              </a:cxn>
              <a:cxn ang="0">
                <a:pos x="64" y="10"/>
              </a:cxn>
              <a:cxn ang="0">
                <a:pos x="62" y="18"/>
              </a:cxn>
              <a:cxn ang="0">
                <a:pos x="76" y="24"/>
              </a:cxn>
            </a:cxnLst>
            <a:rect l="0" t="0" r="r" b="b"/>
            <a:pathLst>
              <a:path w="306" h="258">
                <a:moveTo>
                  <a:pt x="76" y="24"/>
                </a:moveTo>
                <a:lnTo>
                  <a:pt x="80" y="38"/>
                </a:lnTo>
                <a:lnTo>
                  <a:pt x="100" y="48"/>
                </a:lnTo>
                <a:lnTo>
                  <a:pt x="112" y="56"/>
                </a:lnTo>
                <a:lnTo>
                  <a:pt x="142" y="56"/>
                </a:lnTo>
                <a:lnTo>
                  <a:pt x="156" y="48"/>
                </a:lnTo>
                <a:lnTo>
                  <a:pt x="178" y="32"/>
                </a:lnTo>
                <a:lnTo>
                  <a:pt x="204" y="28"/>
                </a:lnTo>
                <a:lnTo>
                  <a:pt x="226" y="36"/>
                </a:lnTo>
                <a:lnTo>
                  <a:pt x="256" y="52"/>
                </a:lnTo>
                <a:lnTo>
                  <a:pt x="272" y="56"/>
                </a:lnTo>
                <a:lnTo>
                  <a:pt x="274" y="78"/>
                </a:lnTo>
                <a:lnTo>
                  <a:pt x="264" y="98"/>
                </a:lnTo>
                <a:lnTo>
                  <a:pt x="262" y="126"/>
                </a:lnTo>
                <a:lnTo>
                  <a:pt x="268" y="150"/>
                </a:lnTo>
                <a:lnTo>
                  <a:pt x="282" y="150"/>
                </a:lnTo>
                <a:lnTo>
                  <a:pt x="280" y="162"/>
                </a:lnTo>
                <a:lnTo>
                  <a:pt x="266" y="176"/>
                </a:lnTo>
                <a:lnTo>
                  <a:pt x="272" y="186"/>
                </a:lnTo>
                <a:lnTo>
                  <a:pt x="286" y="202"/>
                </a:lnTo>
                <a:lnTo>
                  <a:pt x="298" y="212"/>
                </a:lnTo>
                <a:lnTo>
                  <a:pt x="298" y="224"/>
                </a:lnTo>
                <a:lnTo>
                  <a:pt x="306" y="224"/>
                </a:lnTo>
                <a:lnTo>
                  <a:pt x="306" y="232"/>
                </a:lnTo>
                <a:lnTo>
                  <a:pt x="292" y="234"/>
                </a:lnTo>
                <a:lnTo>
                  <a:pt x="278" y="242"/>
                </a:lnTo>
                <a:lnTo>
                  <a:pt x="278" y="258"/>
                </a:lnTo>
                <a:lnTo>
                  <a:pt x="236" y="254"/>
                </a:lnTo>
                <a:lnTo>
                  <a:pt x="208" y="246"/>
                </a:lnTo>
                <a:lnTo>
                  <a:pt x="206" y="230"/>
                </a:lnTo>
                <a:lnTo>
                  <a:pt x="196" y="222"/>
                </a:lnTo>
                <a:lnTo>
                  <a:pt x="188" y="224"/>
                </a:lnTo>
                <a:lnTo>
                  <a:pt x="178" y="232"/>
                </a:lnTo>
                <a:lnTo>
                  <a:pt x="164" y="234"/>
                </a:lnTo>
                <a:lnTo>
                  <a:pt x="138" y="224"/>
                </a:lnTo>
                <a:lnTo>
                  <a:pt x="118" y="206"/>
                </a:lnTo>
                <a:lnTo>
                  <a:pt x="104" y="188"/>
                </a:lnTo>
                <a:lnTo>
                  <a:pt x="98" y="176"/>
                </a:lnTo>
                <a:lnTo>
                  <a:pt x="80" y="172"/>
                </a:lnTo>
                <a:lnTo>
                  <a:pt x="70" y="176"/>
                </a:lnTo>
                <a:lnTo>
                  <a:pt x="60" y="172"/>
                </a:lnTo>
                <a:lnTo>
                  <a:pt x="62" y="166"/>
                </a:lnTo>
                <a:lnTo>
                  <a:pt x="56" y="154"/>
                </a:lnTo>
                <a:lnTo>
                  <a:pt x="60" y="140"/>
                </a:lnTo>
                <a:lnTo>
                  <a:pt x="48" y="130"/>
                </a:lnTo>
                <a:lnTo>
                  <a:pt x="38" y="126"/>
                </a:lnTo>
                <a:lnTo>
                  <a:pt x="20" y="104"/>
                </a:lnTo>
                <a:lnTo>
                  <a:pt x="26" y="90"/>
                </a:lnTo>
                <a:lnTo>
                  <a:pt x="32" y="86"/>
                </a:lnTo>
                <a:lnTo>
                  <a:pt x="30" y="78"/>
                </a:lnTo>
                <a:lnTo>
                  <a:pt x="34" y="72"/>
                </a:lnTo>
                <a:lnTo>
                  <a:pt x="26" y="70"/>
                </a:lnTo>
                <a:lnTo>
                  <a:pt x="16" y="54"/>
                </a:lnTo>
                <a:lnTo>
                  <a:pt x="10" y="44"/>
                </a:lnTo>
                <a:lnTo>
                  <a:pt x="6" y="34"/>
                </a:lnTo>
                <a:lnTo>
                  <a:pt x="4" y="24"/>
                </a:lnTo>
                <a:lnTo>
                  <a:pt x="2" y="16"/>
                </a:lnTo>
                <a:lnTo>
                  <a:pt x="0" y="8"/>
                </a:lnTo>
                <a:lnTo>
                  <a:pt x="2" y="4"/>
                </a:lnTo>
                <a:lnTo>
                  <a:pt x="10" y="2"/>
                </a:lnTo>
                <a:lnTo>
                  <a:pt x="24" y="14"/>
                </a:lnTo>
                <a:lnTo>
                  <a:pt x="32" y="18"/>
                </a:lnTo>
                <a:lnTo>
                  <a:pt x="34" y="12"/>
                </a:lnTo>
                <a:lnTo>
                  <a:pt x="42" y="14"/>
                </a:lnTo>
                <a:lnTo>
                  <a:pt x="48" y="10"/>
                </a:lnTo>
                <a:lnTo>
                  <a:pt x="60" y="0"/>
                </a:lnTo>
                <a:lnTo>
                  <a:pt x="64" y="2"/>
                </a:lnTo>
                <a:lnTo>
                  <a:pt x="64" y="10"/>
                </a:lnTo>
                <a:lnTo>
                  <a:pt x="68" y="16"/>
                </a:lnTo>
                <a:lnTo>
                  <a:pt x="62" y="18"/>
                </a:lnTo>
                <a:lnTo>
                  <a:pt x="68" y="24"/>
                </a:lnTo>
                <a:lnTo>
                  <a:pt x="76" y="24"/>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454" name="Freeform 410"/>
          <p:cNvSpPr>
            <a:spLocks/>
          </p:cNvSpPr>
          <p:nvPr/>
        </p:nvSpPr>
        <p:spPr bwMode="auto">
          <a:xfrm>
            <a:off x="5735191" y="3303841"/>
            <a:ext cx="358234" cy="269930"/>
          </a:xfrm>
          <a:custGeom>
            <a:avLst/>
            <a:gdLst/>
            <a:ahLst/>
            <a:cxnLst>
              <a:cxn ang="0">
                <a:pos x="12" y="56"/>
              </a:cxn>
              <a:cxn ang="0">
                <a:pos x="24" y="56"/>
              </a:cxn>
              <a:cxn ang="0">
                <a:pos x="34" y="60"/>
              </a:cxn>
              <a:cxn ang="0">
                <a:pos x="44" y="48"/>
              </a:cxn>
              <a:cxn ang="0">
                <a:pos x="56" y="44"/>
              </a:cxn>
              <a:cxn ang="0">
                <a:pos x="68" y="26"/>
              </a:cxn>
              <a:cxn ang="0">
                <a:pos x="84" y="20"/>
              </a:cxn>
              <a:cxn ang="0">
                <a:pos x="96" y="20"/>
              </a:cxn>
              <a:cxn ang="0">
                <a:pos x="116" y="26"/>
              </a:cxn>
              <a:cxn ang="0">
                <a:pos x="126" y="30"/>
              </a:cxn>
              <a:cxn ang="0">
                <a:pos x="146" y="18"/>
              </a:cxn>
              <a:cxn ang="0">
                <a:pos x="154" y="16"/>
              </a:cxn>
              <a:cxn ang="0">
                <a:pos x="164" y="0"/>
              </a:cxn>
              <a:cxn ang="0">
                <a:pos x="172" y="6"/>
              </a:cxn>
              <a:cxn ang="0">
                <a:pos x="174" y="18"/>
              </a:cxn>
              <a:cxn ang="0">
                <a:pos x="172" y="26"/>
              </a:cxn>
              <a:cxn ang="0">
                <a:pos x="172" y="32"/>
              </a:cxn>
              <a:cxn ang="0">
                <a:pos x="182" y="30"/>
              </a:cxn>
              <a:cxn ang="0">
                <a:pos x="190" y="26"/>
              </a:cxn>
              <a:cxn ang="0">
                <a:pos x="198" y="20"/>
              </a:cxn>
              <a:cxn ang="0">
                <a:pos x="226" y="20"/>
              </a:cxn>
              <a:cxn ang="0">
                <a:pos x="226" y="28"/>
              </a:cxn>
              <a:cxn ang="0">
                <a:pos x="214" y="30"/>
              </a:cxn>
              <a:cxn ang="0">
                <a:pos x="198" y="30"/>
              </a:cxn>
              <a:cxn ang="0">
                <a:pos x="190" y="30"/>
              </a:cxn>
              <a:cxn ang="0">
                <a:pos x="186" y="32"/>
              </a:cxn>
              <a:cxn ang="0">
                <a:pos x="174" y="40"/>
              </a:cxn>
              <a:cxn ang="0">
                <a:pos x="168" y="46"/>
              </a:cxn>
              <a:cxn ang="0">
                <a:pos x="172" y="52"/>
              </a:cxn>
              <a:cxn ang="0">
                <a:pos x="174" y="58"/>
              </a:cxn>
              <a:cxn ang="0">
                <a:pos x="172" y="68"/>
              </a:cxn>
              <a:cxn ang="0">
                <a:pos x="168" y="78"/>
              </a:cxn>
              <a:cxn ang="0">
                <a:pos x="152" y="84"/>
              </a:cxn>
              <a:cxn ang="0">
                <a:pos x="148" y="96"/>
              </a:cxn>
              <a:cxn ang="0">
                <a:pos x="142" y="100"/>
              </a:cxn>
              <a:cxn ang="0">
                <a:pos x="138" y="110"/>
              </a:cxn>
              <a:cxn ang="0">
                <a:pos x="138" y="124"/>
              </a:cxn>
              <a:cxn ang="0">
                <a:pos x="114" y="124"/>
              </a:cxn>
              <a:cxn ang="0">
                <a:pos x="110" y="132"/>
              </a:cxn>
              <a:cxn ang="0">
                <a:pos x="94" y="132"/>
              </a:cxn>
              <a:cxn ang="0">
                <a:pos x="90" y="138"/>
              </a:cxn>
              <a:cxn ang="0">
                <a:pos x="88" y="156"/>
              </a:cxn>
              <a:cxn ang="0">
                <a:pos x="78" y="158"/>
              </a:cxn>
              <a:cxn ang="0">
                <a:pos x="42" y="162"/>
              </a:cxn>
              <a:cxn ang="0">
                <a:pos x="24" y="162"/>
              </a:cxn>
              <a:cxn ang="0">
                <a:pos x="18" y="156"/>
              </a:cxn>
              <a:cxn ang="0">
                <a:pos x="8" y="160"/>
              </a:cxn>
              <a:cxn ang="0">
                <a:pos x="4" y="154"/>
              </a:cxn>
              <a:cxn ang="0">
                <a:pos x="18" y="140"/>
              </a:cxn>
              <a:cxn ang="0">
                <a:pos x="20" y="128"/>
              </a:cxn>
              <a:cxn ang="0">
                <a:pos x="6" y="128"/>
              </a:cxn>
              <a:cxn ang="0">
                <a:pos x="4" y="114"/>
              </a:cxn>
              <a:cxn ang="0">
                <a:pos x="0" y="104"/>
              </a:cxn>
              <a:cxn ang="0">
                <a:pos x="2" y="76"/>
              </a:cxn>
              <a:cxn ang="0">
                <a:pos x="12" y="56"/>
              </a:cxn>
            </a:cxnLst>
            <a:rect l="0" t="0" r="r" b="b"/>
            <a:pathLst>
              <a:path w="226" h="162">
                <a:moveTo>
                  <a:pt x="12" y="56"/>
                </a:moveTo>
                <a:lnTo>
                  <a:pt x="24" y="56"/>
                </a:lnTo>
                <a:lnTo>
                  <a:pt x="34" y="60"/>
                </a:lnTo>
                <a:lnTo>
                  <a:pt x="44" y="48"/>
                </a:lnTo>
                <a:lnTo>
                  <a:pt x="56" y="44"/>
                </a:lnTo>
                <a:lnTo>
                  <a:pt x="68" y="26"/>
                </a:lnTo>
                <a:lnTo>
                  <a:pt x="84" y="20"/>
                </a:lnTo>
                <a:lnTo>
                  <a:pt x="96" y="20"/>
                </a:lnTo>
                <a:lnTo>
                  <a:pt x="116" y="26"/>
                </a:lnTo>
                <a:lnTo>
                  <a:pt x="126" y="30"/>
                </a:lnTo>
                <a:lnTo>
                  <a:pt x="146" y="18"/>
                </a:lnTo>
                <a:lnTo>
                  <a:pt x="154" y="16"/>
                </a:lnTo>
                <a:lnTo>
                  <a:pt x="164" y="0"/>
                </a:lnTo>
                <a:lnTo>
                  <a:pt x="172" y="6"/>
                </a:lnTo>
                <a:lnTo>
                  <a:pt x="174" y="18"/>
                </a:lnTo>
                <a:lnTo>
                  <a:pt x="172" y="26"/>
                </a:lnTo>
                <a:lnTo>
                  <a:pt x="172" y="32"/>
                </a:lnTo>
                <a:lnTo>
                  <a:pt x="182" y="30"/>
                </a:lnTo>
                <a:lnTo>
                  <a:pt x="190" y="26"/>
                </a:lnTo>
                <a:lnTo>
                  <a:pt x="198" y="20"/>
                </a:lnTo>
                <a:lnTo>
                  <a:pt x="226" y="20"/>
                </a:lnTo>
                <a:lnTo>
                  <a:pt x="226" y="28"/>
                </a:lnTo>
                <a:lnTo>
                  <a:pt x="214" y="30"/>
                </a:lnTo>
                <a:lnTo>
                  <a:pt x="198" y="30"/>
                </a:lnTo>
                <a:lnTo>
                  <a:pt x="190" y="30"/>
                </a:lnTo>
                <a:lnTo>
                  <a:pt x="186" y="32"/>
                </a:lnTo>
                <a:lnTo>
                  <a:pt x="174" y="40"/>
                </a:lnTo>
                <a:lnTo>
                  <a:pt x="168" y="46"/>
                </a:lnTo>
                <a:lnTo>
                  <a:pt x="172" y="52"/>
                </a:lnTo>
                <a:lnTo>
                  <a:pt x="174" y="58"/>
                </a:lnTo>
                <a:lnTo>
                  <a:pt x="172" y="68"/>
                </a:lnTo>
                <a:lnTo>
                  <a:pt x="168" y="78"/>
                </a:lnTo>
                <a:lnTo>
                  <a:pt x="152" y="84"/>
                </a:lnTo>
                <a:lnTo>
                  <a:pt x="148" y="96"/>
                </a:lnTo>
                <a:lnTo>
                  <a:pt x="142" y="100"/>
                </a:lnTo>
                <a:lnTo>
                  <a:pt x="138" y="110"/>
                </a:lnTo>
                <a:lnTo>
                  <a:pt x="138" y="124"/>
                </a:lnTo>
                <a:lnTo>
                  <a:pt x="114" y="124"/>
                </a:lnTo>
                <a:lnTo>
                  <a:pt x="110" y="132"/>
                </a:lnTo>
                <a:lnTo>
                  <a:pt x="94" y="132"/>
                </a:lnTo>
                <a:lnTo>
                  <a:pt x="90" y="138"/>
                </a:lnTo>
                <a:lnTo>
                  <a:pt x="88" y="156"/>
                </a:lnTo>
                <a:lnTo>
                  <a:pt x="78" y="158"/>
                </a:lnTo>
                <a:lnTo>
                  <a:pt x="42" y="162"/>
                </a:lnTo>
                <a:lnTo>
                  <a:pt x="24" y="162"/>
                </a:lnTo>
                <a:lnTo>
                  <a:pt x="18" y="156"/>
                </a:lnTo>
                <a:lnTo>
                  <a:pt x="8" y="160"/>
                </a:lnTo>
                <a:lnTo>
                  <a:pt x="4" y="154"/>
                </a:lnTo>
                <a:lnTo>
                  <a:pt x="18" y="140"/>
                </a:lnTo>
                <a:lnTo>
                  <a:pt x="20" y="128"/>
                </a:lnTo>
                <a:lnTo>
                  <a:pt x="6" y="128"/>
                </a:lnTo>
                <a:lnTo>
                  <a:pt x="4" y="114"/>
                </a:lnTo>
                <a:lnTo>
                  <a:pt x="0" y="104"/>
                </a:lnTo>
                <a:lnTo>
                  <a:pt x="2" y="76"/>
                </a:lnTo>
                <a:lnTo>
                  <a:pt x="12" y="56"/>
                </a:lnTo>
                <a:close/>
              </a:path>
            </a:pathLst>
          </a:custGeom>
          <a:solidFill>
            <a:srgbClr val="B4DFF4"/>
          </a:solidFill>
          <a:ln w="7938">
            <a:solidFill>
              <a:schemeClr val="tx1"/>
            </a:solidFill>
            <a:prstDash val="solid"/>
            <a:round/>
            <a:headEnd/>
            <a:tailEnd/>
          </a:ln>
        </p:spPr>
        <p:txBody>
          <a:bodyPr/>
          <a:lstStyle/>
          <a:p>
            <a:endParaRPr lang="en-US" dirty="0"/>
          </a:p>
        </p:txBody>
      </p:sp>
      <p:sp>
        <p:nvSpPr>
          <p:cNvPr id="455" name="Freeform 411"/>
          <p:cNvSpPr>
            <a:spLocks/>
          </p:cNvSpPr>
          <p:nvPr/>
        </p:nvSpPr>
        <p:spPr bwMode="auto">
          <a:xfrm>
            <a:off x="5747872" y="3350494"/>
            <a:ext cx="405787" cy="386566"/>
          </a:xfrm>
          <a:custGeom>
            <a:avLst/>
            <a:gdLst/>
            <a:ahLst/>
            <a:cxnLst>
              <a:cxn ang="0">
                <a:pos x="8" y="192"/>
              </a:cxn>
              <a:cxn ang="0">
                <a:pos x="36" y="182"/>
              </a:cxn>
              <a:cxn ang="0">
                <a:pos x="28" y="174"/>
              </a:cxn>
              <a:cxn ang="0">
                <a:pos x="16" y="152"/>
              </a:cxn>
              <a:cxn ang="0">
                <a:pos x="10" y="128"/>
              </a:cxn>
              <a:cxn ang="0">
                <a:pos x="34" y="134"/>
              </a:cxn>
              <a:cxn ang="0">
                <a:pos x="70" y="130"/>
              </a:cxn>
              <a:cxn ang="0">
                <a:pos x="82" y="110"/>
              </a:cxn>
              <a:cxn ang="0">
                <a:pos x="102" y="104"/>
              </a:cxn>
              <a:cxn ang="0">
                <a:pos x="130" y="96"/>
              </a:cxn>
              <a:cxn ang="0">
                <a:pos x="134" y="72"/>
              </a:cxn>
              <a:cxn ang="0">
                <a:pos x="144" y="56"/>
              </a:cxn>
              <a:cxn ang="0">
                <a:pos x="166" y="30"/>
              </a:cxn>
              <a:cxn ang="0">
                <a:pos x="166" y="12"/>
              </a:cxn>
              <a:cxn ang="0">
                <a:pos x="190" y="2"/>
              </a:cxn>
              <a:cxn ang="0">
                <a:pos x="218" y="0"/>
              </a:cxn>
              <a:cxn ang="0">
                <a:pos x="236" y="6"/>
              </a:cxn>
              <a:cxn ang="0">
                <a:pos x="256" y="24"/>
              </a:cxn>
              <a:cxn ang="0">
                <a:pos x="250" y="42"/>
              </a:cxn>
              <a:cxn ang="0">
                <a:pos x="204" y="42"/>
              </a:cxn>
              <a:cxn ang="0">
                <a:pos x="214" y="78"/>
              </a:cxn>
              <a:cxn ang="0">
                <a:pos x="216" y="92"/>
              </a:cxn>
              <a:cxn ang="0">
                <a:pos x="172" y="160"/>
              </a:cxn>
              <a:cxn ang="0">
                <a:pos x="150" y="160"/>
              </a:cxn>
              <a:cxn ang="0">
                <a:pos x="132" y="172"/>
              </a:cxn>
              <a:cxn ang="0">
                <a:pos x="140" y="182"/>
              </a:cxn>
              <a:cxn ang="0">
                <a:pos x="150" y="202"/>
              </a:cxn>
              <a:cxn ang="0">
                <a:pos x="156" y="220"/>
              </a:cxn>
              <a:cxn ang="0">
                <a:pos x="138" y="226"/>
              </a:cxn>
              <a:cxn ang="0">
                <a:pos x="122" y="220"/>
              </a:cxn>
              <a:cxn ang="0">
                <a:pos x="104" y="228"/>
              </a:cxn>
              <a:cxn ang="0">
                <a:pos x="86" y="200"/>
              </a:cxn>
              <a:cxn ang="0">
                <a:pos x="34" y="210"/>
              </a:cxn>
            </a:cxnLst>
            <a:rect l="0" t="0" r="r" b="b"/>
            <a:pathLst>
              <a:path w="256" h="232">
                <a:moveTo>
                  <a:pt x="8" y="208"/>
                </a:moveTo>
                <a:lnTo>
                  <a:pt x="8" y="192"/>
                </a:lnTo>
                <a:lnTo>
                  <a:pt x="22" y="184"/>
                </a:lnTo>
                <a:lnTo>
                  <a:pt x="36" y="182"/>
                </a:lnTo>
                <a:lnTo>
                  <a:pt x="36" y="174"/>
                </a:lnTo>
                <a:lnTo>
                  <a:pt x="28" y="174"/>
                </a:lnTo>
                <a:lnTo>
                  <a:pt x="28" y="162"/>
                </a:lnTo>
                <a:lnTo>
                  <a:pt x="16" y="152"/>
                </a:lnTo>
                <a:lnTo>
                  <a:pt x="0" y="132"/>
                </a:lnTo>
                <a:lnTo>
                  <a:pt x="10" y="128"/>
                </a:lnTo>
                <a:lnTo>
                  <a:pt x="16" y="134"/>
                </a:lnTo>
                <a:lnTo>
                  <a:pt x="34" y="134"/>
                </a:lnTo>
                <a:lnTo>
                  <a:pt x="54" y="132"/>
                </a:lnTo>
                <a:lnTo>
                  <a:pt x="70" y="130"/>
                </a:lnTo>
                <a:lnTo>
                  <a:pt x="80" y="128"/>
                </a:lnTo>
                <a:lnTo>
                  <a:pt x="82" y="110"/>
                </a:lnTo>
                <a:lnTo>
                  <a:pt x="86" y="104"/>
                </a:lnTo>
                <a:lnTo>
                  <a:pt x="102" y="104"/>
                </a:lnTo>
                <a:lnTo>
                  <a:pt x="106" y="96"/>
                </a:lnTo>
                <a:lnTo>
                  <a:pt x="130" y="96"/>
                </a:lnTo>
                <a:lnTo>
                  <a:pt x="130" y="82"/>
                </a:lnTo>
                <a:lnTo>
                  <a:pt x="134" y="72"/>
                </a:lnTo>
                <a:lnTo>
                  <a:pt x="140" y="68"/>
                </a:lnTo>
                <a:lnTo>
                  <a:pt x="144" y="56"/>
                </a:lnTo>
                <a:lnTo>
                  <a:pt x="160" y="50"/>
                </a:lnTo>
                <a:lnTo>
                  <a:pt x="166" y="30"/>
                </a:lnTo>
                <a:lnTo>
                  <a:pt x="160" y="18"/>
                </a:lnTo>
                <a:lnTo>
                  <a:pt x="166" y="12"/>
                </a:lnTo>
                <a:lnTo>
                  <a:pt x="182" y="2"/>
                </a:lnTo>
                <a:lnTo>
                  <a:pt x="190" y="2"/>
                </a:lnTo>
                <a:lnTo>
                  <a:pt x="206" y="2"/>
                </a:lnTo>
                <a:lnTo>
                  <a:pt x="218" y="0"/>
                </a:lnTo>
                <a:lnTo>
                  <a:pt x="224" y="2"/>
                </a:lnTo>
                <a:lnTo>
                  <a:pt x="236" y="6"/>
                </a:lnTo>
                <a:lnTo>
                  <a:pt x="236" y="16"/>
                </a:lnTo>
                <a:lnTo>
                  <a:pt x="256" y="24"/>
                </a:lnTo>
                <a:lnTo>
                  <a:pt x="254" y="30"/>
                </a:lnTo>
                <a:lnTo>
                  <a:pt x="250" y="42"/>
                </a:lnTo>
                <a:lnTo>
                  <a:pt x="234" y="46"/>
                </a:lnTo>
                <a:lnTo>
                  <a:pt x="204" y="42"/>
                </a:lnTo>
                <a:lnTo>
                  <a:pt x="206" y="72"/>
                </a:lnTo>
                <a:lnTo>
                  <a:pt x="214" y="78"/>
                </a:lnTo>
                <a:lnTo>
                  <a:pt x="222" y="86"/>
                </a:lnTo>
                <a:lnTo>
                  <a:pt x="216" y="92"/>
                </a:lnTo>
                <a:lnTo>
                  <a:pt x="214" y="106"/>
                </a:lnTo>
                <a:lnTo>
                  <a:pt x="172" y="160"/>
                </a:lnTo>
                <a:lnTo>
                  <a:pt x="158" y="164"/>
                </a:lnTo>
                <a:lnTo>
                  <a:pt x="150" y="160"/>
                </a:lnTo>
                <a:lnTo>
                  <a:pt x="142" y="160"/>
                </a:lnTo>
                <a:lnTo>
                  <a:pt x="132" y="172"/>
                </a:lnTo>
                <a:lnTo>
                  <a:pt x="132" y="182"/>
                </a:lnTo>
                <a:lnTo>
                  <a:pt x="140" y="182"/>
                </a:lnTo>
                <a:lnTo>
                  <a:pt x="144" y="196"/>
                </a:lnTo>
                <a:lnTo>
                  <a:pt x="150" y="202"/>
                </a:lnTo>
                <a:lnTo>
                  <a:pt x="156" y="210"/>
                </a:lnTo>
                <a:lnTo>
                  <a:pt x="156" y="220"/>
                </a:lnTo>
                <a:lnTo>
                  <a:pt x="142" y="220"/>
                </a:lnTo>
                <a:lnTo>
                  <a:pt x="138" y="226"/>
                </a:lnTo>
                <a:lnTo>
                  <a:pt x="130" y="220"/>
                </a:lnTo>
                <a:lnTo>
                  <a:pt x="122" y="220"/>
                </a:lnTo>
                <a:lnTo>
                  <a:pt x="116" y="232"/>
                </a:lnTo>
                <a:lnTo>
                  <a:pt x="104" y="228"/>
                </a:lnTo>
                <a:lnTo>
                  <a:pt x="86" y="204"/>
                </a:lnTo>
                <a:lnTo>
                  <a:pt x="86" y="200"/>
                </a:lnTo>
                <a:lnTo>
                  <a:pt x="38" y="204"/>
                </a:lnTo>
                <a:lnTo>
                  <a:pt x="34" y="210"/>
                </a:lnTo>
                <a:lnTo>
                  <a:pt x="8" y="208"/>
                </a:lnTo>
                <a:close/>
              </a:path>
            </a:pathLst>
          </a:custGeom>
          <a:solidFill>
            <a:srgbClr val="B4DFF4"/>
          </a:solidFill>
          <a:ln w="7938">
            <a:solidFill>
              <a:schemeClr val="tx1"/>
            </a:solidFill>
            <a:prstDash val="solid"/>
            <a:round/>
            <a:headEnd/>
            <a:tailEnd/>
          </a:ln>
        </p:spPr>
        <p:txBody>
          <a:bodyPr/>
          <a:lstStyle/>
          <a:p>
            <a:endParaRPr lang="en-US" dirty="0"/>
          </a:p>
        </p:txBody>
      </p:sp>
      <p:sp>
        <p:nvSpPr>
          <p:cNvPr id="456" name="Freeform 412"/>
          <p:cNvSpPr>
            <a:spLocks/>
          </p:cNvSpPr>
          <p:nvPr/>
        </p:nvSpPr>
        <p:spPr bwMode="auto">
          <a:xfrm>
            <a:off x="5088467" y="3457133"/>
            <a:ext cx="107787" cy="126635"/>
          </a:xfrm>
          <a:custGeom>
            <a:avLst/>
            <a:gdLst/>
            <a:ahLst/>
            <a:cxnLst>
              <a:cxn ang="0">
                <a:pos x="66" y="0"/>
              </a:cxn>
              <a:cxn ang="0">
                <a:pos x="68" y="24"/>
              </a:cxn>
              <a:cxn ang="0">
                <a:pos x="66" y="30"/>
              </a:cxn>
              <a:cxn ang="0">
                <a:pos x="38" y="34"/>
              </a:cxn>
              <a:cxn ang="0">
                <a:pos x="50" y="50"/>
              </a:cxn>
              <a:cxn ang="0">
                <a:pos x="44" y="56"/>
              </a:cxn>
              <a:cxn ang="0">
                <a:pos x="42" y="62"/>
              </a:cxn>
              <a:cxn ang="0">
                <a:pos x="30" y="64"/>
              </a:cxn>
              <a:cxn ang="0">
                <a:pos x="24" y="72"/>
              </a:cxn>
              <a:cxn ang="0">
                <a:pos x="20" y="76"/>
              </a:cxn>
              <a:cxn ang="0">
                <a:pos x="0" y="70"/>
              </a:cxn>
              <a:cxn ang="0">
                <a:pos x="6" y="58"/>
              </a:cxn>
              <a:cxn ang="0">
                <a:pos x="8" y="48"/>
              </a:cxn>
              <a:cxn ang="0">
                <a:pos x="8" y="36"/>
              </a:cxn>
              <a:cxn ang="0">
                <a:pos x="10" y="28"/>
              </a:cxn>
              <a:cxn ang="0">
                <a:pos x="10" y="20"/>
              </a:cxn>
              <a:cxn ang="0">
                <a:pos x="12" y="14"/>
              </a:cxn>
              <a:cxn ang="0">
                <a:pos x="16" y="16"/>
              </a:cxn>
              <a:cxn ang="0">
                <a:pos x="20" y="16"/>
              </a:cxn>
              <a:cxn ang="0">
                <a:pos x="28" y="20"/>
              </a:cxn>
              <a:cxn ang="0">
                <a:pos x="36" y="18"/>
              </a:cxn>
              <a:cxn ang="0">
                <a:pos x="66" y="0"/>
              </a:cxn>
            </a:cxnLst>
            <a:rect l="0" t="0" r="r" b="b"/>
            <a:pathLst>
              <a:path w="68" h="76">
                <a:moveTo>
                  <a:pt x="66" y="0"/>
                </a:moveTo>
                <a:lnTo>
                  <a:pt x="68" y="24"/>
                </a:lnTo>
                <a:lnTo>
                  <a:pt x="66" y="30"/>
                </a:lnTo>
                <a:lnTo>
                  <a:pt x="38" y="34"/>
                </a:lnTo>
                <a:lnTo>
                  <a:pt x="50" y="50"/>
                </a:lnTo>
                <a:lnTo>
                  <a:pt x="44" y="56"/>
                </a:lnTo>
                <a:lnTo>
                  <a:pt x="42" y="62"/>
                </a:lnTo>
                <a:lnTo>
                  <a:pt x="30" y="64"/>
                </a:lnTo>
                <a:lnTo>
                  <a:pt x="24" y="72"/>
                </a:lnTo>
                <a:lnTo>
                  <a:pt x="20" y="76"/>
                </a:lnTo>
                <a:lnTo>
                  <a:pt x="0" y="70"/>
                </a:lnTo>
                <a:lnTo>
                  <a:pt x="6" y="58"/>
                </a:lnTo>
                <a:lnTo>
                  <a:pt x="8" y="48"/>
                </a:lnTo>
                <a:lnTo>
                  <a:pt x="8" y="36"/>
                </a:lnTo>
                <a:lnTo>
                  <a:pt x="10" y="28"/>
                </a:lnTo>
                <a:lnTo>
                  <a:pt x="10" y="20"/>
                </a:lnTo>
                <a:lnTo>
                  <a:pt x="12" y="14"/>
                </a:lnTo>
                <a:lnTo>
                  <a:pt x="16" y="16"/>
                </a:lnTo>
                <a:lnTo>
                  <a:pt x="20" y="16"/>
                </a:lnTo>
                <a:lnTo>
                  <a:pt x="28" y="20"/>
                </a:lnTo>
                <a:lnTo>
                  <a:pt x="36" y="18"/>
                </a:lnTo>
                <a:lnTo>
                  <a:pt x="66" y="0"/>
                </a:lnTo>
                <a:close/>
              </a:path>
            </a:pathLst>
          </a:custGeom>
          <a:solidFill>
            <a:srgbClr val="B4DFF4"/>
          </a:solidFill>
          <a:ln w="7938">
            <a:solidFill>
              <a:schemeClr val="tx1"/>
            </a:solidFill>
            <a:prstDash val="solid"/>
            <a:round/>
            <a:headEnd/>
            <a:tailEnd/>
          </a:ln>
        </p:spPr>
        <p:txBody>
          <a:bodyPr/>
          <a:lstStyle/>
          <a:p>
            <a:endParaRPr lang="en-US" dirty="0"/>
          </a:p>
        </p:txBody>
      </p:sp>
      <p:sp>
        <p:nvSpPr>
          <p:cNvPr id="457" name="Freeform 413"/>
          <p:cNvSpPr>
            <a:spLocks/>
          </p:cNvSpPr>
          <p:nvPr/>
        </p:nvSpPr>
        <p:spPr bwMode="auto">
          <a:xfrm>
            <a:off x="5085298" y="3497122"/>
            <a:ext cx="523086" cy="446551"/>
          </a:xfrm>
          <a:custGeom>
            <a:avLst/>
            <a:gdLst/>
            <a:ahLst/>
            <a:cxnLst>
              <a:cxn ang="0">
                <a:pos x="0" y="68"/>
              </a:cxn>
              <a:cxn ang="0">
                <a:pos x="4" y="46"/>
              </a:cxn>
              <a:cxn ang="0">
                <a:pos x="22" y="52"/>
              </a:cxn>
              <a:cxn ang="0">
                <a:pos x="26" y="48"/>
              </a:cxn>
              <a:cxn ang="0">
                <a:pos x="32" y="40"/>
              </a:cxn>
              <a:cxn ang="0">
                <a:pos x="44" y="38"/>
              </a:cxn>
              <a:cxn ang="0">
                <a:pos x="46" y="32"/>
              </a:cxn>
              <a:cxn ang="0">
                <a:pos x="52" y="26"/>
              </a:cxn>
              <a:cxn ang="0">
                <a:pos x="40" y="10"/>
              </a:cxn>
              <a:cxn ang="0">
                <a:pos x="68" y="6"/>
              </a:cxn>
              <a:cxn ang="0">
                <a:pos x="70" y="0"/>
              </a:cxn>
              <a:cxn ang="0">
                <a:pos x="90" y="4"/>
              </a:cxn>
              <a:cxn ang="0">
                <a:pos x="126" y="24"/>
              </a:cxn>
              <a:cxn ang="0">
                <a:pos x="134" y="36"/>
              </a:cxn>
              <a:cxn ang="0">
                <a:pos x="136" y="40"/>
              </a:cxn>
              <a:cxn ang="0">
                <a:pos x="144" y="42"/>
              </a:cxn>
              <a:cxn ang="0">
                <a:pos x="158" y="52"/>
              </a:cxn>
              <a:cxn ang="0">
                <a:pos x="174" y="52"/>
              </a:cxn>
              <a:cxn ang="0">
                <a:pos x="190" y="52"/>
              </a:cxn>
              <a:cxn ang="0">
                <a:pos x="200" y="54"/>
              </a:cxn>
              <a:cxn ang="0">
                <a:pos x="208" y="62"/>
              </a:cxn>
              <a:cxn ang="0">
                <a:pos x="216" y="62"/>
              </a:cxn>
              <a:cxn ang="0">
                <a:pos x="226" y="82"/>
              </a:cxn>
              <a:cxn ang="0">
                <a:pos x="234" y="88"/>
              </a:cxn>
              <a:cxn ang="0">
                <a:pos x="242" y="96"/>
              </a:cxn>
              <a:cxn ang="0">
                <a:pos x="244" y="110"/>
              </a:cxn>
              <a:cxn ang="0">
                <a:pos x="248" y="118"/>
              </a:cxn>
              <a:cxn ang="0">
                <a:pos x="256" y="128"/>
              </a:cxn>
              <a:cxn ang="0">
                <a:pos x="260" y="132"/>
              </a:cxn>
              <a:cxn ang="0">
                <a:pos x="282" y="158"/>
              </a:cxn>
              <a:cxn ang="0">
                <a:pos x="290" y="160"/>
              </a:cxn>
              <a:cxn ang="0">
                <a:pos x="302" y="164"/>
              </a:cxn>
              <a:cxn ang="0">
                <a:pos x="308" y="166"/>
              </a:cxn>
              <a:cxn ang="0">
                <a:pos x="326" y="164"/>
              </a:cxn>
              <a:cxn ang="0">
                <a:pos x="330" y="172"/>
              </a:cxn>
              <a:cxn ang="0">
                <a:pos x="330" y="186"/>
              </a:cxn>
              <a:cxn ang="0">
                <a:pos x="322" y="204"/>
              </a:cxn>
              <a:cxn ang="0">
                <a:pos x="306" y="208"/>
              </a:cxn>
              <a:cxn ang="0">
                <a:pos x="290" y="216"/>
              </a:cxn>
              <a:cxn ang="0">
                <a:pos x="274" y="226"/>
              </a:cxn>
              <a:cxn ang="0">
                <a:pos x="258" y="224"/>
              </a:cxn>
              <a:cxn ang="0">
                <a:pos x="226" y="230"/>
              </a:cxn>
              <a:cxn ang="0">
                <a:pos x="200" y="254"/>
              </a:cxn>
              <a:cxn ang="0">
                <a:pos x="170" y="248"/>
              </a:cxn>
              <a:cxn ang="0">
                <a:pos x="136" y="250"/>
              </a:cxn>
              <a:cxn ang="0">
                <a:pos x="128" y="268"/>
              </a:cxn>
              <a:cxn ang="0">
                <a:pos x="120" y="250"/>
              </a:cxn>
              <a:cxn ang="0">
                <a:pos x="106" y="232"/>
              </a:cxn>
              <a:cxn ang="0">
                <a:pos x="96" y="212"/>
              </a:cxn>
              <a:cxn ang="0">
                <a:pos x="88" y="202"/>
              </a:cxn>
              <a:cxn ang="0">
                <a:pos x="76" y="200"/>
              </a:cxn>
              <a:cxn ang="0">
                <a:pos x="68" y="184"/>
              </a:cxn>
              <a:cxn ang="0">
                <a:pos x="68" y="160"/>
              </a:cxn>
              <a:cxn ang="0">
                <a:pos x="56" y="142"/>
              </a:cxn>
              <a:cxn ang="0">
                <a:pos x="42" y="136"/>
              </a:cxn>
              <a:cxn ang="0">
                <a:pos x="38" y="126"/>
              </a:cxn>
              <a:cxn ang="0">
                <a:pos x="38" y="114"/>
              </a:cxn>
              <a:cxn ang="0">
                <a:pos x="18" y="90"/>
              </a:cxn>
              <a:cxn ang="0">
                <a:pos x="8" y="70"/>
              </a:cxn>
              <a:cxn ang="0">
                <a:pos x="0" y="68"/>
              </a:cxn>
            </a:cxnLst>
            <a:rect l="0" t="0" r="r" b="b"/>
            <a:pathLst>
              <a:path w="330" h="268">
                <a:moveTo>
                  <a:pt x="0" y="68"/>
                </a:moveTo>
                <a:lnTo>
                  <a:pt x="4" y="46"/>
                </a:lnTo>
                <a:lnTo>
                  <a:pt x="22" y="52"/>
                </a:lnTo>
                <a:lnTo>
                  <a:pt x="26" y="48"/>
                </a:lnTo>
                <a:lnTo>
                  <a:pt x="32" y="40"/>
                </a:lnTo>
                <a:lnTo>
                  <a:pt x="44" y="38"/>
                </a:lnTo>
                <a:lnTo>
                  <a:pt x="46" y="32"/>
                </a:lnTo>
                <a:lnTo>
                  <a:pt x="52" y="26"/>
                </a:lnTo>
                <a:lnTo>
                  <a:pt x="40" y="10"/>
                </a:lnTo>
                <a:lnTo>
                  <a:pt x="68" y="6"/>
                </a:lnTo>
                <a:lnTo>
                  <a:pt x="70" y="0"/>
                </a:lnTo>
                <a:lnTo>
                  <a:pt x="90" y="4"/>
                </a:lnTo>
                <a:lnTo>
                  <a:pt x="126" y="24"/>
                </a:lnTo>
                <a:lnTo>
                  <a:pt x="134" y="36"/>
                </a:lnTo>
                <a:lnTo>
                  <a:pt x="136" y="40"/>
                </a:lnTo>
                <a:lnTo>
                  <a:pt x="144" y="42"/>
                </a:lnTo>
                <a:lnTo>
                  <a:pt x="158" y="52"/>
                </a:lnTo>
                <a:lnTo>
                  <a:pt x="174" y="52"/>
                </a:lnTo>
                <a:lnTo>
                  <a:pt x="190" y="52"/>
                </a:lnTo>
                <a:lnTo>
                  <a:pt x="200" y="54"/>
                </a:lnTo>
                <a:lnTo>
                  <a:pt x="208" y="62"/>
                </a:lnTo>
                <a:lnTo>
                  <a:pt x="216" y="62"/>
                </a:lnTo>
                <a:lnTo>
                  <a:pt x="226" y="82"/>
                </a:lnTo>
                <a:lnTo>
                  <a:pt x="234" y="88"/>
                </a:lnTo>
                <a:lnTo>
                  <a:pt x="242" y="96"/>
                </a:lnTo>
                <a:lnTo>
                  <a:pt x="244" y="110"/>
                </a:lnTo>
                <a:lnTo>
                  <a:pt x="248" y="118"/>
                </a:lnTo>
                <a:lnTo>
                  <a:pt x="256" y="128"/>
                </a:lnTo>
                <a:lnTo>
                  <a:pt x="260" y="132"/>
                </a:lnTo>
                <a:lnTo>
                  <a:pt x="282" y="158"/>
                </a:lnTo>
                <a:lnTo>
                  <a:pt x="290" y="160"/>
                </a:lnTo>
                <a:lnTo>
                  <a:pt x="302" y="164"/>
                </a:lnTo>
                <a:lnTo>
                  <a:pt x="308" y="166"/>
                </a:lnTo>
                <a:lnTo>
                  <a:pt x="326" y="164"/>
                </a:lnTo>
                <a:lnTo>
                  <a:pt x="330" y="172"/>
                </a:lnTo>
                <a:lnTo>
                  <a:pt x="330" y="186"/>
                </a:lnTo>
                <a:lnTo>
                  <a:pt x="322" y="204"/>
                </a:lnTo>
                <a:lnTo>
                  <a:pt x="306" y="208"/>
                </a:lnTo>
                <a:lnTo>
                  <a:pt x="290" y="216"/>
                </a:lnTo>
                <a:lnTo>
                  <a:pt x="274" y="226"/>
                </a:lnTo>
                <a:lnTo>
                  <a:pt x="258" y="224"/>
                </a:lnTo>
                <a:lnTo>
                  <a:pt x="226" y="230"/>
                </a:lnTo>
                <a:lnTo>
                  <a:pt x="200" y="254"/>
                </a:lnTo>
                <a:lnTo>
                  <a:pt x="170" y="248"/>
                </a:lnTo>
                <a:lnTo>
                  <a:pt x="136" y="250"/>
                </a:lnTo>
                <a:lnTo>
                  <a:pt x="128" y="268"/>
                </a:lnTo>
                <a:lnTo>
                  <a:pt x="120" y="250"/>
                </a:lnTo>
                <a:lnTo>
                  <a:pt x="106" y="232"/>
                </a:lnTo>
                <a:lnTo>
                  <a:pt x="96" y="212"/>
                </a:lnTo>
                <a:lnTo>
                  <a:pt x="88" y="202"/>
                </a:lnTo>
                <a:lnTo>
                  <a:pt x="76" y="200"/>
                </a:lnTo>
                <a:lnTo>
                  <a:pt x="68" y="184"/>
                </a:lnTo>
                <a:lnTo>
                  <a:pt x="68" y="160"/>
                </a:lnTo>
                <a:lnTo>
                  <a:pt x="56" y="142"/>
                </a:lnTo>
                <a:lnTo>
                  <a:pt x="42" y="136"/>
                </a:lnTo>
                <a:lnTo>
                  <a:pt x="38" y="126"/>
                </a:lnTo>
                <a:lnTo>
                  <a:pt x="38" y="114"/>
                </a:lnTo>
                <a:lnTo>
                  <a:pt x="18" y="90"/>
                </a:lnTo>
                <a:lnTo>
                  <a:pt x="8" y="70"/>
                </a:lnTo>
                <a:lnTo>
                  <a:pt x="0" y="68"/>
                </a:lnTo>
                <a:close/>
              </a:path>
            </a:pathLst>
          </a:custGeom>
          <a:solidFill>
            <a:srgbClr val="0060A9"/>
          </a:solidFill>
          <a:ln w="7938">
            <a:solidFill>
              <a:schemeClr val="tx1"/>
            </a:solidFill>
            <a:prstDash val="solid"/>
            <a:round/>
            <a:headEnd/>
            <a:tailEnd/>
          </a:ln>
        </p:spPr>
        <p:txBody>
          <a:bodyPr/>
          <a:lstStyle/>
          <a:p>
            <a:endParaRPr lang="en-US" dirty="0"/>
          </a:p>
        </p:txBody>
      </p:sp>
      <p:sp>
        <p:nvSpPr>
          <p:cNvPr id="458" name="Freeform 414"/>
          <p:cNvSpPr>
            <a:spLocks/>
          </p:cNvSpPr>
          <p:nvPr/>
        </p:nvSpPr>
        <p:spPr bwMode="auto">
          <a:xfrm>
            <a:off x="5091638" y="3490458"/>
            <a:ext cx="12681" cy="26660"/>
          </a:xfrm>
          <a:custGeom>
            <a:avLst/>
            <a:gdLst/>
            <a:ahLst/>
            <a:cxnLst>
              <a:cxn ang="0">
                <a:pos x="8" y="0"/>
              </a:cxn>
              <a:cxn ang="0">
                <a:pos x="2" y="0"/>
              </a:cxn>
              <a:cxn ang="0">
                <a:pos x="0" y="4"/>
              </a:cxn>
              <a:cxn ang="0">
                <a:pos x="0" y="10"/>
              </a:cxn>
              <a:cxn ang="0">
                <a:pos x="2" y="16"/>
              </a:cxn>
              <a:cxn ang="0">
                <a:pos x="6" y="16"/>
              </a:cxn>
              <a:cxn ang="0">
                <a:pos x="8" y="8"/>
              </a:cxn>
              <a:cxn ang="0">
                <a:pos x="8" y="2"/>
              </a:cxn>
              <a:cxn ang="0">
                <a:pos x="8" y="0"/>
              </a:cxn>
            </a:cxnLst>
            <a:rect l="0" t="0" r="r" b="b"/>
            <a:pathLst>
              <a:path w="8" h="16">
                <a:moveTo>
                  <a:pt x="8" y="0"/>
                </a:moveTo>
                <a:lnTo>
                  <a:pt x="2" y="0"/>
                </a:lnTo>
                <a:lnTo>
                  <a:pt x="0" y="4"/>
                </a:lnTo>
                <a:lnTo>
                  <a:pt x="0" y="10"/>
                </a:lnTo>
                <a:lnTo>
                  <a:pt x="2" y="16"/>
                </a:lnTo>
                <a:lnTo>
                  <a:pt x="6" y="16"/>
                </a:lnTo>
                <a:lnTo>
                  <a:pt x="8" y="8"/>
                </a:lnTo>
                <a:lnTo>
                  <a:pt x="8" y="2"/>
                </a:lnTo>
                <a:lnTo>
                  <a:pt x="8" y="0"/>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459" name="Freeform 415"/>
          <p:cNvSpPr>
            <a:spLocks/>
          </p:cNvSpPr>
          <p:nvPr/>
        </p:nvSpPr>
        <p:spPr bwMode="auto">
          <a:xfrm>
            <a:off x="5491085" y="3673744"/>
            <a:ext cx="15852" cy="43323"/>
          </a:xfrm>
          <a:custGeom>
            <a:avLst/>
            <a:gdLst/>
            <a:ahLst/>
            <a:cxnLst>
              <a:cxn ang="0">
                <a:pos x="0" y="22"/>
              </a:cxn>
              <a:cxn ang="0">
                <a:pos x="0" y="10"/>
              </a:cxn>
              <a:cxn ang="0">
                <a:pos x="4" y="0"/>
              </a:cxn>
              <a:cxn ang="0">
                <a:pos x="8" y="0"/>
              </a:cxn>
              <a:cxn ang="0">
                <a:pos x="10" y="8"/>
              </a:cxn>
              <a:cxn ang="0">
                <a:pos x="10" y="14"/>
              </a:cxn>
              <a:cxn ang="0">
                <a:pos x="8" y="22"/>
              </a:cxn>
              <a:cxn ang="0">
                <a:pos x="4" y="26"/>
              </a:cxn>
              <a:cxn ang="0">
                <a:pos x="0" y="22"/>
              </a:cxn>
            </a:cxnLst>
            <a:rect l="0" t="0" r="r" b="b"/>
            <a:pathLst>
              <a:path w="10" h="26">
                <a:moveTo>
                  <a:pt x="0" y="22"/>
                </a:moveTo>
                <a:lnTo>
                  <a:pt x="0" y="10"/>
                </a:lnTo>
                <a:lnTo>
                  <a:pt x="4" y="0"/>
                </a:lnTo>
                <a:lnTo>
                  <a:pt x="8" y="0"/>
                </a:lnTo>
                <a:lnTo>
                  <a:pt x="10" y="8"/>
                </a:lnTo>
                <a:lnTo>
                  <a:pt x="10" y="14"/>
                </a:lnTo>
                <a:lnTo>
                  <a:pt x="8" y="22"/>
                </a:lnTo>
                <a:lnTo>
                  <a:pt x="4" y="26"/>
                </a:lnTo>
                <a:lnTo>
                  <a:pt x="0" y="22"/>
                </a:lnTo>
                <a:close/>
              </a:path>
            </a:pathLst>
          </a:custGeom>
          <a:solidFill>
            <a:srgbClr val="0060A9"/>
          </a:solidFill>
          <a:ln w="7938">
            <a:solidFill>
              <a:schemeClr val="tx1"/>
            </a:solidFill>
            <a:prstDash val="solid"/>
            <a:round/>
            <a:headEnd/>
            <a:tailEnd/>
          </a:ln>
        </p:spPr>
        <p:txBody>
          <a:bodyPr/>
          <a:lstStyle/>
          <a:p>
            <a:endParaRPr lang="en-US" dirty="0"/>
          </a:p>
        </p:txBody>
      </p:sp>
      <p:sp>
        <p:nvSpPr>
          <p:cNvPr id="460" name="Freeform 416"/>
          <p:cNvSpPr>
            <a:spLocks/>
          </p:cNvSpPr>
          <p:nvPr/>
        </p:nvSpPr>
        <p:spPr bwMode="auto">
          <a:xfrm>
            <a:off x="5478403" y="3660414"/>
            <a:ext cx="12681" cy="19996"/>
          </a:xfrm>
          <a:custGeom>
            <a:avLst/>
            <a:gdLst/>
            <a:ahLst/>
            <a:cxnLst>
              <a:cxn ang="0">
                <a:pos x="0" y="0"/>
              </a:cxn>
              <a:cxn ang="0">
                <a:pos x="8" y="2"/>
              </a:cxn>
              <a:cxn ang="0">
                <a:pos x="4" y="12"/>
              </a:cxn>
              <a:cxn ang="0">
                <a:pos x="0" y="0"/>
              </a:cxn>
            </a:cxnLst>
            <a:rect l="0" t="0" r="r" b="b"/>
            <a:pathLst>
              <a:path w="8" h="12">
                <a:moveTo>
                  <a:pt x="0" y="0"/>
                </a:moveTo>
                <a:lnTo>
                  <a:pt x="8" y="2"/>
                </a:lnTo>
                <a:lnTo>
                  <a:pt x="4" y="12"/>
                </a:lnTo>
                <a:lnTo>
                  <a:pt x="0" y="0"/>
                </a:lnTo>
                <a:close/>
              </a:path>
            </a:pathLst>
          </a:custGeom>
          <a:solidFill>
            <a:srgbClr val="0060A9"/>
          </a:solidFill>
          <a:ln w="7938">
            <a:solidFill>
              <a:schemeClr val="tx1"/>
            </a:solidFill>
            <a:prstDash val="solid"/>
            <a:round/>
            <a:headEnd/>
            <a:tailEnd/>
          </a:ln>
        </p:spPr>
        <p:txBody>
          <a:bodyPr/>
          <a:lstStyle/>
          <a:p>
            <a:endParaRPr lang="en-US" dirty="0"/>
          </a:p>
        </p:txBody>
      </p:sp>
      <p:sp>
        <p:nvSpPr>
          <p:cNvPr id="461" name="Freeform 418"/>
          <p:cNvSpPr>
            <a:spLocks/>
          </p:cNvSpPr>
          <p:nvPr/>
        </p:nvSpPr>
        <p:spPr bwMode="auto">
          <a:xfrm>
            <a:off x="4831679" y="3507121"/>
            <a:ext cx="272639" cy="286592"/>
          </a:xfrm>
          <a:custGeom>
            <a:avLst/>
            <a:gdLst/>
            <a:ahLst/>
            <a:cxnLst>
              <a:cxn ang="0">
                <a:pos x="6" y="0"/>
              </a:cxn>
              <a:cxn ang="0">
                <a:pos x="16" y="4"/>
              </a:cxn>
              <a:cxn ang="0">
                <a:pos x="24" y="2"/>
              </a:cxn>
              <a:cxn ang="0">
                <a:pos x="48" y="12"/>
              </a:cxn>
              <a:cxn ang="0">
                <a:pos x="66" y="16"/>
              </a:cxn>
              <a:cxn ang="0">
                <a:pos x="80" y="14"/>
              </a:cxn>
              <a:cxn ang="0">
                <a:pos x="90" y="8"/>
              </a:cxn>
              <a:cxn ang="0">
                <a:pos x="112" y="6"/>
              </a:cxn>
              <a:cxn ang="0">
                <a:pos x="122" y="12"/>
              </a:cxn>
              <a:cxn ang="0">
                <a:pos x="134" y="10"/>
              </a:cxn>
              <a:cxn ang="0">
                <a:pos x="150" y="12"/>
              </a:cxn>
              <a:cxn ang="0">
                <a:pos x="154" y="20"/>
              </a:cxn>
              <a:cxn ang="0">
                <a:pos x="162" y="40"/>
              </a:cxn>
              <a:cxn ang="0">
                <a:pos x="158" y="44"/>
              </a:cxn>
              <a:cxn ang="0">
                <a:pos x="152" y="56"/>
              </a:cxn>
              <a:cxn ang="0">
                <a:pos x="150" y="66"/>
              </a:cxn>
              <a:cxn ang="0">
                <a:pos x="146" y="70"/>
              </a:cxn>
              <a:cxn ang="0">
                <a:pos x="140" y="60"/>
              </a:cxn>
              <a:cxn ang="0">
                <a:pos x="136" y="48"/>
              </a:cxn>
              <a:cxn ang="0">
                <a:pos x="130" y="40"/>
              </a:cxn>
              <a:cxn ang="0">
                <a:pos x="126" y="28"/>
              </a:cxn>
              <a:cxn ang="0">
                <a:pos x="122" y="16"/>
              </a:cxn>
              <a:cxn ang="0">
                <a:pos x="122" y="24"/>
              </a:cxn>
              <a:cxn ang="0">
                <a:pos x="124" y="42"/>
              </a:cxn>
              <a:cxn ang="0">
                <a:pos x="128" y="54"/>
              </a:cxn>
              <a:cxn ang="0">
                <a:pos x="136" y="64"/>
              </a:cxn>
              <a:cxn ang="0">
                <a:pos x="142" y="72"/>
              </a:cxn>
              <a:cxn ang="0">
                <a:pos x="150" y="96"/>
              </a:cxn>
              <a:cxn ang="0">
                <a:pos x="170" y="130"/>
              </a:cxn>
              <a:cxn ang="0">
                <a:pos x="172" y="136"/>
              </a:cxn>
              <a:cxn ang="0">
                <a:pos x="172" y="152"/>
              </a:cxn>
              <a:cxn ang="0">
                <a:pos x="164" y="152"/>
              </a:cxn>
              <a:cxn ang="0">
                <a:pos x="144" y="172"/>
              </a:cxn>
              <a:cxn ang="0">
                <a:pos x="134" y="166"/>
              </a:cxn>
              <a:cxn ang="0">
                <a:pos x="6" y="164"/>
              </a:cxn>
              <a:cxn ang="0">
                <a:pos x="6" y="38"/>
              </a:cxn>
              <a:cxn ang="0">
                <a:pos x="2" y="36"/>
              </a:cxn>
              <a:cxn ang="0">
                <a:pos x="0" y="24"/>
              </a:cxn>
              <a:cxn ang="0">
                <a:pos x="6" y="20"/>
              </a:cxn>
              <a:cxn ang="0">
                <a:pos x="6" y="0"/>
              </a:cxn>
            </a:cxnLst>
            <a:rect l="0" t="0" r="r" b="b"/>
            <a:pathLst>
              <a:path w="172" h="172">
                <a:moveTo>
                  <a:pt x="6" y="0"/>
                </a:moveTo>
                <a:lnTo>
                  <a:pt x="16" y="4"/>
                </a:lnTo>
                <a:lnTo>
                  <a:pt x="24" y="2"/>
                </a:lnTo>
                <a:lnTo>
                  <a:pt x="48" y="12"/>
                </a:lnTo>
                <a:lnTo>
                  <a:pt x="66" y="16"/>
                </a:lnTo>
                <a:lnTo>
                  <a:pt x="80" y="14"/>
                </a:lnTo>
                <a:lnTo>
                  <a:pt x="90" y="8"/>
                </a:lnTo>
                <a:lnTo>
                  <a:pt x="112" y="6"/>
                </a:lnTo>
                <a:lnTo>
                  <a:pt x="122" y="12"/>
                </a:lnTo>
                <a:lnTo>
                  <a:pt x="134" y="10"/>
                </a:lnTo>
                <a:lnTo>
                  <a:pt x="150" y="12"/>
                </a:lnTo>
                <a:lnTo>
                  <a:pt x="154" y="20"/>
                </a:lnTo>
                <a:lnTo>
                  <a:pt x="162" y="40"/>
                </a:lnTo>
                <a:lnTo>
                  <a:pt x="158" y="44"/>
                </a:lnTo>
                <a:lnTo>
                  <a:pt x="152" y="56"/>
                </a:lnTo>
                <a:lnTo>
                  <a:pt x="150" y="66"/>
                </a:lnTo>
                <a:lnTo>
                  <a:pt x="146" y="70"/>
                </a:lnTo>
                <a:lnTo>
                  <a:pt x="140" y="60"/>
                </a:lnTo>
                <a:lnTo>
                  <a:pt x="136" y="48"/>
                </a:lnTo>
                <a:lnTo>
                  <a:pt x="130" y="40"/>
                </a:lnTo>
                <a:lnTo>
                  <a:pt x="126" y="28"/>
                </a:lnTo>
                <a:lnTo>
                  <a:pt x="122" y="16"/>
                </a:lnTo>
                <a:lnTo>
                  <a:pt x="122" y="24"/>
                </a:lnTo>
                <a:lnTo>
                  <a:pt x="124" y="42"/>
                </a:lnTo>
                <a:lnTo>
                  <a:pt x="128" y="54"/>
                </a:lnTo>
                <a:lnTo>
                  <a:pt x="136" y="64"/>
                </a:lnTo>
                <a:lnTo>
                  <a:pt x="142" y="72"/>
                </a:lnTo>
                <a:lnTo>
                  <a:pt x="150" y="96"/>
                </a:lnTo>
                <a:lnTo>
                  <a:pt x="170" y="130"/>
                </a:lnTo>
                <a:lnTo>
                  <a:pt x="172" y="136"/>
                </a:lnTo>
                <a:lnTo>
                  <a:pt x="172" y="152"/>
                </a:lnTo>
                <a:lnTo>
                  <a:pt x="164" y="152"/>
                </a:lnTo>
                <a:lnTo>
                  <a:pt x="144" y="172"/>
                </a:lnTo>
                <a:lnTo>
                  <a:pt x="134" y="166"/>
                </a:lnTo>
                <a:lnTo>
                  <a:pt x="6" y="164"/>
                </a:lnTo>
                <a:lnTo>
                  <a:pt x="6" y="38"/>
                </a:lnTo>
                <a:lnTo>
                  <a:pt x="2" y="36"/>
                </a:lnTo>
                <a:lnTo>
                  <a:pt x="0" y="24"/>
                </a:lnTo>
                <a:lnTo>
                  <a:pt x="6" y="20"/>
                </a:lnTo>
                <a:lnTo>
                  <a:pt x="6" y="0"/>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462" name="Freeform 419"/>
          <p:cNvSpPr>
            <a:spLocks/>
          </p:cNvSpPr>
          <p:nvPr/>
        </p:nvSpPr>
        <p:spPr bwMode="auto">
          <a:xfrm>
            <a:off x="4446498" y="3467131"/>
            <a:ext cx="394692" cy="369903"/>
          </a:xfrm>
          <a:custGeom>
            <a:avLst/>
            <a:gdLst/>
            <a:ahLst/>
            <a:cxnLst>
              <a:cxn ang="0">
                <a:pos x="35" y="0"/>
              </a:cxn>
              <a:cxn ang="0">
                <a:pos x="51" y="4"/>
              </a:cxn>
              <a:cxn ang="0">
                <a:pos x="79" y="8"/>
              </a:cxn>
              <a:cxn ang="0">
                <a:pos x="93" y="16"/>
              </a:cxn>
              <a:cxn ang="0">
                <a:pos x="99" y="28"/>
              </a:cxn>
              <a:cxn ang="0">
                <a:pos x="107" y="34"/>
              </a:cxn>
              <a:cxn ang="0">
                <a:pos x="125" y="34"/>
              </a:cxn>
              <a:cxn ang="0">
                <a:pos x="137" y="42"/>
              </a:cxn>
              <a:cxn ang="0">
                <a:pos x="157" y="54"/>
              </a:cxn>
              <a:cxn ang="0">
                <a:pos x="171" y="40"/>
              </a:cxn>
              <a:cxn ang="0">
                <a:pos x="173" y="30"/>
              </a:cxn>
              <a:cxn ang="0">
                <a:pos x="167" y="22"/>
              </a:cxn>
              <a:cxn ang="0">
                <a:pos x="177" y="12"/>
              </a:cxn>
              <a:cxn ang="0">
                <a:pos x="191" y="6"/>
              </a:cxn>
              <a:cxn ang="0">
                <a:pos x="209" y="8"/>
              </a:cxn>
              <a:cxn ang="0">
                <a:pos x="223" y="16"/>
              </a:cxn>
              <a:cxn ang="0">
                <a:pos x="237" y="22"/>
              </a:cxn>
              <a:cxn ang="0">
                <a:pos x="249" y="24"/>
              </a:cxn>
              <a:cxn ang="0">
                <a:pos x="249" y="44"/>
              </a:cxn>
              <a:cxn ang="0">
                <a:pos x="243" y="48"/>
              </a:cxn>
              <a:cxn ang="0">
                <a:pos x="245" y="60"/>
              </a:cxn>
              <a:cxn ang="0">
                <a:pos x="249" y="62"/>
              </a:cxn>
              <a:cxn ang="0">
                <a:pos x="249" y="188"/>
              </a:cxn>
              <a:cxn ang="0">
                <a:pos x="249" y="222"/>
              </a:cxn>
              <a:cxn ang="0">
                <a:pos x="231" y="222"/>
              </a:cxn>
              <a:cxn ang="0">
                <a:pos x="97" y="168"/>
              </a:cxn>
              <a:cxn ang="0">
                <a:pos x="91" y="174"/>
              </a:cxn>
              <a:cxn ang="0">
                <a:pos x="79" y="180"/>
              </a:cxn>
              <a:cxn ang="0">
                <a:pos x="69" y="172"/>
              </a:cxn>
              <a:cxn ang="0">
                <a:pos x="59" y="168"/>
              </a:cxn>
              <a:cxn ang="0">
                <a:pos x="43" y="164"/>
              </a:cxn>
              <a:cxn ang="0">
                <a:pos x="37" y="158"/>
              </a:cxn>
              <a:cxn ang="0">
                <a:pos x="33" y="150"/>
              </a:cxn>
              <a:cxn ang="0">
                <a:pos x="14" y="148"/>
              </a:cxn>
              <a:cxn ang="0">
                <a:pos x="8" y="136"/>
              </a:cxn>
              <a:cxn ang="0">
                <a:pos x="4" y="126"/>
              </a:cxn>
              <a:cxn ang="0">
                <a:pos x="0" y="116"/>
              </a:cxn>
              <a:cxn ang="0">
                <a:pos x="8" y="112"/>
              </a:cxn>
              <a:cxn ang="0">
                <a:pos x="8" y="66"/>
              </a:cxn>
              <a:cxn ang="0">
                <a:pos x="4" y="48"/>
              </a:cxn>
              <a:cxn ang="0">
                <a:pos x="12" y="42"/>
              </a:cxn>
              <a:cxn ang="0">
                <a:pos x="12" y="26"/>
              </a:cxn>
              <a:cxn ang="0">
                <a:pos x="33" y="12"/>
              </a:cxn>
              <a:cxn ang="0">
                <a:pos x="35" y="10"/>
              </a:cxn>
              <a:cxn ang="0">
                <a:pos x="35" y="0"/>
              </a:cxn>
            </a:cxnLst>
            <a:rect l="0" t="0" r="r" b="b"/>
            <a:pathLst>
              <a:path w="249" h="222">
                <a:moveTo>
                  <a:pt x="35" y="0"/>
                </a:moveTo>
                <a:lnTo>
                  <a:pt x="51" y="4"/>
                </a:lnTo>
                <a:lnTo>
                  <a:pt x="79" y="8"/>
                </a:lnTo>
                <a:lnTo>
                  <a:pt x="93" y="16"/>
                </a:lnTo>
                <a:lnTo>
                  <a:pt x="99" y="28"/>
                </a:lnTo>
                <a:lnTo>
                  <a:pt x="107" y="34"/>
                </a:lnTo>
                <a:lnTo>
                  <a:pt x="125" y="34"/>
                </a:lnTo>
                <a:lnTo>
                  <a:pt x="137" y="42"/>
                </a:lnTo>
                <a:lnTo>
                  <a:pt x="157" y="54"/>
                </a:lnTo>
                <a:lnTo>
                  <a:pt x="171" y="40"/>
                </a:lnTo>
                <a:lnTo>
                  <a:pt x="173" y="30"/>
                </a:lnTo>
                <a:lnTo>
                  <a:pt x="167" y="22"/>
                </a:lnTo>
                <a:lnTo>
                  <a:pt x="177" y="12"/>
                </a:lnTo>
                <a:lnTo>
                  <a:pt x="191" y="6"/>
                </a:lnTo>
                <a:lnTo>
                  <a:pt x="209" y="8"/>
                </a:lnTo>
                <a:lnTo>
                  <a:pt x="223" y="16"/>
                </a:lnTo>
                <a:lnTo>
                  <a:pt x="237" y="22"/>
                </a:lnTo>
                <a:lnTo>
                  <a:pt x="249" y="24"/>
                </a:lnTo>
                <a:lnTo>
                  <a:pt x="249" y="44"/>
                </a:lnTo>
                <a:lnTo>
                  <a:pt x="243" y="48"/>
                </a:lnTo>
                <a:lnTo>
                  <a:pt x="245" y="60"/>
                </a:lnTo>
                <a:lnTo>
                  <a:pt x="249" y="62"/>
                </a:lnTo>
                <a:lnTo>
                  <a:pt x="249" y="188"/>
                </a:lnTo>
                <a:lnTo>
                  <a:pt x="249" y="222"/>
                </a:lnTo>
                <a:lnTo>
                  <a:pt x="231" y="222"/>
                </a:lnTo>
                <a:lnTo>
                  <a:pt x="97" y="168"/>
                </a:lnTo>
                <a:lnTo>
                  <a:pt x="91" y="174"/>
                </a:lnTo>
                <a:lnTo>
                  <a:pt x="79" y="180"/>
                </a:lnTo>
                <a:lnTo>
                  <a:pt x="69" y="172"/>
                </a:lnTo>
                <a:lnTo>
                  <a:pt x="59" y="168"/>
                </a:lnTo>
                <a:lnTo>
                  <a:pt x="43" y="164"/>
                </a:lnTo>
                <a:lnTo>
                  <a:pt x="37" y="158"/>
                </a:lnTo>
                <a:lnTo>
                  <a:pt x="33" y="150"/>
                </a:lnTo>
                <a:lnTo>
                  <a:pt x="14" y="148"/>
                </a:lnTo>
                <a:lnTo>
                  <a:pt x="8" y="136"/>
                </a:lnTo>
                <a:lnTo>
                  <a:pt x="4" y="126"/>
                </a:lnTo>
                <a:lnTo>
                  <a:pt x="0" y="116"/>
                </a:lnTo>
                <a:lnTo>
                  <a:pt x="8" y="112"/>
                </a:lnTo>
                <a:lnTo>
                  <a:pt x="8" y="66"/>
                </a:lnTo>
                <a:lnTo>
                  <a:pt x="4" y="48"/>
                </a:lnTo>
                <a:lnTo>
                  <a:pt x="12" y="42"/>
                </a:lnTo>
                <a:lnTo>
                  <a:pt x="12" y="26"/>
                </a:lnTo>
                <a:lnTo>
                  <a:pt x="33" y="12"/>
                </a:lnTo>
                <a:lnTo>
                  <a:pt x="35" y="10"/>
                </a:lnTo>
                <a:lnTo>
                  <a:pt x="35" y="0"/>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63" name="Freeform 420"/>
          <p:cNvSpPr>
            <a:spLocks/>
          </p:cNvSpPr>
          <p:nvPr/>
        </p:nvSpPr>
        <p:spPr bwMode="auto">
          <a:xfrm>
            <a:off x="4398945" y="3343830"/>
            <a:ext cx="103032" cy="203280"/>
          </a:xfrm>
          <a:custGeom>
            <a:avLst/>
            <a:gdLst/>
            <a:ahLst/>
            <a:cxnLst>
              <a:cxn ang="0">
                <a:pos x="16" y="6"/>
              </a:cxn>
              <a:cxn ang="0">
                <a:pos x="30" y="0"/>
              </a:cxn>
              <a:cxn ang="0">
                <a:pos x="38" y="0"/>
              </a:cxn>
              <a:cxn ang="0">
                <a:pos x="42" y="8"/>
              </a:cxn>
              <a:cxn ang="0">
                <a:pos x="48" y="10"/>
              </a:cxn>
              <a:cxn ang="0">
                <a:pos x="54" y="6"/>
              </a:cxn>
              <a:cxn ang="0">
                <a:pos x="58" y="8"/>
              </a:cxn>
              <a:cxn ang="0">
                <a:pos x="56" y="14"/>
              </a:cxn>
              <a:cxn ang="0">
                <a:pos x="50" y="16"/>
              </a:cxn>
              <a:cxn ang="0">
                <a:pos x="46" y="24"/>
              </a:cxn>
              <a:cxn ang="0">
                <a:pos x="50" y="28"/>
              </a:cxn>
              <a:cxn ang="0">
                <a:pos x="58" y="32"/>
              </a:cxn>
              <a:cxn ang="0">
                <a:pos x="58" y="38"/>
              </a:cxn>
              <a:cxn ang="0">
                <a:pos x="52" y="44"/>
              </a:cxn>
              <a:cxn ang="0">
                <a:pos x="46" y="46"/>
              </a:cxn>
              <a:cxn ang="0">
                <a:pos x="40" y="54"/>
              </a:cxn>
              <a:cxn ang="0">
                <a:pos x="44" y="64"/>
              </a:cxn>
              <a:cxn ang="0">
                <a:pos x="54" y="64"/>
              </a:cxn>
              <a:cxn ang="0">
                <a:pos x="58" y="70"/>
              </a:cxn>
              <a:cxn ang="0">
                <a:pos x="65" y="74"/>
              </a:cxn>
              <a:cxn ang="0">
                <a:pos x="65" y="84"/>
              </a:cxn>
              <a:cxn ang="0">
                <a:pos x="42" y="100"/>
              </a:cxn>
              <a:cxn ang="0">
                <a:pos x="42" y="116"/>
              </a:cxn>
              <a:cxn ang="0">
                <a:pos x="34" y="122"/>
              </a:cxn>
              <a:cxn ang="0">
                <a:pos x="28" y="120"/>
              </a:cxn>
              <a:cxn ang="0">
                <a:pos x="26" y="108"/>
              </a:cxn>
              <a:cxn ang="0">
                <a:pos x="24" y="92"/>
              </a:cxn>
              <a:cxn ang="0">
                <a:pos x="10" y="76"/>
              </a:cxn>
              <a:cxn ang="0">
                <a:pos x="0" y="64"/>
              </a:cxn>
              <a:cxn ang="0">
                <a:pos x="0" y="56"/>
              </a:cxn>
              <a:cxn ang="0">
                <a:pos x="12" y="46"/>
              </a:cxn>
              <a:cxn ang="0">
                <a:pos x="12" y="10"/>
              </a:cxn>
              <a:cxn ang="0">
                <a:pos x="16" y="6"/>
              </a:cxn>
            </a:cxnLst>
            <a:rect l="0" t="0" r="r" b="b"/>
            <a:pathLst>
              <a:path w="65" h="122">
                <a:moveTo>
                  <a:pt x="16" y="6"/>
                </a:moveTo>
                <a:lnTo>
                  <a:pt x="30" y="0"/>
                </a:lnTo>
                <a:lnTo>
                  <a:pt x="38" y="0"/>
                </a:lnTo>
                <a:lnTo>
                  <a:pt x="42" y="8"/>
                </a:lnTo>
                <a:lnTo>
                  <a:pt x="48" y="10"/>
                </a:lnTo>
                <a:lnTo>
                  <a:pt x="54" y="6"/>
                </a:lnTo>
                <a:lnTo>
                  <a:pt x="58" y="8"/>
                </a:lnTo>
                <a:lnTo>
                  <a:pt x="56" y="14"/>
                </a:lnTo>
                <a:lnTo>
                  <a:pt x="50" y="16"/>
                </a:lnTo>
                <a:lnTo>
                  <a:pt x="46" y="24"/>
                </a:lnTo>
                <a:lnTo>
                  <a:pt x="50" y="28"/>
                </a:lnTo>
                <a:lnTo>
                  <a:pt x="58" y="32"/>
                </a:lnTo>
                <a:lnTo>
                  <a:pt x="58" y="38"/>
                </a:lnTo>
                <a:lnTo>
                  <a:pt x="52" y="44"/>
                </a:lnTo>
                <a:lnTo>
                  <a:pt x="46" y="46"/>
                </a:lnTo>
                <a:lnTo>
                  <a:pt x="40" y="54"/>
                </a:lnTo>
                <a:lnTo>
                  <a:pt x="44" y="64"/>
                </a:lnTo>
                <a:lnTo>
                  <a:pt x="54" y="64"/>
                </a:lnTo>
                <a:lnTo>
                  <a:pt x="58" y="70"/>
                </a:lnTo>
                <a:lnTo>
                  <a:pt x="65" y="74"/>
                </a:lnTo>
                <a:lnTo>
                  <a:pt x="65" y="84"/>
                </a:lnTo>
                <a:lnTo>
                  <a:pt x="42" y="100"/>
                </a:lnTo>
                <a:lnTo>
                  <a:pt x="42" y="116"/>
                </a:lnTo>
                <a:lnTo>
                  <a:pt x="34" y="122"/>
                </a:lnTo>
                <a:lnTo>
                  <a:pt x="28" y="120"/>
                </a:lnTo>
                <a:lnTo>
                  <a:pt x="26" y="108"/>
                </a:lnTo>
                <a:lnTo>
                  <a:pt x="24" y="92"/>
                </a:lnTo>
                <a:lnTo>
                  <a:pt x="10" y="76"/>
                </a:lnTo>
                <a:lnTo>
                  <a:pt x="0" y="64"/>
                </a:lnTo>
                <a:lnTo>
                  <a:pt x="0" y="56"/>
                </a:lnTo>
                <a:lnTo>
                  <a:pt x="12" y="46"/>
                </a:lnTo>
                <a:lnTo>
                  <a:pt x="12" y="10"/>
                </a:lnTo>
                <a:lnTo>
                  <a:pt x="16" y="6"/>
                </a:lnTo>
                <a:close/>
              </a:path>
            </a:pathLst>
          </a:custGeom>
          <a:solidFill>
            <a:srgbClr val="B4DFF4"/>
          </a:solidFill>
          <a:ln w="6350" cmpd="sng">
            <a:solidFill>
              <a:schemeClr val="tx1"/>
            </a:solidFill>
            <a:prstDash val="solid"/>
            <a:round/>
            <a:headEnd/>
            <a:tailEnd/>
          </a:ln>
        </p:spPr>
        <p:txBody>
          <a:bodyPr/>
          <a:lstStyle/>
          <a:p>
            <a:endParaRPr lang="en-US" dirty="0"/>
          </a:p>
        </p:txBody>
      </p:sp>
      <p:sp>
        <p:nvSpPr>
          <p:cNvPr id="464" name="Freeform 421"/>
          <p:cNvSpPr>
            <a:spLocks/>
          </p:cNvSpPr>
          <p:nvPr/>
        </p:nvSpPr>
        <p:spPr bwMode="auto">
          <a:xfrm>
            <a:off x="3989987" y="3353827"/>
            <a:ext cx="524671" cy="516531"/>
          </a:xfrm>
          <a:custGeom>
            <a:avLst/>
            <a:gdLst/>
            <a:ahLst/>
            <a:cxnLst>
              <a:cxn ang="0">
                <a:pos x="0" y="164"/>
              </a:cxn>
              <a:cxn ang="0">
                <a:pos x="0" y="146"/>
              </a:cxn>
              <a:cxn ang="0">
                <a:pos x="32" y="126"/>
              </a:cxn>
              <a:cxn ang="0">
                <a:pos x="54" y="124"/>
              </a:cxn>
              <a:cxn ang="0">
                <a:pos x="78" y="104"/>
              </a:cxn>
              <a:cxn ang="0">
                <a:pos x="80" y="96"/>
              </a:cxn>
              <a:cxn ang="0">
                <a:pos x="96" y="86"/>
              </a:cxn>
              <a:cxn ang="0">
                <a:pos x="120" y="84"/>
              </a:cxn>
              <a:cxn ang="0">
                <a:pos x="120" y="76"/>
              </a:cxn>
              <a:cxn ang="0">
                <a:pos x="112" y="66"/>
              </a:cxn>
              <a:cxn ang="0">
                <a:pos x="112" y="40"/>
              </a:cxn>
              <a:cxn ang="0">
                <a:pos x="110" y="34"/>
              </a:cxn>
              <a:cxn ang="0">
                <a:pos x="126" y="22"/>
              </a:cxn>
              <a:cxn ang="0">
                <a:pos x="138" y="20"/>
              </a:cxn>
              <a:cxn ang="0">
                <a:pos x="154" y="10"/>
              </a:cxn>
              <a:cxn ang="0">
                <a:pos x="180" y="6"/>
              </a:cxn>
              <a:cxn ang="0">
                <a:pos x="204" y="2"/>
              </a:cxn>
              <a:cxn ang="0">
                <a:pos x="218" y="4"/>
              </a:cxn>
              <a:cxn ang="0">
                <a:pos x="226" y="6"/>
              </a:cxn>
              <a:cxn ang="0">
                <a:pos x="238" y="0"/>
              </a:cxn>
              <a:cxn ang="0">
                <a:pos x="254" y="0"/>
              </a:cxn>
              <a:cxn ang="0">
                <a:pos x="262" y="0"/>
              </a:cxn>
              <a:cxn ang="0">
                <a:pos x="270" y="4"/>
              </a:cxn>
              <a:cxn ang="0">
                <a:pos x="270" y="40"/>
              </a:cxn>
              <a:cxn ang="0">
                <a:pos x="258" y="50"/>
              </a:cxn>
              <a:cxn ang="0">
                <a:pos x="258" y="58"/>
              </a:cxn>
              <a:cxn ang="0">
                <a:pos x="282" y="86"/>
              </a:cxn>
              <a:cxn ang="0">
                <a:pos x="286" y="114"/>
              </a:cxn>
              <a:cxn ang="0">
                <a:pos x="292" y="116"/>
              </a:cxn>
              <a:cxn ang="0">
                <a:pos x="294" y="132"/>
              </a:cxn>
              <a:cxn ang="0">
                <a:pos x="296" y="180"/>
              </a:cxn>
              <a:cxn ang="0">
                <a:pos x="288" y="184"/>
              </a:cxn>
              <a:cxn ang="0">
                <a:pos x="292" y="194"/>
              </a:cxn>
              <a:cxn ang="0">
                <a:pos x="302" y="216"/>
              </a:cxn>
              <a:cxn ang="0">
                <a:pos x="321" y="218"/>
              </a:cxn>
              <a:cxn ang="0">
                <a:pos x="325" y="226"/>
              </a:cxn>
              <a:cxn ang="0">
                <a:pos x="331" y="232"/>
              </a:cxn>
              <a:cxn ang="0">
                <a:pos x="264" y="272"/>
              </a:cxn>
              <a:cxn ang="0">
                <a:pos x="226" y="304"/>
              </a:cxn>
              <a:cxn ang="0">
                <a:pos x="206" y="308"/>
              </a:cxn>
              <a:cxn ang="0">
                <a:pos x="188" y="310"/>
              </a:cxn>
              <a:cxn ang="0">
                <a:pos x="190" y="294"/>
              </a:cxn>
              <a:cxn ang="0">
                <a:pos x="170" y="286"/>
              </a:cxn>
              <a:cxn ang="0">
                <a:pos x="160" y="276"/>
              </a:cxn>
              <a:cxn ang="0">
                <a:pos x="0" y="164"/>
              </a:cxn>
            </a:cxnLst>
            <a:rect l="0" t="0" r="r" b="b"/>
            <a:pathLst>
              <a:path w="331" h="310">
                <a:moveTo>
                  <a:pt x="0" y="164"/>
                </a:moveTo>
                <a:lnTo>
                  <a:pt x="0" y="146"/>
                </a:lnTo>
                <a:lnTo>
                  <a:pt x="32" y="126"/>
                </a:lnTo>
                <a:lnTo>
                  <a:pt x="54" y="124"/>
                </a:lnTo>
                <a:lnTo>
                  <a:pt x="78" y="104"/>
                </a:lnTo>
                <a:lnTo>
                  <a:pt x="80" y="96"/>
                </a:lnTo>
                <a:lnTo>
                  <a:pt x="96" y="86"/>
                </a:lnTo>
                <a:lnTo>
                  <a:pt x="120" y="84"/>
                </a:lnTo>
                <a:lnTo>
                  <a:pt x="120" y="76"/>
                </a:lnTo>
                <a:lnTo>
                  <a:pt x="112" y="66"/>
                </a:lnTo>
                <a:lnTo>
                  <a:pt x="112" y="40"/>
                </a:lnTo>
                <a:lnTo>
                  <a:pt x="110" y="34"/>
                </a:lnTo>
                <a:lnTo>
                  <a:pt x="126" y="22"/>
                </a:lnTo>
                <a:lnTo>
                  <a:pt x="138" y="20"/>
                </a:lnTo>
                <a:lnTo>
                  <a:pt x="154" y="10"/>
                </a:lnTo>
                <a:lnTo>
                  <a:pt x="180" y="6"/>
                </a:lnTo>
                <a:lnTo>
                  <a:pt x="204" y="2"/>
                </a:lnTo>
                <a:lnTo>
                  <a:pt x="218" y="4"/>
                </a:lnTo>
                <a:lnTo>
                  <a:pt x="226" y="6"/>
                </a:lnTo>
                <a:lnTo>
                  <a:pt x="238" y="0"/>
                </a:lnTo>
                <a:lnTo>
                  <a:pt x="254" y="0"/>
                </a:lnTo>
                <a:lnTo>
                  <a:pt x="262" y="0"/>
                </a:lnTo>
                <a:lnTo>
                  <a:pt x="270" y="4"/>
                </a:lnTo>
                <a:lnTo>
                  <a:pt x="270" y="40"/>
                </a:lnTo>
                <a:lnTo>
                  <a:pt x="258" y="50"/>
                </a:lnTo>
                <a:lnTo>
                  <a:pt x="258" y="58"/>
                </a:lnTo>
                <a:lnTo>
                  <a:pt x="282" y="86"/>
                </a:lnTo>
                <a:lnTo>
                  <a:pt x="286" y="114"/>
                </a:lnTo>
                <a:lnTo>
                  <a:pt x="292" y="116"/>
                </a:lnTo>
                <a:lnTo>
                  <a:pt x="294" y="132"/>
                </a:lnTo>
                <a:lnTo>
                  <a:pt x="296" y="180"/>
                </a:lnTo>
                <a:lnTo>
                  <a:pt x="288" y="184"/>
                </a:lnTo>
                <a:lnTo>
                  <a:pt x="292" y="194"/>
                </a:lnTo>
                <a:lnTo>
                  <a:pt x="302" y="216"/>
                </a:lnTo>
                <a:lnTo>
                  <a:pt x="321" y="218"/>
                </a:lnTo>
                <a:lnTo>
                  <a:pt x="325" y="226"/>
                </a:lnTo>
                <a:lnTo>
                  <a:pt x="331" y="232"/>
                </a:lnTo>
                <a:lnTo>
                  <a:pt x="264" y="272"/>
                </a:lnTo>
                <a:lnTo>
                  <a:pt x="226" y="304"/>
                </a:lnTo>
                <a:lnTo>
                  <a:pt x="206" y="308"/>
                </a:lnTo>
                <a:lnTo>
                  <a:pt x="188" y="310"/>
                </a:lnTo>
                <a:lnTo>
                  <a:pt x="190" y="294"/>
                </a:lnTo>
                <a:lnTo>
                  <a:pt x="170" y="286"/>
                </a:lnTo>
                <a:lnTo>
                  <a:pt x="160" y="276"/>
                </a:lnTo>
                <a:lnTo>
                  <a:pt x="0" y="164"/>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65" name="Freeform 422"/>
          <p:cNvSpPr>
            <a:spLocks/>
          </p:cNvSpPr>
          <p:nvPr/>
        </p:nvSpPr>
        <p:spPr bwMode="auto">
          <a:xfrm>
            <a:off x="3882199" y="3387153"/>
            <a:ext cx="298000" cy="239938"/>
          </a:xfrm>
          <a:custGeom>
            <a:avLst/>
            <a:gdLst/>
            <a:ahLst/>
            <a:cxnLst>
              <a:cxn ang="0">
                <a:pos x="68" y="144"/>
              </a:cxn>
              <a:cxn ang="0">
                <a:pos x="0" y="144"/>
              </a:cxn>
              <a:cxn ang="0">
                <a:pos x="10" y="138"/>
              </a:cxn>
              <a:cxn ang="0">
                <a:pos x="28" y="128"/>
              </a:cxn>
              <a:cxn ang="0">
                <a:pos x="50" y="110"/>
              </a:cxn>
              <a:cxn ang="0">
                <a:pos x="52" y="104"/>
              </a:cxn>
              <a:cxn ang="0">
                <a:pos x="52" y="68"/>
              </a:cxn>
              <a:cxn ang="0">
                <a:pos x="62" y="56"/>
              </a:cxn>
              <a:cxn ang="0">
                <a:pos x="74" y="44"/>
              </a:cxn>
              <a:cxn ang="0">
                <a:pos x="88" y="40"/>
              </a:cxn>
              <a:cxn ang="0">
                <a:pos x="102" y="30"/>
              </a:cxn>
              <a:cxn ang="0">
                <a:pos x="108" y="14"/>
              </a:cxn>
              <a:cxn ang="0">
                <a:pos x="112" y="4"/>
              </a:cxn>
              <a:cxn ang="0">
                <a:pos x="116" y="0"/>
              </a:cxn>
              <a:cxn ang="0">
                <a:pos x="122" y="0"/>
              </a:cxn>
              <a:cxn ang="0">
                <a:pos x="126" y="8"/>
              </a:cxn>
              <a:cxn ang="0">
                <a:pos x="132" y="12"/>
              </a:cxn>
              <a:cxn ang="0">
                <a:pos x="154" y="10"/>
              </a:cxn>
              <a:cxn ang="0">
                <a:pos x="164" y="10"/>
              </a:cxn>
              <a:cxn ang="0">
                <a:pos x="168" y="14"/>
              </a:cxn>
              <a:cxn ang="0">
                <a:pos x="178" y="14"/>
              </a:cxn>
              <a:cxn ang="0">
                <a:pos x="180" y="20"/>
              </a:cxn>
              <a:cxn ang="0">
                <a:pos x="180" y="46"/>
              </a:cxn>
              <a:cxn ang="0">
                <a:pos x="188" y="56"/>
              </a:cxn>
              <a:cxn ang="0">
                <a:pos x="188" y="64"/>
              </a:cxn>
              <a:cxn ang="0">
                <a:pos x="164" y="66"/>
              </a:cxn>
              <a:cxn ang="0">
                <a:pos x="148" y="76"/>
              </a:cxn>
              <a:cxn ang="0">
                <a:pos x="146" y="84"/>
              </a:cxn>
              <a:cxn ang="0">
                <a:pos x="122" y="104"/>
              </a:cxn>
              <a:cxn ang="0">
                <a:pos x="100" y="106"/>
              </a:cxn>
              <a:cxn ang="0">
                <a:pos x="68" y="126"/>
              </a:cxn>
              <a:cxn ang="0">
                <a:pos x="68" y="144"/>
              </a:cxn>
            </a:cxnLst>
            <a:rect l="0" t="0" r="r" b="b"/>
            <a:pathLst>
              <a:path w="188" h="144">
                <a:moveTo>
                  <a:pt x="68" y="144"/>
                </a:moveTo>
                <a:lnTo>
                  <a:pt x="0" y="144"/>
                </a:lnTo>
                <a:lnTo>
                  <a:pt x="10" y="138"/>
                </a:lnTo>
                <a:lnTo>
                  <a:pt x="28" y="128"/>
                </a:lnTo>
                <a:lnTo>
                  <a:pt x="50" y="110"/>
                </a:lnTo>
                <a:lnTo>
                  <a:pt x="52" y="104"/>
                </a:lnTo>
                <a:lnTo>
                  <a:pt x="52" y="68"/>
                </a:lnTo>
                <a:lnTo>
                  <a:pt x="62" y="56"/>
                </a:lnTo>
                <a:lnTo>
                  <a:pt x="74" y="44"/>
                </a:lnTo>
                <a:lnTo>
                  <a:pt x="88" y="40"/>
                </a:lnTo>
                <a:lnTo>
                  <a:pt x="102" y="30"/>
                </a:lnTo>
                <a:lnTo>
                  <a:pt x="108" y="14"/>
                </a:lnTo>
                <a:lnTo>
                  <a:pt x="112" y="4"/>
                </a:lnTo>
                <a:lnTo>
                  <a:pt x="116" y="0"/>
                </a:lnTo>
                <a:lnTo>
                  <a:pt x="122" y="0"/>
                </a:lnTo>
                <a:lnTo>
                  <a:pt x="126" y="8"/>
                </a:lnTo>
                <a:lnTo>
                  <a:pt x="132" y="12"/>
                </a:lnTo>
                <a:lnTo>
                  <a:pt x="154" y="10"/>
                </a:lnTo>
                <a:lnTo>
                  <a:pt x="164" y="10"/>
                </a:lnTo>
                <a:lnTo>
                  <a:pt x="168" y="14"/>
                </a:lnTo>
                <a:lnTo>
                  <a:pt x="178" y="14"/>
                </a:lnTo>
                <a:lnTo>
                  <a:pt x="180" y="20"/>
                </a:lnTo>
                <a:lnTo>
                  <a:pt x="180" y="46"/>
                </a:lnTo>
                <a:lnTo>
                  <a:pt x="188" y="56"/>
                </a:lnTo>
                <a:lnTo>
                  <a:pt x="188" y="64"/>
                </a:lnTo>
                <a:lnTo>
                  <a:pt x="164" y="66"/>
                </a:lnTo>
                <a:lnTo>
                  <a:pt x="148" y="76"/>
                </a:lnTo>
                <a:lnTo>
                  <a:pt x="146" y="84"/>
                </a:lnTo>
                <a:lnTo>
                  <a:pt x="122" y="104"/>
                </a:lnTo>
                <a:lnTo>
                  <a:pt x="100" y="106"/>
                </a:lnTo>
                <a:lnTo>
                  <a:pt x="68" y="126"/>
                </a:lnTo>
                <a:lnTo>
                  <a:pt x="68" y="144"/>
                </a:lnTo>
                <a:close/>
              </a:path>
            </a:pathLst>
          </a:custGeom>
          <a:solidFill>
            <a:srgbClr val="B4DFF4"/>
          </a:solidFill>
          <a:ln w="6350" cmpd="sng">
            <a:solidFill>
              <a:schemeClr val="tx1"/>
            </a:solidFill>
            <a:prstDash val="solid"/>
            <a:round/>
            <a:headEnd/>
            <a:tailEnd/>
          </a:ln>
        </p:spPr>
        <p:txBody>
          <a:bodyPr/>
          <a:lstStyle/>
          <a:p>
            <a:endParaRPr lang="en-US" dirty="0"/>
          </a:p>
        </p:txBody>
      </p:sp>
      <p:sp>
        <p:nvSpPr>
          <p:cNvPr id="466" name="Freeform 423"/>
          <p:cNvSpPr>
            <a:spLocks/>
          </p:cNvSpPr>
          <p:nvPr/>
        </p:nvSpPr>
        <p:spPr bwMode="auto">
          <a:xfrm>
            <a:off x="3780753" y="3627090"/>
            <a:ext cx="209235" cy="176621"/>
          </a:xfrm>
          <a:custGeom>
            <a:avLst/>
            <a:gdLst/>
            <a:ahLst/>
            <a:cxnLst>
              <a:cxn ang="0">
                <a:pos x="0" y="106"/>
              </a:cxn>
              <a:cxn ang="0">
                <a:pos x="4" y="94"/>
              </a:cxn>
              <a:cxn ang="0">
                <a:pos x="14" y="78"/>
              </a:cxn>
              <a:cxn ang="0">
                <a:pos x="20" y="62"/>
              </a:cxn>
              <a:cxn ang="0">
                <a:pos x="30" y="54"/>
              </a:cxn>
              <a:cxn ang="0">
                <a:pos x="36" y="38"/>
              </a:cxn>
              <a:cxn ang="0">
                <a:pos x="46" y="24"/>
              </a:cxn>
              <a:cxn ang="0">
                <a:pos x="52" y="18"/>
              </a:cxn>
              <a:cxn ang="0">
                <a:pos x="60" y="8"/>
              </a:cxn>
              <a:cxn ang="0">
                <a:pos x="64" y="0"/>
              </a:cxn>
              <a:cxn ang="0">
                <a:pos x="132" y="0"/>
              </a:cxn>
              <a:cxn ang="0">
                <a:pos x="132" y="28"/>
              </a:cxn>
              <a:cxn ang="0">
                <a:pos x="82" y="28"/>
              </a:cxn>
              <a:cxn ang="0">
                <a:pos x="82" y="70"/>
              </a:cxn>
              <a:cxn ang="0">
                <a:pos x="72" y="70"/>
              </a:cxn>
              <a:cxn ang="0">
                <a:pos x="64" y="74"/>
              </a:cxn>
              <a:cxn ang="0">
                <a:pos x="64" y="82"/>
              </a:cxn>
              <a:cxn ang="0">
                <a:pos x="64" y="106"/>
              </a:cxn>
              <a:cxn ang="0">
                <a:pos x="0" y="106"/>
              </a:cxn>
            </a:cxnLst>
            <a:rect l="0" t="0" r="r" b="b"/>
            <a:pathLst>
              <a:path w="132" h="106">
                <a:moveTo>
                  <a:pt x="0" y="106"/>
                </a:moveTo>
                <a:lnTo>
                  <a:pt x="4" y="94"/>
                </a:lnTo>
                <a:lnTo>
                  <a:pt x="14" y="78"/>
                </a:lnTo>
                <a:lnTo>
                  <a:pt x="20" y="62"/>
                </a:lnTo>
                <a:lnTo>
                  <a:pt x="30" y="54"/>
                </a:lnTo>
                <a:lnTo>
                  <a:pt x="36" y="38"/>
                </a:lnTo>
                <a:lnTo>
                  <a:pt x="46" y="24"/>
                </a:lnTo>
                <a:lnTo>
                  <a:pt x="52" y="18"/>
                </a:lnTo>
                <a:lnTo>
                  <a:pt x="60" y="8"/>
                </a:lnTo>
                <a:lnTo>
                  <a:pt x="64" y="0"/>
                </a:lnTo>
                <a:lnTo>
                  <a:pt x="132" y="0"/>
                </a:lnTo>
                <a:lnTo>
                  <a:pt x="132" y="28"/>
                </a:lnTo>
                <a:lnTo>
                  <a:pt x="82" y="28"/>
                </a:lnTo>
                <a:lnTo>
                  <a:pt x="82" y="70"/>
                </a:lnTo>
                <a:lnTo>
                  <a:pt x="72" y="70"/>
                </a:lnTo>
                <a:lnTo>
                  <a:pt x="64" y="74"/>
                </a:lnTo>
                <a:lnTo>
                  <a:pt x="64" y="82"/>
                </a:lnTo>
                <a:lnTo>
                  <a:pt x="64" y="106"/>
                </a:lnTo>
                <a:lnTo>
                  <a:pt x="0" y="106"/>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67" name="Freeform 424"/>
          <p:cNvSpPr>
            <a:spLocks/>
          </p:cNvSpPr>
          <p:nvPr/>
        </p:nvSpPr>
        <p:spPr bwMode="auto">
          <a:xfrm>
            <a:off x="3793434" y="4036983"/>
            <a:ext cx="76085" cy="46655"/>
          </a:xfrm>
          <a:custGeom>
            <a:avLst/>
            <a:gdLst/>
            <a:ahLst/>
            <a:cxnLst>
              <a:cxn ang="0">
                <a:pos x="0" y="6"/>
              </a:cxn>
              <a:cxn ang="0">
                <a:pos x="18" y="4"/>
              </a:cxn>
              <a:cxn ang="0">
                <a:pos x="22" y="0"/>
              </a:cxn>
              <a:cxn ang="0">
                <a:pos x="48" y="0"/>
              </a:cxn>
              <a:cxn ang="0">
                <a:pos x="44" y="10"/>
              </a:cxn>
              <a:cxn ang="0">
                <a:pos x="42" y="16"/>
              </a:cxn>
              <a:cxn ang="0">
                <a:pos x="30" y="20"/>
              </a:cxn>
              <a:cxn ang="0">
                <a:pos x="22" y="28"/>
              </a:cxn>
              <a:cxn ang="0">
                <a:pos x="16" y="22"/>
              </a:cxn>
              <a:cxn ang="0">
                <a:pos x="8" y="14"/>
              </a:cxn>
              <a:cxn ang="0">
                <a:pos x="6" y="12"/>
              </a:cxn>
              <a:cxn ang="0">
                <a:pos x="0" y="6"/>
              </a:cxn>
            </a:cxnLst>
            <a:rect l="0" t="0" r="r" b="b"/>
            <a:pathLst>
              <a:path w="48" h="28">
                <a:moveTo>
                  <a:pt x="0" y="6"/>
                </a:moveTo>
                <a:lnTo>
                  <a:pt x="18" y="4"/>
                </a:lnTo>
                <a:lnTo>
                  <a:pt x="22" y="0"/>
                </a:lnTo>
                <a:lnTo>
                  <a:pt x="48" y="0"/>
                </a:lnTo>
                <a:lnTo>
                  <a:pt x="44" y="10"/>
                </a:lnTo>
                <a:lnTo>
                  <a:pt x="42" y="16"/>
                </a:lnTo>
                <a:lnTo>
                  <a:pt x="30" y="20"/>
                </a:lnTo>
                <a:lnTo>
                  <a:pt x="22" y="28"/>
                </a:lnTo>
                <a:lnTo>
                  <a:pt x="16" y="22"/>
                </a:lnTo>
                <a:lnTo>
                  <a:pt x="8" y="14"/>
                </a:lnTo>
                <a:lnTo>
                  <a:pt x="6" y="12"/>
                </a:lnTo>
                <a:lnTo>
                  <a:pt x="0" y="6"/>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68" name="Freeform 425"/>
          <p:cNvSpPr>
            <a:spLocks/>
          </p:cNvSpPr>
          <p:nvPr/>
        </p:nvSpPr>
        <p:spPr bwMode="auto">
          <a:xfrm>
            <a:off x="3879030" y="4110297"/>
            <a:ext cx="69746" cy="79979"/>
          </a:xfrm>
          <a:custGeom>
            <a:avLst/>
            <a:gdLst/>
            <a:ahLst/>
            <a:cxnLst>
              <a:cxn ang="0">
                <a:pos x="0" y="16"/>
              </a:cxn>
              <a:cxn ang="0">
                <a:pos x="8" y="8"/>
              </a:cxn>
              <a:cxn ang="0">
                <a:pos x="16" y="2"/>
              </a:cxn>
              <a:cxn ang="0">
                <a:pos x="30" y="0"/>
              </a:cxn>
              <a:cxn ang="0">
                <a:pos x="38" y="8"/>
              </a:cxn>
              <a:cxn ang="0">
                <a:pos x="44" y="16"/>
              </a:cxn>
              <a:cxn ang="0">
                <a:pos x="42" y="24"/>
              </a:cxn>
              <a:cxn ang="0">
                <a:pos x="40" y="32"/>
              </a:cxn>
              <a:cxn ang="0">
                <a:pos x="34" y="40"/>
              </a:cxn>
              <a:cxn ang="0">
                <a:pos x="24" y="48"/>
              </a:cxn>
              <a:cxn ang="0">
                <a:pos x="16" y="44"/>
              </a:cxn>
              <a:cxn ang="0">
                <a:pos x="4" y="32"/>
              </a:cxn>
              <a:cxn ang="0">
                <a:pos x="0" y="24"/>
              </a:cxn>
              <a:cxn ang="0">
                <a:pos x="0" y="16"/>
              </a:cxn>
            </a:cxnLst>
            <a:rect l="0" t="0" r="r" b="b"/>
            <a:pathLst>
              <a:path w="44" h="48">
                <a:moveTo>
                  <a:pt x="0" y="16"/>
                </a:moveTo>
                <a:lnTo>
                  <a:pt x="8" y="8"/>
                </a:lnTo>
                <a:lnTo>
                  <a:pt x="16" y="2"/>
                </a:lnTo>
                <a:lnTo>
                  <a:pt x="30" y="0"/>
                </a:lnTo>
                <a:lnTo>
                  <a:pt x="38" y="8"/>
                </a:lnTo>
                <a:lnTo>
                  <a:pt x="44" y="16"/>
                </a:lnTo>
                <a:lnTo>
                  <a:pt x="42" y="24"/>
                </a:lnTo>
                <a:lnTo>
                  <a:pt x="40" y="32"/>
                </a:lnTo>
                <a:lnTo>
                  <a:pt x="34" y="40"/>
                </a:lnTo>
                <a:lnTo>
                  <a:pt x="24" y="48"/>
                </a:lnTo>
                <a:lnTo>
                  <a:pt x="16" y="44"/>
                </a:lnTo>
                <a:lnTo>
                  <a:pt x="4" y="32"/>
                </a:lnTo>
                <a:lnTo>
                  <a:pt x="0" y="24"/>
                </a:lnTo>
                <a:lnTo>
                  <a:pt x="0" y="16"/>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69" name="Freeform 426"/>
          <p:cNvSpPr>
            <a:spLocks/>
          </p:cNvSpPr>
          <p:nvPr/>
        </p:nvSpPr>
        <p:spPr bwMode="auto">
          <a:xfrm>
            <a:off x="3780753" y="3627090"/>
            <a:ext cx="313852" cy="356574"/>
          </a:xfrm>
          <a:custGeom>
            <a:avLst/>
            <a:gdLst/>
            <a:ahLst/>
            <a:cxnLst>
              <a:cxn ang="0">
                <a:pos x="0" y="106"/>
              </a:cxn>
              <a:cxn ang="0">
                <a:pos x="64" y="106"/>
              </a:cxn>
              <a:cxn ang="0">
                <a:pos x="64" y="82"/>
              </a:cxn>
              <a:cxn ang="0">
                <a:pos x="64" y="74"/>
              </a:cxn>
              <a:cxn ang="0">
                <a:pos x="68" y="72"/>
              </a:cxn>
              <a:cxn ang="0">
                <a:pos x="72" y="70"/>
              </a:cxn>
              <a:cxn ang="0">
                <a:pos x="82" y="70"/>
              </a:cxn>
              <a:cxn ang="0">
                <a:pos x="82" y="28"/>
              </a:cxn>
              <a:cxn ang="0">
                <a:pos x="132" y="28"/>
              </a:cxn>
              <a:cxn ang="0">
                <a:pos x="132" y="0"/>
              </a:cxn>
              <a:cxn ang="0">
                <a:pos x="198" y="48"/>
              </a:cxn>
              <a:cxn ang="0">
                <a:pos x="168" y="48"/>
              </a:cxn>
              <a:cxn ang="0">
                <a:pos x="180" y="184"/>
              </a:cxn>
              <a:cxn ang="0">
                <a:pos x="186" y="192"/>
              </a:cxn>
              <a:cxn ang="0">
                <a:pos x="184" y="202"/>
              </a:cxn>
              <a:cxn ang="0">
                <a:pos x="84" y="200"/>
              </a:cxn>
              <a:cxn ang="0">
                <a:pos x="78" y="214"/>
              </a:cxn>
              <a:cxn ang="0">
                <a:pos x="68" y="206"/>
              </a:cxn>
              <a:cxn ang="0">
                <a:pos x="60" y="194"/>
              </a:cxn>
              <a:cxn ang="0">
                <a:pos x="52" y="188"/>
              </a:cxn>
              <a:cxn ang="0">
                <a:pos x="40" y="182"/>
              </a:cxn>
              <a:cxn ang="0">
                <a:pos x="26" y="182"/>
              </a:cxn>
              <a:cxn ang="0">
                <a:pos x="12" y="184"/>
              </a:cxn>
              <a:cxn ang="0">
                <a:pos x="12" y="172"/>
              </a:cxn>
              <a:cxn ang="0">
                <a:pos x="18" y="152"/>
              </a:cxn>
              <a:cxn ang="0">
                <a:pos x="12" y="144"/>
              </a:cxn>
              <a:cxn ang="0">
                <a:pos x="8" y="138"/>
              </a:cxn>
              <a:cxn ang="0">
                <a:pos x="12" y="130"/>
              </a:cxn>
              <a:cxn ang="0">
                <a:pos x="12" y="122"/>
              </a:cxn>
              <a:cxn ang="0">
                <a:pos x="8" y="116"/>
              </a:cxn>
              <a:cxn ang="0">
                <a:pos x="0" y="112"/>
              </a:cxn>
              <a:cxn ang="0">
                <a:pos x="0" y="106"/>
              </a:cxn>
            </a:cxnLst>
            <a:rect l="0" t="0" r="r" b="b"/>
            <a:pathLst>
              <a:path w="198" h="214">
                <a:moveTo>
                  <a:pt x="0" y="106"/>
                </a:moveTo>
                <a:lnTo>
                  <a:pt x="64" y="106"/>
                </a:lnTo>
                <a:lnTo>
                  <a:pt x="64" y="82"/>
                </a:lnTo>
                <a:lnTo>
                  <a:pt x="64" y="74"/>
                </a:lnTo>
                <a:lnTo>
                  <a:pt x="68" y="72"/>
                </a:lnTo>
                <a:lnTo>
                  <a:pt x="72" y="70"/>
                </a:lnTo>
                <a:lnTo>
                  <a:pt x="82" y="70"/>
                </a:lnTo>
                <a:lnTo>
                  <a:pt x="82" y="28"/>
                </a:lnTo>
                <a:lnTo>
                  <a:pt x="132" y="28"/>
                </a:lnTo>
                <a:lnTo>
                  <a:pt x="132" y="0"/>
                </a:lnTo>
                <a:lnTo>
                  <a:pt x="198" y="48"/>
                </a:lnTo>
                <a:lnTo>
                  <a:pt x="168" y="48"/>
                </a:lnTo>
                <a:lnTo>
                  <a:pt x="180" y="184"/>
                </a:lnTo>
                <a:lnTo>
                  <a:pt x="186" y="192"/>
                </a:lnTo>
                <a:lnTo>
                  <a:pt x="184" y="202"/>
                </a:lnTo>
                <a:lnTo>
                  <a:pt x="84" y="200"/>
                </a:lnTo>
                <a:lnTo>
                  <a:pt x="78" y="214"/>
                </a:lnTo>
                <a:lnTo>
                  <a:pt x="68" y="206"/>
                </a:lnTo>
                <a:lnTo>
                  <a:pt x="60" y="194"/>
                </a:lnTo>
                <a:lnTo>
                  <a:pt x="52" y="188"/>
                </a:lnTo>
                <a:lnTo>
                  <a:pt x="40" y="182"/>
                </a:lnTo>
                <a:lnTo>
                  <a:pt x="26" y="182"/>
                </a:lnTo>
                <a:lnTo>
                  <a:pt x="12" y="184"/>
                </a:lnTo>
                <a:lnTo>
                  <a:pt x="12" y="172"/>
                </a:lnTo>
                <a:lnTo>
                  <a:pt x="18" y="152"/>
                </a:lnTo>
                <a:lnTo>
                  <a:pt x="12" y="144"/>
                </a:lnTo>
                <a:lnTo>
                  <a:pt x="8" y="138"/>
                </a:lnTo>
                <a:lnTo>
                  <a:pt x="12" y="130"/>
                </a:lnTo>
                <a:lnTo>
                  <a:pt x="12" y="122"/>
                </a:lnTo>
                <a:lnTo>
                  <a:pt x="8" y="116"/>
                </a:lnTo>
                <a:lnTo>
                  <a:pt x="0" y="112"/>
                </a:lnTo>
                <a:lnTo>
                  <a:pt x="0" y="106"/>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70" name="Freeform 427"/>
          <p:cNvSpPr>
            <a:spLocks/>
          </p:cNvSpPr>
          <p:nvPr/>
        </p:nvSpPr>
        <p:spPr bwMode="auto">
          <a:xfrm>
            <a:off x="3828306" y="4036983"/>
            <a:ext cx="183873" cy="146628"/>
          </a:xfrm>
          <a:custGeom>
            <a:avLst/>
            <a:gdLst/>
            <a:ahLst/>
            <a:cxnLst>
              <a:cxn ang="0">
                <a:pos x="60" y="6"/>
              </a:cxn>
              <a:cxn ang="0">
                <a:pos x="60" y="8"/>
              </a:cxn>
              <a:cxn ang="0">
                <a:pos x="72" y="12"/>
              </a:cxn>
              <a:cxn ang="0">
                <a:pos x="84" y="8"/>
              </a:cxn>
              <a:cxn ang="0">
                <a:pos x="98" y="6"/>
              </a:cxn>
              <a:cxn ang="0">
                <a:pos x="100" y="14"/>
              </a:cxn>
              <a:cxn ang="0">
                <a:pos x="106" y="24"/>
              </a:cxn>
              <a:cxn ang="0">
                <a:pos x="112" y="38"/>
              </a:cxn>
              <a:cxn ang="0">
                <a:pos x="110" y="46"/>
              </a:cxn>
              <a:cxn ang="0">
                <a:pos x="112" y="50"/>
              </a:cxn>
              <a:cxn ang="0">
                <a:pos x="114" y="54"/>
              </a:cxn>
              <a:cxn ang="0">
                <a:pos x="116" y="68"/>
              </a:cxn>
              <a:cxn ang="0">
                <a:pos x="110" y="70"/>
              </a:cxn>
              <a:cxn ang="0">
                <a:pos x="112" y="80"/>
              </a:cxn>
              <a:cxn ang="0">
                <a:pos x="106" y="84"/>
              </a:cxn>
              <a:cxn ang="0">
                <a:pos x="100" y="82"/>
              </a:cxn>
              <a:cxn ang="0">
                <a:pos x="96" y="88"/>
              </a:cxn>
              <a:cxn ang="0">
                <a:pos x="90" y="86"/>
              </a:cxn>
              <a:cxn ang="0">
                <a:pos x="88" y="72"/>
              </a:cxn>
              <a:cxn ang="0">
                <a:pos x="82" y="70"/>
              </a:cxn>
              <a:cxn ang="0">
                <a:pos x="74" y="68"/>
              </a:cxn>
              <a:cxn ang="0">
                <a:pos x="76" y="60"/>
              </a:cxn>
              <a:cxn ang="0">
                <a:pos x="70" y="52"/>
              </a:cxn>
              <a:cxn ang="0">
                <a:pos x="62" y="44"/>
              </a:cxn>
              <a:cxn ang="0">
                <a:pos x="48" y="46"/>
              </a:cxn>
              <a:cxn ang="0">
                <a:pos x="40" y="52"/>
              </a:cxn>
              <a:cxn ang="0">
                <a:pos x="32" y="60"/>
              </a:cxn>
              <a:cxn ang="0">
                <a:pos x="24" y="50"/>
              </a:cxn>
              <a:cxn ang="0">
                <a:pos x="14" y="40"/>
              </a:cxn>
              <a:cxn ang="0">
                <a:pos x="6" y="38"/>
              </a:cxn>
              <a:cxn ang="0">
                <a:pos x="0" y="28"/>
              </a:cxn>
              <a:cxn ang="0">
                <a:pos x="8" y="20"/>
              </a:cxn>
              <a:cxn ang="0">
                <a:pos x="20" y="16"/>
              </a:cxn>
              <a:cxn ang="0">
                <a:pos x="22" y="10"/>
              </a:cxn>
              <a:cxn ang="0">
                <a:pos x="26" y="0"/>
              </a:cxn>
              <a:cxn ang="0">
                <a:pos x="32" y="0"/>
              </a:cxn>
              <a:cxn ang="0">
                <a:pos x="38" y="4"/>
              </a:cxn>
              <a:cxn ang="0">
                <a:pos x="50" y="4"/>
              </a:cxn>
              <a:cxn ang="0">
                <a:pos x="60" y="6"/>
              </a:cxn>
            </a:cxnLst>
            <a:rect l="0" t="0" r="r" b="b"/>
            <a:pathLst>
              <a:path w="116" h="88">
                <a:moveTo>
                  <a:pt x="60" y="6"/>
                </a:moveTo>
                <a:lnTo>
                  <a:pt x="60" y="8"/>
                </a:lnTo>
                <a:lnTo>
                  <a:pt x="72" y="12"/>
                </a:lnTo>
                <a:lnTo>
                  <a:pt x="84" y="8"/>
                </a:lnTo>
                <a:lnTo>
                  <a:pt x="98" y="6"/>
                </a:lnTo>
                <a:lnTo>
                  <a:pt x="100" y="14"/>
                </a:lnTo>
                <a:lnTo>
                  <a:pt x="106" y="24"/>
                </a:lnTo>
                <a:lnTo>
                  <a:pt x="112" y="38"/>
                </a:lnTo>
                <a:lnTo>
                  <a:pt x="110" y="46"/>
                </a:lnTo>
                <a:lnTo>
                  <a:pt x="112" y="50"/>
                </a:lnTo>
                <a:lnTo>
                  <a:pt x="114" y="54"/>
                </a:lnTo>
                <a:lnTo>
                  <a:pt x="116" y="68"/>
                </a:lnTo>
                <a:lnTo>
                  <a:pt x="110" y="70"/>
                </a:lnTo>
                <a:lnTo>
                  <a:pt x="112" y="80"/>
                </a:lnTo>
                <a:lnTo>
                  <a:pt x="106" y="84"/>
                </a:lnTo>
                <a:lnTo>
                  <a:pt x="100" y="82"/>
                </a:lnTo>
                <a:lnTo>
                  <a:pt x="96" y="88"/>
                </a:lnTo>
                <a:lnTo>
                  <a:pt x="90" y="86"/>
                </a:lnTo>
                <a:lnTo>
                  <a:pt x="88" y="72"/>
                </a:lnTo>
                <a:lnTo>
                  <a:pt x="82" y="70"/>
                </a:lnTo>
                <a:lnTo>
                  <a:pt x="74" y="68"/>
                </a:lnTo>
                <a:lnTo>
                  <a:pt x="76" y="60"/>
                </a:lnTo>
                <a:lnTo>
                  <a:pt x="70" y="52"/>
                </a:lnTo>
                <a:lnTo>
                  <a:pt x="62" y="44"/>
                </a:lnTo>
                <a:lnTo>
                  <a:pt x="48" y="46"/>
                </a:lnTo>
                <a:lnTo>
                  <a:pt x="40" y="52"/>
                </a:lnTo>
                <a:lnTo>
                  <a:pt x="32" y="60"/>
                </a:lnTo>
                <a:lnTo>
                  <a:pt x="24" y="50"/>
                </a:lnTo>
                <a:lnTo>
                  <a:pt x="14" y="40"/>
                </a:lnTo>
                <a:lnTo>
                  <a:pt x="6" y="38"/>
                </a:lnTo>
                <a:lnTo>
                  <a:pt x="0" y="28"/>
                </a:lnTo>
                <a:lnTo>
                  <a:pt x="8" y="20"/>
                </a:lnTo>
                <a:lnTo>
                  <a:pt x="20" y="16"/>
                </a:lnTo>
                <a:lnTo>
                  <a:pt x="22" y="10"/>
                </a:lnTo>
                <a:lnTo>
                  <a:pt x="26" y="0"/>
                </a:lnTo>
                <a:lnTo>
                  <a:pt x="32" y="0"/>
                </a:lnTo>
                <a:lnTo>
                  <a:pt x="38" y="4"/>
                </a:lnTo>
                <a:lnTo>
                  <a:pt x="50" y="4"/>
                </a:lnTo>
                <a:lnTo>
                  <a:pt x="60" y="6"/>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71" name="Freeform 428"/>
          <p:cNvSpPr>
            <a:spLocks/>
          </p:cNvSpPr>
          <p:nvPr/>
        </p:nvSpPr>
        <p:spPr bwMode="auto">
          <a:xfrm>
            <a:off x="3917072" y="4150287"/>
            <a:ext cx="104617" cy="109972"/>
          </a:xfrm>
          <a:custGeom>
            <a:avLst/>
            <a:gdLst/>
            <a:ahLst/>
            <a:cxnLst>
              <a:cxn ang="0">
                <a:pos x="50" y="16"/>
              </a:cxn>
              <a:cxn ang="0">
                <a:pos x="50" y="26"/>
              </a:cxn>
              <a:cxn ang="0">
                <a:pos x="50" y="34"/>
              </a:cxn>
              <a:cxn ang="0">
                <a:pos x="58" y="36"/>
              </a:cxn>
              <a:cxn ang="0">
                <a:pos x="64" y="40"/>
              </a:cxn>
              <a:cxn ang="0">
                <a:pos x="66" y="46"/>
              </a:cxn>
              <a:cxn ang="0">
                <a:pos x="66" y="54"/>
              </a:cxn>
              <a:cxn ang="0">
                <a:pos x="62" y="66"/>
              </a:cxn>
              <a:cxn ang="0">
                <a:pos x="50" y="62"/>
              </a:cxn>
              <a:cxn ang="0">
                <a:pos x="38" y="54"/>
              </a:cxn>
              <a:cxn ang="0">
                <a:pos x="30" y="44"/>
              </a:cxn>
              <a:cxn ang="0">
                <a:pos x="18" y="36"/>
              </a:cxn>
              <a:cxn ang="0">
                <a:pos x="8" y="32"/>
              </a:cxn>
              <a:cxn ang="0">
                <a:pos x="0" y="24"/>
              </a:cxn>
              <a:cxn ang="0">
                <a:pos x="16" y="8"/>
              </a:cxn>
              <a:cxn ang="0">
                <a:pos x="18" y="0"/>
              </a:cxn>
              <a:cxn ang="0">
                <a:pos x="24" y="0"/>
              </a:cxn>
              <a:cxn ang="0">
                <a:pos x="32" y="4"/>
              </a:cxn>
              <a:cxn ang="0">
                <a:pos x="34" y="18"/>
              </a:cxn>
              <a:cxn ang="0">
                <a:pos x="40" y="20"/>
              </a:cxn>
              <a:cxn ang="0">
                <a:pos x="44" y="14"/>
              </a:cxn>
              <a:cxn ang="0">
                <a:pos x="50" y="16"/>
              </a:cxn>
            </a:cxnLst>
            <a:rect l="0" t="0" r="r" b="b"/>
            <a:pathLst>
              <a:path w="66" h="66">
                <a:moveTo>
                  <a:pt x="50" y="16"/>
                </a:moveTo>
                <a:lnTo>
                  <a:pt x="50" y="26"/>
                </a:lnTo>
                <a:lnTo>
                  <a:pt x="50" y="34"/>
                </a:lnTo>
                <a:lnTo>
                  <a:pt x="58" y="36"/>
                </a:lnTo>
                <a:lnTo>
                  <a:pt x="64" y="40"/>
                </a:lnTo>
                <a:lnTo>
                  <a:pt x="66" y="46"/>
                </a:lnTo>
                <a:lnTo>
                  <a:pt x="66" y="54"/>
                </a:lnTo>
                <a:lnTo>
                  <a:pt x="62" y="66"/>
                </a:lnTo>
                <a:lnTo>
                  <a:pt x="50" y="62"/>
                </a:lnTo>
                <a:lnTo>
                  <a:pt x="38" y="54"/>
                </a:lnTo>
                <a:lnTo>
                  <a:pt x="30" y="44"/>
                </a:lnTo>
                <a:lnTo>
                  <a:pt x="18" y="36"/>
                </a:lnTo>
                <a:lnTo>
                  <a:pt x="8" y="32"/>
                </a:lnTo>
                <a:lnTo>
                  <a:pt x="0" y="24"/>
                </a:lnTo>
                <a:lnTo>
                  <a:pt x="16" y="8"/>
                </a:lnTo>
                <a:lnTo>
                  <a:pt x="18" y="0"/>
                </a:lnTo>
                <a:lnTo>
                  <a:pt x="24" y="0"/>
                </a:lnTo>
                <a:lnTo>
                  <a:pt x="32" y="4"/>
                </a:lnTo>
                <a:lnTo>
                  <a:pt x="34" y="18"/>
                </a:lnTo>
                <a:lnTo>
                  <a:pt x="40" y="20"/>
                </a:lnTo>
                <a:lnTo>
                  <a:pt x="44" y="14"/>
                </a:lnTo>
                <a:lnTo>
                  <a:pt x="50" y="16"/>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72" name="Freeform 429"/>
          <p:cNvSpPr>
            <a:spLocks/>
          </p:cNvSpPr>
          <p:nvPr/>
        </p:nvSpPr>
        <p:spPr bwMode="auto">
          <a:xfrm>
            <a:off x="4546360" y="3747058"/>
            <a:ext cx="266298" cy="429888"/>
          </a:xfrm>
          <a:custGeom>
            <a:avLst/>
            <a:gdLst/>
            <a:ahLst/>
            <a:cxnLst>
              <a:cxn ang="0">
                <a:pos x="166" y="128"/>
              </a:cxn>
              <a:cxn ang="0">
                <a:pos x="152" y="130"/>
              </a:cxn>
              <a:cxn ang="0">
                <a:pos x="148" y="142"/>
              </a:cxn>
              <a:cxn ang="0">
                <a:pos x="136" y="170"/>
              </a:cxn>
              <a:cxn ang="0">
                <a:pos x="144" y="178"/>
              </a:cxn>
              <a:cxn ang="0">
                <a:pos x="148" y="204"/>
              </a:cxn>
              <a:cxn ang="0">
                <a:pos x="136" y="206"/>
              </a:cxn>
              <a:cxn ang="0">
                <a:pos x="112" y="230"/>
              </a:cxn>
              <a:cxn ang="0">
                <a:pos x="88" y="234"/>
              </a:cxn>
              <a:cxn ang="0">
                <a:pos x="86" y="246"/>
              </a:cxn>
              <a:cxn ang="0">
                <a:pos x="40" y="258"/>
              </a:cxn>
              <a:cxn ang="0">
                <a:pos x="30" y="246"/>
              </a:cxn>
              <a:cxn ang="0">
                <a:pos x="10" y="226"/>
              </a:cxn>
              <a:cxn ang="0">
                <a:pos x="12" y="216"/>
              </a:cxn>
              <a:cxn ang="0">
                <a:pos x="32" y="216"/>
              </a:cxn>
              <a:cxn ang="0">
                <a:pos x="26" y="206"/>
              </a:cxn>
              <a:cxn ang="0">
                <a:pos x="24" y="182"/>
              </a:cxn>
              <a:cxn ang="0">
                <a:pos x="16" y="170"/>
              </a:cxn>
              <a:cxn ang="0">
                <a:pos x="2" y="156"/>
              </a:cxn>
              <a:cxn ang="0">
                <a:pos x="0" y="144"/>
              </a:cxn>
              <a:cxn ang="0">
                <a:pos x="32" y="106"/>
              </a:cxn>
              <a:cxn ang="0">
                <a:pos x="36" y="66"/>
              </a:cxn>
              <a:cxn ang="0">
                <a:pos x="40" y="50"/>
              </a:cxn>
              <a:cxn ang="0">
                <a:pos x="28" y="6"/>
              </a:cxn>
              <a:cxn ang="0">
                <a:pos x="34" y="0"/>
              </a:cxn>
              <a:cxn ang="0">
                <a:pos x="168" y="54"/>
              </a:cxn>
              <a:cxn ang="0">
                <a:pos x="166" y="128"/>
              </a:cxn>
            </a:cxnLst>
            <a:rect l="0" t="0" r="r" b="b"/>
            <a:pathLst>
              <a:path w="168" h="258">
                <a:moveTo>
                  <a:pt x="166" y="128"/>
                </a:moveTo>
                <a:lnTo>
                  <a:pt x="152" y="130"/>
                </a:lnTo>
                <a:lnTo>
                  <a:pt x="148" y="142"/>
                </a:lnTo>
                <a:lnTo>
                  <a:pt x="136" y="170"/>
                </a:lnTo>
                <a:lnTo>
                  <a:pt x="144" y="178"/>
                </a:lnTo>
                <a:lnTo>
                  <a:pt x="148" y="204"/>
                </a:lnTo>
                <a:lnTo>
                  <a:pt x="136" y="206"/>
                </a:lnTo>
                <a:lnTo>
                  <a:pt x="112" y="230"/>
                </a:lnTo>
                <a:lnTo>
                  <a:pt x="88" y="234"/>
                </a:lnTo>
                <a:lnTo>
                  <a:pt x="86" y="246"/>
                </a:lnTo>
                <a:lnTo>
                  <a:pt x="40" y="258"/>
                </a:lnTo>
                <a:lnTo>
                  <a:pt x="30" y="246"/>
                </a:lnTo>
                <a:lnTo>
                  <a:pt x="10" y="226"/>
                </a:lnTo>
                <a:lnTo>
                  <a:pt x="12" y="216"/>
                </a:lnTo>
                <a:lnTo>
                  <a:pt x="32" y="216"/>
                </a:lnTo>
                <a:lnTo>
                  <a:pt x="26" y="206"/>
                </a:lnTo>
                <a:lnTo>
                  <a:pt x="24" y="182"/>
                </a:lnTo>
                <a:lnTo>
                  <a:pt x="16" y="170"/>
                </a:lnTo>
                <a:lnTo>
                  <a:pt x="2" y="156"/>
                </a:lnTo>
                <a:lnTo>
                  <a:pt x="0" y="144"/>
                </a:lnTo>
                <a:lnTo>
                  <a:pt x="32" y="106"/>
                </a:lnTo>
                <a:lnTo>
                  <a:pt x="36" y="66"/>
                </a:lnTo>
                <a:lnTo>
                  <a:pt x="40" y="50"/>
                </a:lnTo>
                <a:lnTo>
                  <a:pt x="28" y="6"/>
                </a:lnTo>
                <a:lnTo>
                  <a:pt x="34" y="0"/>
                </a:lnTo>
                <a:lnTo>
                  <a:pt x="168" y="54"/>
                </a:lnTo>
                <a:lnTo>
                  <a:pt x="166" y="128"/>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73" name="Freeform 430"/>
          <p:cNvSpPr>
            <a:spLocks/>
          </p:cNvSpPr>
          <p:nvPr/>
        </p:nvSpPr>
        <p:spPr bwMode="auto">
          <a:xfrm>
            <a:off x="4211902" y="3740393"/>
            <a:ext cx="397863" cy="323249"/>
          </a:xfrm>
          <a:custGeom>
            <a:avLst/>
            <a:gdLst/>
            <a:ahLst/>
            <a:cxnLst>
              <a:cxn ang="0">
                <a:pos x="4" y="142"/>
              </a:cxn>
              <a:cxn ang="0">
                <a:pos x="18" y="142"/>
              </a:cxn>
              <a:cxn ang="0">
                <a:pos x="52" y="136"/>
              </a:cxn>
              <a:cxn ang="0">
                <a:pos x="64" y="118"/>
              </a:cxn>
              <a:cxn ang="0">
                <a:pos x="66" y="76"/>
              </a:cxn>
              <a:cxn ang="0">
                <a:pos x="86" y="72"/>
              </a:cxn>
              <a:cxn ang="0">
                <a:pos x="124" y="40"/>
              </a:cxn>
              <a:cxn ang="0">
                <a:pos x="191" y="0"/>
              </a:cxn>
              <a:cxn ang="0">
                <a:pos x="199" y="2"/>
              </a:cxn>
              <a:cxn ang="0">
                <a:pos x="207" y="4"/>
              </a:cxn>
              <a:cxn ang="0">
                <a:pos x="217" y="8"/>
              </a:cxn>
              <a:cxn ang="0">
                <a:pos x="227" y="16"/>
              </a:cxn>
              <a:cxn ang="0">
                <a:pos x="239" y="10"/>
              </a:cxn>
              <a:cxn ang="0">
                <a:pos x="251" y="54"/>
              </a:cxn>
              <a:cxn ang="0">
                <a:pos x="247" y="70"/>
              </a:cxn>
              <a:cxn ang="0">
                <a:pos x="243" y="110"/>
              </a:cxn>
              <a:cxn ang="0">
                <a:pos x="211" y="148"/>
              </a:cxn>
              <a:cxn ang="0">
                <a:pos x="213" y="160"/>
              </a:cxn>
              <a:cxn ang="0">
                <a:pos x="191" y="174"/>
              </a:cxn>
              <a:cxn ang="0">
                <a:pos x="156" y="170"/>
              </a:cxn>
              <a:cxn ang="0">
                <a:pos x="150" y="178"/>
              </a:cxn>
              <a:cxn ang="0">
                <a:pos x="122" y="168"/>
              </a:cxn>
              <a:cxn ang="0">
                <a:pos x="112" y="174"/>
              </a:cxn>
              <a:cxn ang="0">
                <a:pos x="96" y="162"/>
              </a:cxn>
              <a:cxn ang="0">
                <a:pos x="66" y="162"/>
              </a:cxn>
              <a:cxn ang="0">
                <a:pos x="54" y="194"/>
              </a:cxn>
              <a:cxn ang="0">
                <a:pos x="44" y="184"/>
              </a:cxn>
              <a:cxn ang="0">
                <a:pos x="30" y="186"/>
              </a:cxn>
              <a:cxn ang="0">
                <a:pos x="16" y="178"/>
              </a:cxn>
              <a:cxn ang="0">
                <a:pos x="12" y="176"/>
              </a:cxn>
              <a:cxn ang="0">
                <a:pos x="14" y="170"/>
              </a:cxn>
              <a:cxn ang="0">
                <a:pos x="4" y="158"/>
              </a:cxn>
              <a:cxn ang="0">
                <a:pos x="0" y="150"/>
              </a:cxn>
              <a:cxn ang="0">
                <a:pos x="4" y="142"/>
              </a:cxn>
            </a:cxnLst>
            <a:rect l="0" t="0" r="r" b="b"/>
            <a:pathLst>
              <a:path w="251" h="194">
                <a:moveTo>
                  <a:pt x="4" y="142"/>
                </a:moveTo>
                <a:lnTo>
                  <a:pt x="18" y="142"/>
                </a:lnTo>
                <a:lnTo>
                  <a:pt x="52" y="136"/>
                </a:lnTo>
                <a:lnTo>
                  <a:pt x="64" y="118"/>
                </a:lnTo>
                <a:lnTo>
                  <a:pt x="66" y="76"/>
                </a:lnTo>
                <a:lnTo>
                  <a:pt x="86" y="72"/>
                </a:lnTo>
                <a:lnTo>
                  <a:pt x="124" y="40"/>
                </a:lnTo>
                <a:lnTo>
                  <a:pt x="191" y="0"/>
                </a:lnTo>
                <a:lnTo>
                  <a:pt x="199" y="2"/>
                </a:lnTo>
                <a:lnTo>
                  <a:pt x="207" y="4"/>
                </a:lnTo>
                <a:lnTo>
                  <a:pt x="217" y="8"/>
                </a:lnTo>
                <a:lnTo>
                  <a:pt x="227" y="16"/>
                </a:lnTo>
                <a:lnTo>
                  <a:pt x="239" y="10"/>
                </a:lnTo>
                <a:lnTo>
                  <a:pt x="251" y="54"/>
                </a:lnTo>
                <a:lnTo>
                  <a:pt x="247" y="70"/>
                </a:lnTo>
                <a:lnTo>
                  <a:pt x="243" y="110"/>
                </a:lnTo>
                <a:lnTo>
                  <a:pt x="211" y="148"/>
                </a:lnTo>
                <a:lnTo>
                  <a:pt x="213" y="160"/>
                </a:lnTo>
                <a:lnTo>
                  <a:pt x="191" y="174"/>
                </a:lnTo>
                <a:lnTo>
                  <a:pt x="156" y="170"/>
                </a:lnTo>
                <a:lnTo>
                  <a:pt x="150" y="178"/>
                </a:lnTo>
                <a:lnTo>
                  <a:pt x="122" y="168"/>
                </a:lnTo>
                <a:lnTo>
                  <a:pt x="112" y="174"/>
                </a:lnTo>
                <a:lnTo>
                  <a:pt x="96" y="162"/>
                </a:lnTo>
                <a:lnTo>
                  <a:pt x="66" y="162"/>
                </a:lnTo>
                <a:lnTo>
                  <a:pt x="54" y="194"/>
                </a:lnTo>
                <a:lnTo>
                  <a:pt x="44" y="184"/>
                </a:lnTo>
                <a:lnTo>
                  <a:pt x="30" y="186"/>
                </a:lnTo>
                <a:lnTo>
                  <a:pt x="16" y="178"/>
                </a:lnTo>
                <a:lnTo>
                  <a:pt x="12" y="176"/>
                </a:lnTo>
                <a:lnTo>
                  <a:pt x="14" y="170"/>
                </a:lnTo>
                <a:lnTo>
                  <a:pt x="4" y="158"/>
                </a:lnTo>
                <a:lnTo>
                  <a:pt x="0" y="150"/>
                </a:lnTo>
                <a:lnTo>
                  <a:pt x="4" y="142"/>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74" name="Freeform 431"/>
          <p:cNvSpPr>
            <a:spLocks/>
          </p:cNvSpPr>
          <p:nvPr/>
        </p:nvSpPr>
        <p:spPr bwMode="auto">
          <a:xfrm>
            <a:off x="4578063" y="4086969"/>
            <a:ext cx="320192" cy="213278"/>
          </a:xfrm>
          <a:custGeom>
            <a:avLst/>
            <a:gdLst/>
            <a:ahLst/>
            <a:cxnLst>
              <a:cxn ang="0">
                <a:pos x="20" y="54"/>
              </a:cxn>
              <a:cxn ang="0">
                <a:pos x="66" y="42"/>
              </a:cxn>
              <a:cxn ang="0">
                <a:pos x="68" y="30"/>
              </a:cxn>
              <a:cxn ang="0">
                <a:pos x="92" y="26"/>
              </a:cxn>
              <a:cxn ang="0">
                <a:pos x="116" y="2"/>
              </a:cxn>
              <a:cxn ang="0">
                <a:pos x="128" y="0"/>
              </a:cxn>
              <a:cxn ang="0">
                <a:pos x="140" y="8"/>
              </a:cxn>
              <a:cxn ang="0">
                <a:pos x="142" y="22"/>
              </a:cxn>
              <a:cxn ang="0">
                <a:pos x="142" y="34"/>
              </a:cxn>
              <a:cxn ang="0">
                <a:pos x="180" y="60"/>
              </a:cxn>
              <a:cxn ang="0">
                <a:pos x="202" y="92"/>
              </a:cxn>
              <a:cxn ang="0">
                <a:pos x="172" y="90"/>
              </a:cxn>
              <a:cxn ang="0">
                <a:pos x="138" y="100"/>
              </a:cxn>
              <a:cxn ang="0">
                <a:pos x="126" y="108"/>
              </a:cxn>
              <a:cxn ang="0">
                <a:pos x="104" y="106"/>
              </a:cxn>
              <a:cxn ang="0">
                <a:pos x="92" y="102"/>
              </a:cxn>
              <a:cxn ang="0">
                <a:pos x="78" y="88"/>
              </a:cxn>
              <a:cxn ang="0">
                <a:pos x="64" y="104"/>
              </a:cxn>
              <a:cxn ang="0">
                <a:pos x="62" y="118"/>
              </a:cxn>
              <a:cxn ang="0">
                <a:pos x="32" y="116"/>
              </a:cxn>
              <a:cxn ang="0">
                <a:pos x="24" y="128"/>
              </a:cxn>
              <a:cxn ang="0">
                <a:pos x="10" y="112"/>
              </a:cxn>
              <a:cxn ang="0">
                <a:pos x="0" y="86"/>
              </a:cxn>
              <a:cxn ang="0">
                <a:pos x="0" y="70"/>
              </a:cxn>
              <a:cxn ang="0">
                <a:pos x="20" y="54"/>
              </a:cxn>
            </a:cxnLst>
            <a:rect l="0" t="0" r="r" b="b"/>
            <a:pathLst>
              <a:path w="202" h="128">
                <a:moveTo>
                  <a:pt x="20" y="54"/>
                </a:moveTo>
                <a:lnTo>
                  <a:pt x="66" y="42"/>
                </a:lnTo>
                <a:lnTo>
                  <a:pt x="68" y="30"/>
                </a:lnTo>
                <a:lnTo>
                  <a:pt x="92" y="26"/>
                </a:lnTo>
                <a:lnTo>
                  <a:pt x="116" y="2"/>
                </a:lnTo>
                <a:lnTo>
                  <a:pt x="128" y="0"/>
                </a:lnTo>
                <a:lnTo>
                  <a:pt x="140" y="8"/>
                </a:lnTo>
                <a:lnTo>
                  <a:pt x="142" y="22"/>
                </a:lnTo>
                <a:lnTo>
                  <a:pt x="142" y="34"/>
                </a:lnTo>
                <a:lnTo>
                  <a:pt x="180" y="60"/>
                </a:lnTo>
                <a:lnTo>
                  <a:pt x="202" y="92"/>
                </a:lnTo>
                <a:lnTo>
                  <a:pt x="172" y="90"/>
                </a:lnTo>
                <a:lnTo>
                  <a:pt x="138" y="100"/>
                </a:lnTo>
                <a:lnTo>
                  <a:pt x="126" y="108"/>
                </a:lnTo>
                <a:lnTo>
                  <a:pt x="104" y="106"/>
                </a:lnTo>
                <a:lnTo>
                  <a:pt x="92" y="102"/>
                </a:lnTo>
                <a:lnTo>
                  <a:pt x="78" y="88"/>
                </a:lnTo>
                <a:lnTo>
                  <a:pt x="64" y="104"/>
                </a:lnTo>
                <a:lnTo>
                  <a:pt x="62" y="118"/>
                </a:lnTo>
                <a:lnTo>
                  <a:pt x="32" y="116"/>
                </a:lnTo>
                <a:lnTo>
                  <a:pt x="24" y="128"/>
                </a:lnTo>
                <a:lnTo>
                  <a:pt x="10" y="112"/>
                </a:lnTo>
                <a:lnTo>
                  <a:pt x="0" y="86"/>
                </a:lnTo>
                <a:lnTo>
                  <a:pt x="0" y="70"/>
                </a:lnTo>
                <a:lnTo>
                  <a:pt x="20" y="54"/>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75" name="Freeform 432"/>
          <p:cNvSpPr>
            <a:spLocks/>
          </p:cNvSpPr>
          <p:nvPr/>
        </p:nvSpPr>
        <p:spPr bwMode="auto">
          <a:xfrm>
            <a:off x="4761936" y="3760388"/>
            <a:ext cx="418468" cy="513200"/>
          </a:xfrm>
          <a:custGeom>
            <a:avLst/>
            <a:gdLst/>
            <a:ahLst/>
            <a:cxnLst>
              <a:cxn ang="0">
                <a:pos x="188" y="20"/>
              </a:cxn>
              <a:cxn ang="0">
                <a:pos x="208" y="0"/>
              </a:cxn>
              <a:cxn ang="0">
                <a:pos x="216" y="0"/>
              </a:cxn>
              <a:cxn ang="0">
                <a:pos x="238" y="18"/>
              </a:cxn>
              <a:cxn ang="0">
                <a:pos x="242" y="32"/>
              </a:cxn>
              <a:cxn ang="0">
                <a:pos x="240" y="60"/>
              </a:cxn>
              <a:cxn ang="0">
                <a:pos x="264" y="86"/>
              </a:cxn>
              <a:cxn ang="0">
                <a:pos x="236" y="98"/>
              </a:cxn>
              <a:cxn ang="0">
                <a:pos x="230" y="128"/>
              </a:cxn>
              <a:cxn ang="0">
                <a:pos x="230" y="142"/>
              </a:cxn>
              <a:cxn ang="0">
                <a:pos x="206" y="180"/>
              </a:cxn>
              <a:cxn ang="0">
                <a:pos x="206" y="196"/>
              </a:cxn>
              <a:cxn ang="0">
                <a:pos x="194" y="198"/>
              </a:cxn>
              <a:cxn ang="0">
                <a:pos x="194" y="234"/>
              </a:cxn>
              <a:cxn ang="0">
                <a:pos x="174" y="234"/>
              </a:cxn>
              <a:cxn ang="0">
                <a:pos x="178" y="248"/>
              </a:cxn>
              <a:cxn ang="0">
                <a:pos x="188" y="250"/>
              </a:cxn>
              <a:cxn ang="0">
                <a:pos x="212" y="282"/>
              </a:cxn>
              <a:cxn ang="0">
                <a:pos x="218" y="282"/>
              </a:cxn>
              <a:cxn ang="0">
                <a:pos x="218" y="296"/>
              </a:cxn>
              <a:cxn ang="0">
                <a:pos x="198" y="296"/>
              </a:cxn>
              <a:cxn ang="0">
                <a:pos x="190" y="304"/>
              </a:cxn>
              <a:cxn ang="0">
                <a:pos x="138" y="308"/>
              </a:cxn>
              <a:cxn ang="0">
                <a:pos x="122" y="296"/>
              </a:cxn>
              <a:cxn ang="0">
                <a:pos x="94" y="298"/>
              </a:cxn>
              <a:cxn ang="0">
                <a:pos x="86" y="288"/>
              </a:cxn>
              <a:cxn ang="0">
                <a:pos x="64" y="256"/>
              </a:cxn>
              <a:cxn ang="0">
                <a:pos x="26" y="230"/>
              </a:cxn>
              <a:cxn ang="0">
                <a:pos x="24" y="204"/>
              </a:cxn>
              <a:cxn ang="0">
                <a:pos x="12" y="196"/>
              </a:cxn>
              <a:cxn ang="0">
                <a:pos x="8" y="170"/>
              </a:cxn>
              <a:cxn ang="0">
                <a:pos x="0" y="162"/>
              </a:cxn>
              <a:cxn ang="0">
                <a:pos x="16" y="122"/>
              </a:cxn>
              <a:cxn ang="0">
                <a:pos x="30" y="120"/>
              </a:cxn>
              <a:cxn ang="0">
                <a:pos x="32" y="46"/>
              </a:cxn>
              <a:cxn ang="0">
                <a:pos x="50" y="46"/>
              </a:cxn>
              <a:cxn ang="0">
                <a:pos x="50" y="12"/>
              </a:cxn>
              <a:cxn ang="0">
                <a:pos x="178" y="14"/>
              </a:cxn>
              <a:cxn ang="0">
                <a:pos x="188" y="20"/>
              </a:cxn>
            </a:cxnLst>
            <a:rect l="0" t="0" r="r" b="b"/>
            <a:pathLst>
              <a:path w="264" h="308">
                <a:moveTo>
                  <a:pt x="188" y="20"/>
                </a:moveTo>
                <a:lnTo>
                  <a:pt x="208" y="0"/>
                </a:lnTo>
                <a:lnTo>
                  <a:pt x="216" y="0"/>
                </a:lnTo>
                <a:lnTo>
                  <a:pt x="238" y="18"/>
                </a:lnTo>
                <a:lnTo>
                  <a:pt x="242" y="32"/>
                </a:lnTo>
                <a:lnTo>
                  <a:pt x="240" y="60"/>
                </a:lnTo>
                <a:lnTo>
                  <a:pt x="264" y="86"/>
                </a:lnTo>
                <a:lnTo>
                  <a:pt x="236" y="98"/>
                </a:lnTo>
                <a:lnTo>
                  <a:pt x="230" y="128"/>
                </a:lnTo>
                <a:lnTo>
                  <a:pt x="230" y="142"/>
                </a:lnTo>
                <a:lnTo>
                  <a:pt x="206" y="180"/>
                </a:lnTo>
                <a:lnTo>
                  <a:pt x="206" y="196"/>
                </a:lnTo>
                <a:lnTo>
                  <a:pt x="194" y="198"/>
                </a:lnTo>
                <a:lnTo>
                  <a:pt x="194" y="234"/>
                </a:lnTo>
                <a:lnTo>
                  <a:pt x="174" y="234"/>
                </a:lnTo>
                <a:lnTo>
                  <a:pt x="178" y="248"/>
                </a:lnTo>
                <a:lnTo>
                  <a:pt x="188" y="250"/>
                </a:lnTo>
                <a:lnTo>
                  <a:pt x="212" y="282"/>
                </a:lnTo>
                <a:lnTo>
                  <a:pt x="218" y="282"/>
                </a:lnTo>
                <a:lnTo>
                  <a:pt x="218" y="296"/>
                </a:lnTo>
                <a:lnTo>
                  <a:pt x="198" y="296"/>
                </a:lnTo>
                <a:lnTo>
                  <a:pt x="190" y="304"/>
                </a:lnTo>
                <a:lnTo>
                  <a:pt x="138" y="308"/>
                </a:lnTo>
                <a:lnTo>
                  <a:pt x="122" y="296"/>
                </a:lnTo>
                <a:lnTo>
                  <a:pt x="94" y="298"/>
                </a:lnTo>
                <a:lnTo>
                  <a:pt x="86" y="288"/>
                </a:lnTo>
                <a:lnTo>
                  <a:pt x="64" y="256"/>
                </a:lnTo>
                <a:lnTo>
                  <a:pt x="26" y="230"/>
                </a:lnTo>
                <a:lnTo>
                  <a:pt x="24" y="204"/>
                </a:lnTo>
                <a:lnTo>
                  <a:pt x="12" y="196"/>
                </a:lnTo>
                <a:lnTo>
                  <a:pt x="8" y="170"/>
                </a:lnTo>
                <a:lnTo>
                  <a:pt x="0" y="162"/>
                </a:lnTo>
                <a:lnTo>
                  <a:pt x="16" y="122"/>
                </a:lnTo>
                <a:lnTo>
                  <a:pt x="30" y="120"/>
                </a:lnTo>
                <a:lnTo>
                  <a:pt x="32" y="46"/>
                </a:lnTo>
                <a:lnTo>
                  <a:pt x="50" y="46"/>
                </a:lnTo>
                <a:lnTo>
                  <a:pt x="50" y="12"/>
                </a:lnTo>
                <a:lnTo>
                  <a:pt x="178" y="14"/>
                </a:lnTo>
                <a:lnTo>
                  <a:pt x="188" y="20"/>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76" name="Freeform 433"/>
          <p:cNvSpPr>
            <a:spLocks/>
          </p:cNvSpPr>
          <p:nvPr/>
        </p:nvSpPr>
        <p:spPr bwMode="auto">
          <a:xfrm>
            <a:off x="5126510" y="3903684"/>
            <a:ext cx="158511" cy="143296"/>
          </a:xfrm>
          <a:custGeom>
            <a:avLst/>
            <a:gdLst/>
            <a:ahLst/>
            <a:cxnLst>
              <a:cxn ang="0">
                <a:pos x="34" y="0"/>
              </a:cxn>
              <a:cxn ang="0">
                <a:pos x="42" y="12"/>
              </a:cxn>
              <a:cxn ang="0">
                <a:pos x="48" y="26"/>
              </a:cxn>
              <a:cxn ang="0">
                <a:pos x="50" y="44"/>
              </a:cxn>
              <a:cxn ang="0">
                <a:pos x="64" y="44"/>
              </a:cxn>
              <a:cxn ang="0">
                <a:pos x="100" y="76"/>
              </a:cxn>
              <a:cxn ang="0">
                <a:pos x="94" y="86"/>
              </a:cxn>
              <a:cxn ang="0">
                <a:pos x="76" y="68"/>
              </a:cxn>
              <a:cxn ang="0">
                <a:pos x="58" y="52"/>
              </a:cxn>
              <a:cxn ang="0">
                <a:pos x="24" y="50"/>
              </a:cxn>
              <a:cxn ang="0">
                <a:pos x="22" y="56"/>
              </a:cxn>
              <a:cxn ang="0">
                <a:pos x="0" y="56"/>
              </a:cxn>
              <a:cxn ang="0">
                <a:pos x="0" y="42"/>
              </a:cxn>
              <a:cxn ang="0">
                <a:pos x="4" y="28"/>
              </a:cxn>
              <a:cxn ang="0">
                <a:pos x="6" y="12"/>
              </a:cxn>
              <a:cxn ang="0">
                <a:pos x="34" y="0"/>
              </a:cxn>
            </a:cxnLst>
            <a:rect l="0" t="0" r="r" b="b"/>
            <a:pathLst>
              <a:path w="100" h="86">
                <a:moveTo>
                  <a:pt x="34" y="0"/>
                </a:moveTo>
                <a:lnTo>
                  <a:pt x="42" y="12"/>
                </a:lnTo>
                <a:lnTo>
                  <a:pt x="48" y="26"/>
                </a:lnTo>
                <a:lnTo>
                  <a:pt x="50" y="44"/>
                </a:lnTo>
                <a:lnTo>
                  <a:pt x="64" y="44"/>
                </a:lnTo>
                <a:lnTo>
                  <a:pt x="100" y="76"/>
                </a:lnTo>
                <a:lnTo>
                  <a:pt x="94" y="86"/>
                </a:lnTo>
                <a:lnTo>
                  <a:pt x="76" y="68"/>
                </a:lnTo>
                <a:lnTo>
                  <a:pt x="58" y="52"/>
                </a:lnTo>
                <a:lnTo>
                  <a:pt x="24" y="50"/>
                </a:lnTo>
                <a:lnTo>
                  <a:pt x="22" y="56"/>
                </a:lnTo>
                <a:lnTo>
                  <a:pt x="0" y="56"/>
                </a:lnTo>
                <a:lnTo>
                  <a:pt x="0" y="42"/>
                </a:lnTo>
                <a:lnTo>
                  <a:pt x="4" y="28"/>
                </a:lnTo>
                <a:lnTo>
                  <a:pt x="6" y="12"/>
                </a:lnTo>
                <a:lnTo>
                  <a:pt x="34" y="0"/>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77" name="Freeform 434"/>
          <p:cNvSpPr>
            <a:spLocks/>
          </p:cNvSpPr>
          <p:nvPr/>
        </p:nvSpPr>
        <p:spPr bwMode="auto">
          <a:xfrm>
            <a:off x="5262829" y="4030318"/>
            <a:ext cx="34872" cy="56652"/>
          </a:xfrm>
          <a:custGeom>
            <a:avLst/>
            <a:gdLst/>
            <a:ahLst/>
            <a:cxnLst>
              <a:cxn ang="0">
                <a:pos x="22" y="16"/>
              </a:cxn>
              <a:cxn ang="0">
                <a:pos x="14" y="22"/>
              </a:cxn>
              <a:cxn ang="0">
                <a:pos x="16" y="34"/>
              </a:cxn>
              <a:cxn ang="0">
                <a:pos x="0" y="32"/>
              </a:cxn>
              <a:cxn ang="0">
                <a:pos x="0" y="20"/>
              </a:cxn>
              <a:cxn ang="0">
                <a:pos x="8" y="10"/>
              </a:cxn>
              <a:cxn ang="0">
                <a:pos x="14" y="0"/>
              </a:cxn>
              <a:cxn ang="0">
                <a:pos x="22" y="16"/>
              </a:cxn>
            </a:cxnLst>
            <a:rect l="0" t="0" r="r" b="b"/>
            <a:pathLst>
              <a:path w="22" h="34">
                <a:moveTo>
                  <a:pt x="22" y="16"/>
                </a:moveTo>
                <a:lnTo>
                  <a:pt x="14" y="22"/>
                </a:lnTo>
                <a:lnTo>
                  <a:pt x="16" y="34"/>
                </a:lnTo>
                <a:lnTo>
                  <a:pt x="0" y="32"/>
                </a:lnTo>
                <a:lnTo>
                  <a:pt x="0" y="20"/>
                </a:lnTo>
                <a:lnTo>
                  <a:pt x="8" y="10"/>
                </a:lnTo>
                <a:lnTo>
                  <a:pt x="14" y="0"/>
                </a:lnTo>
                <a:lnTo>
                  <a:pt x="22" y="16"/>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78" name="Freeform 435"/>
          <p:cNvSpPr>
            <a:spLocks/>
          </p:cNvSpPr>
          <p:nvPr/>
        </p:nvSpPr>
        <p:spPr bwMode="auto">
          <a:xfrm>
            <a:off x="5237469" y="4060309"/>
            <a:ext cx="263129" cy="359906"/>
          </a:xfrm>
          <a:custGeom>
            <a:avLst/>
            <a:gdLst/>
            <a:ahLst/>
            <a:cxnLst>
              <a:cxn ang="0">
                <a:pos x="60" y="26"/>
              </a:cxn>
              <a:cxn ang="0">
                <a:pos x="78" y="18"/>
              </a:cxn>
              <a:cxn ang="0">
                <a:pos x="146" y="8"/>
              </a:cxn>
              <a:cxn ang="0">
                <a:pos x="164" y="0"/>
              </a:cxn>
              <a:cxn ang="0">
                <a:pos x="166" y="22"/>
              </a:cxn>
              <a:cxn ang="0">
                <a:pos x="158" y="30"/>
              </a:cxn>
              <a:cxn ang="0">
                <a:pos x="132" y="80"/>
              </a:cxn>
              <a:cxn ang="0">
                <a:pos x="80" y="152"/>
              </a:cxn>
              <a:cxn ang="0">
                <a:pos x="12" y="216"/>
              </a:cxn>
              <a:cxn ang="0">
                <a:pos x="2" y="202"/>
              </a:cxn>
              <a:cxn ang="0">
                <a:pos x="0" y="146"/>
              </a:cxn>
              <a:cxn ang="0">
                <a:pos x="16" y="136"/>
              </a:cxn>
              <a:cxn ang="0">
                <a:pos x="16" y="126"/>
              </a:cxn>
              <a:cxn ang="0">
                <a:pos x="40" y="112"/>
              </a:cxn>
              <a:cxn ang="0">
                <a:pos x="66" y="108"/>
              </a:cxn>
              <a:cxn ang="0">
                <a:pos x="108" y="62"/>
              </a:cxn>
              <a:cxn ang="0">
                <a:pos x="52" y="48"/>
              </a:cxn>
              <a:cxn ang="0">
                <a:pos x="32" y="26"/>
              </a:cxn>
              <a:cxn ang="0">
                <a:pos x="32" y="16"/>
              </a:cxn>
              <a:cxn ang="0">
                <a:pos x="40" y="8"/>
              </a:cxn>
              <a:cxn ang="0">
                <a:pos x="60" y="26"/>
              </a:cxn>
            </a:cxnLst>
            <a:rect l="0" t="0" r="r" b="b"/>
            <a:pathLst>
              <a:path w="166" h="216">
                <a:moveTo>
                  <a:pt x="60" y="26"/>
                </a:moveTo>
                <a:lnTo>
                  <a:pt x="78" y="18"/>
                </a:lnTo>
                <a:lnTo>
                  <a:pt x="146" y="8"/>
                </a:lnTo>
                <a:lnTo>
                  <a:pt x="164" y="0"/>
                </a:lnTo>
                <a:lnTo>
                  <a:pt x="166" y="22"/>
                </a:lnTo>
                <a:lnTo>
                  <a:pt x="158" y="30"/>
                </a:lnTo>
                <a:lnTo>
                  <a:pt x="132" y="80"/>
                </a:lnTo>
                <a:lnTo>
                  <a:pt x="80" y="152"/>
                </a:lnTo>
                <a:lnTo>
                  <a:pt x="12" y="216"/>
                </a:lnTo>
                <a:lnTo>
                  <a:pt x="2" y="202"/>
                </a:lnTo>
                <a:lnTo>
                  <a:pt x="0" y="146"/>
                </a:lnTo>
                <a:lnTo>
                  <a:pt x="16" y="136"/>
                </a:lnTo>
                <a:lnTo>
                  <a:pt x="16" y="126"/>
                </a:lnTo>
                <a:lnTo>
                  <a:pt x="40" y="112"/>
                </a:lnTo>
                <a:lnTo>
                  <a:pt x="66" y="108"/>
                </a:lnTo>
                <a:lnTo>
                  <a:pt x="108" y="62"/>
                </a:lnTo>
                <a:lnTo>
                  <a:pt x="52" y="48"/>
                </a:lnTo>
                <a:lnTo>
                  <a:pt x="32" y="26"/>
                </a:lnTo>
                <a:lnTo>
                  <a:pt x="32" y="16"/>
                </a:lnTo>
                <a:lnTo>
                  <a:pt x="40" y="8"/>
                </a:lnTo>
                <a:lnTo>
                  <a:pt x="60" y="26"/>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79" name="Freeform 436"/>
          <p:cNvSpPr>
            <a:spLocks/>
          </p:cNvSpPr>
          <p:nvPr/>
        </p:nvSpPr>
        <p:spPr bwMode="auto">
          <a:xfrm>
            <a:off x="5037744" y="3986996"/>
            <a:ext cx="370916" cy="296590"/>
          </a:xfrm>
          <a:custGeom>
            <a:avLst/>
            <a:gdLst/>
            <a:ahLst/>
            <a:cxnLst>
              <a:cxn ang="0">
                <a:pos x="56" y="6"/>
              </a:cxn>
              <a:cxn ang="0">
                <a:pos x="78" y="6"/>
              </a:cxn>
              <a:cxn ang="0">
                <a:pos x="80" y="0"/>
              </a:cxn>
              <a:cxn ang="0">
                <a:pos x="114" y="2"/>
              </a:cxn>
              <a:cxn ang="0">
                <a:pos x="150" y="36"/>
              </a:cxn>
              <a:cxn ang="0">
                <a:pos x="142" y="46"/>
              </a:cxn>
              <a:cxn ang="0">
                <a:pos x="142" y="58"/>
              </a:cxn>
              <a:cxn ang="0">
                <a:pos x="158" y="60"/>
              </a:cxn>
              <a:cxn ang="0">
                <a:pos x="158" y="70"/>
              </a:cxn>
              <a:cxn ang="0">
                <a:pos x="178" y="92"/>
              </a:cxn>
              <a:cxn ang="0">
                <a:pos x="234" y="106"/>
              </a:cxn>
              <a:cxn ang="0">
                <a:pos x="192" y="152"/>
              </a:cxn>
              <a:cxn ang="0">
                <a:pos x="166" y="156"/>
              </a:cxn>
              <a:cxn ang="0">
                <a:pos x="142" y="170"/>
              </a:cxn>
              <a:cxn ang="0">
                <a:pos x="130" y="174"/>
              </a:cxn>
              <a:cxn ang="0">
                <a:pos x="124" y="166"/>
              </a:cxn>
              <a:cxn ang="0">
                <a:pos x="104" y="178"/>
              </a:cxn>
              <a:cxn ang="0">
                <a:pos x="80" y="176"/>
              </a:cxn>
              <a:cxn ang="0">
                <a:pos x="44" y="160"/>
              </a:cxn>
              <a:cxn ang="0">
                <a:pos x="44" y="146"/>
              </a:cxn>
              <a:cxn ang="0">
                <a:pos x="38" y="146"/>
              </a:cxn>
              <a:cxn ang="0">
                <a:pos x="14" y="114"/>
              </a:cxn>
              <a:cxn ang="0">
                <a:pos x="4" y="112"/>
              </a:cxn>
              <a:cxn ang="0">
                <a:pos x="0" y="98"/>
              </a:cxn>
              <a:cxn ang="0">
                <a:pos x="20" y="98"/>
              </a:cxn>
              <a:cxn ang="0">
                <a:pos x="20" y="62"/>
              </a:cxn>
              <a:cxn ang="0">
                <a:pos x="32" y="60"/>
              </a:cxn>
              <a:cxn ang="0">
                <a:pos x="32" y="44"/>
              </a:cxn>
              <a:cxn ang="0">
                <a:pos x="56" y="6"/>
              </a:cxn>
            </a:cxnLst>
            <a:rect l="0" t="0" r="r" b="b"/>
            <a:pathLst>
              <a:path w="234" h="178">
                <a:moveTo>
                  <a:pt x="56" y="6"/>
                </a:moveTo>
                <a:lnTo>
                  <a:pt x="78" y="6"/>
                </a:lnTo>
                <a:lnTo>
                  <a:pt x="80" y="0"/>
                </a:lnTo>
                <a:lnTo>
                  <a:pt x="114" y="2"/>
                </a:lnTo>
                <a:lnTo>
                  <a:pt x="150" y="36"/>
                </a:lnTo>
                <a:lnTo>
                  <a:pt x="142" y="46"/>
                </a:lnTo>
                <a:lnTo>
                  <a:pt x="142" y="58"/>
                </a:lnTo>
                <a:lnTo>
                  <a:pt x="158" y="60"/>
                </a:lnTo>
                <a:lnTo>
                  <a:pt x="158" y="70"/>
                </a:lnTo>
                <a:lnTo>
                  <a:pt x="178" y="92"/>
                </a:lnTo>
                <a:lnTo>
                  <a:pt x="234" y="106"/>
                </a:lnTo>
                <a:lnTo>
                  <a:pt x="192" y="152"/>
                </a:lnTo>
                <a:lnTo>
                  <a:pt x="166" y="156"/>
                </a:lnTo>
                <a:lnTo>
                  <a:pt x="142" y="170"/>
                </a:lnTo>
                <a:lnTo>
                  <a:pt x="130" y="174"/>
                </a:lnTo>
                <a:lnTo>
                  <a:pt x="124" y="166"/>
                </a:lnTo>
                <a:lnTo>
                  <a:pt x="104" y="178"/>
                </a:lnTo>
                <a:lnTo>
                  <a:pt x="80" y="176"/>
                </a:lnTo>
                <a:lnTo>
                  <a:pt x="44" y="160"/>
                </a:lnTo>
                <a:lnTo>
                  <a:pt x="44" y="146"/>
                </a:lnTo>
                <a:lnTo>
                  <a:pt x="38" y="146"/>
                </a:lnTo>
                <a:lnTo>
                  <a:pt x="14" y="114"/>
                </a:lnTo>
                <a:lnTo>
                  <a:pt x="4" y="112"/>
                </a:lnTo>
                <a:lnTo>
                  <a:pt x="0" y="98"/>
                </a:lnTo>
                <a:lnTo>
                  <a:pt x="20" y="98"/>
                </a:lnTo>
                <a:lnTo>
                  <a:pt x="20" y="62"/>
                </a:lnTo>
                <a:lnTo>
                  <a:pt x="32" y="60"/>
                </a:lnTo>
                <a:lnTo>
                  <a:pt x="32" y="44"/>
                </a:lnTo>
                <a:lnTo>
                  <a:pt x="56" y="6"/>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80" name="Freeform 437"/>
          <p:cNvSpPr>
            <a:spLocks/>
          </p:cNvSpPr>
          <p:nvPr/>
        </p:nvSpPr>
        <p:spPr bwMode="auto">
          <a:xfrm>
            <a:off x="4427477" y="4030318"/>
            <a:ext cx="188628" cy="296590"/>
          </a:xfrm>
          <a:custGeom>
            <a:avLst/>
            <a:gdLst/>
            <a:ahLst/>
            <a:cxnLst>
              <a:cxn ang="0">
                <a:pos x="91" y="0"/>
              </a:cxn>
              <a:cxn ang="0">
                <a:pos x="99" y="12"/>
              </a:cxn>
              <a:cxn ang="0">
                <a:pos x="101" y="36"/>
              </a:cxn>
              <a:cxn ang="0">
                <a:pos x="107" y="46"/>
              </a:cxn>
              <a:cxn ang="0">
                <a:pos x="87" y="46"/>
              </a:cxn>
              <a:cxn ang="0">
                <a:pos x="85" y="56"/>
              </a:cxn>
              <a:cxn ang="0">
                <a:pos x="115" y="88"/>
              </a:cxn>
              <a:cxn ang="0">
                <a:pos x="95" y="104"/>
              </a:cxn>
              <a:cxn ang="0">
                <a:pos x="95" y="120"/>
              </a:cxn>
              <a:cxn ang="0">
                <a:pos x="105" y="146"/>
              </a:cxn>
              <a:cxn ang="0">
                <a:pos x="119" y="162"/>
              </a:cxn>
              <a:cxn ang="0">
                <a:pos x="117" y="176"/>
              </a:cxn>
              <a:cxn ang="0">
                <a:pos x="99" y="178"/>
              </a:cxn>
              <a:cxn ang="0">
                <a:pos x="99" y="170"/>
              </a:cxn>
              <a:cxn ang="0">
                <a:pos x="18" y="170"/>
              </a:cxn>
              <a:cxn ang="0">
                <a:pos x="18" y="146"/>
              </a:cxn>
              <a:cxn ang="0">
                <a:pos x="10" y="138"/>
              </a:cxn>
              <a:cxn ang="0">
                <a:pos x="0" y="132"/>
              </a:cxn>
              <a:cxn ang="0">
                <a:pos x="2" y="114"/>
              </a:cxn>
              <a:cxn ang="0">
                <a:pos x="22" y="96"/>
              </a:cxn>
              <a:cxn ang="0">
                <a:pos x="32" y="96"/>
              </a:cxn>
              <a:cxn ang="0">
                <a:pos x="43" y="104"/>
              </a:cxn>
              <a:cxn ang="0">
                <a:pos x="83" y="28"/>
              </a:cxn>
              <a:cxn ang="0">
                <a:pos x="93" y="26"/>
              </a:cxn>
              <a:cxn ang="0">
                <a:pos x="91" y="12"/>
              </a:cxn>
              <a:cxn ang="0">
                <a:pos x="91" y="0"/>
              </a:cxn>
            </a:cxnLst>
            <a:rect l="0" t="0" r="r" b="b"/>
            <a:pathLst>
              <a:path w="119" h="178">
                <a:moveTo>
                  <a:pt x="91" y="0"/>
                </a:moveTo>
                <a:lnTo>
                  <a:pt x="99" y="12"/>
                </a:lnTo>
                <a:lnTo>
                  <a:pt x="101" y="36"/>
                </a:lnTo>
                <a:lnTo>
                  <a:pt x="107" y="46"/>
                </a:lnTo>
                <a:lnTo>
                  <a:pt x="87" y="46"/>
                </a:lnTo>
                <a:lnTo>
                  <a:pt x="85" y="56"/>
                </a:lnTo>
                <a:lnTo>
                  <a:pt x="115" y="88"/>
                </a:lnTo>
                <a:lnTo>
                  <a:pt x="95" y="104"/>
                </a:lnTo>
                <a:lnTo>
                  <a:pt x="95" y="120"/>
                </a:lnTo>
                <a:lnTo>
                  <a:pt x="105" y="146"/>
                </a:lnTo>
                <a:lnTo>
                  <a:pt x="119" y="162"/>
                </a:lnTo>
                <a:lnTo>
                  <a:pt x="117" y="176"/>
                </a:lnTo>
                <a:lnTo>
                  <a:pt x="99" y="178"/>
                </a:lnTo>
                <a:lnTo>
                  <a:pt x="99" y="170"/>
                </a:lnTo>
                <a:lnTo>
                  <a:pt x="18" y="170"/>
                </a:lnTo>
                <a:lnTo>
                  <a:pt x="18" y="146"/>
                </a:lnTo>
                <a:lnTo>
                  <a:pt x="10" y="138"/>
                </a:lnTo>
                <a:lnTo>
                  <a:pt x="0" y="132"/>
                </a:lnTo>
                <a:lnTo>
                  <a:pt x="2" y="114"/>
                </a:lnTo>
                <a:lnTo>
                  <a:pt x="22" y="96"/>
                </a:lnTo>
                <a:lnTo>
                  <a:pt x="32" y="96"/>
                </a:lnTo>
                <a:lnTo>
                  <a:pt x="43" y="104"/>
                </a:lnTo>
                <a:lnTo>
                  <a:pt x="83" y="28"/>
                </a:lnTo>
                <a:lnTo>
                  <a:pt x="93" y="26"/>
                </a:lnTo>
                <a:lnTo>
                  <a:pt x="91" y="12"/>
                </a:lnTo>
                <a:lnTo>
                  <a:pt x="91" y="0"/>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81" name="Freeform 438"/>
          <p:cNvSpPr>
            <a:spLocks/>
          </p:cNvSpPr>
          <p:nvPr/>
        </p:nvSpPr>
        <p:spPr bwMode="auto">
          <a:xfrm>
            <a:off x="4278478" y="4006991"/>
            <a:ext cx="296415" cy="249935"/>
          </a:xfrm>
          <a:custGeom>
            <a:avLst/>
            <a:gdLst/>
            <a:ahLst/>
            <a:cxnLst>
              <a:cxn ang="0">
                <a:pos x="94" y="146"/>
              </a:cxn>
              <a:cxn ang="0">
                <a:pos x="64" y="150"/>
              </a:cxn>
              <a:cxn ang="0">
                <a:pos x="44" y="148"/>
              </a:cxn>
              <a:cxn ang="0">
                <a:pos x="46" y="132"/>
              </a:cxn>
              <a:cxn ang="0">
                <a:pos x="22" y="118"/>
              </a:cxn>
              <a:cxn ang="0">
                <a:pos x="2" y="116"/>
              </a:cxn>
              <a:cxn ang="0">
                <a:pos x="0" y="78"/>
              </a:cxn>
              <a:cxn ang="0">
                <a:pos x="22" y="52"/>
              </a:cxn>
              <a:cxn ang="0">
                <a:pos x="10" y="42"/>
              </a:cxn>
              <a:cxn ang="0">
                <a:pos x="12" y="34"/>
              </a:cxn>
              <a:cxn ang="0">
                <a:pos x="24" y="2"/>
              </a:cxn>
              <a:cxn ang="0">
                <a:pos x="54" y="2"/>
              </a:cxn>
              <a:cxn ang="0">
                <a:pos x="70" y="14"/>
              </a:cxn>
              <a:cxn ang="0">
                <a:pos x="80" y="8"/>
              </a:cxn>
              <a:cxn ang="0">
                <a:pos x="108" y="18"/>
              </a:cxn>
              <a:cxn ang="0">
                <a:pos x="114" y="10"/>
              </a:cxn>
              <a:cxn ang="0">
                <a:pos x="149" y="14"/>
              </a:cxn>
              <a:cxn ang="0">
                <a:pos x="171" y="0"/>
              </a:cxn>
              <a:cxn ang="0">
                <a:pos x="185" y="14"/>
              </a:cxn>
              <a:cxn ang="0">
                <a:pos x="187" y="40"/>
              </a:cxn>
              <a:cxn ang="0">
                <a:pos x="177" y="42"/>
              </a:cxn>
              <a:cxn ang="0">
                <a:pos x="137" y="118"/>
              </a:cxn>
              <a:cxn ang="0">
                <a:pos x="126" y="110"/>
              </a:cxn>
              <a:cxn ang="0">
                <a:pos x="116" y="110"/>
              </a:cxn>
              <a:cxn ang="0">
                <a:pos x="96" y="128"/>
              </a:cxn>
              <a:cxn ang="0">
                <a:pos x="94" y="146"/>
              </a:cxn>
            </a:cxnLst>
            <a:rect l="0" t="0" r="r" b="b"/>
            <a:pathLst>
              <a:path w="187" h="150">
                <a:moveTo>
                  <a:pt x="94" y="146"/>
                </a:moveTo>
                <a:lnTo>
                  <a:pt x="64" y="150"/>
                </a:lnTo>
                <a:lnTo>
                  <a:pt x="44" y="148"/>
                </a:lnTo>
                <a:lnTo>
                  <a:pt x="46" y="132"/>
                </a:lnTo>
                <a:lnTo>
                  <a:pt x="22" y="118"/>
                </a:lnTo>
                <a:lnTo>
                  <a:pt x="2" y="116"/>
                </a:lnTo>
                <a:lnTo>
                  <a:pt x="0" y="78"/>
                </a:lnTo>
                <a:lnTo>
                  <a:pt x="22" y="52"/>
                </a:lnTo>
                <a:lnTo>
                  <a:pt x="10" y="42"/>
                </a:lnTo>
                <a:lnTo>
                  <a:pt x="12" y="34"/>
                </a:lnTo>
                <a:lnTo>
                  <a:pt x="24" y="2"/>
                </a:lnTo>
                <a:lnTo>
                  <a:pt x="54" y="2"/>
                </a:lnTo>
                <a:lnTo>
                  <a:pt x="70" y="14"/>
                </a:lnTo>
                <a:lnTo>
                  <a:pt x="80" y="8"/>
                </a:lnTo>
                <a:lnTo>
                  <a:pt x="108" y="18"/>
                </a:lnTo>
                <a:lnTo>
                  <a:pt x="114" y="10"/>
                </a:lnTo>
                <a:lnTo>
                  <a:pt x="149" y="14"/>
                </a:lnTo>
                <a:lnTo>
                  <a:pt x="171" y="0"/>
                </a:lnTo>
                <a:lnTo>
                  <a:pt x="185" y="14"/>
                </a:lnTo>
                <a:lnTo>
                  <a:pt x="187" y="40"/>
                </a:lnTo>
                <a:lnTo>
                  <a:pt x="177" y="42"/>
                </a:lnTo>
                <a:lnTo>
                  <a:pt x="137" y="118"/>
                </a:lnTo>
                <a:lnTo>
                  <a:pt x="126" y="110"/>
                </a:lnTo>
                <a:lnTo>
                  <a:pt x="116" y="110"/>
                </a:lnTo>
                <a:lnTo>
                  <a:pt x="96" y="128"/>
                </a:lnTo>
                <a:lnTo>
                  <a:pt x="94" y="146"/>
                </a:lnTo>
                <a:close/>
              </a:path>
            </a:pathLst>
          </a:custGeom>
          <a:solidFill>
            <a:srgbClr val="B4DFF4"/>
          </a:solidFill>
          <a:ln w="6350" cmpd="sng">
            <a:solidFill>
              <a:schemeClr val="tx1"/>
            </a:solidFill>
            <a:prstDash val="solid"/>
            <a:round/>
            <a:headEnd/>
            <a:tailEnd/>
          </a:ln>
        </p:spPr>
        <p:txBody>
          <a:bodyPr/>
          <a:lstStyle/>
          <a:p>
            <a:endParaRPr lang="en-US" dirty="0"/>
          </a:p>
        </p:txBody>
      </p:sp>
      <p:sp>
        <p:nvSpPr>
          <p:cNvPr id="482" name="Freeform 439"/>
          <p:cNvSpPr>
            <a:spLocks/>
          </p:cNvSpPr>
          <p:nvPr/>
        </p:nvSpPr>
        <p:spPr bwMode="auto">
          <a:xfrm>
            <a:off x="4227753" y="4046980"/>
            <a:ext cx="85596" cy="159959"/>
          </a:xfrm>
          <a:custGeom>
            <a:avLst/>
            <a:gdLst/>
            <a:ahLst/>
            <a:cxnLst>
              <a:cxn ang="0">
                <a:pos x="20" y="2"/>
              </a:cxn>
              <a:cxn ang="0">
                <a:pos x="34" y="0"/>
              </a:cxn>
              <a:cxn ang="0">
                <a:pos x="44" y="10"/>
              </a:cxn>
              <a:cxn ang="0">
                <a:pos x="42" y="18"/>
              </a:cxn>
              <a:cxn ang="0">
                <a:pos x="54" y="28"/>
              </a:cxn>
              <a:cxn ang="0">
                <a:pos x="32" y="54"/>
              </a:cxn>
              <a:cxn ang="0">
                <a:pos x="34" y="92"/>
              </a:cxn>
              <a:cxn ang="0">
                <a:pos x="12" y="96"/>
              </a:cxn>
              <a:cxn ang="0">
                <a:pos x="12" y="48"/>
              </a:cxn>
              <a:cxn ang="0">
                <a:pos x="0" y="32"/>
              </a:cxn>
              <a:cxn ang="0">
                <a:pos x="4" y="20"/>
              </a:cxn>
              <a:cxn ang="0">
                <a:pos x="20" y="16"/>
              </a:cxn>
              <a:cxn ang="0">
                <a:pos x="20" y="2"/>
              </a:cxn>
            </a:cxnLst>
            <a:rect l="0" t="0" r="r" b="b"/>
            <a:pathLst>
              <a:path w="54" h="96">
                <a:moveTo>
                  <a:pt x="20" y="2"/>
                </a:moveTo>
                <a:lnTo>
                  <a:pt x="34" y="0"/>
                </a:lnTo>
                <a:lnTo>
                  <a:pt x="44" y="10"/>
                </a:lnTo>
                <a:lnTo>
                  <a:pt x="42" y="18"/>
                </a:lnTo>
                <a:lnTo>
                  <a:pt x="54" y="28"/>
                </a:lnTo>
                <a:lnTo>
                  <a:pt x="32" y="54"/>
                </a:lnTo>
                <a:lnTo>
                  <a:pt x="34" y="92"/>
                </a:lnTo>
                <a:lnTo>
                  <a:pt x="12" y="96"/>
                </a:lnTo>
                <a:lnTo>
                  <a:pt x="12" y="48"/>
                </a:lnTo>
                <a:lnTo>
                  <a:pt x="0" y="32"/>
                </a:lnTo>
                <a:lnTo>
                  <a:pt x="4" y="20"/>
                </a:lnTo>
                <a:lnTo>
                  <a:pt x="20" y="16"/>
                </a:lnTo>
                <a:lnTo>
                  <a:pt x="20" y="2"/>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83" name="Freeform 440"/>
          <p:cNvSpPr>
            <a:spLocks/>
          </p:cNvSpPr>
          <p:nvPr/>
        </p:nvSpPr>
        <p:spPr bwMode="auto">
          <a:xfrm>
            <a:off x="4199222" y="4080305"/>
            <a:ext cx="47554" cy="133299"/>
          </a:xfrm>
          <a:custGeom>
            <a:avLst/>
            <a:gdLst/>
            <a:ahLst/>
            <a:cxnLst>
              <a:cxn ang="0">
                <a:pos x="30" y="76"/>
              </a:cxn>
              <a:cxn ang="0">
                <a:pos x="16" y="80"/>
              </a:cxn>
              <a:cxn ang="0">
                <a:pos x="12" y="48"/>
              </a:cxn>
              <a:cxn ang="0">
                <a:pos x="8" y="34"/>
              </a:cxn>
              <a:cxn ang="0">
                <a:pos x="12" y="18"/>
              </a:cxn>
              <a:cxn ang="0">
                <a:pos x="0" y="0"/>
              </a:cxn>
              <a:cxn ang="0">
                <a:pos x="22" y="0"/>
              </a:cxn>
              <a:cxn ang="0">
                <a:pos x="18" y="12"/>
              </a:cxn>
              <a:cxn ang="0">
                <a:pos x="30" y="28"/>
              </a:cxn>
              <a:cxn ang="0">
                <a:pos x="30" y="76"/>
              </a:cxn>
            </a:cxnLst>
            <a:rect l="0" t="0" r="r" b="b"/>
            <a:pathLst>
              <a:path w="30" h="80">
                <a:moveTo>
                  <a:pt x="30" y="76"/>
                </a:moveTo>
                <a:lnTo>
                  <a:pt x="16" y="80"/>
                </a:lnTo>
                <a:lnTo>
                  <a:pt x="12" y="48"/>
                </a:lnTo>
                <a:lnTo>
                  <a:pt x="8" y="34"/>
                </a:lnTo>
                <a:lnTo>
                  <a:pt x="12" y="18"/>
                </a:lnTo>
                <a:lnTo>
                  <a:pt x="0" y="0"/>
                </a:lnTo>
                <a:lnTo>
                  <a:pt x="22" y="0"/>
                </a:lnTo>
                <a:lnTo>
                  <a:pt x="18" y="12"/>
                </a:lnTo>
                <a:lnTo>
                  <a:pt x="30" y="28"/>
                </a:lnTo>
                <a:lnTo>
                  <a:pt x="30" y="76"/>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84" name="Freeform 441"/>
          <p:cNvSpPr>
            <a:spLocks/>
          </p:cNvSpPr>
          <p:nvPr/>
        </p:nvSpPr>
        <p:spPr bwMode="auto">
          <a:xfrm>
            <a:off x="3904391" y="3707069"/>
            <a:ext cx="408958" cy="393231"/>
          </a:xfrm>
          <a:custGeom>
            <a:avLst/>
            <a:gdLst/>
            <a:ahLst/>
            <a:cxnLst>
              <a:cxn ang="0">
                <a:pos x="120" y="0"/>
              </a:cxn>
              <a:cxn ang="0">
                <a:pos x="210" y="60"/>
              </a:cxn>
              <a:cxn ang="0">
                <a:pos x="224" y="74"/>
              </a:cxn>
              <a:cxn ang="0">
                <a:pos x="244" y="82"/>
              </a:cxn>
              <a:cxn ang="0">
                <a:pos x="242" y="98"/>
              </a:cxn>
              <a:cxn ang="0">
                <a:pos x="258" y="96"/>
              </a:cxn>
              <a:cxn ang="0">
                <a:pos x="258" y="138"/>
              </a:cxn>
              <a:cxn ang="0">
                <a:pos x="246" y="156"/>
              </a:cxn>
              <a:cxn ang="0">
                <a:pos x="212" y="162"/>
              </a:cxn>
              <a:cxn ang="0">
                <a:pos x="198" y="162"/>
              </a:cxn>
              <a:cxn ang="0">
                <a:pos x="178" y="162"/>
              </a:cxn>
              <a:cxn ang="0">
                <a:pos x="154" y="172"/>
              </a:cxn>
              <a:cxn ang="0">
                <a:pos x="136" y="190"/>
              </a:cxn>
              <a:cxn ang="0">
                <a:pos x="128" y="186"/>
              </a:cxn>
              <a:cxn ang="0">
                <a:pos x="118" y="210"/>
              </a:cxn>
              <a:cxn ang="0">
                <a:pos x="108" y="212"/>
              </a:cxn>
              <a:cxn ang="0">
                <a:pos x="104" y="234"/>
              </a:cxn>
              <a:cxn ang="0">
                <a:pos x="64" y="236"/>
              </a:cxn>
              <a:cxn ang="0">
                <a:pos x="56" y="218"/>
              </a:cxn>
              <a:cxn ang="0">
                <a:pos x="50" y="204"/>
              </a:cxn>
              <a:cxn ang="0">
                <a:pos x="24" y="210"/>
              </a:cxn>
              <a:cxn ang="0">
                <a:pos x="12" y="206"/>
              </a:cxn>
              <a:cxn ang="0">
                <a:pos x="12" y="204"/>
              </a:cxn>
              <a:cxn ang="0">
                <a:pos x="12" y="200"/>
              </a:cxn>
              <a:cxn ang="0">
                <a:pos x="10" y="192"/>
              </a:cxn>
              <a:cxn ang="0">
                <a:pos x="4" y="184"/>
              </a:cxn>
              <a:cxn ang="0">
                <a:pos x="2" y="172"/>
              </a:cxn>
              <a:cxn ang="0">
                <a:pos x="0" y="166"/>
              </a:cxn>
              <a:cxn ang="0">
                <a:pos x="6" y="152"/>
              </a:cxn>
              <a:cxn ang="0">
                <a:pos x="106" y="154"/>
              </a:cxn>
              <a:cxn ang="0">
                <a:pos x="108" y="144"/>
              </a:cxn>
              <a:cxn ang="0">
                <a:pos x="102" y="136"/>
              </a:cxn>
              <a:cxn ang="0">
                <a:pos x="90" y="0"/>
              </a:cxn>
              <a:cxn ang="0">
                <a:pos x="120" y="0"/>
              </a:cxn>
            </a:cxnLst>
            <a:rect l="0" t="0" r="r" b="b"/>
            <a:pathLst>
              <a:path w="258" h="236">
                <a:moveTo>
                  <a:pt x="120" y="0"/>
                </a:moveTo>
                <a:lnTo>
                  <a:pt x="210" y="60"/>
                </a:lnTo>
                <a:lnTo>
                  <a:pt x="224" y="74"/>
                </a:lnTo>
                <a:lnTo>
                  <a:pt x="244" y="82"/>
                </a:lnTo>
                <a:lnTo>
                  <a:pt x="242" y="98"/>
                </a:lnTo>
                <a:lnTo>
                  <a:pt x="258" y="96"/>
                </a:lnTo>
                <a:lnTo>
                  <a:pt x="258" y="138"/>
                </a:lnTo>
                <a:lnTo>
                  <a:pt x="246" y="156"/>
                </a:lnTo>
                <a:lnTo>
                  <a:pt x="212" y="162"/>
                </a:lnTo>
                <a:lnTo>
                  <a:pt x="198" y="162"/>
                </a:lnTo>
                <a:lnTo>
                  <a:pt x="178" y="162"/>
                </a:lnTo>
                <a:lnTo>
                  <a:pt x="154" y="172"/>
                </a:lnTo>
                <a:lnTo>
                  <a:pt x="136" y="190"/>
                </a:lnTo>
                <a:lnTo>
                  <a:pt x="128" y="186"/>
                </a:lnTo>
                <a:lnTo>
                  <a:pt x="118" y="210"/>
                </a:lnTo>
                <a:lnTo>
                  <a:pt x="108" y="212"/>
                </a:lnTo>
                <a:lnTo>
                  <a:pt x="104" y="234"/>
                </a:lnTo>
                <a:lnTo>
                  <a:pt x="64" y="236"/>
                </a:lnTo>
                <a:lnTo>
                  <a:pt x="56" y="218"/>
                </a:lnTo>
                <a:lnTo>
                  <a:pt x="50" y="204"/>
                </a:lnTo>
                <a:lnTo>
                  <a:pt x="24" y="210"/>
                </a:lnTo>
                <a:lnTo>
                  <a:pt x="12" y="206"/>
                </a:lnTo>
                <a:lnTo>
                  <a:pt x="12" y="204"/>
                </a:lnTo>
                <a:lnTo>
                  <a:pt x="12" y="200"/>
                </a:lnTo>
                <a:lnTo>
                  <a:pt x="10" y="192"/>
                </a:lnTo>
                <a:lnTo>
                  <a:pt x="4" y="184"/>
                </a:lnTo>
                <a:lnTo>
                  <a:pt x="2" y="172"/>
                </a:lnTo>
                <a:lnTo>
                  <a:pt x="0" y="166"/>
                </a:lnTo>
                <a:lnTo>
                  <a:pt x="6" y="152"/>
                </a:lnTo>
                <a:lnTo>
                  <a:pt x="106" y="154"/>
                </a:lnTo>
                <a:lnTo>
                  <a:pt x="108" y="144"/>
                </a:lnTo>
                <a:lnTo>
                  <a:pt x="102" y="136"/>
                </a:lnTo>
                <a:lnTo>
                  <a:pt x="90" y="0"/>
                </a:lnTo>
                <a:lnTo>
                  <a:pt x="120" y="0"/>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85" name="Freeform 442"/>
          <p:cNvSpPr>
            <a:spLocks/>
          </p:cNvSpPr>
          <p:nvPr/>
        </p:nvSpPr>
        <p:spPr bwMode="auto">
          <a:xfrm>
            <a:off x="4069243" y="3976999"/>
            <a:ext cx="190213" cy="143296"/>
          </a:xfrm>
          <a:custGeom>
            <a:avLst/>
            <a:gdLst/>
            <a:ahLst/>
            <a:cxnLst>
              <a:cxn ang="0">
                <a:pos x="44" y="62"/>
              </a:cxn>
              <a:cxn ang="0">
                <a:pos x="44" y="84"/>
              </a:cxn>
              <a:cxn ang="0">
                <a:pos x="30" y="78"/>
              </a:cxn>
              <a:cxn ang="0">
                <a:pos x="20" y="86"/>
              </a:cxn>
              <a:cxn ang="0">
                <a:pos x="0" y="72"/>
              </a:cxn>
              <a:cxn ang="0">
                <a:pos x="4" y="50"/>
              </a:cxn>
              <a:cxn ang="0">
                <a:pos x="14" y="48"/>
              </a:cxn>
              <a:cxn ang="0">
                <a:pos x="24" y="24"/>
              </a:cxn>
              <a:cxn ang="0">
                <a:pos x="32" y="28"/>
              </a:cxn>
              <a:cxn ang="0">
                <a:pos x="50" y="10"/>
              </a:cxn>
              <a:cxn ang="0">
                <a:pos x="74" y="0"/>
              </a:cxn>
              <a:cxn ang="0">
                <a:pos x="94" y="0"/>
              </a:cxn>
              <a:cxn ang="0">
                <a:pos x="90" y="8"/>
              </a:cxn>
              <a:cxn ang="0">
                <a:pos x="92" y="14"/>
              </a:cxn>
              <a:cxn ang="0">
                <a:pos x="104" y="28"/>
              </a:cxn>
              <a:cxn ang="0">
                <a:pos x="102" y="34"/>
              </a:cxn>
              <a:cxn ang="0">
                <a:pos x="120" y="44"/>
              </a:cxn>
              <a:cxn ang="0">
                <a:pos x="120" y="58"/>
              </a:cxn>
              <a:cxn ang="0">
                <a:pos x="104" y="62"/>
              </a:cxn>
              <a:cxn ang="0">
                <a:pos x="82" y="62"/>
              </a:cxn>
              <a:cxn ang="0">
                <a:pos x="44" y="62"/>
              </a:cxn>
            </a:cxnLst>
            <a:rect l="0" t="0" r="r" b="b"/>
            <a:pathLst>
              <a:path w="120" h="86">
                <a:moveTo>
                  <a:pt x="44" y="62"/>
                </a:moveTo>
                <a:lnTo>
                  <a:pt x="44" y="84"/>
                </a:lnTo>
                <a:lnTo>
                  <a:pt x="30" y="78"/>
                </a:lnTo>
                <a:lnTo>
                  <a:pt x="20" y="86"/>
                </a:lnTo>
                <a:lnTo>
                  <a:pt x="0" y="72"/>
                </a:lnTo>
                <a:lnTo>
                  <a:pt x="4" y="50"/>
                </a:lnTo>
                <a:lnTo>
                  <a:pt x="14" y="48"/>
                </a:lnTo>
                <a:lnTo>
                  <a:pt x="24" y="24"/>
                </a:lnTo>
                <a:lnTo>
                  <a:pt x="32" y="28"/>
                </a:lnTo>
                <a:lnTo>
                  <a:pt x="50" y="10"/>
                </a:lnTo>
                <a:lnTo>
                  <a:pt x="74" y="0"/>
                </a:lnTo>
                <a:lnTo>
                  <a:pt x="94" y="0"/>
                </a:lnTo>
                <a:lnTo>
                  <a:pt x="90" y="8"/>
                </a:lnTo>
                <a:lnTo>
                  <a:pt x="92" y="14"/>
                </a:lnTo>
                <a:lnTo>
                  <a:pt x="104" y="28"/>
                </a:lnTo>
                <a:lnTo>
                  <a:pt x="102" y="34"/>
                </a:lnTo>
                <a:lnTo>
                  <a:pt x="120" y="44"/>
                </a:lnTo>
                <a:lnTo>
                  <a:pt x="120" y="58"/>
                </a:lnTo>
                <a:lnTo>
                  <a:pt x="104" y="62"/>
                </a:lnTo>
                <a:lnTo>
                  <a:pt x="82" y="62"/>
                </a:lnTo>
                <a:lnTo>
                  <a:pt x="44" y="62"/>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86" name="Freeform 443"/>
          <p:cNvSpPr>
            <a:spLocks/>
          </p:cNvSpPr>
          <p:nvPr/>
        </p:nvSpPr>
        <p:spPr bwMode="auto">
          <a:xfrm>
            <a:off x="4129477" y="4080305"/>
            <a:ext cx="95107" cy="166624"/>
          </a:xfrm>
          <a:custGeom>
            <a:avLst/>
            <a:gdLst/>
            <a:ahLst/>
            <a:cxnLst>
              <a:cxn ang="0">
                <a:pos x="60" y="80"/>
              </a:cxn>
              <a:cxn ang="0">
                <a:pos x="48" y="86"/>
              </a:cxn>
              <a:cxn ang="0">
                <a:pos x="36" y="96"/>
              </a:cxn>
              <a:cxn ang="0">
                <a:pos x="20" y="100"/>
              </a:cxn>
              <a:cxn ang="0">
                <a:pos x="8" y="94"/>
              </a:cxn>
              <a:cxn ang="0">
                <a:pos x="0" y="72"/>
              </a:cxn>
              <a:cxn ang="0">
                <a:pos x="10" y="50"/>
              </a:cxn>
              <a:cxn ang="0">
                <a:pos x="6" y="22"/>
              </a:cxn>
              <a:cxn ang="0">
                <a:pos x="6" y="0"/>
              </a:cxn>
              <a:cxn ang="0">
                <a:pos x="44" y="0"/>
              </a:cxn>
              <a:cxn ang="0">
                <a:pos x="56" y="18"/>
              </a:cxn>
              <a:cxn ang="0">
                <a:pos x="52" y="30"/>
              </a:cxn>
              <a:cxn ang="0">
                <a:pos x="54" y="40"/>
              </a:cxn>
              <a:cxn ang="0">
                <a:pos x="56" y="48"/>
              </a:cxn>
              <a:cxn ang="0">
                <a:pos x="60" y="80"/>
              </a:cxn>
            </a:cxnLst>
            <a:rect l="0" t="0" r="r" b="b"/>
            <a:pathLst>
              <a:path w="60" h="100">
                <a:moveTo>
                  <a:pt x="60" y="80"/>
                </a:moveTo>
                <a:lnTo>
                  <a:pt x="48" y="86"/>
                </a:lnTo>
                <a:lnTo>
                  <a:pt x="36" y="96"/>
                </a:lnTo>
                <a:lnTo>
                  <a:pt x="20" y="100"/>
                </a:lnTo>
                <a:lnTo>
                  <a:pt x="8" y="94"/>
                </a:lnTo>
                <a:lnTo>
                  <a:pt x="0" y="72"/>
                </a:lnTo>
                <a:lnTo>
                  <a:pt x="10" y="50"/>
                </a:lnTo>
                <a:lnTo>
                  <a:pt x="6" y="22"/>
                </a:lnTo>
                <a:lnTo>
                  <a:pt x="6" y="0"/>
                </a:lnTo>
                <a:lnTo>
                  <a:pt x="44" y="0"/>
                </a:lnTo>
                <a:lnTo>
                  <a:pt x="56" y="18"/>
                </a:lnTo>
                <a:lnTo>
                  <a:pt x="52" y="30"/>
                </a:lnTo>
                <a:lnTo>
                  <a:pt x="54" y="40"/>
                </a:lnTo>
                <a:lnTo>
                  <a:pt x="56" y="48"/>
                </a:lnTo>
                <a:lnTo>
                  <a:pt x="60" y="80"/>
                </a:lnTo>
                <a:close/>
              </a:path>
            </a:pathLst>
          </a:custGeom>
          <a:solidFill>
            <a:srgbClr val="B4DFF4"/>
          </a:solidFill>
          <a:ln w="6350" cmpd="sng">
            <a:solidFill>
              <a:schemeClr val="tx1"/>
            </a:solidFill>
            <a:prstDash val="solid"/>
            <a:round/>
            <a:headEnd/>
            <a:tailEnd/>
          </a:ln>
        </p:spPr>
        <p:txBody>
          <a:bodyPr/>
          <a:lstStyle/>
          <a:p>
            <a:endParaRPr lang="en-US" dirty="0"/>
          </a:p>
        </p:txBody>
      </p:sp>
      <p:sp>
        <p:nvSpPr>
          <p:cNvPr id="487" name="Freeform 444"/>
          <p:cNvSpPr>
            <a:spLocks/>
          </p:cNvSpPr>
          <p:nvPr/>
        </p:nvSpPr>
        <p:spPr bwMode="auto">
          <a:xfrm>
            <a:off x="3996328" y="4096968"/>
            <a:ext cx="149000" cy="163291"/>
          </a:xfrm>
          <a:custGeom>
            <a:avLst/>
            <a:gdLst/>
            <a:ahLst/>
            <a:cxnLst>
              <a:cxn ang="0">
                <a:pos x="92" y="84"/>
              </a:cxn>
              <a:cxn ang="0">
                <a:pos x="50" y="84"/>
              </a:cxn>
              <a:cxn ang="0">
                <a:pos x="24" y="94"/>
              </a:cxn>
              <a:cxn ang="0">
                <a:pos x="12" y="98"/>
              </a:cxn>
              <a:cxn ang="0">
                <a:pos x="16" y="78"/>
              </a:cxn>
              <a:cxn ang="0">
                <a:pos x="14" y="72"/>
              </a:cxn>
              <a:cxn ang="0">
                <a:pos x="8" y="68"/>
              </a:cxn>
              <a:cxn ang="0">
                <a:pos x="0" y="66"/>
              </a:cxn>
              <a:cxn ang="0">
                <a:pos x="0" y="56"/>
              </a:cxn>
              <a:cxn ang="0">
                <a:pos x="0" y="48"/>
              </a:cxn>
              <a:cxn ang="0">
                <a:pos x="6" y="44"/>
              </a:cxn>
              <a:cxn ang="0">
                <a:pos x="4" y="34"/>
              </a:cxn>
              <a:cxn ang="0">
                <a:pos x="10" y="32"/>
              </a:cxn>
              <a:cxn ang="0">
                <a:pos x="8" y="18"/>
              </a:cxn>
              <a:cxn ang="0">
                <a:pos x="4" y="10"/>
              </a:cxn>
              <a:cxn ang="0">
                <a:pos x="6" y="2"/>
              </a:cxn>
              <a:cxn ang="0">
                <a:pos x="46" y="0"/>
              </a:cxn>
              <a:cxn ang="0">
                <a:pos x="66" y="14"/>
              </a:cxn>
              <a:cxn ang="0">
                <a:pos x="76" y="6"/>
              </a:cxn>
              <a:cxn ang="0">
                <a:pos x="90" y="12"/>
              </a:cxn>
              <a:cxn ang="0">
                <a:pos x="94" y="40"/>
              </a:cxn>
              <a:cxn ang="0">
                <a:pos x="84" y="62"/>
              </a:cxn>
              <a:cxn ang="0">
                <a:pos x="92" y="84"/>
              </a:cxn>
            </a:cxnLst>
            <a:rect l="0" t="0" r="r" b="b"/>
            <a:pathLst>
              <a:path w="94" h="98">
                <a:moveTo>
                  <a:pt x="92" y="84"/>
                </a:moveTo>
                <a:lnTo>
                  <a:pt x="50" y="84"/>
                </a:lnTo>
                <a:lnTo>
                  <a:pt x="24" y="94"/>
                </a:lnTo>
                <a:lnTo>
                  <a:pt x="12" y="98"/>
                </a:lnTo>
                <a:lnTo>
                  <a:pt x="16" y="78"/>
                </a:lnTo>
                <a:lnTo>
                  <a:pt x="14" y="72"/>
                </a:lnTo>
                <a:lnTo>
                  <a:pt x="8" y="68"/>
                </a:lnTo>
                <a:lnTo>
                  <a:pt x="0" y="66"/>
                </a:lnTo>
                <a:lnTo>
                  <a:pt x="0" y="56"/>
                </a:lnTo>
                <a:lnTo>
                  <a:pt x="0" y="48"/>
                </a:lnTo>
                <a:lnTo>
                  <a:pt x="6" y="44"/>
                </a:lnTo>
                <a:lnTo>
                  <a:pt x="4" y="34"/>
                </a:lnTo>
                <a:lnTo>
                  <a:pt x="10" y="32"/>
                </a:lnTo>
                <a:lnTo>
                  <a:pt x="8" y="18"/>
                </a:lnTo>
                <a:lnTo>
                  <a:pt x="4" y="10"/>
                </a:lnTo>
                <a:lnTo>
                  <a:pt x="6" y="2"/>
                </a:lnTo>
                <a:lnTo>
                  <a:pt x="46" y="0"/>
                </a:lnTo>
                <a:lnTo>
                  <a:pt x="66" y="14"/>
                </a:lnTo>
                <a:lnTo>
                  <a:pt x="76" y="6"/>
                </a:lnTo>
                <a:lnTo>
                  <a:pt x="90" y="12"/>
                </a:lnTo>
                <a:lnTo>
                  <a:pt x="94" y="40"/>
                </a:lnTo>
                <a:lnTo>
                  <a:pt x="84" y="62"/>
                </a:lnTo>
                <a:lnTo>
                  <a:pt x="92" y="84"/>
                </a:lnTo>
                <a:close/>
              </a:path>
            </a:pathLst>
          </a:custGeom>
          <a:solidFill>
            <a:srgbClr val="B4DFF4"/>
          </a:solidFill>
          <a:ln w="6350" cmpd="sng">
            <a:solidFill>
              <a:schemeClr val="tx1"/>
            </a:solidFill>
            <a:prstDash val="solid"/>
            <a:round/>
            <a:headEnd/>
            <a:tailEnd/>
          </a:ln>
        </p:spPr>
        <p:txBody>
          <a:bodyPr/>
          <a:lstStyle/>
          <a:p>
            <a:endParaRPr lang="en-US" dirty="0"/>
          </a:p>
        </p:txBody>
      </p:sp>
      <p:sp>
        <p:nvSpPr>
          <p:cNvPr id="488" name="Freeform 445"/>
          <p:cNvSpPr>
            <a:spLocks/>
          </p:cNvSpPr>
          <p:nvPr/>
        </p:nvSpPr>
        <p:spPr bwMode="auto">
          <a:xfrm>
            <a:off x="4449669" y="4313576"/>
            <a:ext cx="45968" cy="39989"/>
          </a:xfrm>
          <a:custGeom>
            <a:avLst/>
            <a:gdLst/>
            <a:ahLst/>
            <a:cxnLst>
              <a:cxn ang="0">
                <a:pos x="4" y="0"/>
              </a:cxn>
              <a:cxn ang="0">
                <a:pos x="29" y="0"/>
              </a:cxn>
              <a:cxn ang="0">
                <a:pos x="26" y="22"/>
              </a:cxn>
              <a:cxn ang="0">
                <a:pos x="2" y="24"/>
              </a:cxn>
              <a:cxn ang="0">
                <a:pos x="0" y="10"/>
              </a:cxn>
              <a:cxn ang="0">
                <a:pos x="4" y="0"/>
              </a:cxn>
            </a:cxnLst>
            <a:rect l="0" t="0" r="r" b="b"/>
            <a:pathLst>
              <a:path w="29" h="24">
                <a:moveTo>
                  <a:pt x="4" y="0"/>
                </a:moveTo>
                <a:lnTo>
                  <a:pt x="29" y="0"/>
                </a:lnTo>
                <a:lnTo>
                  <a:pt x="26" y="22"/>
                </a:lnTo>
                <a:lnTo>
                  <a:pt x="2" y="24"/>
                </a:lnTo>
                <a:lnTo>
                  <a:pt x="0" y="10"/>
                </a:lnTo>
                <a:lnTo>
                  <a:pt x="4" y="0"/>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89" name="Freeform 446"/>
          <p:cNvSpPr>
            <a:spLocks/>
          </p:cNvSpPr>
          <p:nvPr/>
        </p:nvSpPr>
        <p:spPr bwMode="auto">
          <a:xfrm>
            <a:off x="5297702" y="4693479"/>
            <a:ext cx="180702" cy="373236"/>
          </a:xfrm>
          <a:custGeom>
            <a:avLst/>
            <a:gdLst/>
            <a:ahLst/>
            <a:cxnLst>
              <a:cxn ang="0">
                <a:pos x="22" y="70"/>
              </a:cxn>
              <a:cxn ang="0">
                <a:pos x="46" y="60"/>
              </a:cxn>
              <a:cxn ang="0">
                <a:pos x="70" y="44"/>
              </a:cxn>
              <a:cxn ang="0">
                <a:pos x="78" y="30"/>
              </a:cxn>
              <a:cxn ang="0">
                <a:pos x="86" y="26"/>
              </a:cxn>
              <a:cxn ang="0">
                <a:pos x="94" y="10"/>
              </a:cxn>
              <a:cxn ang="0">
                <a:pos x="96" y="0"/>
              </a:cxn>
              <a:cxn ang="0">
                <a:pos x="108" y="20"/>
              </a:cxn>
              <a:cxn ang="0">
                <a:pos x="112" y="40"/>
              </a:cxn>
              <a:cxn ang="0">
                <a:pos x="114" y="52"/>
              </a:cxn>
              <a:cxn ang="0">
                <a:pos x="114" y="64"/>
              </a:cxn>
              <a:cxn ang="0">
                <a:pos x="102" y="66"/>
              </a:cxn>
              <a:cxn ang="0">
                <a:pos x="102" y="82"/>
              </a:cxn>
              <a:cxn ang="0">
                <a:pos x="82" y="150"/>
              </a:cxn>
              <a:cxn ang="0">
                <a:pos x="74" y="182"/>
              </a:cxn>
              <a:cxn ang="0">
                <a:pos x="62" y="214"/>
              </a:cxn>
              <a:cxn ang="0">
                <a:pos x="40" y="224"/>
              </a:cxn>
              <a:cxn ang="0">
                <a:pos x="18" y="222"/>
              </a:cxn>
              <a:cxn ang="0">
                <a:pos x="8" y="202"/>
              </a:cxn>
              <a:cxn ang="0">
                <a:pos x="6" y="182"/>
              </a:cxn>
              <a:cxn ang="0">
                <a:pos x="0" y="164"/>
              </a:cxn>
              <a:cxn ang="0">
                <a:pos x="16" y="142"/>
              </a:cxn>
              <a:cxn ang="0">
                <a:pos x="20" y="122"/>
              </a:cxn>
              <a:cxn ang="0">
                <a:pos x="16" y="106"/>
              </a:cxn>
              <a:cxn ang="0">
                <a:pos x="10" y="90"/>
              </a:cxn>
              <a:cxn ang="0">
                <a:pos x="18" y="80"/>
              </a:cxn>
              <a:cxn ang="0">
                <a:pos x="22" y="70"/>
              </a:cxn>
            </a:cxnLst>
            <a:rect l="0" t="0" r="r" b="b"/>
            <a:pathLst>
              <a:path w="114" h="224">
                <a:moveTo>
                  <a:pt x="22" y="70"/>
                </a:moveTo>
                <a:lnTo>
                  <a:pt x="46" y="60"/>
                </a:lnTo>
                <a:lnTo>
                  <a:pt x="70" y="44"/>
                </a:lnTo>
                <a:lnTo>
                  <a:pt x="78" y="30"/>
                </a:lnTo>
                <a:lnTo>
                  <a:pt x="86" y="26"/>
                </a:lnTo>
                <a:lnTo>
                  <a:pt x="94" y="10"/>
                </a:lnTo>
                <a:lnTo>
                  <a:pt x="96" y="0"/>
                </a:lnTo>
                <a:lnTo>
                  <a:pt x="108" y="20"/>
                </a:lnTo>
                <a:lnTo>
                  <a:pt x="112" y="40"/>
                </a:lnTo>
                <a:lnTo>
                  <a:pt x="114" y="52"/>
                </a:lnTo>
                <a:lnTo>
                  <a:pt x="114" y="64"/>
                </a:lnTo>
                <a:lnTo>
                  <a:pt x="102" y="66"/>
                </a:lnTo>
                <a:lnTo>
                  <a:pt x="102" y="82"/>
                </a:lnTo>
                <a:lnTo>
                  <a:pt x="82" y="150"/>
                </a:lnTo>
                <a:lnTo>
                  <a:pt x="74" y="182"/>
                </a:lnTo>
                <a:lnTo>
                  <a:pt x="62" y="214"/>
                </a:lnTo>
                <a:lnTo>
                  <a:pt x="40" y="224"/>
                </a:lnTo>
                <a:lnTo>
                  <a:pt x="18" y="222"/>
                </a:lnTo>
                <a:lnTo>
                  <a:pt x="8" y="202"/>
                </a:lnTo>
                <a:lnTo>
                  <a:pt x="6" y="182"/>
                </a:lnTo>
                <a:lnTo>
                  <a:pt x="0" y="164"/>
                </a:lnTo>
                <a:lnTo>
                  <a:pt x="16" y="142"/>
                </a:lnTo>
                <a:lnTo>
                  <a:pt x="20" y="122"/>
                </a:lnTo>
                <a:lnTo>
                  <a:pt x="16" y="106"/>
                </a:lnTo>
                <a:lnTo>
                  <a:pt x="10" y="90"/>
                </a:lnTo>
                <a:lnTo>
                  <a:pt x="18" y="80"/>
                </a:lnTo>
                <a:lnTo>
                  <a:pt x="22" y="70"/>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90" name="Freeform 447"/>
          <p:cNvSpPr>
            <a:spLocks/>
          </p:cNvSpPr>
          <p:nvPr/>
        </p:nvSpPr>
        <p:spPr bwMode="auto">
          <a:xfrm>
            <a:off x="4628786" y="4970073"/>
            <a:ext cx="412128" cy="363239"/>
          </a:xfrm>
          <a:custGeom>
            <a:avLst/>
            <a:gdLst/>
            <a:ahLst/>
            <a:cxnLst>
              <a:cxn ang="0">
                <a:pos x="0" y="108"/>
              </a:cxn>
              <a:cxn ang="0">
                <a:pos x="2" y="104"/>
              </a:cxn>
              <a:cxn ang="0">
                <a:pos x="6" y="102"/>
              </a:cxn>
              <a:cxn ang="0">
                <a:pos x="8" y="102"/>
              </a:cxn>
              <a:cxn ang="0">
                <a:pos x="14" y="110"/>
              </a:cxn>
              <a:cxn ang="0">
                <a:pos x="22" y="114"/>
              </a:cxn>
              <a:cxn ang="0">
                <a:pos x="38" y="114"/>
              </a:cxn>
              <a:cxn ang="0">
                <a:pos x="54" y="104"/>
              </a:cxn>
              <a:cxn ang="0">
                <a:pos x="54" y="46"/>
              </a:cxn>
              <a:cxn ang="0">
                <a:pos x="66" y="58"/>
              </a:cxn>
              <a:cxn ang="0">
                <a:pos x="66" y="78"/>
              </a:cxn>
              <a:cxn ang="0">
                <a:pos x="82" y="78"/>
              </a:cxn>
              <a:cxn ang="0">
                <a:pos x="96" y="66"/>
              </a:cxn>
              <a:cxn ang="0">
                <a:pos x="100" y="54"/>
              </a:cxn>
              <a:cxn ang="0">
                <a:pos x="110" y="54"/>
              </a:cxn>
              <a:cxn ang="0">
                <a:pos x="120" y="62"/>
              </a:cxn>
              <a:cxn ang="0">
                <a:pos x="140" y="60"/>
              </a:cxn>
              <a:cxn ang="0">
                <a:pos x="148" y="46"/>
              </a:cxn>
              <a:cxn ang="0">
                <a:pos x="186" y="6"/>
              </a:cxn>
              <a:cxn ang="0">
                <a:pos x="196" y="6"/>
              </a:cxn>
              <a:cxn ang="0">
                <a:pos x="198" y="0"/>
              </a:cxn>
              <a:cxn ang="0">
                <a:pos x="228" y="2"/>
              </a:cxn>
              <a:cxn ang="0">
                <a:pos x="236" y="8"/>
              </a:cxn>
              <a:cxn ang="0">
                <a:pos x="241" y="31"/>
              </a:cxn>
              <a:cxn ang="0">
                <a:pos x="241" y="55"/>
              </a:cxn>
              <a:cxn ang="0">
                <a:pos x="217" y="69"/>
              </a:cxn>
              <a:cxn ang="0">
                <a:pos x="227" y="93"/>
              </a:cxn>
              <a:cxn ang="0">
                <a:pos x="260" y="80"/>
              </a:cxn>
              <a:cxn ang="0">
                <a:pos x="254" y="90"/>
              </a:cxn>
              <a:cxn ang="0">
                <a:pos x="254" y="104"/>
              </a:cxn>
              <a:cxn ang="0">
                <a:pos x="246" y="110"/>
              </a:cxn>
              <a:cxn ang="0">
                <a:pos x="230" y="130"/>
              </a:cxn>
              <a:cxn ang="0">
                <a:pos x="224" y="142"/>
              </a:cxn>
              <a:cxn ang="0">
                <a:pos x="210" y="160"/>
              </a:cxn>
              <a:cxn ang="0">
                <a:pos x="188" y="176"/>
              </a:cxn>
              <a:cxn ang="0">
                <a:pos x="164" y="198"/>
              </a:cxn>
              <a:cxn ang="0">
                <a:pos x="142" y="202"/>
              </a:cxn>
              <a:cxn ang="0">
                <a:pos x="128" y="208"/>
              </a:cxn>
              <a:cxn ang="0">
                <a:pos x="110" y="206"/>
              </a:cxn>
              <a:cxn ang="0">
                <a:pos x="88" y="206"/>
              </a:cxn>
              <a:cxn ang="0">
                <a:pos x="70" y="212"/>
              </a:cxn>
              <a:cxn ang="0">
                <a:pos x="50" y="218"/>
              </a:cxn>
              <a:cxn ang="0">
                <a:pos x="34" y="210"/>
              </a:cxn>
              <a:cxn ang="0">
                <a:pos x="28" y="198"/>
              </a:cxn>
              <a:cxn ang="0">
                <a:pos x="20" y="184"/>
              </a:cxn>
              <a:cxn ang="0">
                <a:pos x="30" y="172"/>
              </a:cxn>
              <a:cxn ang="0">
                <a:pos x="22" y="158"/>
              </a:cxn>
              <a:cxn ang="0">
                <a:pos x="12" y="144"/>
              </a:cxn>
              <a:cxn ang="0">
                <a:pos x="6" y="122"/>
              </a:cxn>
              <a:cxn ang="0">
                <a:pos x="0" y="108"/>
              </a:cxn>
            </a:cxnLst>
            <a:rect l="0" t="0" r="r" b="b"/>
            <a:pathLst>
              <a:path w="260" h="218">
                <a:moveTo>
                  <a:pt x="0" y="108"/>
                </a:moveTo>
                <a:lnTo>
                  <a:pt x="2" y="104"/>
                </a:lnTo>
                <a:lnTo>
                  <a:pt x="6" y="102"/>
                </a:lnTo>
                <a:lnTo>
                  <a:pt x="8" y="102"/>
                </a:lnTo>
                <a:lnTo>
                  <a:pt x="14" y="110"/>
                </a:lnTo>
                <a:lnTo>
                  <a:pt x="22" y="114"/>
                </a:lnTo>
                <a:lnTo>
                  <a:pt x="38" y="114"/>
                </a:lnTo>
                <a:lnTo>
                  <a:pt x="54" y="104"/>
                </a:lnTo>
                <a:lnTo>
                  <a:pt x="54" y="46"/>
                </a:lnTo>
                <a:lnTo>
                  <a:pt x="66" y="58"/>
                </a:lnTo>
                <a:lnTo>
                  <a:pt x="66" y="78"/>
                </a:lnTo>
                <a:lnTo>
                  <a:pt x="82" y="78"/>
                </a:lnTo>
                <a:lnTo>
                  <a:pt x="96" y="66"/>
                </a:lnTo>
                <a:lnTo>
                  <a:pt x="100" y="54"/>
                </a:lnTo>
                <a:lnTo>
                  <a:pt x="110" y="54"/>
                </a:lnTo>
                <a:lnTo>
                  <a:pt x="120" y="62"/>
                </a:lnTo>
                <a:lnTo>
                  <a:pt x="140" y="60"/>
                </a:lnTo>
                <a:lnTo>
                  <a:pt x="148" y="46"/>
                </a:lnTo>
                <a:lnTo>
                  <a:pt x="186" y="6"/>
                </a:lnTo>
                <a:lnTo>
                  <a:pt x="196" y="6"/>
                </a:lnTo>
                <a:lnTo>
                  <a:pt x="198" y="0"/>
                </a:lnTo>
                <a:lnTo>
                  <a:pt x="228" y="2"/>
                </a:lnTo>
                <a:lnTo>
                  <a:pt x="236" y="8"/>
                </a:lnTo>
                <a:lnTo>
                  <a:pt x="241" y="31"/>
                </a:lnTo>
                <a:lnTo>
                  <a:pt x="241" y="55"/>
                </a:lnTo>
                <a:lnTo>
                  <a:pt x="217" y="69"/>
                </a:lnTo>
                <a:lnTo>
                  <a:pt x="227" y="93"/>
                </a:lnTo>
                <a:lnTo>
                  <a:pt x="260" y="80"/>
                </a:lnTo>
                <a:lnTo>
                  <a:pt x="254" y="90"/>
                </a:lnTo>
                <a:lnTo>
                  <a:pt x="254" y="104"/>
                </a:lnTo>
                <a:lnTo>
                  <a:pt x="246" y="110"/>
                </a:lnTo>
                <a:lnTo>
                  <a:pt x="230" y="130"/>
                </a:lnTo>
                <a:lnTo>
                  <a:pt x="224" y="142"/>
                </a:lnTo>
                <a:lnTo>
                  <a:pt x="210" y="160"/>
                </a:lnTo>
                <a:lnTo>
                  <a:pt x="188" y="176"/>
                </a:lnTo>
                <a:lnTo>
                  <a:pt x="164" y="198"/>
                </a:lnTo>
                <a:lnTo>
                  <a:pt x="142" y="202"/>
                </a:lnTo>
                <a:lnTo>
                  <a:pt x="128" y="208"/>
                </a:lnTo>
                <a:lnTo>
                  <a:pt x="110" y="206"/>
                </a:lnTo>
                <a:lnTo>
                  <a:pt x="88" y="206"/>
                </a:lnTo>
                <a:lnTo>
                  <a:pt x="70" y="212"/>
                </a:lnTo>
                <a:lnTo>
                  <a:pt x="50" y="218"/>
                </a:lnTo>
                <a:lnTo>
                  <a:pt x="34" y="210"/>
                </a:lnTo>
                <a:lnTo>
                  <a:pt x="28" y="198"/>
                </a:lnTo>
                <a:lnTo>
                  <a:pt x="20" y="184"/>
                </a:lnTo>
                <a:lnTo>
                  <a:pt x="30" y="172"/>
                </a:lnTo>
                <a:lnTo>
                  <a:pt x="22" y="158"/>
                </a:lnTo>
                <a:lnTo>
                  <a:pt x="12" y="144"/>
                </a:lnTo>
                <a:lnTo>
                  <a:pt x="6" y="122"/>
                </a:lnTo>
                <a:lnTo>
                  <a:pt x="0" y="108"/>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491" name="Freeform 448"/>
          <p:cNvSpPr>
            <a:spLocks/>
          </p:cNvSpPr>
          <p:nvPr/>
        </p:nvSpPr>
        <p:spPr bwMode="auto">
          <a:xfrm>
            <a:off x="4847531" y="4796785"/>
            <a:ext cx="190213" cy="176621"/>
          </a:xfrm>
          <a:custGeom>
            <a:avLst/>
            <a:gdLst/>
            <a:ahLst/>
            <a:cxnLst>
              <a:cxn ang="0">
                <a:pos x="60" y="104"/>
              </a:cxn>
              <a:cxn ang="0">
                <a:pos x="58" y="98"/>
              </a:cxn>
              <a:cxn ang="0">
                <a:pos x="44" y="96"/>
              </a:cxn>
              <a:cxn ang="0">
                <a:pos x="36" y="76"/>
              </a:cxn>
              <a:cxn ang="0">
                <a:pos x="12" y="64"/>
              </a:cxn>
              <a:cxn ang="0">
                <a:pos x="8" y="48"/>
              </a:cxn>
              <a:cxn ang="0">
                <a:pos x="0" y="36"/>
              </a:cxn>
              <a:cxn ang="0">
                <a:pos x="28" y="34"/>
              </a:cxn>
              <a:cxn ang="0">
                <a:pos x="42" y="16"/>
              </a:cxn>
              <a:cxn ang="0">
                <a:pos x="54" y="14"/>
              </a:cxn>
              <a:cxn ang="0">
                <a:pos x="62" y="0"/>
              </a:cxn>
              <a:cxn ang="0">
                <a:pos x="78" y="0"/>
              </a:cxn>
              <a:cxn ang="0">
                <a:pos x="118" y="14"/>
              </a:cxn>
              <a:cxn ang="0">
                <a:pos x="120" y="42"/>
              </a:cxn>
              <a:cxn ang="0">
                <a:pos x="120" y="72"/>
              </a:cxn>
              <a:cxn ang="0">
                <a:pos x="112" y="90"/>
              </a:cxn>
              <a:cxn ang="0">
                <a:pos x="90" y="106"/>
              </a:cxn>
              <a:cxn ang="0">
                <a:pos x="60" y="104"/>
              </a:cxn>
            </a:cxnLst>
            <a:rect l="0" t="0" r="r" b="b"/>
            <a:pathLst>
              <a:path w="120" h="106">
                <a:moveTo>
                  <a:pt x="60" y="104"/>
                </a:moveTo>
                <a:lnTo>
                  <a:pt x="58" y="98"/>
                </a:lnTo>
                <a:lnTo>
                  <a:pt x="44" y="96"/>
                </a:lnTo>
                <a:lnTo>
                  <a:pt x="36" y="76"/>
                </a:lnTo>
                <a:lnTo>
                  <a:pt x="12" y="64"/>
                </a:lnTo>
                <a:lnTo>
                  <a:pt x="8" y="48"/>
                </a:lnTo>
                <a:lnTo>
                  <a:pt x="0" y="36"/>
                </a:lnTo>
                <a:lnTo>
                  <a:pt x="28" y="34"/>
                </a:lnTo>
                <a:lnTo>
                  <a:pt x="42" y="16"/>
                </a:lnTo>
                <a:lnTo>
                  <a:pt x="54" y="14"/>
                </a:lnTo>
                <a:lnTo>
                  <a:pt x="62" y="0"/>
                </a:lnTo>
                <a:lnTo>
                  <a:pt x="78" y="0"/>
                </a:lnTo>
                <a:lnTo>
                  <a:pt x="118" y="14"/>
                </a:lnTo>
                <a:lnTo>
                  <a:pt x="120" y="42"/>
                </a:lnTo>
                <a:lnTo>
                  <a:pt x="120" y="72"/>
                </a:lnTo>
                <a:lnTo>
                  <a:pt x="112" y="90"/>
                </a:lnTo>
                <a:lnTo>
                  <a:pt x="90" y="106"/>
                </a:lnTo>
                <a:lnTo>
                  <a:pt x="60" y="104"/>
                </a:lnTo>
                <a:close/>
              </a:path>
            </a:pathLst>
          </a:custGeom>
          <a:solidFill>
            <a:srgbClr val="B4DFF4"/>
          </a:solidFill>
          <a:ln w="6350" cmpd="sng">
            <a:solidFill>
              <a:schemeClr val="tx1"/>
            </a:solidFill>
            <a:prstDash val="solid"/>
            <a:round/>
            <a:headEnd/>
            <a:tailEnd/>
          </a:ln>
        </p:spPr>
        <p:txBody>
          <a:bodyPr/>
          <a:lstStyle/>
          <a:p>
            <a:endParaRPr lang="en-US" dirty="0"/>
          </a:p>
        </p:txBody>
      </p:sp>
      <p:sp>
        <p:nvSpPr>
          <p:cNvPr id="492" name="Freeform 449"/>
          <p:cNvSpPr>
            <a:spLocks/>
          </p:cNvSpPr>
          <p:nvPr/>
        </p:nvSpPr>
        <p:spPr bwMode="auto">
          <a:xfrm>
            <a:off x="4714382" y="4856770"/>
            <a:ext cx="228255" cy="243271"/>
          </a:xfrm>
          <a:custGeom>
            <a:avLst/>
            <a:gdLst/>
            <a:ahLst/>
            <a:cxnLst>
              <a:cxn ang="0">
                <a:pos x="0" y="114"/>
              </a:cxn>
              <a:cxn ang="0">
                <a:pos x="0" y="66"/>
              </a:cxn>
              <a:cxn ang="0">
                <a:pos x="14" y="66"/>
              </a:cxn>
              <a:cxn ang="0">
                <a:pos x="16" y="4"/>
              </a:cxn>
              <a:cxn ang="0">
                <a:pos x="50" y="0"/>
              </a:cxn>
              <a:cxn ang="0">
                <a:pos x="56" y="8"/>
              </a:cxn>
              <a:cxn ang="0">
                <a:pos x="84" y="0"/>
              </a:cxn>
              <a:cxn ang="0">
                <a:pos x="92" y="12"/>
              </a:cxn>
              <a:cxn ang="0">
                <a:pos x="96" y="28"/>
              </a:cxn>
              <a:cxn ang="0">
                <a:pos x="120" y="40"/>
              </a:cxn>
              <a:cxn ang="0">
                <a:pos x="128" y="60"/>
              </a:cxn>
              <a:cxn ang="0">
                <a:pos x="142" y="62"/>
              </a:cxn>
              <a:cxn ang="0">
                <a:pos x="144" y="70"/>
              </a:cxn>
              <a:cxn ang="0">
                <a:pos x="142" y="74"/>
              </a:cxn>
              <a:cxn ang="0">
                <a:pos x="132" y="74"/>
              </a:cxn>
              <a:cxn ang="0">
                <a:pos x="94" y="114"/>
              </a:cxn>
              <a:cxn ang="0">
                <a:pos x="86" y="128"/>
              </a:cxn>
              <a:cxn ang="0">
                <a:pos x="66" y="130"/>
              </a:cxn>
              <a:cxn ang="0">
                <a:pos x="56" y="122"/>
              </a:cxn>
              <a:cxn ang="0">
                <a:pos x="46" y="122"/>
              </a:cxn>
              <a:cxn ang="0">
                <a:pos x="42" y="134"/>
              </a:cxn>
              <a:cxn ang="0">
                <a:pos x="28" y="146"/>
              </a:cxn>
              <a:cxn ang="0">
                <a:pos x="12" y="146"/>
              </a:cxn>
              <a:cxn ang="0">
                <a:pos x="12" y="126"/>
              </a:cxn>
              <a:cxn ang="0">
                <a:pos x="0" y="114"/>
              </a:cxn>
            </a:cxnLst>
            <a:rect l="0" t="0" r="r" b="b"/>
            <a:pathLst>
              <a:path w="144" h="146">
                <a:moveTo>
                  <a:pt x="0" y="114"/>
                </a:moveTo>
                <a:lnTo>
                  <a:pt x="0" y="66"/>
                </a:lnTo>
                <a:lnTo>
                  <a:pt x="14" y="66"/>
                </a:lnTo>
                <a:lnTo>
                  <a:pt x="16" y="4"/>
                </a:lnTo>
                <a:lnTo>
                  <a:pt x="50" y="0"/>
                </a:lnTo>
                <a:lnTo>
                  <a:pt x="56" y="8"/>
                </a:lnTo>
                <a:lnTo>
                  <a:pt x="84" y="0"/>
                </a:lnTo>
                <a:lnTo>
                  <a:pt x="92" y="12"/>
                </a:lnTo>
                <a:lnTo>
                  <a:pt x="96" y="28"/>
                </a:lnTo>
                <a:lnTo>
                  <a:pt x="120" y="40"/>
                </a:lnTo>
                <a:lnTo>
                  <a:pt x="128" y="60"/>
                </a:lnTo>
                <a:lnTo>
                  <a:pt x="142" y="62"/>
                </a:lnTo>
                <a:lnTo>
                  <a:pt x="144" y="70"/>
                </a:lnTo>
                <a:lnTo>
                  <a:pt x="142" y="74"/>
                </a:lnTo>
                <a:lnTo>
                  <a:pt x="132" y="74"/>
                </a:lnTo>
                <a:lnTo>
                  <a:pt x="94" y="114"/>
                </a:lnTo>
                <a:lnTo>
                  <a:pt x="86" y="128"/>
                </a:lnTo>
                <a:lnTo>
                  <a:pt x="66" y="130"/>
                </a:lnTo>
                <a:lnTo>
                  <a:pt x="56" y="122"/>
                </a:lnTo>
                <a:lnTo>
                  <a:pt x="46" y="122"/>
                </a:lnTo>
                <a:lnTo>
                  <a:pt x="42" y="134"/>
                </a:lnTo>
                <a:lnTo>
                  <a:pt x="28" y="146"/>
                </a:lnTo>
                <a:lnTo>
                  <a:pt x="12" y="146"/>
                </a:lnTo>
                <a:lnTo>
                  <a:pt x="12" y="126"/>
                </a:lnTo>
                <a:lnTo>
                  <a:pt x="0" y="114"/>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93" name="Freeform 450"/>
          <p:cNvSpPr>
            <a:spLocks/>
          </p:cNvSpPr>
          <p:nvPr/>
        </p:nvSpPr>
        <p:spPr bwMode="auto">
          <a:xfrm>
            <a:off x="4514658" y="4840107"/>
            <a:ext cx="225085" cy="319916"/>
          </a:xfrm>
          <a:custGeom>
            <a:avLst/>
            <a:gdLst/>
            <a:ahLst/>
            <a:cxnLst>
              <a:cxn ang="0">
                <a:pos x="0" y="0"/>
              </a:cxn>
              <a:cxn ang="0">
                <a:pos x="98" y="0"/>
              </a:cxn>
              <a:cxn ang="0">
                <a:pos x="106" y="6"/>
              </a:cxn>
              <a:cxn ang="0">
                <a:pos x="134" y="8"/>
              </a:cxn>
              <a:cxn ang="0">
                <a:pos x="142" y="14"/>
              </a:cxn>
              <a:cxn ang="0">
                <a:pos x="140" y="76"/>
              </a:cxn>
              <a:cxn ang="0">
                <a:pos x="126" y="76"/>
              </a:cxn>
              <a:cxn ang="0">
                <a:pos x="126" y="182"/>
              </a:cxn>
              <a:cxn ang="0">
                <a:pos x="110" y="192"/>
              </a:cxn>
              <a:cxn ang="0">
                <a:pos x="94" y="192"/>
              </a:cxn>
              <a:cxn ang="0">
                <a:pos x="86" y="188"/>
              </a:cxn>
              <a:cxn ang="0">
                <a:pos x="80" y="180"/>
              </a:cxn>
              <a:cxn ang="0">
                <a:pos x="72" y="186"/>
              </a:cxn>
              <a:cxn ang="0">
                <a:pos x="52" y="164"/>
              </a:cxn>
              <a:cxn ang="0">
                <a:pos x="44" y="126"/>
              </a:cxn>
              <a:cxn ang="0">
                <a:pos x="38" y="114"/>
              </a:cxn>
              <a:cxn ang="0">
                <a:pos x="38" y="82"/>
              </a:cxn>
              <a:cxn ang="0">
                <a:pos x="12" y="36"/>
              </a:cxn>
              <a:cxn ang="0">
                <a:pos x="0" y="16"/>
              </a:cxn>
              <a:cxn ang="0">
                <a:pos x="0" y="0"/>
              </a:cxn>
            </a:cxnLst>
            <a:rect l="0" t="0" r="r" b="b"/>
            <a:pathLst>
              <a:path w="142" h="192">
                <a:moveTo>
                  <a:pt x="0" y="0"/>
                </a:moveTo>
                <a:lnTo>
                  <a:pt x="98" y="0"/>
                </a:lnTo>
                <a:lnTo>
                  <a:pt x="106" y="6"/>
                </a:lnTo>
                <a:lnTo>
                  <a:pt x="134" y="8"/>
                </a:lnTo>
                <a:lnTo>
                  <a:pt x="142" y="14"/>
                </a:lnTo>
                <a:lnTo>
                  <a:pt x="140" y="76"/>
                </a:lnTo>
                <a:lnTo>
                  <a:pt x="126" y="76"/>
                </a:lnTo>
                <a:lnTo>
                  <a:pt x="126" y="182"/>
                </a:lnTo>
                <a:lnTo>
                  <a:pt x="110" y="192"/>
                </a:lnTo>
                <a:lnTo>
                  <a:pt x="94" y="192"/>
                </a:lnTo>
                <a:lnTo>
                  <a:pt x="86" y="188"/>
                </a:lnTo>
                <a:lnTo>
                  <a:pt x="80" y="180"/>
                </a:lnTo>
                <a:lnTo>
                  <a:pt x="72" y="186"/>
                </a:lnTo>
                <a:lnTo>
                  <a:pt x="52" y="164"/>
                </a:lnTo>
                <a:lnTo>
                  <a:pt x="44" y="126"/>
                </a:lnTo>
                <a:lnTo>
                  <a:pt x="38" y="114"/>
                </a:lnTo>
                <a:lnTo>
                  <a:pt x="38" y="82"/>
                </a:lnTo>
                <a:lnTo>
                  <a:pt x="12" y="36"/>
                </a:lnTo>
                <a:lnTo>
                  <a:pt x="0" y="16"/>
                </a:lnTo>
                <a:lnTo>
                  <a:pt x="0" y="0"/>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94" name="Freeform 451"/>
          <p:cNvSpPr>
            <a:spLocks/>
          </p:cNvSpPr>
          <p:nvPr/>
        </p:nvSpPr>
        <p:spPr bwMode="auto">
          <a:xfrm>
            <a:off x="4977510" y="4653489"/>
            <a:ext cx="256788" cy="449883"/>
          </a:xfrm>
          <a:custGeom>
            <a:avLst/>
            <a:gdLst/>
            <a:ahLst/>
            <a:cxnLst>
              <a:cxn ang="0">
                <a:pos x="0" y="88"/>
              </a:cxn>
              <a:cxn ang="0">
                <a:pos x="0" y="72"/>
              </a:cxn>
              <a:cxn ang="0">
                <a:pos x="50" y="64"/>
              </a:cxn>
              <a:cxn ang="0">
                <a:pos x="66" y="64"/>
              </a:cxn>
              <a:cxn ang="0">
                <a:pos x="64" y="94"/>
              </a:cxn>
              <a:cxn ang="0">
                <a:pos x="76" y="106"/>
              </a:cxn>
              <a:cxn ang="0">
                <a:pos x="86" y="92"/>
              </a:cxn>
              <a:cxn ang="0">
                <a:pos x="84" y="64"/>
              </a:cxn>
              <a:cxn ang="0">
                <a:pos x="70" y="48"/>
              </a:cxn>
              <a:cxn ang="0">
                <a:pos x="64" y="32"/>
              </a:cxn>
              <a:cxn ang="0">
                <a:pos x="68" y="16"/>
              </a:cxn>
              <a:cxn ang="0">
                <a:pos x="90" y="18"/>
              </a:cxn>
              <a:cxn ang="0">
                <a:pos x="116" y="20"/>
              </a:cxn>
              <a:cxn ang="0">
                <a:pos x="142" y="10"/>
              </a:cxn>
              <a:cxn ang="0">
                <a:pos x="158" y="0"/>
              </a:cxn>
              <a:cxn ang="0">
                <a:pos x="158" y="40"/>
              </a:cxn>
              <a:cxn ang="0">
                <a:pos x="162" y="80"/>
              </a:cxn>
              <a:cxn ang="0">
                <a:pos x="144" y="98"/>
              </a:cxn>
              <a:cxn ang="0">
                <a:pos x="112" y="118"/>
              </a:cxn>
              <a:cxn ang="0">
                <a:pos x="76" y="150"/>
              </a:cxn>
              <a:cxn ang="0">
                <a:pos x="68" y="154"/>
              </a:cxn>
              <a:cxn ang="0">
                <a:pos x="70" y="168"/>
              </a:cxn>
              <a:cxn ang="0">
                <a:pos x="80" y="196"/>
              </a:cxn>
              <a:cxn ang="0">
                <a:pos x="76" y="228"/>
              </a:cxn>
              <a:cxn ang="0">
                <a:pos x="38" y="248"/>
              </a:cxn>
              <a:cxn ang="0">
                <a:pos x="34" y="256"/>
              </a:cxn>
              <a:cxn ang="0">
                <a:pos x="38" y="264"/>
              </a:cxn>
              <a:cxn ang="0">
                <a:pos x="40" y="270"/>
              </a:cxn>
              <a:cxn ang="0">
                <a:pos x="24" y="268"/>
              </a:cxn>
              <a:cxn ang="0">
                <a:pos x="24" y="258"/>
              </a:cxn>
              <a:cxn ang="0">
                <a:pos x="24" y="222"/>
              </a:cxn>
              <a:cxn ang="0">
                <a:pos x="16" y="198"/>
              </a:cxn>
              <a:cxn ang="0">
                <a:pos x="8" y="192"/>
              </a:cxn>
              <a:cxn ang="0">
                <a:pos x="30" y="176"/>
              </a:cxn>
              <a:cxn ang="0">
                <a:pos x="38" y="158"/>
              </a:cxn>
              <a:cxn ang="0">
                <a:pos x="38" y="128"/>
              </a:cxn>
              <a:cxn ang="0">
                <a:pos x="36" y="100"/>
              </a:cxn>
              <a:cxn ang="0">
                <a:pos x="0" y="88"/>
              </a:cxn>
            </a:cxnLst>
            <a:rect l="0" t="0" r="r" b="b"/>
            <a:pathLst>
              <a:path w="162" h="270">
                <a:moveTo>
                  <a:pt x="0" y="88"/>
                </a:moveTo>
                <a:lnTo>
                  <a:pt x="0" y="72"/>
                </a:lnTo>
                <a:lnTo>
                  <a:pt x="50" y="64"/>
                </a:lnTo>
                <a:lnTo>
                  <a:pt x="66" y="64"/>
                </a:lnTo>
                <a:lnTo>
                  <a:pt x="64" y="94"/>
                </a:lnTo>
                <a:lnTo>
                  <a:pt x="76" y="106"/>
                </a:lnTo>
                <a:lnTo>
                  <a:pt x="86" y="92"/>
                </a:lnTo>
                <a:lnTo>
                  <a:pt x="84" y="64"/>
                </a:lnTo>
                <a:lnTo>
                  <a:pt x="70" y="48"/>
                </a:lnTo>
                <a:lnTo>
                  <a:pt x="64" y="32"/>
                </a:lnTo>
                <a:lnTo>
                  <a:pt x="68" y="16"/>
                </a:lnTo>
                <a:lnTo>
                  <a:pt x="90" y="18"/>
                </a:lnTo>
                <a:lnTo>
                  <a:pt x="116" y="20"/>
                </a:lnTo>
                <a:lnTo>
                  <a:pt x="142" y="10"/>
                </a:lnTo>
                <a:lnTo>
                  <a:pt x="158" y="0"/>
                </a:lnTo>
                <a:lnTo>
                  <a:pt x="158" y="40"/>
                </a:lnTo>
                <a:lnTo>
                  <a:pt x="162" y="80"/>
                </a:lnTo>
                <a:lnTo>
                  <a:pt x="144" y="98"/>
                </a:lnTo>
                <a:lnTo>
                  <a:pt x="112" y="118"/>
                </a:lnTo>
                <a:lnTo>
                  <a:pt x="76" y="150"/>
                </a:lnTo>
                <a:lnTo>
                  <a:pt x="68" y="154"/>
                </a:lnTo>
                <a:lnTo>
                  <a:pt x="70" y="168"/>
                </a:lnTo>
                <a:lnTo>
                  <a:pt x="80" y="196"/>
                </a:lnTo>
                <a:lnTo>
                  <a:pt x="76" y="228"/>
                </a:lnTo>
                <a:lnTo>
                  <a:pt x="38" y="248"/>
                </a:lnTo>
                <a:lnTo>
                  <a:pt x="34" y="256"/>
                </a:lnTo>
                <a:lnTo>
                  <a:pt x="38" y="264"/>
                </a:lnTo>
                <a:lnTo>
                  <a:pt x="40" y="270"/>
                </a:lnTo>
                <a:lnTo>
                  <a:pt x="24" y="268"/>
                </a:lnTo>
                <a:lnTo>
                  <a:pt x="24" y="258"/>
                </a:lnTo>
                <a:lnTo>
                  <a:pt x="24" y="222"/>
                </a:lnTo>
                <a:lnTo>
                  <a:pt x="16" y="198"/>
                </a:lnTo>
                <a:lnTo>
                  <a:pt x="8" y="192"/>
                </a:lnTo>
                <a:lnTo>
                  <a:pt x="30" y="176"/>
                </a:lnTo>
                <a:lnTo>
                  <a:pt x="38" y="158"/>
                </a:lnTo>
                <a:lnTo>
                  <a:pt x="38" y="128"/>
                </a:lnTo>
                <a:lnTo>
                  <a:pt x="36" y="100"/>
                </a:lnTo>
                <a:lnTo>
                  <a:pt x="0" y="88"/>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95" name="Freeform 452"/>
          <p:cNvSpPr>
            <a:spLocks/>
          </p:cNvSpPr>
          <p:nvPr/>
        </p:nvSpPr>
        <p:spPr bwMode="auto">
          <a:xfrm>
            <a:off x="5034574" y="4630162"/>
            <a:ext cx="79256" cy="199948"/>
          </a:xfrm>
          <a:custGeom>
            <a:avLst/>
            <a:gdLst/>
            <a:ahLst/>
            <a:cxnLst>
              <a:cxn ang="0">
                <a:pos x="4" y="50"/>
              </a:cxn>
              <a:cxn ang="0">
                <a:pos x="10" y="44"/>
              </a:cxn>
              <a:cxn ang="0">
                <a:pos x="12" y="18"/>
              </a:cxn>
              <a:cxn ang="0">
                <a:pos x="14" y="14"/>
              </a:cxn>
              <a:cxn ang="0">
                <a:pos x="8" y="0"/>
              </a:cxn>
              <a:cxn ang="0">
                <a:pos x="22" y="0"/>
              </a:cxn>
              <a:cxn ang="0">
                <a:pos x="30" y="12"/>
              </a:cxn>
              <a:cxn ang="0">
                <a:pos x="32" y="30"/>
              </a:cxn>
              <a:cxn ang="0">
                <a:pos x="28" y="46"/>
              </a:cxn>
              <a:cxn ang="0">
                <a:pos x="34" y="62"/>
              </a:cxn>
              <a:cxn ang="0">
                <a:pos x="48" y="78"/>
              </a:cxn>
              <a:cxn ang="0">
                <a:pos x="50" y="106"/>
              </a:cxn>
              <a:cxn ang="0">
                <a:pos x="40" y="120"/>
              </a:cxn>
              <a:cxn ang="0">
                <a:pos x="28" y="108"/>
              </a:cxn>
              <a:cxn ang="0">
                <a:pos x="30" y="78"/>
              </a:cxn>
              <a:cxn ang="0">
                <a:pos x="10" y="78"/>
              </a:cxn>
              <a:cxn ang="0">
                <a:pos x="0" y="64"/>
              </a:cxn>
              <a:cxn ang="0">
                <a:pos x="4" y="50"/>
              </a:cxn>
            </a:cxnLst>
            <a:rect l="0" t="0" r="r" b="b"/>
            <a:pathLst>
              <a:path w="50" h="120">
                <a:moveTo>
                  <a:pt x="4" y="50"/>
                </a:moveTo>
                <a:lnTo>
                  <a:pt x="10" y="44"/>
                </a:lnTo>
                <a:lnTo>
                  <a:pt x="12" y="18"/>
                </a:lnTo>
                <a:lnTo>
                  <a:pt x="14" y="14"/>
                </a:lnTo>
                <a:lnTo>
                  <a:pt x="8" y="0"/>
                </a:lnTo>
                <a:lnTo>
                  <a:pt x="22" y="0"/>
                </a:lnTo>
                <a:lnTo>
                  <a:pt x="30" y="12"/>
                </a:lnTo>
                <a:lnTo>
                  <a:pt x="32" y="30"/>
                </a:lnTo>
                <a:lnTo>
                  <a:pt x="28" y="46"/>
                </a:lnTo>
                <a:lnTo>
                  <a:pt x="34" y="62"/>
                </a:lnTo>
                <a:lnTo>
                  <a:pt x="48" y="78"/>
                </a:lnTo>
                <a:lnTo>
                  <a:pt x="50" y="106"/>
                </a:lnTo>
                <a:lnTo>
                  <a:pt x="40" y="120"/>
                </a:lnTo>
                <a:lnTo>
                  <a:pt x="28" y="108"/>
                </a:lnTo>
                <a:lnTo>
                  <a:pt x="30" y="78"/>
                </a:lnTo>
                <a:lnTo>
                  <a:pt x="10" y="78"/>
                </a:lnTo>
                <a:lnTo>
                  <a:pt x="0" y="64"/>
                </a:lnTo>
                <a:lnTo>
                  <a:pt x="4" y="50"/>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96" name="Freeform 453"/>
          <p:cNvSpPr>
            <a:spLocks/>
          </p:cNvSpPr>
          <p:nvPr/>
        </p:nvSpPr>
        <p:spPr bwMode="auto">
          <a:xfrm>
            <a:off x="4765105" y="4596836"/>
            <a:ext cx="291660" cy="259933"/>
          </a:xfrm>
          <a:custGeom>
            <a:avLst/>
            <a:gdLst/>
            <a:ahLst/>
            <a:cxnLst>
              <a:cxn ang="0">
                <a:pos x="52" y="156"/>
              </a:cxn>
              <a:cxn ang="0">
                <a:pos x="46" y="150"/>
              </a:cxn>
              <a:cxn ang="0">
                <a:pos x="20" y="148"/>
              </a:cxn>
              <a:cxn ang="0">
                <a:pos x="2" y="128"/>
              </a:cxn>
              <a:cxn ang="0">
                <a:pos x="0" y="76"/>
              </a:cxn>
              <a:cxn ang="0">
                <a:pos x="30" y="76"/>
              </a:cxn>
              <a:cxn ang="0">
                <a:pos x="30" y="42"/>
              </a:cxn>
              <a:cxn ang="0">
                <a:pos x="48" y="50"/>
              </a:cxn>
              <a:cxn ang="0">
                <a:pos x="68" y="58"/>
              </a:cxn>
              <a:cxn ang="0">
                <a:pos x="82" y="52"/>
              </a:cxn>
              <a:cxn ang="0">
                <a:pos x="90" y="64"/>
              </a:cxn>
              <a:cxn ang="0">
                <a:pos x="102" y="70"/>
              </a:cxn>
              <a:cxn ang="0">
                <a:pos x="110" y="82"/>
              </a:cxn>
              <a:cxn ang="0">
                <a:pos x="124" y="82"/>
              </a:cxn>
              <a:cxn ang="0">
                <a:pos x="124" y="64"/>
              </a:cxn>
              <a:cxn ang="0">
                <a:pos x="110" y="58"/>
              </a:cxn>
              <a:cxn ang="0">
                <a:pos x="100" y="48"/>
              </a:cxn>
              <a:cxn ang="0">
                <a:pos x="104" y="26"/>
              </a:cxn>
              <a:cxn ang="0">
                <a:pos x="102" y="8"/>
              </a:cxn>
              <a:cxn ang="0">
                <a:pos x="118" y="0"/>
              </a:cxn>
              <a:cxn ang="0">
                <a:pos x="136" y="0"/>
              </a:cxn>
              <a:cxn ang="0">
                <a:pos x="178" y="20"/>
              </a:cxn>
              <a:cxn ang="0">
                <a:pos x="184" y="34"/>
              </a:cxn>
              <a:cxn ang="0">
                <a:pos x="180" y="40"/>
              </a:cxn>
              <a:cxn ang="0">
                <a:pos x="180" y="64"/>
              </a:cxn>
              <a:cxn ang="0">
                <a:pos x="174" y="70"/>
              </a:cxn>
              <a:cxn ang="0">
                <a:pos x="170" y="84"/>
              </a:cxn>
              <a:cxn ang="0">
                <a:pos x="180" y="98"/>
              </a:cxn>
              <a:cxn ang="0">
                <a:pos x="134" y="106"/>
              </a:cxn>
              <a:cxn ang="0">
                <a:pos x="134" y="122"/>
              </a:cxn>
              <a:cxn ang="0">
                <a:pos x="114" y="120"/>
              </a:cxn>
              <a:cxn ang="0">
                <a:pos x="106" y="134"/>
              </a:cxn>
              <a:cxn ang="0">
                <a:pos x="94" y="136"/>
              </a:cxn>
              <a:cxn ang="0">
                <a:pos x="80" y="154"/>
              </a:cxn>
              <a:cxn ang="0">
                <a:pos x="52" y="156"/>
              </a:cxn>
            </a:cxnLst>
            <a:rect l="0" t="0" r="r" b="b"/>
            <a:pathLst>
              <a:path w="184" h="156">
                <a:moveTo>
                  <a:pt x="52" y="156"/>
                </a:moveTo>
                <a:lnTo>
                  <a:pt x="46" y="150"/>
                </a:lnTo>
                <a:lnTo>
                  <a:pt x="20" y="148"/>
                </a:lnTo>
                <a:lnTo>
                  <a:pt x="2" y="128"/>
                </a:lnTo>
                <a:lnTo>
                  <a:pt x="0" y="76"/>
                </a:lnTo>
                <a:lnTo>
                  <a:pt x="30" y="76"/>
                </a:lnTo>
                <a:lnTo>
                  <a:pt x="30" y="42"/>
                </a:lnTo>
                <a:lnTo>
                  <a:pt x="48" y="50"/>
                </a:lnTo>
                <a:lnTo>
                  <a:pt x="68" y="58"/>
                </a:lnTo>
                <a:lnTo>
                  <a:pt x="82" y="52"/>
                </a:lnTo>
                <a:lnTo>
                  <a:pt x="90" y="64"/>
                </a:lnTo>
                <a:lnTo>
                  <a:pt x="102" y="70"/>
                </a:lnTo>
                <a:lnTo>
                  <a:pt x="110" y="82"/>
                </a:lnTo>
                <a:lnTo>
                  <a:pt x="124" y="82"/>
                </a:lnTo>
                <a:lnTo>
                  <a:pt x="124" y="64"/>
                </a:lnTo>
                <a:lnTo>
                  <a:pt x="110" y="58"/>
                </a:lnTo>
                <a:lnTo>
                  <a:pt x="100" y="48"/>
                </a:lnTo>
                <a:lnTo>
                  <a:pt x="104" y="26"/>
                </a:lnTo>
                <a:lnTo>
                  <a:pt x="102" y="8"/>
                </a:lnTo>
                <a:lnTo>
                  <a:pt x="118" y="0"/>
                </a:lnTo>
                <a:lnTo>
                  <a:pt x="136" y="0"/>
                </a:lnTo>
                <a:lnTo>
                  <a:pt x="178" y="20"/>
                </a:lnTo>
                <a:lnTo>
                  <a:pt x="184" y="34"/>
                </a:lnTo>
                <a:lnTo>
                  <a:pt x="180" y="40"/>
                </a:lnTo>
                <a:lnTo>
                  <a:pt x="180" y="64"/>
                </a:lnTo>
                <a:lnTo>
                  <a:pt x="174" y="70"/>
                </a:lnTo>
                <a:lnTo>
                  <a:pt x="170" y="84"/>
                </a:lnTo>
                <a:lnTo>
                  <a:pt x="180" y="98"/>
                </a:lnTo>
                <a:lnTo>
                  <a:pt x="134" y="106"/>
                </a:lnTo>
                <a:lnTo>
                  <a:pt x="134" y="122"/>
                </a:lnTo>
                <a:lnTo>
                  <a:pt x="114" y="120"/>
                </a:lnTo>
                <a:lnTo>
                  <a:pt x="106" y="134"/>
                </a:lnTo>
                <a:lnTo>
                  <a:pt x="94" y="136"/>
                </a:lnTo>
                <a:lnTo>
                  <a:pt x="80" y="154"/>
                </a:lnTo>
                <a:lnTo>
                  <a:pt x="52" y="156"/>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97" name="Freeform 454"/>
          <p:cNvSpPr>
            <a:spLocks/>
          </p:cNvSpPr>
          <p:nvPr/>
        </p:nvSpPr>
        <p:spPr bwMode="auto">
          <a:xfrm>
            <a:off x="4956902" y="4403555"/>
            <a:ext cx="275808" cy="283260"/>
          </a:xfrm>
          <a:custGeom>
            <a:avLst/>
            <a:gdLst/>
            <a:ahLst/>
            <a:cxnLst>
              <a:cxn ang="0">
                <a:pos x="18" y="116"/>
              </a:cxn>
              <a:cxn ang="0">
                <a:pos x="16" y="100"/>
              </a:cxn>
              <a:cxn ang="0">
                <a:pos x="2" y="82"/>
              </a:cxn>
              <a:cxn ang="0">
                <a:pos x="0" y="56"/>
              </a:cxn>
              <a:cxn ang="0">
                <a:pos x="20" y="34"/>
              </a:cxn>
              <a:cxn ang="0">
                <a:pos x="16" y="20"/>
              </a:cxn>
              <a:cxn ang="0">
                <a:pos x="22" y="12"/>
              </a:cxn>
              <a:cxn ang="0">
                <a:pos x="16" y="0"/>
              </a:cxn>
              <a:cxn ang="0">
                <a:pos x="38" y="0"/>
              </a:cxn>
              <a:cxn ang="0">
                <a:pos x="76" y="2"/>
              </a:cxn>
              <a:cxn ang="0">
                <a:pos x="128" y="30"/>
              </a:cxn>
              <a:cxn ang="0">
                <a:pos x="132" y="40"/>
              </a:cxn>
              <a:cxn ang="0">
                <a:pos x="156" y="58"/>
              </a:cxn>
              <a:cxn ang="0">
                <a:pos x="150" y="72"/>
              </a:cxn>
              <a:cxn ang="0">
                <a:pos x="148" y="86"/>
              </a:cxn>
              <a:cxn ang="0">
                <a:pos x="156" y="98"/>
              </a:cxn>
              <a:cxn ang="0">
                <a:pos x="156" y="126"/>
              </a:cxn>
              <a:cxn ang="0">
                <a:pos x="174" y="150"/>
              </a:cxn>
              <a:cxn ang="0">
                <a:pos x="158" y="160"/>
              </a:cxn>
              <a:cxn ang="0">
                <a:pos x="132" y="170"/>
              </a:cxn>
              <a:cxn ang="0">
                <a:pos x="84" y="166"/>
              </a:cxn>
              <a:cxn ang="0">
                <a:pos x="82" y="148"/>
              </a:cxn>
              <a:cxn ang="0">
                <a:pos x="74" y="136"/>
              </a:cxn>
              <a:cxn ang="0">
                <a:pos x="60" y="136"/>
              </a:cxn>
              <a:cxn ang="0">
                <a:pos x="18" y="116"/>
              </a:cxn>
            </a:cxnLst>
            <a:rect l="0" t="0" r="r" b="b"/>
            <a:pathLst>
              <a:path w="174" h="170">
                <a:moveTo>
                  <a:pt x="18" y="116"/>
                </a:moveTo>
                <a:lnTo>
                  <a:pt x="16" y="100"/>
                </a:lnTo>
                <a:lnTo>
                  <a:pt x="2" y="82"/>
                </a:lnTo>
                <a:lnTo>
                  <a:pt x="0" y="56"/>
                </a:lnTo>
                <a:lnTo>
                  <a:pt x="20" y="34"/>
                </a:lnTo>
                <a:lnTo>
                  <a:pt x="16" y="20"/>
                </a:lnTo>
                <a:lnTo>
                  <a:pt x="22" y="12"/>
                </a:lnTo>
                <a:lnTo>
                  <a:pt x="16" y="0"/>
                </a:lnTo>
                <a:lnTo>
                  <a:pt x="38" y="0"/>
                </a:lnTo>
                <a:lnTo>
                  <a:pt x="76" y="2"/>
                </a:lnTo>
                <a:lnTo>
                  <a:pt x="128" y="30"/>
                </a:lnTo>
                <a:lnTo>
                  <a:pt x="132" y="40"/>
                </a:lnTo>
                <a:lnTo>
                  <a:pt x="156" y="58"/>
                </a:lnTo>
                <a:lnTo>
                  <a:pt x="150" y="72"/>
                </a:lnTo>
                <a:lnTo>
                  <a:pt x="148" y="86"/>
                </a:lnTo>
                <a:lnTo>
                  <a:pt x="156" y="98"/>
                </a:lnTo>
                <a:lnTo>
                  <a:pt x="156" y="126"/>
                </a:lnTo>
                <a:lnTo>
                  <a:pt x="174" y="150"/>
                </a:lnTo>
                <a:lnTo>
                  <a:pt x="158" y="160"/>
                </a:lnTo>
                <a:lnTo>
                  <a:pt x="132" y="170"/>
                </a:lnTo>
                <a:lnTo>
                  <a:pt x="84" y="166"/>
                </a:lnTo>
                <a:lnTo>
                  <a:pt x="82" y="148"/>
                </a:lnTo>
                <a:lnTo>
                  <a:pt x="74" y="136"/>
                </a:lnTo>
                <a:lnTo>
                  <a:pt x="60" y="136"/>
                </a:lnTo>
                <a:lnTo>
                  <a:pt x="18" y="116"/>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98" name="Freeform 455"/>
          <p:cNvSpPr>
            <a:spLocks/>
          </p:cNvSpPr>
          <p:nvPr/>
        </p:nvSpPr>
        <p:spPr bwMode="auto">
          <a:xfrm>
            <a:off x="4948978" y="4436879"/>
            <a:ext cx="34872" cy="59985"/>
          </a:xfrm>
          <a:custGeom>
            <a:avLst/>
            <a:gdLst/>
            <a:ahLst/>
            <a:cxnLst>
              <a:cxn ang="0">
                <a:pos x="18" y="0"/>
              </a:cxn>
              <a:cxn ang="0">
                <a:pos x="10" y="2"/>
              </a:cxn>
              <a:cxn ang="0">
                <a:pos x="0" y="12"/>
              </a:cxn>
              <a:cxn ang="0">
                <a:pos x="2" y="36"/>
              </a:cxn>
              <a:cxn ang="0">
                <a:pos x="22" y="14"/>
              </a:cxn>
              <a:cxn ang="0">
                <a:pos x="18" y="0"/>
              </a:cxn>
            </a:cxnLst>
            <a:rect l="0" t="0" r="r" b="b"/>
            <a:pathLst>
              <a:path w="22" h="36">
                <a:moveTo>
                  <a:pt x="18" y="0"/>
                </a:moveTo>
                <a:lnTo>
                  <a:pt x="10" y="2"/>
                </a:lnTo>
                <a:lnTo>
                  <a:pt x="0" y="12"/>
                </a:lnTo>
                <a:lnTo>
                  <a:pt x="2" y="36"/>
                </a:lnTo>
                <a:lnTo>
                  <a:pt x="22" y="14"/>
                </a:lnTo>
                <a:lnTo>
                  <a:pt x="18" y="0"/>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499" name="Freeform 456"/>
          <p:cNvSpPr>
            <a:spLocks/>
          </p:cNvSpPr>
          <p:nvPr/>
        </p:nvSpPr>
        <p:spPr bwMode="auto">
          <a:xfrm>
            <a:off x="4939467" y="4403555"/>
            <a:ext cx="47554" cy="53320"/>
          </a:xfrm>
          <a:custGeom>
            <a:avLst/>
            <a:gdLst/>
            <a:ahLst/>
            <a:cxnLst>
              <a:cxn ang="0">
                <a:pos x="10" y="2"/>
              </a:cxn>
              <a:cxn ang="0">
                <a:pos x="24" y="0"/>
              </a:cxn>
              <a:cxn ang="0">
                <a:pos x="30" y="12"/>
              </a:cxn>
              <a:cxn ang="0">
                <a:pos x="24" y="20"/>
              </a:cxn>
              <a:cxn ang="0">
                <a:pos x="16" y="22"/>
              </a:cxn>
              <a:cxn ang="0">
                <a:pos x="6" y="32"/>
              </a:cxn>
              <a:cxn ang="0">
                <a:pos x="0" y="16"/>
              </a:cxn>
              <a:cxn ang="0">
                <a:pos x="10" y="2"/>
              </a:cxn>
            </a:cxnLst>
            <a:rect l="0" t="0" r="r" b="b"/>
            <a:pathLst>
              <a:path w="30" h="32">
                <a:moveTo>
                  <a:pt x="10" y="2"/>
                </a:moveTo>
                <a:lnTo>
                  <a:pt x="24" y="0"/>
                </a:lnTo>
                <a:lnTo>
                  <a:pt x="30" y="12"/>
                </a:lnTo>
                <a:lnTo>
                  <a:pt x="24" y="20"/>
                </a:lnTo>
                <a:lnTo>
                  <a:pt x="16" y="22"/>
                </a:lnTo>
                <a:lnTo>
                  <a:pt x="6" y="32"/>
                </a:lnTo>
                <a:lnTo>
                  <a:pt x="0" y="16"/>
                </a:lnTo>
                <a:lnTo>
                  <a:pt x="10" y="2"/>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500" name="Freeform 457"/>
          <p:cNvSpPr>
            <a:spLocks/>
          </p:cNvSpPr>
          <p:nvPr/>
        </p:nvSpPr>
        <p:spPr bwMode="auto">
          <a:xfrm>
            <a:off x="4955319" y="4266923"/>
            <a:ext cx="136319" cy="139964"/>
          </a:xfrm>
          <a:custGeom>
            <a:avLst/>
            <a:gdLst/>
            <a:ahLst/>
            <a:cxnLst>
              <a:cxn ang="0">
                <a:pos x="0" y="84"/>
              </a:cxn>
              <a:cxn ang="0">
                <a:pos x="2" y="64"/>
              </a:cxn>
              <a:cxn ang="0">
                <a:pos x="6" y="52"/>
              </a:cxn>
              <a:cxn ang="0">
                <a:pos x="26" y="34"/>
              </a:cxn>
              <a:cxn ang="0">
                <a:pos x="26" y="30"/>
              </a:cxn>
              <a:cxn ang="0">
                <a:pos x="20" y="28"/>
              </a:cxn>
              <a:cxn ang="0">
                <a:pos x="16" y="4"/>
              </a:cxn>
              <a:cxn ang="0">
                <a:pos x="68" y="0"/>
              </a:cxn>
              <a:cxn ang="0">
                <a:pos x="80" y="20"/>
              </a:cxn>
              <a:cxn ang="0">
                <a:pos x="86" y="42"/>
              </a:cxn>
              <a:cxn ang="0">
                <a:pos x="72" y="58"/>
              </a:cxn>
              <a:cxn ang="0">
                <a:pos x="76" y="72"/>
              </a:cxn>
              <a:cxn ang="0">
                <a:pos x="70" y="84"/>
              </a:cxn>
              <a:cxn ang="0">
                <a:pos x="36" y="82"/>
              </a:cxn>
              <a:cxn ang="0">
                <a:pos x="14" y="82"/>
              </a:cxn>
              <a:cxn ang="0">
                <a:pos x="0" y="84"/>
              </a:cxn>
            </a:cxnLst>
            <a:rect l="0" t="0" r="r" b="b"/>
            <a:pathLst>
              <a:path w="86" h="84">
                <a:moveTo>
                  <a:pt x="0" y="84"/>
                </a:moveTo>
                <a:lnTo>
                  <a:pt x="2" y="64"/>
                </a:lnTo>
                <a:lnTo>
                  <a:pt x="6" y="52"/>
                </a:lnTo>
                <a:lnTo>
                  <a:pt x="26" y="34"/>
                </a:lnTo>
                <a:lnTo>
                  <a:pt x="26" y="30"/>
                </a:lnTo>
                <a:lnTo>
                  <a:pt x="20" y="28"/>
                </a:lnTo>
                <a:lnTo>
                  <a:pt x="16" y="4"/>
                </a:lnTo>
                <a:lnTo>
                  <a:pt x="68" y="0"/>
                </a:lnTo>
                <a:lnTo>
                  <a:pt x="80" y="20"/>
                </a:lnTo>
                <a:lnTo>
                  <a:pt x="86" y="42"/>
                </a:lnTo>
                <a:lnTo>
                  <a:pt x="72" y="58"/>
                </a:lnTo>
                <a:lnTo>
                  <a:pt x="76" y="72"/>
                </a:lnTo>
                <a:lnTo>
                  <a:pt x="70" y="84"/>
                </a:lnTo>
                <a:lnTo>
                  <a:pt x="36" y="82"/>
                </a:lnTo>
                <a:lnTo>
                  <a:pt x="14" y="82"/>
                </a:lnTo>
                <a:lnTo>
                  <a:pt x="0" y="84"/>
                </a:lnTo>
                <a:close/>
              </a:path>
            </a:pathLst>
          </a:custGeom>
          <a:solidFill>
            <a:srgbClr val="B4DFF4"/>
          </a:solidFill>
          <a:ln w="6350" cmpd="sng">
            <a:solidFill>
              <a:schemeClr val="tx1"/>
            </a:solidFill>
            <a:prstDash val="solid"/>
            <a:round/>
            <a:headEnd/>
            <a:tailEnd/>
          </a:ln>
        </p:spPr>
        <p:txBody>
          <a:bodyPr/>
          <a:lstStyle/>
          <a:p>
            <a:endParaRPr lang="en-US" dirty="0"/>
          </a:p>
        </p:txBody>
      </p:sp>
      <p:sp>
        <p:nvSpPr>
          <p:cNvPr id="501" name="Freeform 458"/>
          <p:cNvSpPr>
            <a:spLocks/>
          </p:cNvSpPr>
          <p:nvPr/>
        </p:nvSpPr>
        <p:spPr bwMode="auto">
          <a:xfrm>
            <a:off x="4514658" y="4530187"/>
            <a:ext cx="332872" cy="339912"/>
          </a:xfrm>
          <a:custGeom>
            <a:avLst/>
            <a:gdLst/>
            <a:ahLst/>
            <a:cxnLst>
              <a:cxn ang="0">
                <a:pos x="0" y="186"/>
              </a:cxn>
              <a:cxn ang="0">
                <a:pos x="0" y="162"/>
              </a:cxn>
              <a:cxn ang="0">
                <a:pos x="8" y="126"/>
              </a:cxn>
              <a:cxn ang="0">
                <a:pos x="28" y="94"/>
              </a:cxn>
              <a:cxn ang="0">
                <a:pos x="28" y="78"/>
              </a:cxn>
              <a:cxn ang="0">
                <a:pos x="16" y="52"/>
              </a:cxn>
              <a:cxn ang="0">
                <a:pos x="20" y="38"/>
              </a:cxn>
              <a:cxn ang="0">
                <a:pos x="0" y="2"/>
              </a:cxn>
              <a:cxn ang="0">
                <a:pos x="10" y="0"/>
              </a:cxn>
              <a:cxn ang="0">
                <a:pos x="72" y="0"/>
              </a:cxn>
              <a:cxn ang="0">
                <a:pos x="76" y="14"/>
              </a:cxn>
              <a:cxn ang="0">
                <a:pos x="86" y="32"/>
              </a:cxn>
              <a:cxn ang="0">
                <a:pos x="116" y="34"/>
              </a:cxn>
              <a:cxn ang="0">
                <a:pos x="126" y="18"/>
              </a:cxn>
              <a:cxn ang="0">
                <a:pos x="152" y="24"/>
              </a:cxn>
              <a:cxn ang="0">
                <a:pos x="154" y="64"/>
              </a:cxn>
              <a:cxn ang="0">
                <a:pos x="164" y="70"/>
              </a:cxn>
              <a:cxn ang="0">
                <a:pos x="162" y="82"/>
              </a:cxn>
              <a:cxn ang="0">
                <a:pos x="188" y="82"/>
              </a:cxn>
              <a:cxn ang="0">
                <a:pos x="188" y="116"/>
              </a:cxn>
              <a:cxn ang="0">
                <a:pos x="158" y="116"/>
              </a:cxn>
              <a:cxn ang="0">
                <a:pos x="160" y="168"/>
              </a:cxn>
              <a:cxn ang="0">
                <a:pos x="178" y="188"/>
              </a:cxn>
              <a:cxn ang="0">
                <a:pos x="204" y="190"/>
              </a:cxn>
              <a:cxn ang="0">
                <a:pos x="210" y="196"/>
              </a:cxn>
              <a:cxn ang="0">
                <a:pos x="204" y="196"/>
              </a:cxn>
              <a:cxn ang="0">
                <a:pos x="182" y="204"/>
              </a:cxn>
              <a:cxn ang="0">
                <a:pos x="176" y="196"/>
              </a:cxn>
              <a:cxn ang="0">
                <a:pos x="142" y="200"/>
              </a:cxn>
              <a:cxn ang="0">
                <a:pos x="134" y="194"/>
              </a:cxn>
              <a:cxn ang="0">
                <a:pos x="106" y="192"/>
              </a:cxn>
              <a:cxn ang="0">
                <a:pos x="98" y="186"/>
              </a:cxn>
              <a:cxn ang="0">
                <a:pos x="0" y="186"/>
              </a:cxn>
            </a:cxnLst>
            <a:rect l="0" t="0" r="r" b="b"/>
            <a:pathLst>
              <a:path w="210" h="204">
                <a:moveTo>
                  <a:pt x="0" y="186"/>
                </a:moveTo>
                <a:lnTo>
                  <a:pt x="0" y="162"/>
                </a:lnTo>
                <a:lnTo>
                  <a:pt x="8" y="126"/>
                </a:lnTo>
                <a:lnTo>
                  <a:pt x="28" y="94"/>
                </a:lnTo>
                <a:lnTo>
                  <a:pt x="28" y="78"/>
                </a:lnTo>
                <a:lnTo>
                  <a:pt x="16" y="52"/>
                </a:lnTo>
                <a:lnTo>
                  <a:pt x="20" y="38"/>
                </a:lnTo>
                <a:lnTo>
                  <a:pt x="0" y="2"/>
                </a:lnTo>
                <a:lnTo>
                  <a:pt x="10" y="0"/>
                </a:lnTo>
                <a:lnTo>
                  <a:pt x="72" y="0"/>
                </a:lnTo>
                <a:lnTo>
                  <a:pt x="76" y="14"/>
                </a:lnTo>
                <a:lnTo>
                  <a:pt x="86" y="32"/>
                </a:lnTo>
                <a:lnTo>
                  <a:pt x="116" y="34"/>
                </a:lnTo>
                <a:lnTo>
                  <a:pt x="126" y="18"/>
                </a:lnTo>
                <a:lnTo>
                  <a:pt x="152" y="24"/>
                </a:lnTo>
                <a:lnTo>
                  <a:pt x="154" y="64"/>
                </a:lnTo>
                <a:lnTo>
                  <a:pt x="164" y="70"/>
                </a:lnTo>
                <a:lnTo>
                  <a:pt x="162" y="82"/>
                </a:lnTo>
                <a:lnTo>
                  <a:pt x="188" y="82"/>
                </a:lnTo>
                <a:lnTo>
                  <a:pt x="188" y="116"/>
                </a:lnTo>
                <a:lnTo>
                  <a:pt x="158" y="116"/>
                </a:lnTo>
                <a:lnTo>
                  <a:pt x="160" y="168"/>
                </a:lnTo>
                <a:lnTo>
                  <a:pt x="178" y="188"/>
                </a:lnTo>
                <a:lnTo>
                  <a:pt x="204" y="190"/>
                </a:lnTo>
                <a:lnTo>
                  <a:pt x="210" y="196"/>
                </a:lnTo>
                <a:lnTo>
                  <a:pt x="204" y="196"/>
                </a:lnTo>
                <a:lnTo>
                  <a:pt x="182" y="204"/>
                </a:lnTo>
                <a:lnTo>
                  <a:pt x="176" y="196"/>
                </a:lnTo>
                <a:lnTo>
                  <a:pt x="142" y="200"/>
                </a:lnTo>
                <a:lnTo>
                  <a:pt x="134" y="194"/>
                </a:lnTo>
                <a:lnTo>
                  <a:pt x="106" y="192"/>
                </a:lnTo>
                <a:lnTo>
                  <a:pt x="98" y="186"/>
                </a:lnTo>
                <a:lnTo>
                  <a:pt x="0" y="186"/>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502" name="Freeform 459"/>
          <p:cNvSpPr>
            <a:spLocks/>
          </p:cNvSpPr>
          <p:nvPr/>
        </p:nvSpPr>
        <p:spPr bwMode="auto">
          <a:xfrm>
            <a:off x="4524169" y="4233598"/>
            <a:ext cx="472361" cy="499871"/>
          </a:xfrm>
          <a:custGeom>
            <a:avLst/>
            <a:gdLst/>
            <a:ahLst/>
            <a:cxnLst>
              <a:cxn ang="0">
                <a:pos x="0" y="176"/>
              </a:cxn>
              <a:cxn ang="0">
                <a:pos x="6" y="162"/>
              </a:cxn>
              <a:cxn ang="0">
                <a:pos x="14" y="160"/>
              </a:cxn>
              <a:cxn ang="0">
                <a:pos x="34" y="156"/>
              </a:cxn>
              <a:cxn ang="0">
                <a:pos x="60" y="144"/>
              </a:cxn>
              <a:cxn ang="0">
                <a:pos x="64" y="112"/>
              </a:cxn>
              <a:cxn ang="0">
                <a:pos x="88" y="74"/>
              </a:cxn>
              <a:cxn ang="0">
                <a:pos x="94" y="42"/>
              </a:cxn>
              <a:cxn ang="0">
                <a:pos x="96" y="30"/>
              </a:cxn>
              <a:cxn ang="0">
                <a:pos x="98" y="16"/>
              </a:cxn>
              <a:cxn ang="0">
                <a:pos x="112" y="0"/>
              </a:cxn>
              <a:cxn ang="0">
                <a:pos x="126" y="14"/>
              </a:cxn>
              <a:cxn ang="0">
                <a:pos x="138" y="18"/>
              </a:cxn>
              <a:cxn ang="0">
                <a:pos x="160" y="20"/>
              </a:cxn>
              <a:cxn ang="0">
                <a:pos x="172" y="12"/>
              </a:cxn>
              <a:cxn ang="0">
                <a:pos x="206" y="2"/>
              </a:cxn>
              <a:cxn ang="0">
                <a:pos x="236" y="4"/>
              </a:cxn>
              <a:cxn ang="0">
                <a:pos x="244" y="14"/>
              </a:cxn>
              <a:cxn ang="0">
                <a:pos x="272" y="12"/>
              </a:cxn>
              <a:cxn ang="0">
                <a:pos x="288" y="24"/>
              </a:cxn>
              <a:cxn ang="0">
                <a:pos x="292" y="48"/>
              </a:cxn>
              <a:cxn ang="0">
                <a:pos x="298" y="50"/>
              </a:cxn>
              <a:cxn ang="0">
                <a:pos x="298" y="54"/>
              </a:cxn>
              <a:cxn ang="0">
                <a:pos x="278" y="72"/>
              </a:cxn>
              <a:cxn ang="0">
                <a:pos x="274" y="84"/>
              </a:cxn>
              <a:cxn ang="0">
                <a:pos x="272" y="104"/>
              </a:cxn>
              <a:cxn ang="0">
                <a:pos x="262" y="118"/>
              </a:cxn>
              <a:cxn ang="0">
                <a:pos x="268" y="134"/>
              </a:cxn>
              <a:cxn ang="0">
                <a:pos x="270" y="158"/>
              </a:cxn>
              <a:cxn ang="0">
                <a:pos x="270" y="172"/>
              </a:cxn>
              <a:cxn ang="0">
                <a:pos x="272" y="184"/>
              </a:cxn>
              <a:cxn ang="0">
                <a:pos x="286" y="202"/>
              </a:cxn>
              <a:cxn ang="0">
                <a:pos x="288" y="218"/>
              </a:cxn>
              <a:cxn ang="0">
                <a:pos x="270" y="218"/>
              </a:cxn>
              <a:cxn ang="0">
                <a:pos x="254" y="226"/>
              </a:cxn>
              <a:cxn ang="0">
                <a:pos x="256" y="244"/>
              </a:cxn>
              <a:cxn ang="0">
                <a:pos x="252" y="266"/>
              </a:cxn>
              <a:cxn ang="0">
                <a:pos x="262" y="276"/>
              </a:cxn>
              <a:cxn ang="0">
                <a:pos x="276" y="282"/>
              </a:cxn>
              <a:cxn ang="0">
                <a:pos x="276" y="300"/>
              </a:cxn>
              <a:cxn ang="0">
                <a:pos x="262" y="300"/>
              </a:cxn>
              <a:cxn ang="0">
                <a:pos x="254" y="288"/>
              </a:cxn>
              <a:cxn ang="0">
                <a:pos x="242" y="282"/>
              </a:cxn>
              <a:cxn ang="0">
                <a:pos x="234" y="270"/>
              </a:cxn>
              <a:cxn ang="0">
                <a:pos x="220" y="276"/>
              </a:cxn>
              <a:cxn ang="0">
                <a:pos x="182" y="260"/>
              </a:cxn>
              <a:cxn ang="0">
                <a:pos x="156" y="260"/>
              </a:cxn>
              <a:cxn ang="0">
                <a:pos x="158" y="248"/>
              </a:cxn>
              <a:cxn ang="0">
                <a:pos x="148" y="242"/>
              </a:cxn>
              <a:cxn ang="0">
                <a:pos x="146" y="202"/>
              </a:cxn>
              <a:cxn ang="0">
                <a:pos x="120" y="196"/>
              </a:cxn>
              <a:cxn ang="0">
                <a:pos x="110" y="212"/>
              </a:cxn>
              <a:cxn ang="0">
                <a:pos x="80" y="210"/>
              </a:cxn>
              <a:cxn ang="0">
                <a:pos x="70" y="192"/>
              </a:cxn>
              <a:cxn ang="0">
                <a:pos x="66" y="178"/>
              </a:cxn>
              <a:cxn ang="0">
                <a:pos x="6" y="178"/>
              </a:cxn>
              <a:cxn ang="0">
                <a:pos x="0" y="176"/>
              </a:cxn>
            </a:cxnLst>
            <a:rect l="0" t="0" r="r" b="b"/>
            <a:pathLst>
              <a:path w="298" h="300">
                <a:moveTo>
                  <a:pt x="0" y="176"/>
                </a:moveTo>
                <a:lnTo>
                  <a:pt x="6" y="162"/>
                </a:lnTo>
                <a:lnTo>
                  <a:pt x="14" y="160"/>
                </a:lnTo>
                <a:lnTo>
                  <a:pt x="34" y="156"/>
                </a:lnTo>
                <a:lnTo>
                  <a:pt x="60" y="144"/>
                </a:lnTo>
                <a:lnTo>
                  <a:pt x="64" y="112"/>
                </a:lnTo>
                <a:lnTo>
                  <a:pt x="88" y="74"/>
                </a:lnTo>
                <a:lnTo>
                  <a:pt x="94" y="42"/>
                </a:lnTo>
                <a:lnTo>
                  <a:pt x="96" y="30"/>
                </a:lnTo>
                <a:lnTo>
                  <a:pt x="98" y="16"/>
                </a:lnTo>
                <a:lnTo>
                  <a:pt x="112" y="0"/>
                </a:lnTo>
                <a:lnTo>
                  <a:pt x="126" y="14"/>
                </a:lnTo>
                <a:lnTo>
                  <a:pt x="138" y="18"/>
                </a:lnTo>
                <a:lnTo>
                  <a:pt x="160" y="20"/>
                </a:lnTo>
                <a:lnTo>
                  <a:pt x="172" y="12"/>
                </a:lnTo>
                <a:lnTo>
                  <a:pt x="206" y="2"/>
                </a:lnTo>
                <a:lnTo>
                  <a:pt x="236" y="4"/>
                </a:lnTo>
                <a:lnTo>
                  <a:pt x="244" y="14"/>
                </a:lnTo>
                <a:lnTo>
                  <a:pt x="272" y="12"/>
                </a:lnTo>
                <a:lnTo>
                  <a:pt x="288" y="24"/>
                </a:lnTo>
                <a:lnTo>
                  <a:pt x="292" y="48"/>
                </a:lnTo>
                <a:lnTo>
                  <a:pt x="298" y="50"/>
                </a:lnTo>
                <a:lnTo>
                  <a:pt x="298" y="54"/>
                </a:lnTo>
                <a:lnTo>
                  <a:pt x="278" y="72"/>
                </a:lnTo>
                <a:lnTo>
                  <a:pt x="274" y="84"/>
                </a:lnTo>
                <a:lnTo>
                  <a:pt x="272" y="104"/>
                </a:lnTo>
                <a:lnTo>
                  <a:pt x="262" y="118"/>
                </a:lnTo>
                <a:lnTo>
                  <a:pt x="268" y="134"/>
                </a:lnTo>
                <a:lnTo>
                  <a:pt x="270" y="158"/>
                </a:lnTo>
                <a:lnTo>
                  <a:pt x="270" y="172"/>
                </a:lnTo>
                <a:lnTo>
                  <a:pt x="272" y="184"/>
                </a:lnTo>
                <a:lnTo>
                  <a:pt x="286" y="202"/>
                </a:lnTo>
                <a:lnTo>
                  <a:pt x="288" y="218"/>
                </a:lnTo>
                <a:lnTo>
                  <a:pt x="270" y="218"/>
                </a:lnTo>
                <a:lnTo>
                  <a:pt x="254" y="226"/>
                </a:lnTo>
                <a:lnTo>
                  <a:pt x="256" y="244"/>
                </a:lnTo>
                <a:lnTo>
                  <a:pt x="252" y="266"/>
                </a:lnTo>
                <a:lnTo>
                  <a:pt x="262" y="276"/>
                </a:lnTo>
                <a:lnTo>
                  <a:pt x="276" y="282"/>
                </a:lnTo>
                <a:lnTo>
                  <a:pt x="276" y="300"/>
                </a:lnTo>
                <a:lnTo>
                  <a:pt x="262" y="300"/>
                </a:lnTo>
                <a:lnTo>
                  <a:pt x="254" y="288"/>
                </a:lnTo>
                <a:lnTo>
                  <a:pt x="242" y="282"/>
                </a:lnTo>
                <a:lnTo>
                  <a:pt x="234" y="270"/>
                </a:lnTo>
                <a:lnTo>
                  <a:pt x="220" y="276"/>
                </a:lnTo>
                <a:lnTo>
                  <a:pt x="182" y="260"/>
                </a:lnTo>
                <a:lnTo>
                  <a:pt x="156" y="260"/>
                </a:lnTo>
                <a:lnTo>
                  <a:pt x="158" y="248"/>
                </a:lnTo>
                <a:lnTo>
                  <a:pt x="148" y="242"/>
                </a:lnTo>
                <a:lnTo>
                  <a:pt x="146" y="202"/>
                </a:lnTo>
                <a:lnTo>
                  <a:pt x="120" y="196"/>
                </a:lnTo>
                <a:lnTo>
                  <a:pt x="110" y="212"/>
                </a:lnTo>
                <a:lnTo>
                  <a:pt x="80" y="210"/>
                </a:lnTo>
                <a:lnTo>
                  <a:pt x="70" y="192"/>
                </a:lnTo>
                <a:lnTo>
                  <a:pt x="66" y="178"/>
                </a:lnTo>
                <a:lnTo>
                  <a:pt x="6" y="178"/>
                </a:lnTo>
                <a:lnTo>
                  <a:pt x="0" y="176"/>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503" name="Freeform 460"/>
          <p:cNvSpPr>
            <a:spLocks/>
          </p:cNvSpPr>
          <p:nvPr/>
        </p:nvSpPr>
        <p:spPr bwMode="auto">
          <a:xfrm>
            <a:off x="4514658" y="4493531"/>
            <a:ext cx="19021" cy="33325"/>
          </a:xfrm>
          <a:custGeom>
            <a:avLst/>
            <a:gdLst/>
            <a:ahLst/>
            <a:cxnLst>
              <a:cxn ang="0">
                <a:pos x="0" y="4"/>
              </a:cxn>
              <a:cxn ang="0">
                <a:pos x="10" y="0"/>
              </a:cxn>
              <a:cxn ang="0">
                <a:pos x="12" y="4"/>
              </a:cxn>
              <a:cxn ang="0">
                <a:pos x="10" y="12"/>
              </a:cxn>
              <a:cxn ang="0">
                <a:pos x="0" y="20"/>
              </a:cxn>
              <a:cxn ang="0">
                <a:pos x="0" y="4"/>
              </a:cxn>
            </a:cxnLst>
            <a:rect l="0" t="0" r="r" b="b"/>
            <a:pathLst>
              <a:path w="12" h="20">
                <a:moveTo>
                  <a:pt x="0" y="4"/>
                </a:moveTo>
                <a:lnTo>
                  <a:pt x="10" y="0"/>
                </a:lnTo>
                <a:lnTo>
                  <a:pt x="12" y="4"/>
                </a:lnTo>
                <a:lnTo>
                  <a:pt x="10" y="12"/>
                </a:lnTo>
                <a:lnTo>
                  <a:pt x="0" y="20"/>
                </a:lnTo>
                <a:lnTo>
                  <a:pt x="0" y="4"/>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504" name="Freeform 461"/>
          <p:cNvSpPr>
            <a:spLocks/>
          </p:cNvSpPr>
          <p:nvPr/>
        </p:nvSpPr>
        <p:spPr bwMode="auto">
          <a:xfrm>
            <a:off x="4490881" y="4280253"/>
            <a:ext cx="185457" cy="219943"/>
          </a:xfrm>
          <a:custGeom>
            <a:avLst/>
            <a:gdLst/>
            <a:ahLst/>
            <a:cxnLst>
              <a:cxn ang="0">
                <a:pos x="0" y="116"/>
              </a:cxn>
              <a:cxn ang="0">
                <a:pos x="15" y="116"/>
              </a:cxn>
              <a:cxn ang="0">
                <a:pos x="15" y="106"/>
              </a:cxn>
              <a:cxn ang="0">
                <a:pos x="7" y="106"/>
              </a:cxn>
              <a:cxn ang="0">
                <a:pos x="7" y="94"/>
              </a:cxn>
              <a:cxn ang="0">
                <a:pos x="15" y="94"/>
              </a:cxn>
              <a:cxn ang="0">
                <a:pos x="25" y="86"/>
              </a:cxn>
              <a:cxn ang="0">
                <a:pos x="31" y="94"/>
              </a:cxn>
              <a:cxn ang="0">
                <a:pos x="49" y="96"/>
              </a:cxn>
              <a:cxn ang="0">
                <a:pos x="53" y="88"/>
              </a:cxn>
              <a:cxn ang="0">
                <a:pos x="53" y="68"/>
              </a:cxn>
              <a:cxn ang="0">
                <a:pos x="45" y="62"/>
              </a:cxn>
              <a:cxn ang="0">
                <a:pos x="45" y="50"/>
              </a:cxn>
              <a:cxn ang="0">
                <a:pos x="53" y="44"/>
              </a:cxn>
              <a:cxn ang="0">
                <a:pos x="49" y="34"/>
              </a:cxn>
              <a:cxn ang="0">
                <a:pos x="35" y="36"/>
              </a:cxn>
              <a:cxn ang="0">
                <a:pos x="31" y="20"/>
              </a:cxn>
              <a:cxn ang="0">
                <a:pos x="59" y="20"/>
              </a:cxn>
              <a:cxn ang="0">
                <a:pos x="59" y="28"/>
              </a:cxn>
              <a:cxn ang="0">
                <a:pos x="77" y="26"/>
              </a:cxn>
              <a:cxn ang="0">
                <a:pos x="79" y="12"/>
              </a:cxn>
              <a:cxn ang="0">
                <a:pos x="87" y="0"/>
              </a:cxn>
              <a:cxn ang="0">
                <a:pos x="117" y="2"/>
              </a:cxn>
              <a:cxn ang="0">
                <a:pos x="109" y="46"/>
              </a:cxn>
              <a:cxn ang="0">
                <a:pos x="85" y="84"/>
              </a:cxn>
              <a:cxn ang="0">
                <a:pos x="81" y="116"/>
              </a:cxn>
              <a:cxn ang="0">
                <a:pos x="55" y="128"/>
              </a:cxn>
              <a:cxn ang="0">
                <a:pos x="27" y="132"/>
              </a:cxn>
              <a:cxn ang="0">
                <a:pos x="25" y="128"/>
              </a:cxn>
              <a:cxn ang="0">
                <a:pos x="15" y="132"/>
              </a:cxn>
              <a:cxn ang="0">
                <a:pos x="0" y="116"/>
              </a:cxn>
            </a:cxnLst>
            <a:rect l="0" t="0" r="r" b="b"/>
            <a:pathLst>
              <a:path w="117" h="132">
                <a:moveTo>
                  <a:pt x="0" y="116"/>
                </a:moveTo>
                <a:lnTo>
                  <a:pt x="15" y="116"/>
                </a:lnTo>
                <a:lnTo>
                  <a:pt x="15" y="106"/>
                </a:lnTo>
                <a:lnTo>
                  <a:pt x="7" y="106"/>
                </a:lnTo>
                <a:lnTo>
                  <a:pt x="7" y="94"/>
                </a:lnTo>
                <a:lnTo>
                  <a:pt x="15" y="94"/>
                </a:lnTo>
                <a:lnTo>
                  <a:pt x="25" y="86"/>
                </a:lnTo>
                <a:lnTo>
                  <a:pt x="31" y="94"/>
                </a:lnTo>
                <a:lnTo>
                  <a:pt x="49" y="96"/>
                </a:lnTo>
                <a:lnTo>
                  <a:pt x="53" y="88"/>
                </a:lnTo>
                <a:lnTo>
                  <a:pt x="53" y="68"/>
                </a:lnTo>
                <a:lnTo>
                  <a:pt x="45" y="62"/>
                </a:lnTo>
                <a:lnTo>
                  <a:pt x="45" y="50"/>
                </a:lnTo>
                <a:lnTo>
                  <a:pt x="53" y="44"/>
                </a:lnTo>
                <a:lnTo>
                  <a:pt x="49" y="34"/>
                </a:lnTo>
                <a:lnTo>
                  <a:pt x="35" y="36"/>
                </a:lnTo>
                <a:lnTo>
                  <a:pt x="31" y="20"/>
                </a:lnTo>
                <a:lnTo>
                  <a:pt x="59" y="20"/>
                </a:lnTo>
                <a:lnTo>
                  <a:pt x="59" y="28"/>
                </a:lnTo>
                <a:lnTo>
                  <a:pt x="77" y="26"/>
                </a:lnTo>
                <a:lnTo>
                  <a:pt x="79" y="12"/>
                </a:lnTo>
                <a:lnTo>
                  <a:pt x="87" y="0"/>
                </a:lnTo>
                <a:lnTo>
                  <a:pt x="117" y="2"/>
                </a:lnTo>
                <a:lnTo>
                  <a:pt x="109" y="46"/>
                </a:lnTo>
                <a:lnTo>
                  <a:pt x="85" y="84"/>
                </a:lnTo>
                <a:lnTo>
                  <a:pt x="81" y="116"/>
                </a:lnTo>
                <a:lnTo>
                  <a:pt x="55" y="128"/>
                </a:lnTo>
                <a:lnTo>
                  <a:pt x="27" y="132"/>
                </a:lnTo>
                <a:lnTo>
                  <a:pt x="25" y="128"/>
                </a:lnTo>
                <a:lnTo>
                  <a:pt x="15" y="132"/>
                </a:lnTo>
                <a:lnTo>
                  <a:pt x="0" y="116"/>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505" name="Freeform 462"/>
          <p:cNvSpPr>
            <a:spLocks/>
          </p:cNvSpPr>
          <p:nvPr/>
        </p:nvSpPr>
        <p:spPr bwMode="auto">
          <a:xfrm>
            <a:off x="5063106" y="4253593"/>
            <a:ext cx="199724" cy="246603"/>
          </a:xfrm>
          <a:custGeom>
            <a:avLst/>
            <a:gdLst/>
            <a:ahLst/>
            <a:cxnLst>
              <a:cxn ang="0">
                <a:pos x="8" y="0"/>
              </a:cxn>
              <a:cxn ang="0">
                <a:pos x="28" y="0"/>
              </a:cxn>
              <a:cxn ang="0">
                <a:pos x="64" y="16"/>
              </a:cxn>
              <a:cxn ang="0">
                <a:pos x="88" y="18"/>
              </a:cxn>
              <a:cxn ang="0">
                <a:pos x="108" y="6"/>
              </a:cxn>
              <a:cxn ang="0">
                <a:pos x="114" y="14"/>
              </a:cxn>
              <a:cxn ang="0">
                <a:pos x="126" y="10"/>
              </a:cxn>
              <a:cxn ang="0">
                <a:pos x="126" y="20"/>
              </a:cxn>
              <a:cxn ang="0">
                <a:pos x="110" y="30"/>
              </a:cxn>
              <a:cxn ang="0">
                <a:pos x="112" y="86"/>
              </a:cxn>
              <a:cxn ang="0">
                <a:pos x="122" y="98"/>
              </a:cxn>
              <a:cxn ang="0">
                <a:pos x="112" y="106"/>
              </a:cxn>
              <a:cxn ang="0">
                <a:pos x="100" y="118"/>
              </a:cxn>
              <a:cxn ang="0">
                <a:pos x="92" y="136"/>
              </a:cxn>
              <a:cxn ang="0">
                <a:pos x="86" y="148"/>
              </a:cxn>
              <a:cxn ang="0">
                <a:pos x="62" y="130"/>
              </a:cxn>
              <a:cxn ang="0">
                <a:pos x="58" y="120"/>
              </a:cxn>
              <a:cxn ang="0">
                <a:pos x="6" y="92"/>
              </a:cxn>
              <a:cxn ang="0">
                <a:pos x="2" y="92"/>
              </a:cxn>
              <a:cxn ang="0">
                <a:pos x="6" y="78"/>
              </a:cxn>
              <a:cxn ang="0">
                <a:pos x="4" y="66"/>
              </a:cxn>
              <a:cxn ang="0">
                <a:pos x="18" y="50"/>
              </a:cxn>
              <a:cxn ang="0">
                <a:pos x="12" y="28"/>
              </a:cxn>
              <a:cxn ang="0">
                <a:pos x="0" y="8"/>
              </a:cxn>
              <a:cxn ang="0">
                <a:pos x="8" y="0"/>
              </a:cxn>
            </a:cxnLst>
            <a:rect l="0" t="0" r="r" b="b"/>
            <a:pathLst>
              <a:path w="126" h="148">
                <a:moveTo>
                  <a:pt x="8" y="0"/>
                </a:moveTo>
                <a:lnTo>
                  <a:pt x="28" y="0"/>
                </a:lnTo>
                <a:lnTo>
                  <a:pt x="64" y="16"/>
                </a:lnTo>
                <a:lnTo>
                  <a:pt x="88" y="18"/>
                </a:lnTo>
                <a:lnTo>
                  <a:pt x="108" y="6"/>
                </a:lnTo>
                <a:lnTo>
                  <a:pt x="114" y="14"/>
                </a:lnTo>
                <a:lnTo>
                  <a:pt x="126" y="10"/>
                </a:lnTo>
                <a:lnTo>
                  <a:pt x="126" y="20"/>
                </a:lnTo>
                <a:lnTo>
                  <a:pt x="110" y="30"/>
                </a:lnTo>
                <a:lnTo>
                  <a:pt x="112" y="86"/>
                </a:lnTo>
                <a:lnTo>
                  <a:pt x="122" y="98"/>
                </a:lnTo>
                <a:lnTo>
                  <a:pt x="112" y="106"/>
                </a:lnTo>
                <a:lnTo>
                  <a:pt x="100" y="118"/>
                </a:lnTo>
                <a:lnTo>
                  <a:pt x="92" y="136"/>
                </a:lnTo>
                <a:lnTo>
                  <a:pt x="86" y="148"/>
                </a:lnTo>
                <a:lnTo>
                  <a:pt x="62" y="130"/>
                </a:lnTo>
                <a:lnTo>
                  <a:pt x="58" y="120"/>
                </a:lnTo>
                <a:lnTo>
                  <a:pt x="6" y="92"/>
                </a:lnTo>
                <a:lnTo>
                  <a:pt x="2" y="92"/>
                </a:lnTo>
                <a:lnTo>
                  <a:pt x="6" y="78"/>
                </a:lnTo>
                <a:lnTo>
                  <a:pt x="4" y="66"/>
                </a:lnTo>
                <a:lnTo>
                  <a:pt x="18" y="50"/>
                </a:lnTo>
                <a:lnTo>
                  <a:pt x="12" y="28"/>
                </a:lnTo>
                <a:lnTo>
                  <a:pt x="0" y="8"/>
                </a:lnTo>
                <a:lnTo>
                  <a:pt x="8" y="0"/>
                </a:lnTo>
                <a:close/>
              </a:path>
            </a:pathLst>
          </a:custGeom>
          <a:solidFill>
            <a:srgbClr val="B4DFF4"/>
          </a:solidFill>
          <a:ln w="6350" cmpd="sng">
            <a:solidFill>
              <a:schemeClr val="tx1"/>
            </a:solidFill>
            <a:prstDash val="solid"/>
            <a:round/>
            <a:headEnd/>
            <a:tailEnd/>
          </a:ln>
        </p:spPr>
        <p:txBody>
          <a:bodyPr/>
          <a:lstStyle/>
          <a:p>
            <a:endParaRPr lang="en-US" dirty="0"/>
          </a:p>
        </p:txBody>
      </p:sp>
      <p:sp>
        <p:nvSpPr>
          <p:cNvPr id="506" name="Freeform 463"/>
          <p:cNvSpPr>
            <a:spLocks/>
          </p:cNvSpPr>
          <p:nvPr/>
        </p:nvSpPr>
        <p:spPr bwMode="auto">
          <a:xfrm>
            <a:off x="4433817" y="4313576"/>
            <a:ext cx="141075" cy="159959"/>
          </a:xfrm>
          <a:custGeom>
            <a:avLst/>
            <a:gdLst/>
            <a:ahLst/>
            <a:cxnLst>
              <a:cxn ang="0">
                <a:pos x="39" y="0"/>
              </a:cxn>
              <a:cxn ang="0">
                <a:pos x="67" y="0"/>
              </a:cxn>
              <a:cxn ang="0">
                <a:pos x="71" y="16"/>
              </a:cxn>
              <a:cxn ang="0">
                <a:pos x="85" y="14"/>
              </a:cxn>
              <a:cxn ang="0">
                <a:pos x="89" y="24"/>
              </a:cxn>
              <a:cxn ang="0">
                <a:pos x="81" y="30"/>
              </a:cxn>
              <a:cxn ang="0">
                <a:pos x="81" y="42"/>
              </a:cxn>
              <a:cxn ang="0">
                <a:pos x="89" y="48"/>
              </a:cxn>
              <a:cxn ang="0">
                <a:pos x="89" y="68"/>
              </a:cxn>
              <a:cxn ang="0">
                <a:pos x="85" y="76"/>
              </a:cxn>
              <a:cxn ang="0">
                <a:pos x="67" y="74"/>
              </a:cxn>
              <a:cxn ang="0">
                <a:pos x="61" y="66"/>
              </a:cxn>
              <a:cxn ang="0">
                <a:pos x="51" y="74"/>
              </a:cxn>
              <a:cxn ang="0">
                <a:pos x="43" y="74"/>
              </a:cxn>
              <a:cxn ang="0">
                <a:pos x="43" y="86"/>
              </a:cxn>
              <a:cxn ang="0">
                <a:pos x="51" y="86"/>
              </a:cxn>
              <a:cxn ang="0">
                <a:pos x="51" y="96"/>
              </a:cxn>
              <a:cxn ang="0">
                <a:pos x="36" y="96"/>
              </a:cxn>
              <a:cxn ang="0">
                <a:pos x="18" y="82"/>
              </a:cxn>
              <a:cxn ang="0">
                <a:pos x="10" y="68"/>
              </a:cxn>
              <a:cxn ang="0">
                <a:pos x="0" y="48"/>
              </a:cxn>
              <a:cxn ang="0">
                <a:pos x="10" y="32"/>
              </a:cxn>
              <a:cxn ang="0">
                <a:pos x="12" y="24"/>
              </a:cxn>
              <a:cxn ang="0">
                <a:pos x="36" y="22"/>
              </a:cxn>
              <a:cxn ang="0">
                <a:pos x="39" y="0"/>
              </a:cxn>
            </a:cxnLst>
            <a:rect l="0" t="0" r="r" b="b"/>
            <a:pathLst>
              <a:path w="89" h="96">
                <a:moveTo>
                  <a:pt x="39" y="0"/>
                </a:moveTo>
                <a:lnTo>
                  <a:pt x="67" y="0"/>
                </a:lnTo>
                <a:lnTo>
                  <a:pt x="71" y="16"/>
                </a:lnTo>
                <a:lnTo>
                  <a:pt x="85" y="14"/>
                </a:lnTo>
                <a:lnTo>
                  <a:pt x="89" y="24"/>
                </a:lnTo>
                <a:lnTo>
                  <a:pt x="81" y="30"/>
                </a:lnTo>
                <a:lnTo>
                  <a:pt x="81" y="42"/>
                </a:lnTo>
                <a:lnTo>
                  <a:pt x="89" y="48"/>
                </a:lnTo>
                <a:lnTo>
                  <a:pt x="89" y="68"/>
                </a:lnTo>
                <a:lnTo>
                  <a:pt x="85" y="76"/>
                </a:lnTo>
                <a:lnTo>
                  <a:pt x="67" y="74"/>
                </a:lnTo>
                <a:lnTo>
                  <a:pt x="61" y="66"/>
                </a:lnTo>
                <a:lnTo>
                  <a:pt x="51" y="74"/>
                </a:lnTo>
                <a:lnTo>
                  <a:pt x="43" y="74"/>
                </a:lnTo>
                <a:lnTo>
                  <a:pt x="43" y="86"/>
                </a:lnTo>
                <a:lnTo>
                  <a:pt x="51" y="86"/>
                </a:lnTo>
                <a:lnTo>
                  <a:pt x="51" y="96"/>
                </a:lnTo>
                <a:lnTo>
                  <a:pt x="36" y="96"/>
                </a:lnTo>
                <a:lnTo>
                  <a:pt x="18" y="82"/>
                </a:lnTo>
                <a:lnTo>
                  <a:pt x="10" y="68"/>
                </a:lnTo>
                <a:lnTo>
                  <a:pt x="0" y="48"/>
                </a:lnTo>
                <a:lnTo>
                  <a:pt x="10" y="32"/>
                </a:lnTo>
                <a:lnTo>
                  <a:pt x="12" y="24"/>
                </a:lnTo>
                <a:lnTo>
                  <a:pt x="36" y="22"/>
                </a:lnTo>
                <a:lnTo>
                  <a:pt x="39" y="0"/>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507" name="Freeform 464"/>
          <p:cNvSpPr>
            <a:spLocks/>
          </p:cNvSpPr>
          <p:nvPr/>
        </p:nvSpPr>
        <p:spPr bwMode="auto">
          <a:xfrm>
            <a:off x="3783923" y="4010323"/>
            <a:ext cx="79256" cy="19996"/>
          </a:xfrm>
          <a:custGeom>
            <a:avLst/>
            <a:gdLst/>
            <a:ahLst/>
            <a:cxnLst>
              <a:cxn ang="0">
                <a:pos x="8" y="0"/>
              </a:cxn>
              <a:cxn ang="0">
                <a:pos x="20" y="0"/>
              </a:cxn>
              <a:cxn ang="0">
                <a:pos x="32" y="2"/>
              </a:cxn>
              <a:cxn ang="0">
                <a:pos x="42" y="4"/>
              </a:cxn>
              <a:cxn ang="0">
                <a:pos x="50" y="6"/>
              </a:cxn>
              <a:cxn ang="0">
                <a:pos x="46" y="8"/>
              </a:cxn>
              <a:cxn ang="0">
                <a:pos x="34" y="8"/>
              </a:cxn>
              <a:cxn ang="0">
                <a:pos x="26" y="8"/>
              </a:cxn>
              <a:cxn ang="0">
                <a:pos x="16" y="8"/>
              </a:cxn>
              <a:cxn ang="0">
                <a:pos x="6" y="12"/>
              </a:cxn>
              <a:cxn ang="0">
                <a:pos x="0" y="10"/>
              </a:cxn>
              <a:cxn ang="0">
                <a:pos x="4" y="0"/>
              </a:cxn>
              <a:cxn ang="0">
                <a:pos x="8" y="0"/>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solidFill>
            <a:schemeClr val="bg2"/>
          </a:solidFill>
          <a:ln w="6350" cmpd="sng">
            <a:solidFill>
              <a:schemeClr val="tx1"/>
            </a:solidFill>
            <a:round/>
            <a:headEnd/>
            <a:tailEnd/>
          </a:ln>
        </p:spPr>
        <p:txBody>
          <a:bodyPr/>
          <a:lstStyle/>
          <a:p>
            <a:endParaRPr lang="en-US" dirty="0"/>
          </a:p>
        </p:txBody>
      </p:sp>
      <p:sp>
        <p:nvSpPr>
          <p:cNvPr id="508" name="Freeform 465"/>
          <p:cNvSpPr>
            <a:spLocks/>
          </p:cNvSpPr>
          <p:nvPr/>
        </p:nvSpPr>
        <p:spPr bwMode="auto">
          <a:xfrm>
            <a:off x="3783923" y="4010323"/>
            <a:ext cx="79256" cy="19996"/>
          </a:xfrm>
          <a:custGeom>
            <a:avLst/>
            <a:gdLst/>
            <a:ahLst/>
            <a:cxnLst>
              <a:cxn ang="0">
                <a:pos x="8" y="0"/>
              </a:cxn>
              <a:cxn ang="0">
                <a:pos x="20" y="0"/>
              </a:cxn>
              <a:cxn ang="0">
                <a:pos x="32" y="2"/>
              </a:cxn>
              <a:cxn ang="0">
                <a:pos x="42" y="4"/>
              </a:cxn>
              <a:cxn ang="0">
                <a:pos x="50" y="6"/>
              </a:cxn>
              <a:cxn ang="0">
                <a:pos x="46" y="8"/>
              </a:cxn>
              <a:cxn ang="0">
                <a:pos x="34" y="8"/>
              </a:cxn>
              <a:cxn ang="0">
                <a:pos x="26" y="8"/>
              </a:cxn>
              <a:cxn ang="0">
                <a:pos x="16" y="8"/>
              </a:cxn>
              <a:cxn ang="0">
                <a:pos x="6" y="12"/>
              </a:cxn>
              <a:cxn ang="0">
                <a:pos x="0" y="10"/>
              </a:cxn>
              <a:cxn ang="0">
                <a:pos x="4" y="0"/>
              </a:cxn>
              <a:cxn ang="0">
                <a:pos x="8" y="0"/>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509" name="Freeform 466"/>
          <p:cNvSpPr>
            <a:spLocks/>
          </p:cNvSpPr>
          <p:nvPr/>
        </p:nvSpPr>
        <p:spPr bwMode="auto">
          <a:xfrm>
            <a:off x="3777583" y="3930344"/>
            <a:ext cx="145829" cy="116636"/>
          </a:xfrm>
          <a:custGeom>
            <a:avLst/>
            <a:gdLst/>
            <a:ahLst/>
            <a:cxnLst>
              <a:cxn ang="0">
                <a:pos x="2" y="34"/>
              </a:cxn>
              <a:cxn ang="0">
                <a:pos x="0" y="28"/>
              </a:cxn>
              <a:cxn ang="0">
                <a:pos x="6" y="20"/>
              </a:cxn>
              <a:cxn ang="0">
                <a:pos x="12" y="12"/>
              </a:cxn>
              <a:cxn ang="0">
                <a:pos x="14" y="2"/>
              </a:cxn>
              <a:cxn ang="0">
                <a:pos x="28" y="0"/>
              </a:cxn>
              <a:cxn ang="0">
                <a:pos x="42" y="0"/>
              </a:cxn>
              <a:cxn ang="0">
                <a:pos x="54" y="6"/>
              </a:cxn>
              <a:cxn ang="0">
                <a:pos x="62" y="12"/>
              </a:cxn>
              <a:cxn ang="0">
                <a:pos x="70" y="24"/>
              </a:cxn>
              <a:cxn ang="0">
                <a:pos x="80" y="32"/>
              </a:cxn>
              <a:cxn ang="0">
                <a:pos x="82" y="38"/>
              </a:cxn>
              <a:cxn ang="0">
                <a:pos x="84" y="50"/>
              </a:cxn>
              <a:cxn ang="0">
                <a:pos x="90" y="58"/>
              </a:cxn>
              <a:cxn ang="0">
                <a:pos x="92" y="66"/>
              </a:cxn>
              <a:cxn ang="0">
                <a:pos x="92" y="70"/>
              </a:cxn>
              <a:cxn ang="0">
                <a:pos x="70" y="68"/>
              </a:cxn>
              <a:cxn ang="0">
                <a:pos x="64" y="64"/>
              </a:cxn>
              <a:cxn ang="0">
                <a:pos x="58" y="64"/>
              </a:cxn>
              <a:cxn ang="0">
                <a:pos x="50" y="64"/>
              </a:cxn>
              <a:cxn ang="0">
                <a:pos x="38" y="64"/>
              </a:cxn>
              <a:cxn ang="0">
                <a:pos x="32" y="64"/>
              </a:cxn>
              <a:cxn ang="0">
                <a:pos x="28" y="68"/>
              </a:cxn>
              <a:cxn ang="0">
                <a:pos x="10" y="70"/>
              </a:cxn>
              <a:cxn ang="0">
                <a:pos x="10" y="60"/>
              </a:cxn>
              <a:cxn ang="0">
                <a:pos x="20" y="56"/>
              </a:cxn>
              <a:cxn ang="0">
                <a:pos x="30" y="56"/>
              </a:cxn>
              <a:cxn ang="0">
                <a:pos x="38" y="56"/>
              </a:cxn>
              <a:cxn ang="0">
                <a:pos x="50" y="56"/>
              </a:cxn>
              <a:cxn ang="0">
                <a:pos x="54" y="54"/>
              </a:cxn>
              <a:cxn ang="0">
                <a:pos x="40" y="50"/>
              </a:cxn>
              <a:cxn ang="0">
                <a:pos x="36" y="50"/>
              </a:cxn>
              <a:cxn ang="0">
                <a:pos x="22" y="48"/>
              </a:cxn>
              <a:cxn ang="0">
                <a:pos x="12" y="48"/>
              </a:cxn>
              <a:cxn ang="0">
                <a:pos x="8" y="48"/>
              </a:cxn>
              <a:cxn ang="0">
                <a:pos x="4" y="40"/>
              </a:cxn>
              <a:cxn ang="0">
                <a:pos x="2" y="34"/>
              </a:cxn>
            </a:cxnLst>
            <a:rect l="0" t="0" r="r" b="b"/>
            <a:pathLst>
              <a:path w="92" h="70">
                <a:moveTo>
                  <a:pt x="2" y="34"/>
                </a:moveTo>
                <a:lnTo>
                  <a:pt x="0" y="28"/>
                </a:lnTo>
                <a:lnTo>
                  <a:pt x="6" y="20"/>
                </a:lnTo>
                <a:lnTo>
                  <a:pt x="12" y="12"/>
                </a:lnTo>
                <a:lnTo>
                  <a:pt x="14" y="2"/>
                </a:lnTo>
                <a:lnTo>
                  <a:pt x="28" y="0"/>
                </a:lnTo>
                <a:lnTo>
                  <a:pt x="42" y="0"/>
                </a:lnTo>
                <a:lnTo>
                  <a:pt x="54" y="6"/>
                </a:lnTo>
                <a:lnTo>
                  <a:pt x="62" y="12"/>
                </a:lnTo>
                <a:lnTo>
                  <a:pt x="70" y="24"/>
                </a:lnTo>
                <a:lnTo>
                  <a:pt x="80" y="32"/>
                </a:lnTo>
                <a:lnTo>
                  <a:pt x="82" y="38"/>
                </a:lnTo>
                <a:lnTo>
                  <a:pt x="84" y="50"/>
                </a:lnTo>
                <a:lnTo>
                  <a:pt x="90" y="58"/>
                </a:lnTo>
                <a:lnTo>
                  <a:pt x="92" y="66"/>
                </a:lnTo>
                <a:lnTo>
                  <a:pt x="92" y="70"/>
                </a:lnTo>
                <a:lnTo>
                  <a:pt x="70" y="68"/>
                </a:lnTo>
                <a:lnTo>
                  <a:pt x="64" y="64"/>
                </a:lnTo>
                <a:lnTo>
                  <a:pt x="58" y="64"/>
                </a:lnTo>
                <a:lnTo>
                  <a:pt x="50" y="64"/>
                </a:lnTo>
                <a:lnTo>
                  <a:pt x="38" y="64"/>
                </a:lnTo>
                <a:lnTo>
                  <a:pt x="32" y="64"/>
                </a:lnTo>
                <a:lnTo>
                  <a:pt x="28" y="68"/>
                </a:lnTo>
                <a:lnTo>
                  <a:pt x="10" y="70"/>
                </a:lnTo>
                <a:lnTo>
                  <a:pt x="10" y="60"/>
                </a:lnTo>
                <a:lnTo>
                  <a:pt x="20" y="56"/>
                </a:lnTo>
                <a:lnTo>
                  <a:pt x="30" y="56"/>
                </a:lnTo>
                <a:lnTo>
                  <a:pt x="38" y="56"/>
                </a:lnTo>
                <a:lnTo>
                  <a:pt x="50" y="56"/>
                </a:lnTo>
                <a:lnTo>
                  <a:pt x="54" y="54"/>
                </a:lnTo>
                <a:lnTo>
                  <a:pt x="40" y="50"/>
                </a:lnTo>
                <a:lnTo>
                  <a:pt x="36" y="50"/>
                </a:lnTo>
                <a:lnTo>
                  <a:pt x="22" y="48"/>
                </a:lnTo>
                <a:lnTo>
                  <a:pt x="12" y="48"/>
                </a:lnTo>
                <a:lnTo>
                  <a:pt x="8" y="48"/>
                </a:lnTo>
                <a:lnTo>
                  <a:pt x="4" y="40"/>
                </a:lnTo>
                <a:lnTo>
                  <a:pt x="2" y="34"/>
                </a:lnTo>
                <a:close/>
              </a:path>
            </a:pathLst>
          </a:custGeom>
          <a:solidFill>
            <a:srgbClr val="B4DFF4"/>
          </a:solidFill>
          <a:ln w="6350" cmpd="sng">
            <a:solidFill>
              <a:schemeClr val="tx1"/>
            </a:solidFill>
            <a:prstDash val="solid"/>
            <a:round/>
            <a:headEnd/>
            <a:tailEnd/>
          </a:ln>
        </p:spPr>
        <p:txBody>
          <a:bodyPr/>
          <a:lstStyle/>
          <a:p>
            <a:endParaRPr lang="en-US" dirty="0"/>
          </a:p>
        </p:txBody>
      </p:sp>
      <p:sp>
        <p:nvSpPr>
          <p:cNvPr id="510" name="Freeform 467"/>
          <p:cNvSpPr>
            <a:spLocks/>
          </p:cNvSpPr>
          <p:nvPr/>
        </p:nvSpPr>
        <p:spPr bwMode="auto">
          <a:xfrm>
            <a:off x="4972753" y="5065049"/>
            <a:ext cx="60233" cy="59985"/>
          </a:xfrm>
          <a:custGeom>
            <a:avLst/>
            <a:gdLst/>
            <a:ahLst/>
            <a:cxnLst>
              <a:cxn ang="0">
                <a:pos x="28" y="0"/>
              </a:cxn>
              <a:cxn ang="0">
                <a:pos x="0" y="10"/>
              </a:cxn>
              <a:cxn ang="0">
                <a:pos x="8" y="36"/>
              </a:cxn>
              <a:cxn ang="0">
                <a:pos x="38" y="26"/>
              </a:cxn>
              <a:cxn ang="0">
                <a:pos x="26" y="18"/>
              </a:cxn>
              <a:cxn ang="0">
                <a:pos x="28" y="0"/>
              </a:cxn>
            </a:cxnLst>
            <a:rect l="0" t="0" r="r" b="b"/>
            <a:pathLst>
              <a:path w="38" h="36">
                <a:moveTo>
                  <a:pt x="28" y="0"/>
                </a:moveTo>
                <a:lnTo>
                  <a:pt x="0" y="10"/>
                </a:lnTo>
                <a:lnTo>
                  <a:pt x="8" y="36"/>
                </a:lnTo>
                <a:lnTo>
                  <a:pt x="38" y="26"/>
                </a:lnTo>
                <a:lnTo>
                  <a:pt x="26" y="18"/>
                </a:lnTo>
                <a:lnTo>
                  <a:pt x="28" y="0"/>
                </a:lnTo>
                <a:close/>
              </a:path>
            </a:pathLst>
          </a:custGeom>
          <a:solidFill>
            <a:schemeClr val="bg2">
              <a:lumMod val="75000"/>
            </a:schemeClr>
          </a:solidFill>
          <a:ln w="6350" cmpd="sng">
            <a:solidFill>
              <a:schemeClr val="tx1"/>
            </a:solidFill>
            <a:round/>
            <a:headEnd/>
            <a:tailEnd/>
          </a:ln>
          <a:effectLst/>
        </p:spPr>
        <p:txBody>
          <a:bodyPr wrap="none" anchor="ctr"/>
          <a:lstStyle/>
          <a:p>
            <a:endParaRPr lang="en-US" dirty="0"/>
          </a:p>
        </p:txBody>
      </p:sp>
      <p:sp>
        <p:nvSpPr>
          <p:cNvPr id="511" name="Freeform 468"/>
          <p:cNvSpPr>
            <a:spLocks/>
          </p:cNvSpPr>
          <p:nvPr/>
        </p:nvSpPr>
        <p:spPr bwMode="auto">
          <a:xfrm>
            <a:off x="4890328" y="5125032"/>
            <a:ext cx="50723" cy="73315"/>
          </a:xfrm>
          <a:custGeom>
            <a:avLst/>
            <a:gdLst/>
            <a:ahLst/>
            <a:cxnLst>
              <a:cxn ang="0">
                <a:pos x="32" y="28"/>
              </a:cxn>
              <a:cxn ang="0">
                <a:pos x="16" y="0"/>
              </a:cxn>
              <a:cxn ang="0">
                <a:pos x="0" y="22"/>
              </a:cxn>
              <a:cxn ang="0">
                <a:pos x="10" y="44"/>
              </a:cxn>
              <a:cxn ang="0">
                <a:pos x="18" y="32"/>
              </a:cxn>
              <a:cxn ang="0">
                <a:pos x="32" y="28"/>
              </a:cxn>
            </a:cxnLst>
            <a:rect l="0" t="0" r="r" b="b"/>
            <a:pathLst>
              <a:path w="32" h="44">
                <a:moveTo>
                  <a:pt x="32" y="28"/>
                </a:moveTo>
                <a:lnTo>
                  <a:pt x="16" y="0"/>
                </a:lnTo>
                <a:lnTo>
                  <a:pt x="0" y="22"/>
                </a:lnTo>
                <a:lnTo>
                  <a:pt x="10" y="44"/>
                </a:lnTo>
                <a:lnTo>
                  <a:pt x="18" y="32"/>
                </a:lnTo>
                <a:lnTo>
                  <a:pt x="32" y="28"/>
                </a:lnTo>
                <a:close/>
              </a:path>
            </a:pathLst>
          </a:custGeom>
          <a:solidFill>
            <a:schemeClr val="bg2">
              <a:lumMod val="75000"/>
            </a:schemeClr>
          </a:solidFill>
          <a:ln w="6350" cmpd="sng">
            <a:solidFill>
              <a:schemeClr val="tx1"/>
            </a:solidFill>
            <a:round/>
            <a:headEnd/>
            <a:tailEnd/>
          </a:ln>
          <a:effectLst/>
        </p:spPr>
        <p:txBody>
          <a:bodyPr wrap="none" anchor="ctr"/>
          <a:lstStyle/>
          <a:p>
            <a:endParaRPr lang="en-US" dirty="0"/>
          </a:p>
        </p:txBody>
      </p:sp>
      <p:sp>
        <p:nvSpPr>
          <p:cNvPr id="512" name="Freeform 470"/>
          <p:cNvSpPr>
            <a:spLocks/>
          </p:cNvSpPr>
          <p:nvPr/>
        </p:nvSpPr>
        <p:spPr bwMode="auto">
          <a:xfrm>
            <a:off x="4733403" y="2127480"/>
            <a:ext cx="269468" cy="436552"/>
          </a:xfrm>
          <a:custGeom>
            <a:avLst/>
            <a:gdLst/>
            <a:ahLst/>
            <a:cxnLst>
              <a:cxn ang="0">
                <a:pos x="106" y="250"/>
              </a:cxn>
              <a:cxn ang="0">
                <a:pos x="88" y="250"/>
              </a:cxn>
              <a:cxn ang="0">
                <a:pos x="64" y="258"/>
              </a:cxn>
              <a:cxn ang="0">
                <a:pos x="40" y="262"/>
              </a:cxn>
              <a:cxn ang="0">
                <a:pos x="10" y="246"/>
              </a:cxn>
              <a:cxn ang="0">
                <a:pos x="12" y="226"/>
              </a:cxn>
              <a:cxn ang="0">
                <a:pos x="6" y="204"/>
              </a:cxn>
              <a:cxn ang="0">
                <a:pos x="10" y="188"/>
              </a:cxn>
              <a:cxn ang="0">
                <a:pos x="22" y="182"/>
              </a:cxn>
              <a:cxn ang="0">
                <a:pos x="28" y="170"/>
              </a:cxn>
              <a:cxn ang="0">
                <a:pos x="64" y="142"/>
              </a:cxn>
              <a:cxn ang="0">
                <a:pos x="72" y="140"/>
              </a:cxn>
              <a:cxn ang="0">
                <a:pos x="70" y="124"/>
              </a:cxn>
              <a:cxn ang="0">
                <a:pos x="54" y="116"/>
              </a:cxn>
              <a:cxn ang="0">
                <a:pos x="44" y="102"/>
              </a:cxn>
              <a:cxn ang="0">
                <a:pos x="50" y="86"/>
              </a:cxn>
              <a:cxn ang="0">
                <a:pos x="42" y="82"/>
              </a:cxn>
              <a:cxn ang="0">
                <a:pos x="44" y="62"/>
              </a:cxn>
              <a:cxn ang="0">
                <a:pos x="34" y="48"/>
              </a:cxn>
              <a:cxn ang="0">
                <a:pos x="20" y="48"/>
              </a:cxn>
              <a:cxn ang="0">
                <a:pos x="0" y="30"/>
              </a:cxn>
              <a:cxn ang="0">
                <a:pos x="10" y="22"/>
              </a:cxn>
              <a:cxn ang="0">
                <a:pos x="24" y="38"/>
              </a:cxn>
              <a:cxn ang="0">
                <a:pos x="66" y="42"/>
              </a:cxn>
              <a:cxn ang="0">
                <a:pos x="76" y="32"/>
              </a:cxn>
              <a:cxn ang="0">
                <a:pos x="84" y="12"/>
              </a:cxn>
              <a:cxn ang="0">
                <a:pos x="104" y="0"/>
              </a:cxn>
              <a:cxn ang="0">
                <a:pos x="126" y="8"/>
              </a:cxn>
              <a:cxn ang="0">
                <a:pos x="136" y="22"/>
              </a:cxn>
              <a:cxn ang="0">
                <a:pos x="126" y="32"/>
              </a:cxn>
              <a:cxn ang="0">
                <a:pos x="122" y="54"/>
              </a:cxn>
              <a:cxn ang="0">
                <a:pos x="146" y="68"/>
              </a:cxn>
              <a:cxn ang="0">
                <a:pos x="130" y="84"/>
              </a:cxn>
              <a:cxn ang="0">
                <a:pos x="140" y="102"/>
              </a:cxn>
              <a:cxn ang="0">
                <a:pos x="146" y="118"/>
              </a:cxn>
              <a:cxn ang="0">
                <a:pos x="138" y="138"/>
              </a:cxn>
              <a:cxn ang="0">
                <a:pos x="148" y="148"/>
              </a:cxn>
              <a:cxn ang="0">
                <a:pos x="156" y="162"/>
              </a:cxn>
              <a:cxn ang="0">
                <a:pos x="146" y="172"/>
              </a:cxn>
              <a:cxn ang="0">
                <a:pos x="170" y="190"/>
              </a:cxn>
              <a:cxn ang="0">
                <a:pos x="162" y="204"/>
              </a:cxn>
              <a:cxn ang="0">
                <a:pos x="136" y="228"/>
              </a:cxn>
              <a:cxn ang="0">
                <a:pos x="106" y="250"/>
              </a:cxn>
            </a:cxnLst>
            <a:rect l="0" t="0" r="r" b="b"/>
            <a:pathLst>
              <a:path w="170" h="262">
                <a:moveTo>
                  <a:pt x="106" y="250"/>
                </a:moveTo>
                <a:lnTo>
                  <a:pt x="88" y="250"/>
                </a:lnTo>
                <a:lnTo>
                  <a:pt x="64" y="258"/>
                </a:lnTo>
                <a:lnTo>
                  <a:pt x="40" y="262"/>
                </a:lnTo>
                <a:lnTo>
                  <a:pt x="10" y="246"/>
                </a:lnTo>
                <a:lnTo>
                  <a:pt x="12" y="226"/>
                </a:lnTo>
                <a:lnTo>
                  <a:pt x="6" y="204"/>
                </a:lnTo>
                <a:lnTo>
                  <a:pt x="10" y="188"/>
                </a:lnTo>
                <a:lnTo>
                  <a:pt x="22" y="182"/>
                </a:lnTo>
                <a:lnTo>
                  <a:pt x="28" y="170"/>
                </a:lnTo>
                <a:lnTo>
                  <a:pt x="64" y="142"/>
                </a:lnTo>
                <a:lnTo>
                  <a:pt x="72" y="140"/>
                </a:lnTo>
                <a:lnTo>
                  <a:pt x="70" y="124"/>
                </a:lnTo>
                <a:lnTo>
                  <a:pt x="54" y="116"/>
                </a:lnTo>
                <a:lnTo>
                  <a:pt x="44" y="102"/>
                </a:lnTo>
                <a:lnTo>
                  <a:pt x="50" y="86"/>
                </a:lnTo>
                <a:lnTo>
                  <a:pt x="42" y="82"/>
                </a:lnTo>
                <a:lnTo>
                  <a:pt x="44" y="62"/>
                </a:lnTo>
                <a:lnTo>
                  <a:pt x="34" y="48"/>
                </a:lnTo>
                <a:lnTo>
                  <a:pt x="20" y="48"/>
                </a:lnTo>
                <a:lnTo>
                  <a:pt x="0" y="30"/>
                </a:lnTo>
                <a:lnTo>
                  <a:pt x="10" y="22"/>
                </a:lnTo>
                <a:lnTo>
                  <a:pt x="24" y="38"/>
                </a:lnTo>
                <a:lnTo>
                  <a:pt x="66" y="42"/>
                </a:lnTo>
                <a:lnTo>
                  <a:pt x="76" y="32"/>
                </a:lnTo>
                <a:lnTo>
                  <a:pt x="84" y="12"/>
                </a:lnTo>
                <a:lnTo>
                  <a:pt x="104" y="0"/>
                </a:lnTo>
                <a:lnTo>
                  <a:pt x="126" y="8"/>
                </a:lnTo>
                <a:lnTo>
                  <a:pt x="136" y="22"/>
                </a:lnTo>
                <a:lnTo>
                  <a:pt x="126" y="32"/>
                </a:lnTo>
                <a:lnTo>
                  <a:pt x="122" y="54"/>
                </a:lnTo>
                <a:lnTo>
                  <a:pt x="146" y="68"/>
                </a:lnTo>
                <a:lnTo>
                  <a:pt x="130" y="84"/>
                </a:lnTo>
                <a:lnTo>
                  <a:pt x="140" y="102"/>
                </a:lnTo>
                <a:lnTo>
                  <a:pt x="146" y="118"/>
                </a:lnTo>
                <a:lnTo>
                  <a:pt x="138" y="138"/>
                </a:lnTo>
                <a:lnTo>
                  <a:pt x="148" y="148"/>
                </a:lnTo>
                <a:lnTo>
                  <a:pt x="156" y="162"/>
                </a:lnTo>
                <a:lnTo>
                  <a:pt x="146" y="172"/>
                </a:lnTo>
                <a:lnTo>
                  <a:pt x="170" y="190"/>
                </a:lnTo>
                <a:lnTo>
                  <a:pt x="162" y="204"/>
                </a:lnTo>
                <a:lnTo>
                  <a:pt x="136" y="228"/>
                </a:lnTo>
                <a:lnTo>
                  <a:pt x="106" y="250"/>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13" name="Freeform 471"/>
          <p:cNvSpPr>
            <a:spLocks/>
          </p:cNvSpPr>
          <p:nvPr/>
        </p:nvSpPr>
        <p:spPr bwMode="auto">
          <a:xfrm>
            <a:off x="4487710" y="2177467"/>
            <a:ext cx="331288" cy="563187"/>
          </a:xfrm>
          <a:custGeom>
            <a:avLst/>
            <a:gdLst/>
            <a:ahLst/>
            <a:cxnLst>
              <a:cxn ang="0">
                <a:pos x="167" y="10"/>
              </a:cxn>
              <a:cxn ang="0">
                <a:pos x="189" y="18"/>
              </a:cxn>
              <a:cxn ang="0">
                <a:pos x="199" y="40"/>
              </a:cxn>
              <a:cxn ang="0">
                <a:pos x="205" y="56"/>
              </a:cxn>
              <a:cxn ang="0">
                <a:pos x="209" y="86"/>
              </a:cxn>
              <a:cxn ang="0">
                <a:pos x="181" y="90"/>
              </a:cxn>
              <a:cxn ang="0">
                <a:pos x="161" y="114"/>
              </a:cxn>
              <a:cxn ang="0">
                <a:pos x="153" y="138"/>
              </a:cxn>
              <a:cxn ang="0">
                <a:pos x="121" y="152"/>
              </a:cxn>
              <a:cxn ang="0">
                <a:pos x="103" y="178"/>
              </a:cxn>
              <a:cxn ang="0">
                <a:pos x="101" y="216"/>
              </a:cxn>
              <a:cxn ang="0">
                <a:pos x="125" y="236"/>
              </a:cxn>
              <a:cxn ang="0">
                <a:pos x="111" y="256"/>
              </a:cxn>
              <a:cxn ang="0">
                <a:pos x="91" y="278"/>
              </a:cxn>
              <a:cxn ang="0">
                <a:pos x="87" y="304"/>
              </a:cxn>
              <a:cxn ang="0">
                <a:pos x="69" y="322"/>
              </a:cxn>
              <a:cxn ang="0">
                <a:pos x="51" y="336"/>
              </a:cxn>
              <a:cxn ang="0">
                <a:pos x="33" y="324"/>
              </a:cxn>
              <a:cxn ang="0">
                <a:pos x="29" y="308"/>
              </a:cxn>
              <a:cxn ang="0">
                <a:pos x="11" y="274"/>
              </a:cxn>
              <a:cxn ang="0">
                <a:pos x="17" y="252"/>
              </a:cxn>
              <a:cxn ang="0">
                <a:pos x="25" y="228"/>
              </a:cxn>
              <a:cxn ang="0">
                <a:pos x="17" y="208"/>
              </a:cxn>
              <a:cxn ang="0">
                <a:pos x="29" y="194"/>
              </a:cxn>
              <a:cxn ang="0">
                <a:pos x="17" y="168"/>
              </a:cxn>
              <a:cxn ang="0">
                <a:pos x="33" y="134"/>
              </a:cxn>
              <a:cxn ang="0">
                <a:pos x="53" y="124"/>
              </a:cxn>
              <a:cxn ang="0">
                <a:pos x="57" y="94"/>
              </a:cxn>
              <a:cxn ang="0">
                <a:pos x="73" y="76"/>
              </a:cxn>
              <a:cxn ang="0">
                <a:pos x="87" y="54"/>
              </a:cxn>
              <a:cxn ang="0">
                <a:pos x="99" y="26"/>
              </a:cxn>
              <a:cxn ang="0">
                <a:pos x="117" y="12"/>
              </a:cxn>
              <a:cxn ang="0">
                <a:pos x="131" y="18"/>
              </a:cxn>
              <a:cxn ang="0">
                <a:pos x="145" y="2"/>
              </a:cxn>
            </a:cxnLst>
            <a:rect l="0" t="0" r="r" b="b"/>
            <a:pathLst>
              <a:path w="209" h="338">
                <a:moveTo>
                  <a:pt x="155" y="0"/>
                </a:moveTo>
                <a:lnTo>
                  <a:pt x="167" y="10"/>
                </a:lnTo>
                <a:lnTo>
                  <a:pt x="175" y="18"/>
                </a:lnTo>
                <a:lnTo>
                  <a:pt x="189" y="18"/>
                </a:lnTo>
                <a:lnTo>
                  <a:pt x="199" y="32"/>
                </a:lnTo>
                <a:lnTo>
                  <a:pt x="199" y="40"/>
                </a:lnTo>
                <a:lnTo>
                  <a:pt x="197" y="52"/>
                </a:lnTo>
                <a:lnTo>
                  <a:pt x="205" y="56"/>
                </a:lnTo>
                <a:lnTo>
                  <a:pt x="199" y="72"/>
                </a:lnTo>
                <a:lnTo>
                  <a:pt x="209" y="86"/>
                </a:lnTo>
                <a:lnTo>
                  <a:pt x="191" y="88"/>
                </a:lnTo>
                <a:lnTo>
                  <a:pt x="181" y="90"/>
                </a:lnTo>
                <a:lnTo>
                  <a:pt x="167" y="100"/>
                </a:lnTo>
                <a:lnTo>
                  <a:pt x="161" y="114"/>
                </a:lnTo>
                <a:lnTo>
                  <a:pt x="165" y="124"/>
                </a:lnTo>
                <a:lnTo>
                  <a:pt x="153" y="138"/>
                </a:lnTo>
                <a:lnTo>
                  <a:pt x="137" y="150"/>
                </a:lnTo>
                <a:lnTo>
                  <a:pt x="121" y="152"/>
                </a:lnTo>
                <a:lnTo>
                  <a:pt x="111" y="166"/>
                </a:lnTo>
                <a:lnTo>
                  <a:pt x="103" y="178"/>
                </a:lnTo>
                <a:lnTo>
                  <a:pt x="99" y="194"/>
                </a:lnTo>
                <a:lnTo>
                  <a:pt x="101" y="216"/>
                </a:lnTo>
                <a:lnTo>
                  <a:pt x="115" y="222"/>
                </a:lnTo>
                <a:lnTo>
                  <a:pt x="125" y="236"/>
                </a:lnTo>
                <a:lnTo>
                  <a:pt x="123" y="248"/>
                </a:lnTo>
                <a:lnTo>
                  <a:pt x="111" y="256"/>
                </a:lnTo>
                <a:lnTo>
                  <a:pt x="93" y="266"/>
                </a:lnTo>
                <a:lnTo>
                  <a:pt x="91" y="278"/>
                </a:lnTo>
                <a:lnTo>
                  <a:pt x="91" y="292"/>
                </a:lnTo>
                <a:lnTo>
                  <a:pt x="87" y="304"/>
                </a:lnTo>
                <a:lnTo>
                  <a:pt x="81" y="316"/>
                </a:lnTo>
                <a:lnTo>
                  <a:pt x="69" y="322"/>
                </a:lnTo>
                <a:lnTo>
                  <a:pt x="55" y="324"/>
                </a:lnTo>
                <a:lnTo>
                  <a:pt x="51" y="336"/>
                </a:lnTo>
                <a:lnTo>
                  <a:pt x="37" y="338"/>
                </a:lnTo>
                <a:lnTo>
                  <a:pt x="33" y="324"/>
                </a:lnTo>
                <a:lnTo>
                  <a:pt x="29" y="316"/>
                </a:lnTo>
                <a:lnTo>
                  <a:pt x="29" y="308"/>
                </a:lnTo>
                <a:lnTo>
                  <a:pt x="17" y="290"/>
                </a:lnTo>
                <a:lnTo>
                  <a:pt x="11" y="274"/>
                </a:lnTo>
                <a:lnTo>
                  <a:pt x="0" y="254"/>
                </a:lnTo>
                <a:lnTo>
                  <a:pt x="17" y="252"/>
                </a:lnTo>
                <a:lnTo>
                  <a:pt x="17" y="236"/>
                </a:lnTo>
                <a:lnTo>
                  <a:pt x="25" y="228"/>
                </a:lnTo>
                <a:lnTo>
                  <a:pt x="29" y="216"/>
                </a:lnTo>
                <a:lnTo>
                  <a:pt x="17" y="208"/>
                </a:lnTo>
                <a:lnTo>
                  <a:pt x="31" y="206"/>
                </a:lnTo>
                <a:lnTo>
                  <a:pt x="29" y="194"/>
                </a:lnTo>
                <a:lnTo>
                  <a:pt x="17" y="188"/>
                </a:lnTo>
                <a:lnTo>
                  <a:pt x="17" y="168"/>
                </a:lnTo>
                <a:lnTo>
                  <a:pt x="17" y="138"/>
                </a:lnTo>
                <a:lnTo>
                  <a:pt x="33" y="134"/>
                </a:lnTo>
                <a:lnTo>
                  <a:pt x="49" y="128"/>
                </a:lnTo>
                <a:lnTo>
                  <a:pt x="53" y="124"/>
                </a:lnTo>
                <a:lnTo>
                  <a:pt x="47" y="110"/>
                </a:lnTo>
                <a:lnTo>
                  <a:pt x="57" y="94"/>
                </a:lnTo>
                <a:lnTo>
                  <a:pt x="59" y="80"/>
                </a:lnTo>
                <a:lnTo>
                  <a:pt x="73" y="76"/>
                </a:lnTo>
                <a:lnTo>
                  <a:pt x="75" y="64"/>
                </a:lnTo>
                <a:lnTo>
                  <a:pt x="87" y="54"/>
                </a:lnTo>
                <a:lnTo>
                  <a:pt x="87" y="42"/>
                </a:lnTo>
                <a:lnTo>
                  <a:pt x="99" y="26"/>
                </a:lnTo>
                <a:lnTo>
                  <a:pt x="117" y="24"/>
                </a:lnTo>
                <a:lnTo>
                  <a:pt x="117" y="12"/>
                </a:lnTo>
                <a:lnTo>
                  <a:pt x="131" y="10"/>
                </a:lnTo>
                <a:lnTo>
                  <a:pt x="131" y="18"/>
                </a:lnTo>
                <a:lnTo>
                  <a:pt x="145" y="18"/>
                </a:lnTo>
                <a:lnTo>
                  <a:pt x="145" y="2"/>
                </a:lnTo>
                <a:lnTo>
                  <a:pt x="155" y="0"/>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14" name="Freeform 472"/>
          <p:cNvSpPr>
            <a:spLocks/>
          </p:cNvSpPr>
          <p:nvPr/>
        </p:nvSpPr>
        <p:spPr bwMode="auto">
          <a:xfrm>
            <a:off x="4335542" y="2077493"/>
            <a:ext cx="651480" cy="563187"/>
          </a:xfrm>
          <a:custGeom>
            <a:avLst/>
            <a:gdLst/>
            <a:ahLst/>
            <a:cxnLst>
              <a:cxn ang="0">
                <a:pos x="92" y="310"/>
              </a:cxn>
              <a:cxn ang="0">
                <a:pos x="82" y="312"/>
              </a:cxn>
              <a:cxn ang="0">
                <a:pos x="62" y="328"/>
              </a:cxn>
              <a:cxn ang="0">
                <a:pos x="24" y="334"/>
              </a:cxn>
              <a:cxn ang="0">
                <a:pos x="10" y="316"/>
              </a:cxn>
              <a:cxn ang="0">
                <a:pos x="16" y="302"/>
              </a:cxn>
              <a:cxn ang="0">
                <a:pos x="4" y="296"/>
              </a:cxn>
              <a:cxn ang="0">
                <a:pos x="8" y="280"/>
              </a:cxn>
              <a:cxn ang="0">
                <a:pos x="0" y="250"/>
              </a:cxn>
              <a:cxn ang="0">
                <a:pos x="26" y="230"/>
              </a:cxn>
              <a:cxn ang="0">
                <a:pos x="56" y="220"/>
              </a:cxn>
              <a:cxn ang="0">
                <a:pos x="70" y="208"/>
              </a:cxn>
              <a:cxn ang="0">
                <a:pos x="98" y="202"/>
              </a:cxn>
              <a:cxn ang="0">
                <a:pos x="84" y="204"/>
              </a:cxn>
              <a:cxn ang="0">
                <a:pos x="92" y="184"/>
              </a:cxn>
              <a:cxn ang="0">
                <a:pos x="113" y="164"/>
              </a:cxn>
              <a:cxn ang="0">
                <a:pos x="137" y="134"/>
              </a:cxn>
              <a:cxn ang="0">
                <a:pos x="157" y="106"/>
              </a:cxn>
              <a:cxn ang="0">
                <a:pos x="175" y="86"/>
              </a:cxn>
              <a:cxn ang="0">
                <a:pos x="185" y="72"/>
              </a:cxn>
              <a:cxn ang="0">
                <a:pos x="163" y="78"/>
              </a:cxn>
              <a:cxn ang="0">
                <a:pos x="165" y="62"/>
              </a:cxn>
              <a:cxn ang="0">
                <a:pos x="183" y="64"/>
              </a:cxn>
              <a:cxn ang="0">
                <a:pos x="203" y="60"/>
              </a:cxn>
              <a:cxn ang="0">
                <a:pos x="199" y="44"/>
              </a:cxn>
              <a:cxn ang="0">
                <a:pos x="225" y="30"/>
              </a:cxn>
              <a:cxn ang="0">
                <a:pos x="243" y="40"/>
              </a:cxn>
              <a:cxn ang="0">
                <a:pos x="267" y="38"/>
              </a:cxn>
              <a:cxn ang="0">
                <a:pos x="285" y="24"/>
              </a:cxn>
              <a:cxn ang="0">
                <a:pos x="291" y="36"/>
              </a:cxn>
              <a:cxn ang="0">
                <a:pos x="309" y="16"/>
              </a:cxn>
              <a:cxn ang="0">
                <a:pos x="337" y="4"/>
              </a:cxn>
              <a:cxn ang="0">
                <a:pos x="319" y="32"/>
              </a:cxn>
              <a:cxn ang="0">
                <a:pos x="343" y="22"/>
              </a:cxn>
              <a:cxn ang="0">
                <a:pos x="373" y="6"/>
              </a:cxn>
              <a:cxn ang="0">
                <a:pos x="387" y="10"/>
              </a:cxn>
              <a:cxn ang="0">
                <a:pos x="401" y="32"/>
              </a:cxn>
              <a:cxn ang="0">
                <a:pos x="397" y="44"/>
              </a:cxn>
              <a:cxn ang="0">
                <a:pos x="387" y="52"/>
              </a:cxn>
              <a:cxn ang="0">
                <a:pos x="355" y="30"/>
              </a:cxn>
              <a:cxn ang="0">
                <a:pos x="333" y="44"/>
              </a:cxn>
              <a:cxn ang="0">
                <a:pos x="317" y="72"/>
              </a:cxn>
              <a:cxn ang="0">
                <a:pos x="275" y="68"/>
              </a:cxn>
              <a:cxn ang="0">
                <a:pos x="261" y="52"/>
              </a:cxn>
              <a:cxn ang="0">
                <a:pos x="241" y="62"/>
              </a:cxn>
              <a:cxn ang="0">
                <a:pos x="227" y="78"/>
              </a:cxn>
              <a:cxn ang="0">
                <a:pos x="213" y="72"/>
              </a:cxn>
              <a:cxn ang="0">
                <a:pos x="195" y="86"/>
              </a:cxn>
              <a:cxn ang="0">
                <a:pos x="183" y="114"/>
              </a:cxn>
              <a:cxn ang="0">
                <a:pos x="169" y="136"/>
              </a:cxn>
              <a:cxn ang="0">
                <a:pos x="153" y="154"/>
              </a:cxn>
              <a:cxn ang="0">
                <a:pos x="149" y="184"/>
              </a:cxn>
              <a:cxn ang="0">
                <a:pos x="113" y="198"/>
              </a:cxn>
              <a:cxn ang="0">
                <a:pos x="125" y="254"/>
              </a:cxn>
              <a:cxn ang="0">
                <a:pos x="113" y="268"/>
              </a:cxn>
              <a:cxn ang="0">
                <a:pos x="121" y="288"/>
              </a:cxn>
              <a:cxn ang="0">
                <a:pos x="113" y="312"/>
              </a:cxn>
            </a:cxnLst>
            <a:rect l="0" t="0" r="r" b="b"/>
            <a:pathLst>
              <a:path w="411" h="338">
                <a:moveTo>
                  <a:pt x="96" y="314"/>
                </a:moveTo>
                <a:lnTo>
                  <a:pt x="92" y="310"/>
                </a:lnTo>
                <a:lnTo>
                  <a:pt x="88" y="300"/>
                </a:lnTo>
                <a:lnTo>
                  <a:pt x="82" y="312"/>
                </a:lnTo>
                <a:lnTo>
                  <a:pt x="74" y="316"/>
                </a:lnTo>
                <a:lnTo>
                  <a:pt x="62" y="328"/>
                </a:lnTo>
                <a:lnTo>
                  <a:pt x="42" y="338"/>
                </a:lnTo>
                <a:lnTo>
                  <a:pt x="24" y="334"/>
                </a:lnTo>
                <a:lnTo>
                  <a:pt x="12" y="324"/>
                </a:lnTo>
                <a:lnTo>
                  <a:pt x="10" y="316"/>
                </a:lnTo>
                <a:lnTo>
                  <a:pt x="18" y="306"/>
                </a:lnTo>
                <a:lnTo>
                  <a:pt x="16" y="302"/>
                </a:lnTo>
                <a:lnTo>
                  <a:pt x="6" y="304"/>
                </a:lnTo>
                <a:lnTo>
                  <a:pt x="4" y="296"/>
                </a:lnTo>
                <a:lnTo>
                  <a:pt x="18" y="286"/>
                </a:lnTo>
                <a:lnTo>
                  <a:pt x="8" y="280"/>
                </a:lnTo>
                <a:lnTo>
                  <a:pt x="4" y="272"/>
                </a:lnTo>
                <a:lnTo>
                  <a:pt x="0" y="250"/>
                </a:lnTo>
                <a:lnTo>
                  <a:pt x="4" y="240"/>
                </a:lnTo>
                <a:lnTo>
                  <a:pt x="26" y="230"/>
                </a:lnTo>
                <a:lnTo>
                  <a:pt x="42" y="226"/>
                </a:lnTo>
                <a:lnTo>
                  <a:pt x="56" y="220"/>
                </a:lnTo>
                <a:lnTo>
                  <a:pt x="62" y="208"/>
                </a:lnTo>
                <a:lnTo>
                  <a:pt x="70" y="208"/>
                </a:lnTo>
                <a:lnTo>
                  <a:pt x="84" y="210"/>
                </a:lnTo>
                <a:lnTo>
                  <a:pt x="98" y="202"/>
                </a:lnTo>
                <a:lnTo>
                  <a:pt x="94" y="194"/>
                </a:lnTo>
                <a:lnTo>
                  <a:pt x="84" y="204"/>
                </a:lnTo>
                <a:lnTo>
                  <a:pt x="74" y="202"/>
                </a:lnTo>
                <a:lnTo>
                  <a:pt x="92" y="184"/>
                </a:lnTo>
                <a:lnTo>
                  <a:pt x="103" y="178"/>
                </a:lnTo>
                <a:lnTo>
                  <a:pt x="113" y="164"/>
                </a:lnTo>
                <a:lnTo>
                  <a:pt x="127" y="140"/>
                </a:lnTo>
                <a:lnTo>
                  <a:pt x="137" y="134"/>
                </a:lnTo>
                <a:lnTo>
                  <a:pt x="137" y="122"/>
                </a:lnTo>
                <a:lnTo>
                  <a:pt x="157" y="106"/>
                </a:lnTo>
                <a:lnTo>
                  <a:pt x="167" y="100"/>
                </a:lnTo>
                <a:lnTo>
                  <a:pt x="175" y="86"/>
                </a:lnTo>
                <a:lnTo>
                  <a:pt x="183" y="86"/>
                </a:lnTo>
                <a:lnTo>
                  <a:pt x="185" y="72"/>
                </a:lnTo>
                <a:lnTo>
                  <a:pt x="175" y="78"/>
                </a:lnTo>
                <a:lnTo>
                  <a:pt x="163" y="78"/>
                </a:lnTo>
                <a:lnTo>
                  <a:pt x="161" y="72"/>
                </a:lnTo>
                <a:lnTo>
                  <a:pt x="165" y="62"/>
                </a:lnTo>
                <a:lnTo>
                  <a:pt x="175" y="56"/>
                </a:lnTo>
                <a:lnTo>
                  <a:pt x="183" y="64"/>
                </a:lnTo>
                <a:lnTo>
                  <a:pt x="201" y="68"/>
                </a:lnTo>
                <a:lnTo>
                  <a:pt x="203" y="60"/>
                </a:lnTo>
                <a:lnTo>
                  <a:pt x="193" y="54"/>
                </a:lnTo>
                <a:lnTo>
                  <a:pt x="199" y="44"/>
                </a:lnTo>
                <a:lnTo>
                  <a:pt x="217" y="48"/>
                </a:lnTo>
                <a:lnTo>
                  <a:pt x="225" y="30"/>
                </a:lnTo>
                <a:lnTo>
                  <a:pt x="237" y="30"/>
                </a:lnTo>
                <a:lnTo>
                  <a:pt x="243" y="40"/>
                </a:lnTo>
                <a:lnTo>
                  <a:pt x="257" y="32"/>
                </a:lnTo>
                <a:lnTo>
                  <a:pt x="267" y="38"/>
                </a:lnTo>
                <a:lnTo>
                  <a:pt x="273" y="26"/>
                </a:lnTo>
                <a:lnTo>
                  <a:pt x="285" y="24"/>
                </a:lnTo>
                <a:lnTo>
                  <a:pt x="285" y="34"/>
                </a:lnTo>
                <a:lnTo>
                  <a:pt x="291" y="36"/>
                </a:lnTo>
                <a:lnTo>
                  <a:pt x="295" y="16"/>
                </a:lnTo>
                <a:lnTo>
                  <a:pt x="309" y="16"/>
                </a:lnTo>
                <a:lnTo>
                  <a:pt x="329" y="0"/>
                </a:lnTo>
                <a:lnTo>
                  <a:pt x="337" y="4"/>
                </a:lnTo>
                <a:lnTo>
                  <a:pt x="319" y="22"/>
                </a:lnTo>
                <a:lnTo>
                  <a:pt x="319" y="32"/>
                </a:lnTo>
                <a:lnTo>
                  <a:pt x="343" y="10"/>
                </a:lnTo>
                <a:lnTo>
                  <a:pt x="343" y="22"/>
                </a:lnTo>
                <a:lnTo>
                  <a:pt x="359" y="4"/>
                </a:lnTo>
                <a:lnTo>
                  <a:pt x="373" y="6"/>
                </a:lnTo>
                <a:lnTo>
                  <a:pt x="369" y="20"/>
                </a:lnTo>
                <a:lnTo>
                  <a:pt x="387" y="10"/>
                </a:lnTo>
                <a:lnTo>
                  <a:pt x="411" y="20"/>
                </a:lnTo>
                <a:lnTo>
                  <a:pt x="401" y="32"/>
                </a:lnTo>
                <a:lnTo>
                  <a:pt x="381" y="30"/>
                </a:lnTo>
                <a:lnTo>
                  <a:pt x="397" y="44"/>
                </a:lnTo>
                <a:lnTo>
                  <a:pt x="397" y="50"/>
                </a:lnTo>
                <a:lnTo>
                  <a:pt x="387" y="52"/>
                </a:lnTo>
                <a:lnTo>
                  <a:pt x="377" y="38"/>
                </a:lnTo>
                <a:lnTo>
                  <a:pt x="355" y="30"/>
                </a:lnTo>
                <a:lnTo>
                  <a:pt x="335" y="42"/>
                </a:lnTo>
                <a:lnTo>
                  <a:pt x="333" y="44"/>
                </a:lnTo>
                <a:lnTo>
                  <a:pt x="329" y="60"/>
                </a:lnTo>
                <a:lnTo>
                  <a:pt x="317" y="72"/>
                </a:lnTo>
                <a:lnTo>
                  <a:pt x="303" y="70"/>
                </a:lnTo>
                <a:lnTo>
                  <a:pt x="275" y="68"/>
                </a:lnTo>
                <a:lnTo>
                  <a:pt x="267" y="58"/>
                </a:lnTo>
                <a:lnTo>
                  <a:pt x="261" y="52"/>
                </a:lnTo>
                <a:lnTo>
                  <a:pt x="251" y="60"/>
                </a:lnTo>
                <a:lnTo>
                  <a:pt x="241" y="62"/>
                </a:lnTo>
                <a:lnTo>
                  <a:pt x="241" y="78"/>
                </a:lnTo>
                <a:lnTo>
                  <a:pt x="227" y="78"/>
                </a:lnTo>
                <a:lnTo>
                  <a:pt x="227" y="70"/>
                </a:lnTo>
                <a:lnTo>
                  <a:pt x="213" y="72"/>
                </a:lnTo>
                <a:lnTo>
                  <a:pt x="213" y="84"/>
                </a:lnTo>
                <a:lnTo>
                  <a:pt x="195" y="86"/>
                </a:lnTo>
                <a:lnTo>
                  <a:pt x="183" y="102"/>
                </a:lnTo>
                <a:lnTo>
                  <a:pt x="183" y="114"/>
                </a:lnTo>
                <a:lnTo>
                  <a:pt x="171" y="124"/>
                </a:lnTo>
                <a:lnTo>
                  <a:pt x="169" y="136"/>
                </a:lnTo>
                <a:lnTo>
                  <a:pt x="155" y="140"/>
                </a:lnTo>
                <a:lnTo>
                  <a:pt x="153" y="154"/>
                </a:lnTo>
                <a:lnTo>
                  <a:pt x="143" y="170"/>
                </a:lnTo>
                <a:lnTo>
                  <a:pt x="149" y="184"/>
                </a:lnTo>
                <a:lnTo>
                  <a:pt x="145" y="188"/>
                </a:lnTo>
                <a:lnTo>
                  <a:pt x="113" y="198"/>
                </a:lnTo>
                <a:lnTo>
                  <a:pt x="113" y="248"/>
                </a:lnTo>
                <a:lnTo>
                  <a:pt x="125" y="254"/>
                </a:lnTo>
                <a:lnTo>
                  <a:pt x="127" y="266"/>
                </a:lnTo>
                <a:lnTo>
                  <a:pt x="113" y="268"/>
                </a:lnTo>
                <a:lnTo>
                  <a:pt x="125" y="276"/>
                </a:lnTo>
                <a:lnTo>
                  <a:pt x="121" y="288"/>
                </a:lnTo>
                <a:lnTo>
                  <a:pt x="113" y="296"/>
                </a:lnTo>
                <a:lnTo>
                  <a:pt x="113" y="312"/>
                </a:lnTo>
                <a:lnTo>
                  <a:pt x="96" y="314"/>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15" name="Freeform 473"/>
          <p:cNvSpPr>
            <a:spLocks/>
          </p:cNvSpPr>
          <p:nvPr/>
        </p:nvSpPr>
        <p:spPr bwMode="auto">
          <a:xfrm>
            <a:off x="4803148" y="2580695"/>
            <a:ext cx="110958" cy="73315"/>
          </a:xfrm>
          <a:custGeom>
            <a:avLst/>
            <a:gdLst/>
            <a:ahLst/>
            <a:cxnLst>
              <a:cxn ang="0">
                <a:pos x="16" y="36"/>
              </a:cxn>
              <a:cxn ang="0">
                <a:pos x="28" y="36"/>
              </a:cxn>
              <a:cxn ang="0">
                <a:pos x="40" y="40"/>
              </a:cxn>
              <a:cxn ang="0">
                <a:pos x="52" y="44"/>
              </a:cxn>
              <a:cxn ang="0">
                <a:pos x="62" y="44"/>
              </a:cxn>
              <a:cxn ang="0">
                <a:pos x="64" y="32"/>
              </a:cxn>
              <a:cxn ang="0">
                <a:pos x="64" y="16"/>
              </a:cxn>
              <a:cxn ang="0">
                <a:pos x="70" y="4"/>
              </a:cxn>
              <a:cxn ang="0">
                <a:pos x="54" y="6"/>
              </a:cxn>
              <a:cxn ang="0">
                <a:pos x="40" y="0"/>
              </a:cxn>
              <a:cxn ang="0">
                <a:pos x="18" y="4"/>
              </a:cxn>
              <a:cxn ang="0">
                <a:pos x="2" y="8"/>
              </a:cxn>
              <a:cxn ang="0">
                <a:pos x="0" y="20"/>
              </a:cxn>
              <a:cxn ang="0">
                <a:pos x="6" y="30"/>
              </a:cxn>
              <a:cxn ang="0">
                <a:pos x="14" y="30"/>
              </a:cxn>
              <a:cxn ang="0">
                <a:pos x="16" y="36"/>
              </a:cxn>
            </a:cxnLst>
            <a:rect l="0" t="0" r="r" b="b"/>
            <a:pathLst>
              <a:path w="70" h="44">
                <a:moveTo>
                  <a:pt x="16" y="36"/>
                </a:moveTo>
                <a:lnTo>
                  <a:pt x="28" y="36"/>
                </a:lnTo>
                <a:lnTo>
                  <a:pt x="40" y="40"/>
                </a:lnTo>
                <a:lnTo>
                  <a:pt x="52" y="44"/>
                </a:lnTo>
                <a:lnTo>
                  <a:pt x="62" y="44"/>
                </a:lnTo>
                <a:lnTo>
                  <a:pt x="64" y="32"/>
                </a:lnTo>
                <a:lnTo>
                  <a:pt x="64" y="16"/>
                </a:lnTo>
                <a:lnTo>
                  <a:pt x="70" y="4"/>
                </a:lnTo>
                <a:lnTo>
                  <a:pt x="54" y="6"/>
                </a:lnTo>
                <a:lnTo>
                  <a:pt x="40" y="0"/>
                </a:lnTo>
                <a:lnTo>
                  <a:pt x="18" y="4"/>
                </a:lnTo>
                <a:lnTo>
                  <a:pt x="2" y="8"/>
                </a:lnTo>
                <a:lnTo>
                  <a:pt x="0" y="20"/>
                </a:lnTo>
                <a:lnTo>
                  <a:pt x="6" y="30"/>
                </a:lnTo>
                <a:lnTo>
                  <a:pt x="14" y="30"/>
                </a:lnTo>
                <a:lnTo>
                  <a:pt x="16" y="36"/>
                </a:lnTo>
                <a:close/>
              </a:path>
            </a:pathLst>
          </a:custGeom>
          <a:solidFill>
            <a:srgbClr val="B4DFF4"/>
          </a:solidFill>
          <a:ln w="6350" cmpd="sng">
            <a:solidFill>
              <a:schemeClr val="tx1"/>
            </a:solidFill>
            <a:prstDash val="solid"/>
            <a:round/>
            <a:headEnd/>
            <a:tailEnd/>
          </a:ln>
        </p:spPr>
        <p:txBody>
          <a:bodyPr/>
          <a:lstStyle/>
          <a:p>
            <a:endParaRPr lang="en-US" dirty="0"/>
          </a:p>
        </p:txBody>
      </p:sp>
      <p:sp>
        <p:nvSpPr>
          <p:cNvPr id="516" name="Freeform 474"/>
          <p:cNvSpPr>
            <a:spLocks/>
          </p:cNvSpPr>
          <p:nvPr/>
        </p:nvSpPr>
        <p:spPr bwMode="auto">
          <a:xfrm>
            <a:off x="4739744" y="2640679"/>
            <a:ext cx="183873" cy="89976"/>
          </a:xfrm>
          <a:custGeom>
            <a:avLst/>
            <a:gdLst/>
            <a:ahLst/>
            <a:cxnLst>
              <a:cxn ang="0">
                <a:pos x="26" y="12"/>
              </a:cxn>
              <a:cxn ang="0">
                <a:pos x="36" y="18"/>
              </a:cxn>
              <a:cxn ang="0">
                <a:pos x="46" y="24"/>
              </a:cxn>
              <a:cxn ang="0">
                <a:pos x="54" y="18"/>
              </a:cxn>
              <a:cxn ang="0">
                <a:pos x="56" y="8"/>
              </a:cxn>
              <a:cxn ang="0">
                <a:pos x="56" y="0"/>
              </a:cxn>
              <a:cxn ang="0">
                <a:pos x="68" y="0"/>
              </a:cxn>
              <a:cxn ang="0">
                <a:pos x="80" y="4"/>
              </a:cxn>
              <a:cxn ang="0">
                <a:pos x="88" y="6"/>
              </a:cxn>
              <a:cxn ang="0">
                <a:pos x="102" y="8"/>
              </a:cxn>
              <a:cxn ang="0">
                <a:pos x="104" y="12"/>
              </a:cxn>
              <a:cxn ang="0">
                <a:pos x="108" y="20"/>
              </a:cxn>
              <a:cxn ang="0">
                <a:pos x="112" y="36"/>
              </a:cxn>
              <a:cxn ang="0">
                <a:pos x="116" y="42"/>
              </a:cxn>
              <a:cxn ang="0">
                <a:pos x="104" y="50"/>
              </a:cxn>
              <a:cxn ang="0">
                <a:pos x="90" y="54"/>
              </a:cxn>
              <a:cxn ang="0">
                <a:pos x="62" y="36"/>
              </a:cxn>
              <a:cxn ang="0">
                <a:pos x="10" y="38"/>
              </a:cxn>
              <a:cxn ang="0">
                <a:pos x="0" y="40"/>
              </a:cxn>
              <a:cxn ang="0">
                <a:pos x="0" y="30"/>
              </a:cxn>
              <a:cxn ang="0">
                <a:pos x="8" y="20"/>
              </a:cxn>
              <a:cxn ang="0">
                <a:pos x="14" y="10"/>
              </a:cxn>
              <a:cxn ang="0">
                <a:pos x="26" y="12"/>
              </a:cxn>
            </a:cxnLst>
            <a:rect l="0" t="0" r="r" b="b"/>
            <a:pathLst>
              <a:path w="116" h="54">
                <a:moveTo>
                  <a:pt x="26" y="12"/>
                </a:moveTo>
                <a:lnTo>
                  <a:pt x="36" y="18"/>
                </a:lnTo>
                <a:lnTo>
                  <a:pt x="46" y="24"/>
                </a:lnTo>
                <a:lnTo>
                  <a:pt x="54" y="18"/>
                </a:lnTo>
                <a:lnTo>
                  <a:pt x="56" y="8"/>
                </a:lnTo>
                <a:lnTo>
                  <a:pt x="56" y="0"/>
                </a:lnTo>
                <a:lnTo>
                  <a:pt x="68" y="0"/>
                </a:lnTo>
                <a:lnTo>
                  <a:pt x="80" y="4"/>
                </a:lnTo>
                <a:lnTo>
                  <a:pt x="88" y="6"/>
                </a:lnTo>
                <a:lnTo>
                  <a:pt x="102" y="8"/>
                </a:lnTo>
                <a:lnTo>
                  <a:pt x="104" y="12"/>
                </a:lnTo>
                <a:lnTo>
                  <a:pt x="108" y="20"/>
                </a:lnTo>
                <a:lnTo>
                  <a:pt x="112" y="36"/>
                </a:lnTo>
                <a:lnTo>
                  <a:pt x="116" y="42"/>
                </a:lnTo>
                <a:lnTo>
                  <a:pt x="104" y="50"/>
                </a:lnTo>
                <a:lnTo>
                  <a:pt x="90" y="54"/>
                </a:lnTo>
                <a:lnTo>
                  <a:pt x="62" y="36"/>
                </a:lnTo>
                <a:lnTo>
                  <a:pt x="10" y="38"/>
                </a:lnTo>
                <a:lnTo>
                  <a:pt x="0" y="40"/>
                </a:lnTo>
                <a:lnTo>
                  <a:pt x="0" y="30"/>
                </a:lnTo>
                <a:lnTo>
                  <a:pt x="8" y="20"/>
                </a:lnTo>
                <a:lnTo>
                  <a:pt x="14" y="10"/>
                </a:lnTo>
                <a:lnTo>
                  <a:pt x="26" y="12"/>
                </a:lnTo>
                <a:close/>
              </a:path>
            </a:pathLst>
          </a:custGeom>
          <a:solidFill>
            <a:srgbClr val="B4DFF4"/>
          </a:solidFill>
          <a:ln w="6350" cmpd="sng">
            <a:solidFill>
              <a:schemeClr val="tx1"/>
            </a:solidFill>
            <a:prstDash val="solid"/>
            <a:round/>
            <a:headEnd/>
            <a:tailEnd/>
          </a:ln>
        </p:spPr>
        <p:txBody>
          <a:bodyPr/>
          <a:lstStyle/>
          <a:p>
            <a:endParaRPr lang="en-US" dirty="0"/>
          </a:p>
        </p:txBody>
      </p:sp>
      <p:sp>
        <p:nvSpPr>
          <p:cNvPr id="517" name="Freeform 475"/>
          <p:cNvSpPr>
            <a:spLocks/>
          </p:cNvSpPr>
          <p:nvPr/>
        </p:nvSpPr>
        <p:spPr bwMode="auto">
          <a:xfrm>
            <a:off x="4739744" y="2700664"/>
            <a:ext cx="142660" cy="89976"/>
          </a:xfrm>
          <a:custGeom>
            <a:avLst/>
            <a:gdLst/>
            <a:ahLst/>
            <a:cxnLst>
              <a:cxn ang="0">
                <a:pos x="0" y="4"/>
              </a:cxn>
              <a:cxn ang="0">
                <a:pos x="10" y="2"/>
              </a:cxn>
              <a:cxn ang="0">
                <a:pos x="62" y="0"/>
              </a:cxn>
              <a:cxn ang="0">
                <a:pos x="90" y="18"/>
              </a:cxn>
              <a:cxn ang="0">
                <a:pos x="90" y="30"/>
              </a:cxn>
              <a:cxn ang="0">
                <a:pos x="76" y="34"/>
              </a:cxn>
              <a:cxn ang="0">
                <a:pos x="74" y="50"/>
              </a:cxn>
              <a:cxn ang="0">
                <a:pos x="58" y="52"/>
              </a:cxn>
              <a:cxn ang="0">
                <a:pos x="38" y="54"/>
              </a:cxn>
              <a:cxn ang="0">
                <a:pos x="28" y="44"/>
              </a:cxn>
              <a:cxn ang="0">
                <a:pos x="30" y="34"/>
              </a:cxn>
              <a:cxn ang="0">
                <a:pos x="20" y="30"/>
              </a:cxn>
              <a:cxn ang="0">
                <a:pos x="4" y="26"/>
              </a:cxn>
              <a:cxn ang="0">
                <a:pos x="0" y="4"/>
              </a:cxn>
            </a:cxnLst>
            <a:rect l="0" t="0" r="r" b="b"/>
            <a:pathLst>
              <a:path w="90" h="54">
                <a:moveTo>
                  <a:pt x="0" y="4"/>
                </a:moveTo>
                <a:lnTo>
                  <a:pt x="10" y="2"/>
                </a:lnTo>
                <a:lnTo>
                  <a:pt x="62" y="0"/>
                </a:lnTo>
                <a:lnTo>
                  <a:pt x="90" y="18"/>
                </a:lnTo>
                <a:lnTo>
                  <a:pt x="90" y="30"/>
                </a:lnTo>
                <a:lnTo>
                  <a:pt x="76" y="34"/>
                </a:lnTo>
                <a:lnTo>
                  <a:pt x="74" y="50"/>
                </a:lnTo>
                <a:lnTo>
                  <a:pt x="58" y="52"/>
                </a:lnTo>
                <a:lnTo>
                  <a:pt x="38" y="54"/>
                </a:lnTo>
                <a:lnTo>
                  <a:pt x="28" y="44"/>
                </a:lnTo>
                <a:lnTo>
                  <a:pt x="30" y="34"/>
                </a:lnTo>
                <a:lnTo>
                  <a:pt x="20" y="30"/>
                </a:lnTo>
                <a:lnTo>
                  <a:pt x="4" y="26"/>
                </a:lnTo>
                <a:lnTo>
                  <a:pt x="0" y="4"/>
                </a:lnTo>
                <a:close/>
              </a:path>
            </a:pathLst>
          </a:custGeom>
          <a:solidFill>
            <a:srgbClr val="B4DFF4"/>
          </a:solidFill>
          <a:ln w="6350" cmpd="sng">
            <a:solidFill>
              <a:schemeClr val="tx1"/>
            </a:solidFill>
            <a:prstDash val="solid"/>
            <a:round/>
            <a:headEnd/>
            <a:tailEnd/>
          </a:ln>
        </p:spPr>
        <p:txBody>
          <a:bodyPr/>
          <a:lstStyle/>
          <a:p>
            <a:endParaRPr lang="en-US" dirty="0"/>
          </a:p>
        </p:txBody>
      </p:sp>
      <p:sp>
        <p:nvSpPr>
          <p:cNvPr id="518" name="Freeform 476"/>
          <p:cNvSpPr>
            <a:spLocks/>
          </p:cNvSpPr>
          <p:nvPr/>
        </p:nvSpPr>
        <p:spPr bwMode="auto">
          <a:xfrm>
            <a:off x="4704872" y="2743986"/>
            <a:ext cx="82425" cy="33325"/>
          </a:xfrm>
          <a:custGeom>
            <a:avLst/>
            <a:gdLst/>
            <a:ahLst/>
            <a:cxnLst>
              <a:cxn ang="0">
                <a:pos x="0" y="12"/>
              </a:cxn>
              <a:cxn ang="0">
                <a:pos x="4" y="20"/>
              </a:cxn>
              <a:cxn ang="0">
                <a:pos x="50" y="18"/>
              </a:cxn>
              <a:cxn ang="0">
                <a:pos x="52" y="8"/>
              </a:cxn>
              <a:cxn ang="0">
                <a:pos x="30" y="0"/>
              </a:cxn>
              <a:cxn ang="0">
                <a:pos x="24" y="8"/>
              </a:cxn>
              <a:cxn ang="0">
                <a:pos x="8" y="6"/>
              </a:cxn>
              <a:cxn ang="0">
                <a:pos x="6" y="12"/>
              </a:cxn>
              <a:cxn ang="0">
                <a:pos x="0" y="12"/>
              </a:cxn>
            </a:cxnLst>
            <a:rect l="0" t="0" r="r" b="b"/>
            <a:pathLst>
              <a:path w="52" h="20">
                <a:moveTo>
                  <a:pt x="0" y="12"/>
                </a:moveTo>
                <a:lnTo>
                  <a:pt x="4" y="20"/>
                </a:lnTo>
                <a:lnTo>
                  <a:pt x="50" y="18"/>
                </a:lnTo>
                <a:lnTo>
                  <a:pt x="52" y="8"/>
                </a:lnTo>
                <a:lnTo>
                  <a:pt x="30" y="0"/>
                </a:lnTo>
                <a:lnTo>
                  <a:pt x="24" y="8"/>
                </a:lnTo>
                <a:lnTo>
                  <a:pt x="8" y="6"/>
                </a:lnTo>
                <a:lnTo>
                  <a:pt x="6" y="12"/>
                </a:lnTo>
                <a:lnTo>
                  <a:pt x="0" y="12"/>
                </a:lnTo>
                <a:close/>
              </a:path>
            </a:pathLst>
          </a:custGeom>
          <a:solidFill>
            <a:srgbClr val="B4DFF4"/>
          </a:solidFill>
          <a:ln w="6350" cmpd="sng">
            <a:solidFill>
              <a:schemeClr val="tx1"/>
            </a:solidFill>
            <a:prstDash val="solid"/>
            <a:round/>
            <a:headEnd/>
            <a:tailEnd/>
          </a:ln>
        </p:spPr>
        <p:txBody>
          <a:bodyPr/>
          <a:lstStyle/>
          <a:p>
            <a:endParaRPr lang="en-US" dirty="0"/>
          </a:p>
        </p:txBody>
      </p:sp>
      <p:sp>
        <p:nvSpPr>
          <p:cNvPr id="519" name="Freeform 477"/>
          <p:cNvSpPr>
            <a:spLocks/>
          </p:cNvSpPr>
          <p:nvPr/>
        </p:nvSpPr>
        <p:spPr bwMode="auto">
          <a:xfrm>
            <a:off x="4796807" y="2710662"/>
            <a:ext cx="237766" cy="176621"/>
          </a:xfrm>
          <a:custGeom>
            <a:avLst/>
            <a:gdLst/>
            <a:ahLst/>
            <a:cxnLst>
              <a:cxn ang="0">
                <a:pos x="2" y="48"/>
              </a:cxn>
              <a:cxn ang="0">
                <a:pos x="24" y="44"/>
              </a:cxn>
              <a:cxn ang="0">
                <a:pos x="38" y="44"/>
              </a:cxn>
              <a:cxn ang="0">
                <a:pos x="40" y="28"/>
              </a:cxn>
              <a:cxn ang="0">
                <a:pos x="54" y="24"/>
              </a:cxn>
              <a:cxn ang="0">
                <a:pos x="54" y="12"/>
              </a:cxn>
              <a:cxn ang="0">
                <a:pos x="68" y="8"/>
              </a:cxn>
              <a:cxn ang="0">
                <a:pos x="80" y="0"/>
              </a:cxn>
              <a:cxn ang="0">
                <a:pos x="98" y="4"/>
              </a:cxn>
              <a:cxn ang="0">
                <a:pos x="98" y="10"/>
              </a:cxn>
              <a:cxn ang="0">
                <a:pos x="118" y="12"/>
              </a:cxn>
              <a:cxn ang="0">
                <a:pos x="122" y="34"/>
              </a:cxn>
              <a:cxn ang="0">
                <a:pos x="150" y="64"/>
              </a:cxn>
              <a:cxn ang="0">
                <a:pos x="148" y="66"/>
              </a:cxn>
              <a:cxn ang="0">
                <a:pos x="130" y="66"/>
              </a:cxn>
              <a:cxn ang="0">
                <a:pos x="130" y="86"/>
              </a:cxn>
              <a:cxn ang="0">
                <a:pos x="118" y="88"/>
              </a:cxn>
              <a:cxn ang="0">
                <a:pos x="114" y="106"/>
              </a:cxn>
              <a:cxn ang="0">
                <a:pos x="94" y="104"/>
              </a:cxn>
              <a:cxn ang="0">
                <a:pos x="92" y="98"/>
              </a:cxn>
              <a:cxn ang="0">
                <a:pos x="64" y="98"/>
              </a:cxn>
              <a:cxn ang="0">
                <a:pos x="46" y="94"/>
              </a:cxn>
              <a:cxn ang="0">
                <a:pos x="16" y="88"/>
              </a:cxn>
              <a:cxn ang="0">
                <a:pos x="6" y="102"/>
              </a:cxn>
              <a:cxn ang="0">
                <a:pos x="6" y="88"/>
              </a:cxn>
              <a:cxn ang="0">
                <a:pos x="0" y="84"/>
              </a:cxn>
              <a:cxn ang="0">
                <a:pos x="2" y="78"/>
              </a:cxn>
              <a:cxn ang="0">
                <a:pos x="10" y="78"/>
              </a:cxn>
              <a:cxn ang="0">
                <a:pos x="10" y="64"/>
              </a:cxn>
              <a:cxn ang="0">
                <a:pos x="6" y="60"/>
              </a:cxn>
              <a:cxn ang="0">
                <a:pos x="2" y="48"/>
              </a:cxn>
            </a:cxnLst>
            <a:rect l="0" t="0" r="r" b="b"/>
            <a:pathLst>
              <a:path w="150" h="106">
                <a:moveTo>
                  <a:pt x="2" y="48"/>
                </a:moveTo>
                <a:lnTo>
                  <a:pt x="24" y="44"/>
                </a:lnTo>
                <a:lnTo>
                  <a:pt x="38" y="44"/>
                </a:lnTo>
                <a:lnTo>
                  <a:pt x="40" y="28"/>
                </a:lnTo>
                <a:lnTo>
                  <a:pt x="54" y="24"/>
                </a:lnTo>
                <a:lnTo>
                  <a:pt x="54" y="12"/>
                </a:lnTo>
                <a:lnTo>
                  <a:pt x="68" y="8"/>
                </a:lnTo>
                <a:lnTo>
                  <a:pt x="80" y="0"/>
                </a:lnTo>
                <a:lnTo>
                  <a:pt x="98" y="4"/>
                </a:lnTo>
                <a:lnTo>
                  <a:pt x="98" y="10"/>
                </a:lnTo>
                <a:lnTo>
                  <a:pt x="118" y="12"/>
                </a:lnTo>
                <a:lnTo>
                  <a:pt x="122" y="34"/>
                </a:lnTo>
                <a:lnTo>
                  <a:pt x="150" y="64"/>
                </a:lnTo>
                <a:lnTo>
                  <a:pt x="148" y="66"/>
                </a:lnTo>
                <a:lnTo>
                  <a:pt x="130" y="66"/>
                </a:lnTo>
                <a:lnTo>
                  <a:pt x="130" y="86"/>
                </a:lnTo>
                <a:lnTo>
                  <a:pt x="118" y="88"/>
                </a:lnTo>
                <a:lnTo>
                  <a:pt x="114" y="106"/>
                </a:lnTo>
                <a:lnTo>
                  <a:pt x="94" y="104"/>
                </a:lnTo>
                <a:lnTo>
                  <a:pt x="92" y="98"/>
                </a:lnTo>
                <a:lnTo>
                  <a:pt x="64" y="98"/>
                </a:lnTo>
                <a:lnTo>
                  <a:pt x="46" y="94"/>
                </a:lnTo>
                <a:lnTo>
                  <a:pt x="16" y="88"/>
                </a:lnTo>
                <a:lnTo>
                  <a:pt x="6" y="102"/>
                </a:lnTo>
                <a:lnTo>
                  <a:pt x="6" y="88"/>
                </a:lnTo>
                <a:lnTo>
                  <a:pt x="0" y="84"/>
                </a:lnTo>
                <a:lnTo>
                  <a:pt x="2" y="78"/>
                </a:lnTo>
                <a:lnTo>
                  <a:pt x="10" y="78"/>
                </a:lnTo>
                <a:lnTo>
                  <a:pt x="10" y="64"/>
                </a:lnTo>
                <a:lnTo>
                  <a:pt x="6" y="60"/>
                </a:lnTo>
                <a:lnTo>
                  <a:pt x="2" y="48"/>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520" name="Freeform 478"/>
          <p:cNvSpPr>
            <a:spLocks/>
          </p:cNvSpPr>
          <p:nvPr/>
        </p:nvSpPr>
        <p:spPr bwMode="auto">
          <a:xfrm>
            <a:off x="4059731" y="2614019"/>
            <a:ext cx="199724" cy="319916"/>
          </a:xfrm>
          <a:custGeom>
            <a:avLst/>
            <a:gdLst/>
            <a:ahLst/>
            <a:cxnLst>
              <a:cxn ang="0">
                <a:pos x="38" y="84"/>
              </a:cxn>
              <a:cxn ang="0">
                <a:pos x="16" y="90"/>
              </a:cxn>
              <a:cxn ang="0">
                <a:pos x="20" y="76"/>
              </a:cxn>
              <a:cxn ang="0">
                <a:pos x="14" y="60"/>
              </a:cxn>
              <a:cxn ang="0">
                <a:pos x="0" y="60"/>
              </a:cxn>
              <a:cxn ang="0">
                <a:pos x="4" y="44"/>
              </a:cxn>
              <a:cxn ang="0">
                <a:pos x="2" y="20"/>
              </a:cxn>
              <a:cxn ang="0">
                <a:pos x="16" y="0"/>
              </a:cxn>
              <a:cxn ang="0">
                <a:pos x="28" y="26"/>
              </a:cxn>
              <a:cxn ang="0">
                <a:pos x="60" y="38"/>
              </a:cxn>
              <a:cxn ang="0">
                <a:pos x="40" y="58"/>
              </a:cxn>
              <a:cxn ang="0">
                <a:pos x="42" y="70"/>
              </a:cxn>
              <a:cxn ang="0">
                <a:pos x="66" y="68"/>
              </a:cxn>
              <a:cxn ang="0">
                <a:pos x="72" y="90"/>
              </a:cxn>
              <a:cxn ang="0">
                <a:pos x="92" y="110"/>
              </a:cxn>
              <a:cxn ang="0">
                <a:pos x="98" y="130"/>
              </a:cxn>
              <a:cxn ang="0">
                <a:pos x="116" y="130"/>
              </a:cxn>
              <a:cxn ang="0">
                <a:pos x="120" y="148"/>
              </a:cxn>
              <a:cxn ang="0">
                <a:pos x="102" y="160"/>
              </a:cxn>
              <a:cxn ang="0">
                <a:pos x="116" y="166"/>
              </a:cxn>
              <a:cxn ang="0">
                <a:pos x="96" y="176"/>
              </a:cxn>
              <a:cxn ang="0">
                <a:pos x="38" y="176"/>
              </a:cxn>
              <a:cxn ang="0">
                <a:pos x="22" y="184"/>
              </a:cxn>
              <a:cxn ang="0">
                <a:pos x="6" y="188"/>
              </a:cxn>
              <a:cxn ang="0">
                <a:pos x="34" y="164"/>
              </a:cxn>
              <a:cxn ang="0">
                <a:pos x="54" y="162"/>
              </a:cxn>
              <a:cxn ang="0">
                <a:pos x="48" y="160"/>
              </a:cxn>
              <a:cxn ang="0">
                <a:pos x="30" y="158"/>
              </a:cxn>
              <a:cxn ang="0">
                <a:pos x="14" y="158"/>
              </a:cxn>
              <a:cxn ang="0">
                <a:pos x="18" y="148"/>
              </a:cxn>
              <a:cxn ang="0">
                <a:pos x="34" y="136"/>
              </a:cxn>
              <a:cxn ang="0">
                <a:pos x="24" y="128"/>
              </a:cxn>
              <a:cxn ang="0">
                <a:pos x="48" y="122"/>
              </a:cxn>
              <a:cxn ang="0">
                <a:pos x="52" y="102"/>
              </a:cxn>
              <a:cxn ang="0">
                <a:pos x="44" y="86"/>
              </a:cxn>
            </a:cxnLst>
            <a:rect l="0" t="0" r="r" b="b"/>
            <a:pathLst>
              <a:path w="126" h="192">
                <a:moveTo>
                  <a:pt x="44" y="86"/>
                </a:moveTo>
                <a:lnTo>
                  <a:pt x="38" y="84"/>
                </a:lnTo>
                <a:lnTo>
                  <a:pt x="32" y="92"/>
                </a:lnTo>
                <a:lnTo>
                  <a:pt x="16" y="90"/>
                </a:lnTo>
                <a:lnTo>
                  <a:pt x="14" y="82"/>
                </a:lnTo>
                <a:lnTo>
                  <a:pt x="20" y="76"/>
                </a:lnTo>
                <a:lnTo>
                  <a:pt x="18" y="62"/>
                </a:lnTo>
                <a:lnTo>
                  <a:pt x="14" y="60"/>
                </a:lnTo>
                <a:lnTo>
                  <a:pt x="6" y="64"/>
                </a:lnTo>
                <a:lnTo>
                  <a:pt x="0" y="60"/>
                </a:lnTo>
                <a:lnTo>
                  <a:pt x="10" y="48"/>
                </a:lnTo>
                <a:lnTo>
                  <a:pt x="4" y="44"/>
                </a:lnTo>
                <a:lnTo>
                  <a:pt x="0" y="36"/>
                </a:lnTo>
                <a:lnTo>
                  <a:pt x="2" y="20"/>
                </a:lnTo>
                <a:lnTo>
                  <a:pt x="12" y="20"/>
                </a:lnTo>
                <a:lnTo>
                  <a:pt x="16" y="0"/>
                </a:lnTo>
                <a:lnTo>
                  <a:pt x="44" y="2"/>
                </a:lnTo>
                <a:lnTo>
                  <a:pt x="28" y="26"/>
                </a:lnTo>
                <a:lnTo>
                  <a:pt x="64" y="26"/>
                </a:lnTo>
                <a:lnTo>
                  <a:pt x="60" y="38"/>
                </a:lnTo>
                <a:lnTo>
                  <a:pt x="48" y="50"/>
                </a:lnTo>
                <a:lnTo>
                  <a:pt x="40" y="58"/>
                </a:lnTo>
                <a:lnTo>
                  <a:pt x="36" y="66"/>
                </a:lnTo>
                <a:lnTo>
                  <a:pt x="42" y="70"/>
                </a:lnTo>
                <a:lnTo>
                  <a:pt x="52" y="66"/>
                </a:lnTo>
                <a:lnTo>
                  <a:pt x="66" y="68"/>
                </a:lnTo>
                <a:lnTo>
                  <a:pt x="70" y="78"/>
                </a:lnTo>
                <a:lnTo>
                  <a:pt x="72" y="90"/>
                </a:lnTo>
                <a:lnTo>
                  <a:pt x="84" y="98"/>
                </a:lnTo>
                <a:lnTo>
                  <a:pt x="92" y="110"/>
                </a:lnTo>
                <a:lnTo>
                  <a:pt x="94" y="118"/>
                </a:lnTo>
                <a:lnTo>
                  <a:pt x="98" y="130"/>
                </a:lnTo>
                <a:lnTo>
                  <a:pt x="106" y="132"/>
                </a:lnTo>
                <a:lnTo>
                  <a:pt x="116" y="130"/>
                </a:lnTo>
                <a:lnTo>
                  <a:pt x="126" y="138"/>
                </a:lnTo>
                <a:lnTo>
                  <a:pt x="120" y="148"/>
                </a:lnTo>
                <a:lnTo>
                  <a:pt x="110" y="154"/>
                </a:lnTo>
                <a:lnTo>
                  <a:pt x="102" y="160"/>
                </a:lnTo>
                <a:lnTo>
                  <a:pt x="108" y="162"/>
                </a:lnTo>
                <a:lnTo>
                  <a:pt x="116" y="166"/>
                </a:lnTo>
                <a:lnTo>
                  <a:pt x="108" y="172"/>
                </a:lnTo>
                <a:lnTo>
                  <a:pt x="96" y="176"/>
                </a:lnTo>
                <a:lnTo>
                  <a:pt x="46" y="176"/>
                </a:lnTo>
                <a:lnTo>
                  <a:pt x="38" y="176"/>
                </a:lnTo>
                <a:lnTo>
                  <a:pt x="38" y="184"/>
                </a:lnTo>
                <a:lnTo>
                  <a:pt x="22" y="184"/>
                </a:lnTo>
                <a:lnTo>
                  <a:pt x="10" y="192"/>
                </a:lnTo>
                <a:lnTo>
                  <a:pt x="6" y="188"/>
                </a:lnTo>
                <a:lnTo>
                  <a:pt x="24" y="172"/>
                </a:lnTo>
                <a:lnTo>
                  <a:pt x="34" y="164"/>
                </a:lnTo>
                <a:lnTo>
                  <a:pt x="46" y="164"/>
                </a:lnTo>
                <a:lnTo>
                  <a:pt x="54" y="162"/>
                </a:lnTo>
                <a:lnTo>
                  <a:pt x="56" y="154"/>
                </a:lnTo>
                <a:lnTo>
                  <a:pt x="48" y="160"/>
                </a:lnTo>
                <a:lnTo>
                  <a:pt x="38" y="158"/>
                </a:lnTo>
                <a:lnTo>
                  <a:pt x="30" y="158"/>
                </a:lnTo>
                <a:lnTo>
                  <a:pt x="24" y="154"/>
                </a:lnTo>
                <a:lnTo>
                  <a:pt x="14" y="158"/>
                </a:lnTo>
                <a:lnTo>
                  <a:pt x="10" y="154"/>
                </a:lnTo>
                <a:lnTo>
                  <a:pt x="18" y="148"/>
                </a:lnTo>
                <a:lnTo>
                  <a:pt x="26" y="142"/>
                </a:lnTo>
                <a:lnTo>
                  <a:pt x="34" y="136"/>
                </a:lnTo>
                <a:lnTo>
                  <a:pt x="34" y="130"/>
                </a:lnTo>
                <a:lnTo>
                  <a:pt x="24" y="128"/>
                </a:lnTo>
                <a:lnTo>
                  <a:pt x="24" y="120"/>
                </a:lnTo>
                <a:lnTo>
                  <a:pt x="48" y="122"/>
                </a:lnTo>
                <a:lnTo>
                  <a:pt x="48" y="112"/>
                </a:lnTo>
                <a:lnTo>
                  <a:pt x="52" y="102"/>
                </a:lnTo>
                <a:lnTo>
                  <a:pt x="38" y="94"/>
                </a:lnTo>
                <a:lnTo>
                  <a:pt x="44" y="86"/>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21" name="Freeform 479"/>
          <p:cNvSpPr>
            <a:spLocks/>
          </p:cNvSpPr>
          <p:nvPr/>
        </p:nvSpPr>
        <p:spPr bwMode="auto">
          <a:xfrm>
            <a:off x="4009009" y="2747318"/>
            <a:ext cx="60233" cy="39989"/>
          </a:xfrm>
          <a:custGeom>
            <a:avLst/>
            <a:gdLst/>
            <a:ahLst/>
            <a:cxnLst>
              <a:cxn ang="0">
                <a:pos x="12" y="0"/>
              </a:cxn>
              <a:cxn ang="0">
                <a:pos x="30" y="2"/>
              </a:cxn>
              <a:cxn ang="0">
                <a:pos x="34" y="8"/>
              </a:cxn>
              <a:cxn ang="0">
                <a:pos x="38" y="16"/>
              </a:cxn>
              <a:cxn ang="0">
                <a:pos x="34" y="24"/>
              </a:cxn>
              <a:cxn ang="0">
                <a:pos x="22" y="24"/>
              </a:cxn>
              <a:cxn ang="0">
                <a:pos x="16" y="18"/>
              </a:cxn>
              <a:cxn ang="0">
                <a:pos x="8" y="22"/>
              </a:cxn>
              <a:cxn ang="0">
                <a:pos x="0" y="18"/>
              </a:cxn>
              <a:cxn ang="0">
                <a:pos x="4" y="8"/>
              </a:cxn>
              <a:cxn ang="0">
                <a:pos x="12" y="0"/>
              </a:cxn>
            </a:cxnLst>
            <a:rect l="0" t="0" r="r" b="b"/>
            <a:pathLst>
              <a:path w="38" h="24">
                <a:moveTo>
                  <a:pt x="12" y="0"/>
                </a:moveTo>
                <a:lnTo>
                  <a:pt x="30" y="2"/>
                </a:lnTo>
                <a:lnTo>
                  <a:pt x="34" y="8"/>
                </a:lnTo>
                <a:lnTo>
                  <a:pt x="38" y="16"/>
                </a:lnTo>
                <a:lnTo>
                  <a:pt x="34" y="24"/>
                </a:lnTo>
                <a:lnTo>
                  <a:pt x="22" y="24"/>
                </a:lnTo>
                <a:lnTo>
                  <a:pt x="16" y="18"/>
                </a:lnTo>
                <a:lnTo>
                  <a:pt x="8" y="22"/>
                </a:lnTo>
                <a:lnTo>
                  <a:pt x="0" y="18"/>
                </a:lnTo>
                <a:lnTo>
                  <a:pt x="4" y="8"/>
                </a:lnTo>
                <a:lnTo>
                  <a:pt x="12" y="0"/>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22" name="Freeform 480"/>
          <p:cNvSpPr>
            <a:spLocks/>
          </p:cNvSpPr>
          <p:nvPr/>
        </p:nvSpPr>
        <p:spPr bwMode="auto">
          <a:xfrm>
            <a:off x="3951944" y="2777310"/>
            <a:ext cx="104617" cy="103306"/>
          </a:xfrm>
          <a:custGeom>
            <a:avLst/>
            <a:gdLst/>
            <a:ahLst/>
            <a:cxnLst>
              <a:cxn ang="0">
                <a:pos x="66" y="26"/>
              </a:cxn>
              <a:cxn ang="0">
                <a:pos x="64" y="44"/>
              </a:cxn>
              <a:cxn ang="0">
                <a:pos x="48" y="48"/>
              </a:cxn>
              <a:cxn ang="0">
                <a:pos x="36" y="52"/>
              </a:cxn>
              <a:cxn ang="0">
                <a:pos x="26" y="58"/>
              </a:cxn>
              <a:cxn ang="0">
                <a:pos x="18" y="62"/>
              </a:cxn>
              <a:cxn ang="0">
                <a:pos x="8" y="58"/>
              </a:cxn>
              <a:cxn ang="0">
                <a:pos x="0" y="48"/>
              </a:cxn>
              <a:cxn ang="0">
                <a:pos x="10" y="40"/>
              </a:cxn>
              <a:cxn ang="0">
                <a:pos x="12" y="30"/>
              </a:cxn>
              <a:cxn ang="0">
                <a:pos x="20" y="26"/>
              </a:cxn>
              <a:cxn ang="0">
                <a:pos x="14" y="22"/>
              </a:cxn>
              <a:cxn ang="0">
                <a:pos x="4" y="24"/>
              </a:cxn>
              <a:cxn ang="0">
                <a:pos x="2" y="16"/>
              </a:cxn>
              <a:cxn ang="0">
                <a:pos x="6" y="12"/>
              </a:cxn>
              <a:cxn ang="0">
                <a:pos x="4" y="6"/>
              </a:cxn>
              <a:cxn ang="0">
                <a:pos x="10" y="0"/>
              </a:cxn>
              <a:cxn ang="0">
                <a:pos x="20" y="4"/>
              </a:cxn>
              <a:cxn ang="0">
                <a:pos x="28" y="2"/>
              </a:cxn>
              <a:cxn ang="0">
                <a:pos x="36" y="0"/>
              </a:cxn>
              <a:cxn ang="0">
                <a:pos x="44" y="4"/>
              </a:cxn>
              <a:cxn ang="0">
                <a:pos x="52" y="0"/>
              </a:cxn>
              <a:cxn ang="0">
                <a:pos x="58" y="6"/>
              </a:cxn>
              <a:cxn ang="0">
                <a:pos x="64" y="12"/>
              </a:cxn>
              <a:cxn ang="0">
                <a:pos x="66" y="26"/>
              </a:cxn>
            </a:cxnLst>
            <a:rect l="0" t="0" r="r" b="b"/>
            <a:pathLst>
              <a:path w="66" h="62">
                <a:moveTo>
                  <a:pt x="66" y="26"/>
                </a:moveTo>
                <a:lnTo>
                  <a:pt x="64" y="44"/>
                </a:lnTo>
                <a:lnTo>
                  <a:pt x="48" y="48"/>
                </a:lnTo>
                <a:lnTo>
                  <a:pt x="36" y="52"/>
                </a:lnTo>
                <a:lnTo>
                  <a:pt x="26" y="58"/>
                </a:lnTo>
                <a:lnTo>
                  <a:pt x="18" y="62"/>
                </a:lnTo>
                <a:lnTo>
                  <a:pt x="8" y="58"/>
                </a:lnTo>
                <a:lnTo>
                  <a:pt x="0" y="48"/>
                </a:lnTo>
                <a:lnTo>
                  <a:pt x="10" y="40"/>
                </a:lnTo>
                <a:lnTo>
                  <a:pt x="12" y="30"/>
                </a:lnTo>
                <a:lnTo>
                  <a:pt x="20" y="26"/>
                </a:lnTo>
                <a:lnTo>
                  <a:pt x="14" y="22"/>
                </a:lnTo>
                <a:lnTo>
                  <a:pt x="4" y="24"/>
                </a:lnTo>
                <a:lnTo>
                  <a:pt x="2" y="16"/>
                </a:lnTo>
                <a:lnTo>
                  <a:pt x="6" y="12"/>
                </a:lnTo>
                <a:lnTo>
                  <a:pt x="4" y="6"/>
                </a:lnTo>
                <a:lnTo>
                  <a:pt x="10" y="0"/>
                </a:lnTo>
                <a:lnTo>
                  <a:pt x="20" y="4"/>
                </a:lnTo>
                <a:lnTo>
                  <a:pt x="28" y="2"/>
                </a:lnTo>
                <a:lnTo>
                  <a:pt x="36" y="0"/>
                </a:lnTo>
                <a:lnTo>
                  <a:pt x="44" y="4"/>
                </a:lnTo>
                <a:lnTo>
                  <a:pt x="52" y="0"/>
                </a:lnTo>
                <a:lnTo>
                  <a:pt x="58" y="6"/>
                </a:lnTo>
                <a:lnTo>
                  <a:pt x="64" y="12"/>
                </a:lnTo>
                <a:lnTo>
                  <a:pt x="66" y="26"/>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23" name="Freeform 481"/>
          <p:cNvSpPr>
            <a:spLocks/>
          </p:cNvSpPr>
          <p:nvPr/>
        </p:nvSpPr>
        <p:spPr bwMode="auto">
          <a:xfrm>
            <a:off x="4360903" y="3007251"/>
            <a:ext cx="110958" cy="63316"/>
          </a:xfrm>
          <a:custGeom>
            <a:avLst/>
            <a:gdLst/>
            <a:ahLst/>
            <a:cxnLst>
              <a:cxn ang="0">
                <a:pos x="24" y="2"/>
              </a:cxn>
              <a:cxn ang="0">
                <a:pos x="40" y="2"/>
              </a:cxn>
              <a:cxn ang="0">
                <a:pos x="50" y="0"/>
              </a:cxn>
              <a:cxn ang="0">
                <a:pos x="58" y="2"/>
              </a:cxn>
              <a:cxn ang="0">
                <a:pos x="60" y="4"/>
              </a:cxn>
              <a:cxn ang="0">
                <a:pos x="58" y="8"/>
              </a:cxn>
              <a:cxn ang="0">
                <a:pos x="56" y="14"/>
              </a:cxn>
              <a:cxn ang="0">
                <a:pos x="64" y="16"/>
              </a:cxn>
              <a:cxn ang="0">
                <a:pos x="68" y="16"/>
              </a:cxn>
              <a:cxn ang="0">
                <a:pos x="70" y="20"/>
              </a:cxn>
              <a:cxn ang="0">
                <a:pos x="66" y="28"/>
              </a:cxn>
              <a:cxn ang="0">
                <a:pos x="56" y="30"/>
              </a:cxn>
              <a:cxn ang="0">
                <a:pos x="50" y="24"/>
              </a:cxn>
              <a:cxn ang="0">
                <a:pos x="50" y="34"/>
              </a:cxn>
              <a:cxn ang="0">
                <a:pos x="46" y="36"/>
              </a:cxn>
              <a:cxn ang="0">
                <a:pos x="40" y="34"/>
              </a:cxn>
              <a:cxn ang="0">
                <a:pos x="34" y="30"/>
              </a:cxn>
              <a:cxn ang="0">
                <a:pos x="30" y="32"/>
              </a:cxn>
              <a:cxn ang="0">
                <a:pos x="30" y="36"/>
              </a:cxn>
              <a:cxn ang="0">
                <a:pos x="16" y="38"/>
              </a:cxn>
              <a:cxn ang="0">
                <a:pos x="16" y="28"/>
              </a:cxn>
              <a:cxn ang="0">
                <a:pos x="0" y="28"/>
              </a:cxn>
              <a:cxn ang="0">
                <a:pos x="8" y="16"/>
              </a:cxn>
              <a:cxn ang="0">
                <a:pos x="18" y="6"/>
              </a:cxn>
              <a:cxn ang="0">
                <a:pos x="22" y="6"/>
              </a:cxn>
              <a:cxn ang="0">
                <a:pos x="24" y="2"/>
              </a:cxn>
            </a:cxnLst>
            <a:rect l="0" t="0" r="r" b="b"/>
            <a:pathLst>
              <a:path w="70" h="38">
                <a:moveTo>
                  <a:pt x="24" y="2"/>
                </a:moveTo>
                <a:lnTo>
                  <a:pt x="40" y="2"/>
                </a:lnTo>
                <a:lnTo>
                  <a:pt x="50" y="0"/>
                </a:lnTo>
                <a:lnTo>
                  <a:pt x="58" y="2"/>
                </a:lnTo>
                <a:lnTo>
                  <a:pt x="60" y="4"/>
                </a:lnTo>
                <a:lnTo>
                  <a:pt x="58" y="8"/>
                </a:lnTo>
                <a:lnTo>
                  <a:pt x="56" y="14"/>
                </a:lnTo>
                <a:lnTo>
                  <a:pt x="64" y="16"/>
                </a:lnTo>
                <a:lnTo>
                  <a:pt x="68" y="16"/>
                </a:lnTo>
                <a:lnTo>
                  <a:pt x="70" y="20"/>
                </a:lnTo>
                <a:lnTo>
                  <a:pt x="66" y="28"/>
                </a:lnTo>
                <a:lnTo>
                  <a:pt x="56" y="30"/>
                </a:lnTo>
                <a:lnTo>
                  <a:pt x="50" y="24"/>
                </a:lnTo>
                <a:lnTo>
                  <a:pt x="50" y="34"/>
                </a:lnTo>
                <a:lnTo>
                  <a:pt x="46" y="36"/>
                </a:lnTo>
                <a:lnTo>
                  <a:pt x="40" y="34"/>
                </a:lnTo>
                <a:lnTo>
                  <a:pt x="34" y="30"/>
                </a:lnTo>
                <a:lnTo>
                  <a:pt x="30" y="32"/>
                </a:lnTo>
                <a:lnTo>
                  <a:pt x="30" y="36"/>
                </a:lnTo>
                <a:lnTo>
                  <a:pt x="16" y="38"/>
                </a:lnTo>
                <a:lnTo>
                  <a:pt x="16" y="28"/>
                </a:lnTo>
                <a:lnTo>
                  <a:pt x="0" y="28"/>
                </a:lnTo>
                <a:lnTo>
                  <a:pt x="8" y="16"/>
                </a:lnTo>
                <a:lnTo>
                  <a:pt x="18" y="6"/>
                </a:lnTo>
                <a:lnTo>
                  <a:pt x="22" y="6"/>
                </a:lnTo>
                <a:lnTo>
                  <a:pt x="24" y="2"/>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24" name="Freeform 482"/>
          <p:cNvSpPr>
            <a:spLocks/>
          </p:cNvSpPr>
          <p:nvPr/>
        </p:nvSpPr>
        <p:spPr bwMode="auto">
          <a:xfrm>
            <a:off x="4091434" y="2893947"/>
            <a:ext cx="323362" cy="286592"/>
          </a:xfrm>
          <a:custGeom>
            <a:avLst/>
            <a:gdLst/>
            <a:ahLst/>
            <a:cxnLst>
              <a:cxn ang="0">
                <a:pos x="126" y="8"/>
              </a:cxn>
              <a:cxn ang="0">
                <a:pos x="152" y="24"/>
              </a:cxn>
              <a:cxn ang="0">
                <a:pos x="162" y="32"/>
              </a:cxn>
              <a:cxn ang="0">
                <a:pos x="180" y="36"/>
              </a:cxn>
              <a:cxn ang="0">
                <a:pos x="202" y="40"/>
              </a:cxn>
              <a:cxn ang="0">
                <a:pos x="198" y="56"/>
              </a:cxn>
              <a:cxn ang="0">
                <a:pos x="194" y="70"/>
              </a:cxn>
              <a:cxn ang="0">
                <a:pos x="188" y="74"/>
              </a:cxn>
              <a:cxn ang="0">
                <a:pos x="170" y="96"/>
              </a:cxn>
              <a:cxn ang="0">
                <a:pos x="186" y="106"/>
              </a:cxn>
              <a:cxn ang="0">
                <a:pos x="188" y="116"/>
              </a:cxn>
              <a:cxn ang="0">
                <a:pos x="186" y="140"/>
              </a:cxn>
              <a:cxn ang="0">
                <a:pos x="194" y="148"/>
              </a:cxn>
              <a:cxn ang="0">
                <a:pos x="182" y="158"/>
              </a:cxn>
              <a:cxn ang="0">
                <a:pos x="160" y="156"/>
              </a:cxn>
              <a:cxn ang="0">
                <a:pos x="138" y="152"/>
              </a:cxn>
              <a:cxn ang="0">
                <a:pos x="122" y="162"/>
              </a:cxn>
              <a:cxn ang="0">
                <a:pos x="106" y="172"/>
              </a:cxn>
              <a:cxn ang="0">
                <a:pos x="80" y="168"/>
              </a:cxn>
              <a:cxn ang="0">
                <a:pos x="50" y="156"/>
              </a:cxn>
              <a:cxn ang="0">
                <a:pos x="56" y="128"/>
              </a:cxn>
              <a:cxn ang="0">
                <a:pos x="64" y="116"/>
              </a:cxn>
              <a:cxn ang="0">
                <a:pos x="44" y="90"/>
              </a:cxn>
              <a:cxn ang="0">
                <a:pos x="36" y="76"/>
              </a:cxn>
              <a:cxn ang="0">
                <a:pos x="18" y="66"/>
              </a:cxn>
              <a:cxn ang="0">
                <a:pos x="0" y="60"/>
              </a:cxn>
              <a:cxn ang="0">
                <a:pos x="8" y="50"/>
              </a:cxn>
              <a:cxn ang="0">
                <a:pos x="26" y="48"/>
              </a:cxn>
              <a:cxn ang="0">
                <a:pos x="40" y="50"/>
              </a:cxn>
              <a:cxn ang="0">
                <a:pos x="54" y="46"/>
              </a:cxn>
              <a:cxn ang="0">
                <a:pos x="48" y="30"/>
              </a:cxn>
              <a:cxn ang="0">
                <a:pos x="62" y="36"/>
              </a:cxn>
              <a:cxn ang="0">
                <a:pos x="84" y="28"/>
              </a:cxn>
              <a:cxn ang="0">
                <a:pos x="106" y="18"/>
              </a:cxn>
              <a:cxn ang="0">
                <a:pos x="116" y="0"/>
              </a:cxn>
            </a:cxnLst>
            <a:rect l="0" t="0" r="r" b="b"/>
            <a:pathLst>
              <a:path w="204" h="172">
                <a:moveTo>
                  <a:pt x="116" y="0"/>
                </a:moveTo>
                <a:lnTo>
                  <a:pt x="126" y="8"/>
                </a:lnTo>
                <a:lnTo>
                  <a:pt x="140" y="20"/>
                </a:lnTo>
                <a:lnTo>
                  <a:pt x="152" y="24"/>
                </a:lnTo>
                <a:lnTo>
                  <a:pt x="154" y="28"/>
                </a:lnTo>
                <a:lnTo>
                  <a:pt x="162" y="32"/>
                </a:lnTo>
                <a:lnTo>
                  <a:pt x="174" y="32"/>
                </a:lnTo>
                <a:lnTo>
                  <a:pt x="180" y="36"/>
                </a:lnTo>
                <a:lnTo>
                  <a:pt x="184" y="40"/>
                </a:lnTo>
                <a:lnTo>
                  <a:pt x="202" y="40"/>
                </a:lnTo>
                <a:lnTo>
                  <a:pt x="204" y="44"/>
                </a:lnTo>
                <a:lnTo>
                  <a:pt x="198" y="56"/>
                </a:lnTo>
                <a:lnTo>
                  <a:pt x="194" y="64"/>
                </a:lnTo>
                <a:lnTo>
                  <a:pt x="194" y="70"/>
                </a:lnTo>
                <a:lnTo>
                  <a:pt x="192" y="74"/>
                </a:lnTo>
                <a:lnTo>
                  <a:pt x="188" y="74"/>
                </a:lnTo>
                <a:lnTo>
                  <a:pt x="178" y="84"/>
                </a:lnTo>
                <a:lnTo>
                  <a:pt x="170" y="96"/>
                </a:lnTo>
                <a:lnTo>
                  <a:pt x="186" y="96"/>
                </a:lnTo>
                <a:lnTo>
                  <a:pt x="186" y="106"/>
                </a:lnTo>
                <a:lnTo>
                  <a:pt x="186" y="112"/>
                </a:lnTo>
                <a:lnTo>
                  <a:pt x="188" y="116"/>
                </a:lnTo>
                <a:lnTo>
                  <a:pt x="184" y="124"/>
                </a:lnTo>
                <a:lnTo>
                  <a:pt x="186" y="140"/>
                </a:lnTo>
                <a:lnTo>
                  <a:pt x="194" y="140"/>
                </a:lnTo>
                <a:lnTo>
                  <a:pt x="194" y="148"/>
                </a:lnTo>
                <a:lnTo>
                  <a:pt x="186" y="150"/>
                </a:lnTo>
                <a:lnTo>
                  <a:pt x="182" y="158"/>
                </a:lnTo>
                <a:lnTo>
                  <a:pt x="172" y="162"/>
                </a:lnTo>
                <a:lnTo>
                  <a:pt x="160" y="156"/>
                </a:lnTo>
                <a:lnTo>
                  <a:pt x="150" y="154"/>
                </a:lnTo>
                <a:lnTo>
                  <a:pt x="138" y="152"/>
                </a:lnTo>
                <a:lnTo>
                  <a:pt x="128" y="156"/>
                </a:lnTo>
                <a:lnTo>
                  <a:pt x="122" y="162"/>
                </a:lnTo>
                <a:lnTo>
                  <a:pt x="122" y="172"/>
                </a:lnTo>
                <a:lnTo>
                  <a:pt x="106" y="172"/>
                </a:lnTo>
                <a:lnTo>
                  <a:pt x="92" y="166"/>
                </a:lnTo>
                <a:lnTo>
                  <a:pt x="80" y="168"/>
                </a:lnTo>
                <a:lnTo>
                  <a:pt x="64" y="162"/>
                </a:lnTo>
                <a:lnTo>
                  <a:pt x="50" y="156"/>
                </a:lnTo>
                <a:lnTo>
                  <a:pt x="50" y="144"/>
                </a:lnTo>
                <a:lnTo>
                  <a:pt x="56" y="128"/>
                </a:lnTo>
                <a:lnTo>
                  <a:pt x="56" y="116"/>
                </a:lnTo>
                <a:lnTo>
                  <a:pt x="64" y="116"/>
                </a:lnTo>
                <a:lnTo>
                  <a:pt x="56" y="98"/>
                </a:lnTo>
                <a:lnTo>
                  <a:pt x="44" y="90"/>
                </a:lnTo>
                <a:lnTo>
                  <a:pt x="42" y="82"/>
                </a:lnTo>
                <a:lnTo>
                  <a:pt x="36" y="76"/>
                </a:lnTo>
                <a:lnTo>
                  <a:pt x="26" y="70"/>
                </a:lnTo>
                <a:lnTo>
                  <a:pt x="18" y="66"/>
                </a:lnTo>
                <a:lnTo>
                  <a:pt x="6" y="66"/>
                </a:lnTo>
                <a:lnTo>
                  <a:pt x="0" y="60"/>
                </a:lnTo>
                <a:lnTo>
                  <a:pt x="2" y="52"/>
                </a:lnTo>
                <a:lnTo>
                  <a:pt x="8" y="50"/>
                </a:lnTo>
                <a:lnTo>
                  <a:pt x="18" y="48"/>
                </a:lnTo>
                <a:lnTo>
                  <a:pt x="26" y="48"/>
                </a:lnTo>
                <a:lnTo>
                  <a:pt x="32" y="54"/>
                </a:lnTo>
                <a:lnTo>
                  <a:pt x="40" y="50"/>
                </a:lnTo>
                <a:lnTo>
                  <a:pt x="48" y="52"/>
                </a:lnTo>
                <a:lnTo>
                  <a:pt x="54" y="46"/>
                </a:lnTo>
                <a:lnTo>
                  <a:pt x="50" y="36"/>
                </a:lnTo>
                <a:lnTo>
                  <a:pt x="48" y="30"/>
                </a:lnTo>
                <a:lnTo>
                  <a:pt x="54" y="30"/>
                </a:lnTo>
                <a:lnTo>
                  <a:pt x="62" y="36"/>
                </a:lnTo>
                <a:lnTo>
                  <a:pt x="76" y="34"/>
                </a:lnTo>
                <a:lnTo>
                  <a:pt x="84" y="28"/>
                </a:lnTo>
                <a:lnTo>
                  <a:pt x="96" y="22"/>
                </a:lnTo>
                <a:lnTo>
                  <a:pt x="106" y="18"/>
                </a:lnTo>
                <a:lnTo>
                  <a:pt x="106" y="4"/>
                </a:lnTo>
                <a:lnTo>
                  <a:pt x="116" y="0"/>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25" name="Freeform 483"/>
          <p:cNvSpPr>
            <a:spLocks/>
          </p:cNvSpPr>
          <p:nvPr/>
        </p:nvSpPr>
        <p:spPr bwMode="auto">
          <a:xfrm>
            <a:off x="3970965" y="3187205"/>
            <a:ext cx="85596" cy="159959"/>
          </a:xfrm>
          <a:custGeom>
            <a:avLst/>
            <a:gdLst/>
            <a:ahLst/>
            <a:cxnLst>
              <a:cxn ang="0">
                <a:pos x="36" y="96"/>
              </a:cxn>
              <a:cxn ang="0">
                <a:pos x="24" y="96"/>
              </a:cxn>
              <a:cxn ang="0">
                <a:pos x="12" y="96"/>
              </a:cxn>
              <a:cxn ang="0">
                <a:pos x="12" y="88"/>
              </a:cxn>
              <a:cxn ang="0">
                <a:pos x="12" y="72"/>
              </a:cxn>
              <a:cxn ang="0">
                <a:pos x="8" y="70"/>
              </a:cxn>
              <a:cxn ang="0">
                <a:pos x="0" y="60"/>
              </a:cxn>
              <a:cxn ang="0">
                <a:pos x="8" y="50"/>
              </a:cxn>
              <a:cxn ang="0">
                <a:pos x="10" y="40"/>
              </a:cxn>
              <a:cxn ang="0">
                <a:pos x="14" y="26"/>
              </a:cxn>
              <a:cxn ang="0">
                <a:pos x="12" y="14"/>
              </a:cxn>
              <a:cxn ang="0">
                <a:pos x="14" y="0"/>
              </a:cxn>
              <a:cxn ang="0">
                <a:pos x="20" y="2"/>
              </a:cxn>
              <a:cxn ang="0">
                <a:pos x="26" y="8"/>
              </a:cxn>
              <a:cxn ang="0">
                <a:pos x="38" y="6"/>
              </a:cxn>
              <a:cxn ang="0">
                <a:pos x="48" y="6"/>
              </a:cxn>
              <a:cxn ang="0">
                <a:pos x="54" y="14"/>
              </a:cxn>
              <a:cxn ang="0">
                <a:pos x="52" y="20"/>
              </a:cxn>
              <a:cxn ang="0">
                <a:pos x="42" y="22"/>
              </a:cxn>
              <a:cxn ang="0">
                <a:pos x="42" y="36"/>
              </a:cxn>
              <a:cxn ang="0">
                <a:pos x="42" y="46"/>
              </a:cxn>
              <a:cxn ang="0">
                <a:pos x="40" y="50"/>
              </a:cxn>
              <a:cxn ang="0">
                <a:pos x="34" y="54"/>
              </a:cxn>
              <a:cxn ang="0">
                <a:pos x="34" y="58"/>
              </a:cxn>
              <a:cxn ang="0">
                <a:pos x="40" y="66"/>
              </a:cxn>
              <a:cxn ang="0">
                <a:pos x="34" y="70"/>
              </a:cxn>
              <a:cxn ang="0">
                <a:pos x="36" y="76"/>
              </a:cxn>
              <a:cxn ang="0">
                <a:pos x="38" y="82"/>
              </a:cxn>
              <a:cxn ang="0">
                <a:pos x="32" y="86"/>
              </a:cxn>
              <a:cxn ang="0">
                <a:pos x="36" y="96"/>
              </a:cxn>
            </a:cxnLst>
            <a:rect l="0" t="0" r="r" b="b"/>
            <a:pathLst>
              <a:path w="54" h="96">
                <a:moveTo>
                  <a:pt x="36" y="96"/>
                </a:moveTo>
                <a:lnTo>
                  <a:pt x="24" y="96"/>
                </a:lnTo>
                <a:lnTo>
                  <a:pt x="12" y="96"/>
                </a:lnTo>
                <a:lnTo>
                  <a:pt x="12" y="88"/>
                </a:lnTo>
                <a:lnTo>
                  <a:pt x="12" y="72"/>
                </a:lnTo>
                <a:lnTo>
                  <a:pt x="8" y="70"/>
                </a:lnTo>
                <a:lnTo>
                  <a:pt x="0" y="60"/>
                </a:lnTo>
                <a:lnTo>
                  <a:pt x="8" y="50"/>
                </a:lnTo>
                <a:lnTo>
                  <a:pt x="10" y="40"/>
                </a:lnTo>
                <a:lnTo>
                  <a:pt x="14" y="26"/>
                </a:lnTo>
                <a:lnTo>
                  <a:pt x="12" y="14"/>
                </a:lnTo>
                <a:lnTo>
                  <a:pt x="14" y="0"/>
                </a:lnTo>
                <a:lnTo>
                  <a:pt x="20" y="2"/>
                </a:lnTo>
                <a:lnTo>
                  <a:pt x="26" y="8"/>
                </a:lnTo>
                <a:lnTo>
                  <a:pt x="38" y="6"/>
                </a:lnTo>
                <a:lnTo>
                  <a:pt x="48" y="6"/>
                </a:lnTo>
                <a:lnTo>
                  <a:pt x="54" y="14"/>
                </a:lnTo>
                <a:lnTo>
                  <a:pt x="52" y="20"/>
                </a:lnTo>
                <a:lnTo>
                  <a:pt x="42" y="22"/>
                </a:lnTo>
                <a:lnTo>
                  <a:pt x="42" y="36"/>
                </a:lnTo>
                <a:lnTo>
                  <a:pt x="42" y="46"/>
                </a:lnTo>
                <a:lnTo>
                  <a:pt x="40" y="50"/>
                </a:lnTo>
                <a:lnTo>
                  <a:pt x="34" y="54"/>
                </a:lnTo>
                <a:lnTo>
                  <a:pt x="34" y="58"/>
                </a:lnTo>
                <a:lnTo>
                  <a:pt x="40" y="66"/>
                </a:lnTo>
                <a:lnTo>
                  <a:pt x="34" y="70"/>
                </a:lnTo>
                <a:lnTo>
                  <a:pt x="36" y="76"/>
                </a:lnTo>
                <a:lnTo>
                  <a:pt x="38" y="82"/>
                </a:lnTo>
                <a:lnTo>
                  <a:pt x="32" y="86"/>
                </a:lnTo>
                <a:lnTo>
                  <a:pt x="36" y="96"/>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26" name="Freeform 484"/>
          <p:cNvSpPr>
            <a:spLocks/>
          </p:cNvSpPr>
          <p:nvPr/>
        </p:nvSpPr>
        <p:spPr bwMode="auto">
          <a:xfrm>
            <a:off x="3977306" y="3140549"/>
            <a:ext cx="310680" cy="236604"/>
          </a:xfrm>
          <a:custGeom>
            <a:avLst/>
            <a:gdLst/>
            <a:ahLst/>
            <a:cxnLst>
              <a:cxn ang="0">
                <a:pos x="10" y="28"/>
              </a:cxn>
              <a:cxn ang="0">
                <a:pos x="6" y="22"/>
              </a:cxn>
              <a:cxn ang="0">
                <a:pos x="0" y="12"/>
              </a:cxn>
              <a:cxn ang="0">
                <a:pos x="4" y="8"/>
              </a:cxn>
              <a:cxn ang="0">
                <a:pos x="16" y="4"/>
              </a:cxn>
              <a:cxn ang="0">
                <a:pos x="24" y="0"/>
              </a:cxn>
              <a:cxn ang="0">
                <a:pos x="46" y="2"/>
              </a:cxn>
              <a:cxn ang="0">
                <a:pos x="66" y="4"/>
              </a:cxn>
              <a:cxn ang="0">
                <a:pos x="78" y="8"/>
              </a:cxn>
              <a:cxn ang="0">
                <a:pos x="96" y="6"/>
              </a:cxn>
              <a:cxn ang="0">
                <a:pos x="114" y="8"/>
              </a:cxn>
              <a:cxn ang="0">
                <a:pos x="122" y="8"/>
              </a:cxn>
              <a:cxn ang="0">
                <a:pos x="136" y="14"/>
              </a:cxn>
              <a:cxn ang="0">
                <a:pos x="152" y="20"/>
              </a:cxn>
              <a:cxn ang="0">
                <a:pos x="164" y="18"/>
              </a:cxn>
              <a:cxn ang="0">
                <a:pos x="178" y="24"/>
              </a:cxn>
              <a:cxn ang="0">
                <a:pos x="194" y="24"/>
              </a:cxn>
              <a:cxn ang="0">
                <a:pos x="196" y="28"/>
              </a:cxn>
              <a:cxn ang="0">
                <a:pos x="194" y="38"/>
              </a:cxn>
              <a:cxn ang="0">
                <a:pos x="188" y="42"/>
              </a:cxn>
              <a:cxn ang="0">
                <a:pos x="178" y="48"/>
              </a:cxn>
              <a:cxn ang="0">
                <a:pos x="166" y="48"/>
              </a:cxn>
              <a:cxn ang="0">
                <a:pos x="160" y="58"/>
              </a:cxn>
              <a:cxn ang="0">
                <a:pos x="150" y="68"/>
              </a:cxn>
              <a:cxn ang="0">
                <a:pos x="144" y="76"/>
              </a:cxn>
              <a:cxn ang="0">
                <a:pos x="142" y="86"/>
              </a:cxn>
              <a:cxn ang="0">
                <a:pos x="146" y="96"/>
              </a:cxn>
              <a:cxn ang="0">
                <a:pos x="140" y="102"/>
              </a:cxn>
              <a:cxn ang="0">
                <a:pos x="132" y="114"/>
              </a:cxn>
              <a:cxn ang="0">
                <a:pos x="122" y="116"/>
              </a:cxn>
              <a:cxn ang="0">
                <a:pos x="116" y="126"/>
              </a:cxn>
              <a:cxn ang="0">
                <a:pos x="102" y="132"/>
              </a:cxn>
              <a:cxn ang="0">
                <a:pos x="86" y="132"/>
              </a:cxn>
              <a:cxn ang="0">
                <a:pos x="74" y="134"/>
              </a:cxn>
              <a:cxn ang="0">
                <a:pos x="62" y="140"/>
              </a:cxn>
              <a:cxn ang="0">
                <a:pos x="56" y="142"/>
              </a:cxn>
              <a:cxn ang="0">
                <a:pos x="46" y="136"/>
              </a:cxn>
              <a:cxn ang="0">
                <a:pos x="44" y="128"/>
              </a:cxn>
              <a:cxn ang="0">
                <a:pos x="38" y="124"/>
              </a:cxn>
              <a:cxn ang="0">
                <a:pos x="32" y="124"/>
              </a:cxn>
              <a:cxn ang="0">
                <a:pos x="28" y="114"/>
              </a:cxn>
              <a:cxn ang="0">
                <a:pos x="34" y="110"/>
              </a:cxn>
              <a:cxn ang="0">
                <a:pos x="30" y="98"/>
              </a:cxn>
              <a:cxn ang="0">
                <a:pos x="36" y="94"/>
              </a:cxn>
              <a:cxn ang="0">
                <a:pos x="30" y="86"/>
              </a:cxn>
              <a:cxn ang="0">
                <a:pos x="30" y="82"/>
              </a:cxn>
              <a:cxn ang="0">
                <a:pos x="36" y="78"/>
              </a:cxn>
              <a:cxn ang="0">
                <a:pos x="38" y="74"/>
              </a:cxn>
              <a:cxn ang="0">
                <a:pos x="38" y="50"/>
              </a:cxn>
              <a:cxn ang="0">
                <a:pos x="48" y="48"/>
              </a:cxn>
              <a:cxn ang="0">
                <a:pos x="50" y="42"/>
              </a:cxn>
              <a:cxn ang="0">
                <a:pos x="44" y="34"/>
              </a:cxn>
              <a:cxn ang="0">
                <a:pos x="22" y="36"/>
              </a:cxn>
              <a:cxn ang="0">
                <a:pos x="16" y="30"/>
              </a:cxn>
              <a:cxn ang="0">
                <a:pos x="10" y="28"/>
              </a:cxn>
            </a:cxnLst>
            <a:rect l="0" t="0" r="r" b="b"/>
            <a:pathLst>
              <a:path w="196" h="142">
                <a:moveTo>
                  <a:pt x="10" y="28"/>
                </a:moveTo>
                <a:lnTo>
                  <a:pt x="6" y="22"/>
                </a:lnTo>
                <a:lnTo>
                  <a:pt x="0" y="12"/>
                </a:lnTo>
                <a:lnTo>
                  <a:pt x="4" y="8"/>
                </a:lnTo>
                <a:lnTo>
                  <a:pt x="16" y="4"/>
                </a:lnTo>
                <a:lnTo>
                  <a:pt x="24" y="0"/>
                </a:lnTo>
                <a:lnTo>
                  <a:pt x="46" y="2"/>
                </a:lnTo>
                <a:lnTo>
                  <a:pt x="66" y="4"/>
                </a:lnTo>
                <a:lnTo>
                  <a:pt x="78" y="8"/>
                </a:lnTo>
                <a:lnTo>
                  <a:pt x="96" y="6"/>
                </a:lnTo>
                <a:lnTo>
                  <a:pt x="114" y="8"/>
                </a:lnTo>
                <a:lnTo>
                  <a:pt x="122" y="8"/>
                </a:lnTo>
                <a:lnTo>
                  <a:pt x="136" y="14"/>
                </a:lnTo>
                <a:lnTo>
                  <a:pt x="152" y="20"/>
                </a:lnTo>
                <a:lnTo>
                  <a:pt x="164" y="18"/>
                </a:lnTo>
                <a:lnTo>
                  <a:pt x="178" y="24"/>
                </a:lnTo>
                <a:lnTo>
                  <a:pt x="194" y="24"/>
                </a:lnTo>
                <a:lnTo>
                  <a:pt x="196" y="28"/>
                </a:lnTo>
                <a:lnTo>
                  <a:pt x="194" y="38"/>
                </a:lnTo>
                <a:lnTo>
                  <a:pt x="188" y="42"/>
                </a:lnTo>
                <a:lnTo>
                  <a:pt x="178" y="48"/>
                </a:lnTo>
                <a:lnTo>
                  <a:pt x="166" y="48"/>
                </a:lnTo>
                <a:lnTo>
                  <a:pt x="160" y="58"/>
                </a:lnTo>
                <a:lnTo>
                  <a:pt x="150" y="68"/>
                </a:lnTo>
                <a:lnTo>
                  <a:pt x="144" y="76"/>
                </a:lnTo>
                <a:lnTo>
                  <a:pt x="142" y="86"/>
                </a:lnTo>
                <a:lnTo>
                  <a:pt x="146" y="96"/>
                </a:lnTo>
                <a:lnTo>
                  <a:pt x="140" y="102"/>
                </a:lnTo>
                <a:lnTo>
                  <a:pt x="132" y="114"/>
                </a:lnTo>
                <a:lnTo>
                  <a:pt x="122" y="116"/>
                </a:lnTo>
                <a:lnTo>
                  <a:pt x="116" y="126"/>
                </a:lnTo>
                <a:lnTo>
                  <a:pt x="102" y="132"/>
                </a:lnTo>
                <a:lnTo>
                  <a:pt x="86" y="132"/>
                </a:lnTo>
                <a:lnTo>
                  <a:pt x="74" y="134"/>
                </a:lnTo>
                <a:lnTo>
                  <a:pt x="62" y="140"/>
                </a:lnTo>
                <a:lnTo>
                  <a:pt x="56" y="142"/>
                </a:lnTo>
                <a:lnTo>
                  <a:pt x="46" y="136"/>
                </a:lnTo>
                <a:lnTo>
                  <a:pt x="44" y="128"/>
                </a:lnTo>
                <a:lnTo>
                  <a:pt x="38" y="124"/>
                </a:lnTo>
                <a:lnTo>
                  <a:pt x="32" y="124"/>
                </a:lnTo>
                <a:lnTo>
                  <a:pt x="28" y="114"/>
                </a:lnTo>
                <a:lnTo>
                  <a:pt x="34" y="110"/>
                </a:lnTo>
                <a:lnTo>
                  <a:pt x="30" y="98"/>
                </a:lnTo>
                <a:lnTo>
                  <a:pt x="36" y="94"/>
                </a:lnTo>
                <a:lnTo>
                  <a:pt x="30" y="86"/>
                </a:lnTo>
                <a:lnTo>
                  <a:pt x="30" y="82"/>
                </a:lnTo>
                <a:lnTo>
                  <a:pt x="36" y="78"/>
                </a:lnTo>
                <a:lnTo>
                  <a:pt x="38" y="74"/>
                </a:lnTo>
                <a:lnTo>
                  <a:pt x="38" y="50"/>
                </a:lnTo>
                <a:lnTo>
                  <a:pt x="48" y="48"/>
                </a:lnTo>
                <a:lnTo>
                  <a:pt x="50" y="42"/>
                </a:lnTo>
                <a:lnTo>
                  <a:pt x="44" y="34"/>
                </a:lnTo>
                <a:lnTo>
                  <a:pt x="22" y="36"/>
                </a:lnTo>
                <a:lnTo>
                  <a:pt x="16" y="30"/>
                </a:lnTo>
                <a:lnTo>
                  <a:pt x="10" y="28"/>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27" name="Freeform 485"/>
          <p:cNvSpPr>
            <a:spLocks/>
          </p:cNvSpPr>
          <p:nvPr/>
        </p:nvSpPr>
        <p:spPr bwMode="auto">
          <a:xfrm>
            <a:off x="4430647" y="3170542"/>
            <a:ext cx="22192" cy="43323"/>
          </a:xfrm>
          <a:custGeom>
            <a:avLst/>
            <a:gdLst/>
            <a:ahLst/>
            <a:cxnLst>
              <a:cxn ang="0">
                <a:pos x="10" y="0"/>
              </a:cxn>
              <a:cxn ang="0">
                <a:pos x="4" y="2"/>
              </a:cxn>
              <a:cxn ang="0">
                <a:pos x="0" y="6"/>
              </a:cxn>
              <a:cxn ang="0">
                <a:pos x="0" y="14"/>
              </a:cxn>
              <a:cxn ang="0">
                <a:pos x="0" y="22"/>
              </a:cxn>
              <a:cxn ang="0">
                <a:pos x="6" y="26"/>
              </a:cxn>
              <a:cxn ang="0">
                <a:pos x="10" y="18"/>
              </a:cxn>
              <a:cxn ang="0">
                <a:pos x="8" y="12"/>
              </a:cxn>
              <a:cxn ang="0">
                <a:pos x="14" y="10"/>
              </a:cxn>
              <a:cxn ang="0">
                <a:pos x="10" y="0"/>
              </a:cxn>
            </a:cxnLst>
            <a:rect l="0" t="0" r="r" b="b"/>
            <a:pathLst>
              <a:path w="14" h="26">
                <a:moveTo>
                  <a:pt x="10" y="0"/>
                </a:moveTo>
                <a:lnTo>
                  <a:pt x="4" y="2"/>
                </a:lnTo>
                <a:lnTo>
                  <a:pt x="0" y="6"/>
                </a:lnTo>
                <a:lnTo>
                  <a:pt x="0" y="14"/>
                </a:lnTo>
                <a:lnTo>
                  <a:pt x="0" y="22"/>
                </a:lnTo>
                <a:lnTo>
                  <a:pt x="6" y="26"/>
                </a:lnTo>
                <a:lnTo>
                  <a:pt x="10" y="18"/>
                </a:lnTo>
                <a:lnTo>
                  <a:pt x="8" y="12"/>
                </a:lnTo>
                <a:lnTo>
                  <a:pt x="14" y="10"/>
                </a:lnTo>
                <a:lnTo>
                  <a:pt x="10" y="0"/>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28" name="Freeform 486"/>
          <p:cNvSpPr>
            <a:spLocks/>
          </p:cNvSpPr>
          <p:nvPr/>
        </p:nvSpPr>
        <p:spPr bwMode="auto">
          <a:xfrm>
            <a:off x="4421137" y="3227194"/>
            <a:ext cx="31702" cy="63316"/>
          </a:xfrm>
          <a:custGeom>
            <a:avLst/>
            <a:gdLst/>
            <a:ahLst/>
            <a:cxnLst>
              <a:cxn ang="0">
                <a:pos x="10" y="0"/>
              </a:cxn>
              <a:cxn ang="0">
                <a:pos x="8" y="4"/>
              </a:cxn>
              <a:cxn ang="0">
                <a:pos x="2" y="4"/>
              </a:cxn>
              <a:cxn ang="0">
                <a:pos x="0" y="12"/>
              </a:cxn>
              <a:cxn ang="0">
                <a:pos x="4" y="16"/>
              </a:cxn>
              <a:cxn ang="0">
                <a:pos x="4" y="26"/>
              </a:cxn>
              <a:cxn ang="0">
                <a:pos x="4" y="36"/>
              </a:cxn>
              <a:cxn ang="0">
                <a:pos x="10" y="38"/>
              </a:cxn>
              <a:cxn ang="0">
                <a:pos x="14" y="34"/>
              </a:cxn>
              <a:cxn ang="0">
                <a:pos x="20" y="28"/>
              </a:cxn>
              <a:cxn ang="0">
                <a:pos x="18" y="14"/>
              </a:cxn>
              <a:cxn ang="0">
                <a:pos x="20" y="6"/>
              </a:cxn>
              <a:cxn ang="0">
                <a:pos x="18" y="2"/>
              </a:cxn>
              <a:cxn ang="0">
                <a:pos x="10" y="0"/>
              </a:cxn>
            </a:cxnLst>
            <a:rect l="0" t="0" r="r" b="b"/>
            <a:pathLst>
              <a:path w="20" h="38">
                <a:moveTo>
                  <a:pt x="10" y="0"/>
                </a:moveTo>
                <a:lnTo>
                  <a:pt x="8" y="4"/>
                </a:lnTo>
                <a:lnTo>
                  <a:pt x="2" y="4"/>
                </a:lnTo>
                <a:lnTo>
                  <a:pt x="0" y="12"/>
                </a:lnTo>
                <a:lnTo>
                  <a:pt x="4" y="16"/>
                </a:lnTo>
                <a:lnTo>
                  <a:pt x="4" y="26"/>
                </a:lnTo>
                <a:lnTo>
                  <a:pt x="4" y="36"/>
                </a:lnTo>
                <a:lnTo>
                  <a:pt x="10" y="38"/>
                </a:lnTo>
                <a:lnTo>
                  <a:pt x="14" y="34"/>
                </a:lnTo>
                <a:lnTo>
                  <a:pt x="20" y="28"/>
                </a:lnTo>
                <a:lnTo>
                  <a:pt x="18" y="14"/>
                </a:lnTo>
                <a:lnTo>
                  <a:pt x="20" y="6"/>
                </a:lnTo>
                <a:lnTo>
                  <a:pt x="18" y="2"/>
                </a:lnTo>
                <a:lnTo>
                  <a:pt x="10" y="0"/>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29" name="Freeform 487"/>
          <p:cNvSpPr>
            <a:spLocks/>
          </p:cNvSpPr>
          <p:nvPr/>
        </p:nvSpPr>
        <p:spPr bwMode="auto">
          <a:xfrm>
            <a:off x="4275306" y="2883950"/>
            <a:ext cx="95107" cy="63316"/>
          </a:xfrm>
          <a:custGeom>
            <a:avLst/>
            <a:gdLst/>
            <a:ahLst/>
            <a:cxnLst>
              <a:cxn ang="0">
                <a:pos x="0" y="6"/>
              </a:cxn>
              <a:cxn ang="0">
                <a:pos x="12" y="2"/>
              </a:cxn>
              <a:cxn ang="0">
                <a:pos x="26" y="2"/>
              </a:cxn>
              <a:cxn ang="0">
                <a:pos x="38" y="0"/>
              </a:cxn>
              <a:cxn ang="0">
                <a:pos x="46" y="2"/>
              </a:cxn>
              <a:cxn ang="0">
                <a:pos x="50" y="4"/>
              </a:cxn>
              <a:cxn ang="0">
                <a:pos x="56" y="12"/>
              </a:cxn>
              <a:cxn ang="0">
                <a:pos x="60" y="20"/>
              </a:cxn>
              <a:cxn ang="0">
                <a:pos x="58" y="26"/>
              </a:cxn>
              <a:cxn ang="0">
                <a:pos x="52" y="26"/>
              </a:cxn>
              <a:cxn ang="0">
                <a:pos x="52" y="38"/>
              </a:cxn>
              <a:cxn ang="0">
                <a:pos x="46" y="38"/>
              </a:cxn>
              <a:cxn ang="0">
                <a:pos x="38" y="34"/>
              </a:cxn>
              <a:cxn ang="0">
                <a:pos x="36" y="30"/>
              </a:cxn>
              <a:cxn ang="0">
                <a:pos x="24" y="26"/>
              </a:cxn>
              <a:cxn ang="0">
                <a:pos x="10" y="14"/>
              </a:cxn>
              <a:cxn ang="0">
                <a:pos x="0" y="6"/>
              </a:cxn>
            </a:cxnLst>
            <a:rect l="0" t="0" r="r" b="b"/>
            <a:pathLst>
              <a:path w="60" h="38">
                <a:moveTo>
                  <a:pt x="0" y="6"/>
                </a:moveTo>
                <a:lnTo>
                  <a:pt x="12" y="2"/>
                </a:lnTo>
                <a:lnTo>
                  <a:pt x="26" y="2"/>
                </a:lnTo>
                <a:lnTo>
                  <a:pt x="38" y="0"/>
                </a:lnTo>
                <a:lnTo>
                  <a:pt x="46" y="2"/>
                </a:lnTo>
                <a:lnTo>
                  <a:pt x="50" y="4"/>
                </a:lnTo>
                <a:lnTo>
                  <a:pt x="56" y="12"/>
                </a:lnTo>
                <a:lnTo>
                  <a:pt x="60" y="20"/>
                </a:lnTo>
                <a:lnTo>
                  <a:pt x="58" y="26"/>
                </a:lnTo>
                <a:lnTo>
                  <a:pt x="52" y="26"/>
                </a:lnTo>
                <a:lnTo>
                  <a:pt x="52" y="38"/>
                </a:lnTo>
                <a:lnTo>
                  <a:pt x="46" y="38"/>
                </a:lnTo>
                <a:lnTo>
                  <a:pt x="38" y="34"/>
                </a:lnTo>
                <a:lnTo>
                  <a:pt x="36" y="30"/>
                </a:lnTo>
                <a:lnTo>
                  <a:pt x="24" y="26"/>
                </a:lnTo>
                <a:lnTo>
                  <a:pt x="10" y="14"/>
                </a:lnTo>
                <a:lnTo>
                  <a:pt x="0" y="6"/>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30" name="Freeform 488"/>
          <p:cNvSpPr>
            <a:spLocks/>
          </p:cNvSpPr>
          <p:nvPr/>
        </p:nvSpPr>
        <p:spPr bwMode="auto">
          <a:xfrm>
            <a:off x="4294327" y="2807303"/>
            <a:ext cx="95107" cy="93309"/>
          </a:xfrm>
          <a:custGeom>
            <a:avLst/>
            <a:gdLst/>
            <a:ahLst/>
            <a:cxnLst>
              <a:cxn ang="0">
                <a:pos x="44" y="56"/>
              </a:cxn>
              <a:cxn ang="0">
                <a:pos x="38" y="50"/>
              </a:cxn>
              <a:cxn ang="0">
                <a:pos x="26" y="46"/>
              </a:cxn>
              <a:cxn ang="0">
                <a:pos x="14" y="48"/>
              </a:cxn>
              <a:cxn ang="0">
                <a:pos x="0" y="48"/>
              </a:cxn>
              <a:cxn ang="0">
                <a:pos x="10" y="40"/>
              </a:cxn>
              <a:cxn ang="0">
                <a:pos x="16" y="32"/>
              </a:cxn>
              <a:cxn ang="0">
                <a:pos x="16" y="22"/>
              </a:cxn>
              <a:cxn ang="0">
                <a:pos x="18" y="16"/>
              </a:cxn>
              <a:cxn ang="0">
                <a:pos x="26" y="12"/>
              </a:cxn>
              <a:cxn ang="0">
                <a:pos x="30" y="18"/>
              </a:cxn>
              <a:cxn ang="0">
                <a:pos x="32" y="24"/>
              </a:cxn>
              <a:cxn ang="0">
                <a:pos x="38" y="20"/>
              </a:cxn>
              <a:cxn ang="0">
                <a:pos x="34" y="8"/>
              </a:cxn>
              <a:cxn ang="0">
                <a:pos x="42" y="2"/>
              </a:cxn>
              <a:cxn ang="0">
                <a:pos x="54" y="0"/>
              </a:cxn>
              <a:cxn ang="0">
                <a:pos x="60" y="14"/>
              </a:cxn>
              <a:cxn ang="0">
                <a:pos x="56" y="20"/>
              </a:cxn>
              <a:cxn ang="0">
                <a:pos x="56" y="30"/>
              </a:cxn>
              <a:cxn ang="0">
                <a:pos x="50" y="34"/>
              </a:cxn>
              <a:cxn ang="0">
                <a:pos x="44" y="38"/>
              </a:cxn>
              <a:cxn ang="0">
                <a:pos x="44" y="46"/>
              </a:cxn>
              <a:cxn ang="0">
                <a:pos x="44" y="56"/>
              </a:cxn>
            </a:cxnLst>
            <a:rect l="0" t="0" r="r" b="b"/>
            <a:pathLst>
              <a:path w="60" h="56">
                <a:moveTo>
                  <a:pt x="44" y="56"/>
                </a:moveTo>
                <a:lnTo>
                  <a:pt x="38" y="50"/>
                </a:lnTo>
                <a:lnTo>
                  <a:pt x="26" y="46"/>
                </a:lnTo>
                <a:lnTo>
                  <a:pt x="14" y="48"/>
                </a:lnTo>
                <a:lnTo>
                  <a:pt x="0" y="48"/>
                </a:lnTo>
                <a:lnTo>
                  <a:pt x="10" y="40"/>
                </a:lnTo>
                <a:lnTo>
                  <a:pt x="16" y="32"/>
                </a:lnTo>
                <a:lnTo>
                  <a:pt x="16" y="22"/>
                </a:lnTo>
                <a:lnTo>
                  <a:pt x="18" y="16"/>
                </a:lnTo>
                <a:lnTo>
                  <a:pt x="26" y="12"/>
                </a:lnTo>
                <a:lnTo>
                  <a:pt x="30" y="18"/>
                </a:lnTo>
                <a:lnTo>
                  <a:pt x="32" y="24"/>
                </a:lnTo>
                <a:lnTo>
                  <a:pt x="38" y="20"/>
                </a:lnTo>
                <a:lnTo>
                  <a:pt x="34" y="8"/>
                </a:lnTo>
                <a:lnTo>
                  <a:pt x="42" y="2"/>
                </a:lnTo>
                <a:lnTo>
                  <a:pt x="54" y="0"/>
                </a:lnTo>
                <a:lnTo>
                  <a:pt x="60" y="14"/>
                </a:lnTo>
                <a:lnTo>
                  <a:pt x="56" y="20"/>
                </a:lnTo>
                <a:lnTo>
                  <a:pt x="56" y="30"/>
                </a:lnTo>
                <a:lnTo>
                  <a:pt x="50" y="34"/>
                </a:lnTo>
                <a:lnTo>
                  <a:pt x="44" y="38"/>
                </a:lnTo>
                <a:lnTo>
                  <a:pt x="44" y="46"/>
                </a:lnTo>
                <a:lnTo>
                  <a:pt x="44" y="56"/>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31" name="Freeform 489"/>
          <p:cNvSpPr>
            <a:spLocks/>
          </p:cNvSpPr>
          <p:nvPr/>
        </p:nvSpPr>
        <p:spPr bwMode="auto">
          <a:xfrm>
            <a:off x="4414796" y="2657342"/>
            <a:ext cx="66574" cy="103306"/>
          </a:xfrm>
          <a:custGeom>
            <a:avLst/>
            <a:gdLst/>
            <a:ahLst/>
            <a:cxnLst>
              <a:cxn ang="0">
                <a:pos x="24" y="60"/>
              </a:cxn>
              <a:cxn ang="0">
                <a:pos x="14" y="62"/>
              </a:cxn>
              <a:cxn ang="0">
                <a:pos x="8" y="54"/>
              </a:cxn>
              <a:cxn ang="0">
                <a:pos x="4" y="46"/>
              </a:cxn>
              <a:cxn ang="0">
                <a:pos x="0" y="34"/>
              </a:cxn>
              <a:cxn ang="0">
                <a:pos x="0" y="20"/>
              </a:cxn>
              <a:cxn ang="0">
                <a:pos x="8" y="12"/>
              </a:cxn>
              <a:cxn ang="0">
                <a:pos x="14" y="18"/>
              </a:cxn>
              <a:cxn ang="0">
                <a:pos x="22" y="12"/>
              </a:cxn>
              <a:cxn ang="0">
                <a:pos x="26" y="6"/>
              </a:cxn>
              <a:cxn ang="0">
                <a:pos x="34" y="0"/>
              </a:cxn>
              <a:cxn ang="0">
                <a:pos x="38" y="4"/>
              </a:cxn>
              <a:cxn ang="0">
                <a:pos x="36" y="12"/>
              </a:cxn>
              <a:cxn ang="0">
                <a:pos x="32" y="16"/>
              </a:cxn>
              <a:cxn ang="0">
                <a:pos x="34" y="22"/>
              </a:cxn>
              <a:cxn ang="0">
                <a:pos x="42" y="26"/>
              </a:cxn>
              <a:cxn ang="0">
                <a:pos x="42" y="32"/>
              </a:cxn>
              <a:cxn ang="0">
                <a:pos x="32" y="34"/>
              </a:cxn>
              <a:cxn ang="0">
                <a:pos x="24" y="38"/>
              </a:cxn>
              <a:cxn ang="0">
                <a:pos x="22" y="44"/>
              </a:cxn>
              <a:cxn ang="0">
                <a:pos x="20" y="52"/>
              </a:cxn>
              <a:cxn ang="0">
                <a:pos x="24" y="60"/>
              </a:cxn>
            </a:cxnLst>
            <a:rect l="0" t="0" r="r" b="b"/>
            <a:pathLst>
              <a:path w="42" h="62">
                <a:moveTo>
                  <a:pt x="24" y="60"/>
                </a:moveTo>
                <a:lnTo>
                  <a:pt x="14" y="62"/>
                </a:lnTo>
                <a:lnTo>
                  <a:pt x="8" y="54"/>
                </a:lnTo>
                <a:lnTo>
                  <a:pt x="4" y="46"/>
                </a:lnTo>
                <a:lnTo>
                  <a:pt x="0" y="34"/>
                </a:lnTo>
                <a:lnTo>
                  <a:pt x="0" y="20"/>
                </a:lnTo>
                <a:lnTo>
                  <a:pt x="8" y="12"/>
                </a:lnTo>
                <a:lnTo>
                  <a:pt x="14" y="18"/>
                </a:lnTo>
                <a:lnTo>
                  <a:pt x="22" y="12"/>
                </a:lnTo>
                <a:lnTo>
                  <a:pt x="26" y="6"/>
                </a:lnTo>
                <a:lnTo>
                  <a:pt x="34" y="0"/>
                </a:lnTo>
                <a:lnTo>
                  <a:pt x="38" y="4"/>
                </a:lnTo>
                <a:lnTo>
                  <a:pt x="36" y="12"/>
                </a:lnTo>
                <a:lnTo>
                  <a:pt x="32" y="16"/>
                </a:lnTo>
                <a:lnTo>
                  <a:pt x="34" y="22"/>
                </a:lnTo>
                <a:lnTo>
                  <a:pt x="42" y="26"/>
                </a:lnTo>
                <a:lnTo>
                  <a:pt x="42" y="32"/>
                </a:lnTo>
                <a:lnTo>
                  <a:pt x="32" y="34"/>
                </a:lnTo>
                <a:lnTo>
                  <a:pt x="24" y="38"/>
                </a:lnTo>
                <a:lnTo>
                  <a:pt x="22" y="44"/>
                </a:lnTo>
                <a:lnTo>
                  <a:pt x="20" y="52"/>
                </a:lnTo>
                <a:lnTo>
                  <a:pt x="24" y="60"/>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32" name="Freeform 490"/>
          <p:cNvSpPr>
            <a:spLocks/>
          </p:cNvSpPr>
          <p:nvPr/>
        </p:nvSpPr>
        <p:spPr bwMode="auto">
          <a:xfrm>
            <a:off x="4462349" y="2730656"/>
            <a:ext cx="19021" cy="23327"/>
          </a:xfrm>
          <a:custGeom>
            <a:avLst/>
            <a:gdLst/>
            <a:ahLst/>
            <a:cxnLst>
              <a:cxn ang="0">
                <a:pos x="2" y="0"/>
              </a:cxn>
              <a:cxn ang="0">
                <a:pos x="12" y="0"/>
              </a:cxn>
              <a:cxn ang="0">
                <a:pos x="12" y="8"/>
              </a:cxn>
              <a:cxn ang="0">
                <a:pos x="12" y="14"/>
              </a:cxn>
              <a:cxn ang="0">
                <a:pos x="4" y="14"/>
              </a:cxn>
              <a:cxn ang="0">
                <a:pos x="0" y="8"/>
              </a:cxn>
              <a:cxn ang="0">
                <a:pos x="2" y="0"/>
              </a:cxn>
            </a:cxnLst>
            <a:rect l="0" t="0" r="r" b="b"/>
            <a:pathLst>
              <a:path w="12" h="14">
                <a:moveTo>
                  <a:pt x="2" y="0"/>
                </a:moveTo>
                <a:lnTo>
                  <a:pt x="12" y="0"/>
                </a:lnTo>
                <a:lnTo>
                  <a:pt x="12" y="8"/>
                </a:lnTo>
                <a:lnTo>
                  <a:pt x="12" y="14"/>
                </a:lnTo>
                <a:lnTo>
                  <a:pt x="4" y="14"/>
                </a:lnTo>
                <a:lnTo>
                  <a:pt x="0" y="8"/>
                </a:lnTo>
                <a:lnTo>
                  <a:pt x="2" y="0"/>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33" name="Freeform 491"/>
          <p:cNvSpPr>
            <a:spLocks/>
          </p:cNvSpPr>
          <p:nvPr/>
        </p:nvSpPr>
        <p:spPr bwMode="auto">
          <a:xfrm>
            <a:off x="4490881" y="2713994"/>
            <a:ext cx="39628" cy="39989"/>
          </a:xfrm>
          <a:custGeom>
            <a:avLst/>
            <a:gdLst/>
            <a:ahLst/>
            <a:cxnLst>
              <a:cxn ang="0">
                <a:pos x="0" y="6"/>
              </a:cxn>
              <a:cxn ang="0">
                <a:pos x="7" y="6"/>
              </a:cxn>
              <a:cxn ang="0">
                <a:pos x="15" y="8"/>
              </a:cxn>
              <a:cxn ang="0">
                <a:pos x="15" y="2"/>
              </a:cxn>
              <a:cxn ang="0">
                <a:pos x="23" y="0"/>
              </a:cxn>
              <a:cxn ang="0">
                <a:pos x="25" y="4"/>
              </a:cxn>
              <a:cxn ang="0">
                <a:pos x="21" y="10"/>
              </a:cxn>
              <a:cxn ang="0">
                <a:pos x="15" y="12"/>
              </a:cxn>
              <a:cxn ang="0">
                <a:pos x="15" y="18"/>
              </a:cxn>
              <a:cxn ang="0">
                <a:pos x="15" y="24"/>
              </a:cxn>
              <a:cxn ang="0">
                <a:pos x="3" y="20"/>
              </a:cxn>
              <a:cxn ang="0">
                <a:pos x="0" y="14"/>
              </a:cxn>
              <a:cxn ang="0">
                <a:pos x="0" y="6"/>
              </a:cxn>
            </a:cxnLst>
            <a:rect l="0" t="0" r="r" b="b"/>
            <a:pathLst>
              <a:path w="25" h="24">
                <a:moveTo>
                  <a:pt x="0" y="6"/>
                </a:moveTo>
                <a:lnTo>
                  <a:pt x="7" y="6"/>
                </a:lnTo>
                <a:lnTo>
                  <a:pt x="15" y="8"/>
                </a:lnTo>
                <a:lnTo>
                  <a:pt x="15" y="2"/>
                </a:lnTo>
                <a:lnTo>
                  <a:pt x="23" y="0"/>
                </a:lnTo>
                <a:lnTo>
                  <a:pt x="25" y="4"/>
                </a:lnTo>
                <a:lnTo>
                  <a:pt x="21" y="10"/>
                </a:lnTo>
                <a:lnTo>
                  <a:pt x="15" y="12"/>
                </a:lnTo>
                <a:lnTo>
                  <a:pt x="15" y="18"/>
                </a:lnTo>
                <a:lnTo>
                  <a:pt x="15" y="24"/>
                </a:lnTo>
                <a:lnTo>
                  <a:pt x="3" y="20"/>
                </a:lnTo>
                <a:lnTo>
                  <a:pt x="0" y="14"/>
                </a:lnTo>
                <a:lnTo>
                  <a:pt x="0" y="6"/>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34" name="Freeform 492"/>
          <p:cNvSpPr>
            <a:spLocks/>
          </p:cNvSpPr>
          <p:nvPr/>
        </p:nvSpPr>
        <p:spPr bwMode="auto">
          <a:xfrm>
            <a:off x="4364073" y="2757316"/>
            <a:ext cx="226671" cy="263264"/>
          </a:xfrm>
          <a:custGeom>
            <a:avLst/>
            <a:gdLst/>
            <a:ahLst/>
            <a:cxnLst>
              <a:cxn ang="0">
                <a:pos x="10" y="30"/>
              </a:cxn>
              <a:cxn ang="0">
                <a:pos x="18" y="28"/>
              </a:cxn>
              <a:cxn ang="0">
                <a:pos x="26" y="28"/>
              </a:cxn>
              <a:cxn ang="0">
                <a:pos x="36" y="32"/>
              </a:cxn>
              <a:cxn ang="0">
                <a:pos x="40" y="26"/>
              </a:cxn>
              <a:cxn ang="0">
                <a:pos x="48" y="22"/>
              </a:cxn>
              <a:cxn ang="0">
                <a:pos x="46" y="16"/>
              </a:cxn>
              <a:cxn ang="0">
                <a:pos x="44" y="8"/>
              </a:cxn>
              <a:cxn ang="0">
                <a:pos x="46" y="2"/>
              </a:cxn>
              <a:cxn ang="0">
                <a:pos x="56" y="0"/>
              </a:cxn>
              <a:cxn ang="0">
                <a:pos x="62" y="6"/>
              </a:cxn>
              <a:cxn ang="0">
                <a:pos x="64" y="12"/>
              </a:cxn>
              <a:cxn ang="0">
                <a:pos x="74" y="16"/>
              </a:cxn>
              <a:cxn ang="0">
                <a:pos x="80" y="20"/>
              </a:cxn>
              <a:cxn ang="0">
                <a:pos x="89" y="22"/>
              </a:cxn>
              <a:cxn ang="0">
                <a:pos x="95" y="16"/>
              </a:cxn>
              <a:cxn ang="0">
                <a:pos x="109" y="12"/>
              </a:cxn>
              <a:cxn ang="0">
                <a:pos x="117" y="10"/>
              </a:cxn>
              <a:cxn ang="0">
                <a:pos x="119" y="16"/>
              </a:cxn>
              <a:cxn ang="0">
                <a:pos x="131" y="24"/>
              </a:cxn>
              <a:cxn ang="0">
                <a:pos x="135" y="34"/>
              </a:cxn>
              <a:cxn ang="0">
                <a:pos x="131" y="46"/>
              </a:cxn>
              <a:cxn ang="0">
                <a:pos x="139" y="50"/>
              </a:cxn>
              <a:cxn ang="0">
                <a:pos x="137" y="60"/>
              </a:cxn>
              <a:cxn ang="0">
                <a:pos x="139" y="74"/>
              </a:cxn>
              <a:cxn ang="0">
                <a:pos x="143" y="82"/>
              </a:cxn>
              <a:cxn ang="0">
                <a:pos x="137" y="84"/>
              </a:cxn>
              <a:cxn ang="0">
                <a:pos x="129" y="86"/>
              </a:cxn>
              <a:cxn ang="0">
                <a:pos x="119" y="90"/>
              </a:cxn>
              <a:cxn ang="0">
                <a:pos x="107" y="94"/>
              </a:cxn>
              <a:cxn ang="0">
                <a:pos x="95" y="100"/>
              </a:cxn>
              <a:cxn ang="0">
                <a:pos x="103" y="110"/>
              </a:cxn>
              <a:cxn ang="0">
                <a:pos x="111" y="120"/>
              </a:cxn>
              <a:cxn ang="0">
                <a:pos x="123" y="128"/>
              </a:cxn>
              <a:cxn ang="0">
                <a:pos x="123" y="134"/>
              </a:cxn>
              <a:cxn ang="0">
                <a:pos x="115" y="138"/>
              </a:cxn>
              <a:cxn ang="0">
                <a:pos x="107" y="142"/>
              </a:cxn>
              <a:cxn ang="0">
                <a:pos x="107" y="150"/>
              </a:cxn>
              <a:cxn ang="0">
                <a:pos x="95" y="150"/>
              </a:cxn>
              <a:cxn ang="0">
                <a:pos x="85" y="156"/>
              </a:cxn>
              <a:cxn ang="0">
                <a:pos x="56" y="158"/>
              </a:cxn>
              <a:cxn ang="0">
                <a:pos x="58" y="154"/>
              </a:cxn>
              <a:cxn ang="0">
                <a:pos x="56" y="152"/>
              </a:cxn>
              <a:cxn ang="0">
                <a:pos x="48" y="150"/>
              </a:cxn>
              <a:cxn ang="0">
                <a:pos x="38" y="152"/>
              </a:cxn>
              <a:cxn ang="0">
                <a:pos x="28" y="152"/>
              </a:cxn>
              <a:cxn ang="0">
                <a:pos x="22" y="152"/>
              </a:cxn>
              <a:cxn ang="0">
                <a:pos x="22" y="146"/>
              </a:cxn>
              <a:cxn ang="0">
                <a:pos x="32" y="126"/>
              </a:cxn>
              <a:cxn ang="0">
                <a:pos x="30" y="122"/>
              </a:cxn>
              <a:cxn ang="0">
                <a:pos x="12" y="122"/>
              </a:cxn>
              <a:cxn ang="0">
                <a:pos x="8" y="118"/>
              </a:cxn>
              <a:cxn ang="0">
                <a:pos x="2" y="114"/>
              </a:cxn>
              <a:cxn ang="0">
                <a:pos x="4" y="106"/>
              </a:cxn>
              <a:cxn ang="0">
                <a:pos x="2" y="102"/>
              </a:cxn>
              <a:cxn ang="0">
                <a:pos x="4" y="96"/>
              </a:cxn>
              <a:cxn ang="0">
                <a:pos x="0" y="86"/>
              </a:cxn>
              <a:cxn ang="0">
                <a:pos x="0" y="68"/>
              </a:cxn>
              <a:cxn ang="0">
                <a:pos x="12" y="60"/>
              </a:cxn>
              <a:cxn ang="0">
                <a:pos x="12" y="50"/>
              </a:cxn>
              <a:cxn ang="0">
                <a:pos x="16" y="44"/>
              </a:cxn>
              <a:cxn ang="0">
                <a:pos x="10" y="30"/>
              </a:cxn>
            </a:cxnLst>
            <a:rect l="0" t="0" r="r" b="b"/>
            <a:pathLst>
              <a:path w="143" h="158">
                <a:moveTo>
                  <a:pt x="10" y="30"/>
                </a:moveTo>
                <a:lnTo>
                  <a:pt x="18" y="28"/>
                </a:lnTo>
                <a:lnTo>
                  <a:pt x="26" y="28"/>
                </a:lnTo>
                <a:lnTo>
                  <a:pt x="36" y="32"/>
                </a:lnTo>
                <a:lnTo>
                  <a:pt x="40" y="26"/>
                </a:lnTo>
                <a:lnTo>
                  <a:pt x="48" y="22"/>
                </a:lnTo>
                <a:lnTo>
                  <a:pt x="46" y="16"/>
                </a:lnTo>
                <a:lnTo>
                  <a:pt x="44" y="8"/>
                </a:lnTo>
                <a:lnTo>
                  <a:pt x="46" y="2"/>
                </a:lnTo>
                <a:lnTo>
                  <a:pt x="56" y="0"/>
                </a:lnTo>
                <a:lnTo>
                  <a:pt x="62" y="6"/>
                </a:lnTo>
                <a:lnTo>
                  <a:pt x="64" y="12"/>
                </a:lnTo>
                <a:lnTo>
                  <a:pt x="74" y="16"/>
                </a:lnTo>
                <a:lnTo>
                  <a:pt x="80" y="20"/>
                </a:lnTo>
                <a:lnTo>
                  <a:pt x="89" y="22"/>
                </a:lnTo>
                <a:lnTo>
                  <a:pt x="95" y="16"/>
                </a:lnTo>
                <a:lnTo>
                  <a:pt x="109" y="12"/>
                </a:lnTo>
                <a:lnTo>
                  <a:pt x="117" y="10"/>
                </a:lnTo>
                <a:lnTo>
                  <a:pt x="119" y="16"/>
                </a:lnTo>
                <a:lnTo>
                  <a:pt x="131" y="24"/>
                </a:lnTo>
                <a:lnTo>
                  <a:pt x="135" y="34"/>
                </a:lnTo>
                <a:lnTo>
                  <a:pt x="131" y="46"/>
                </a:lnTo>
                <a:lnTo>
                  <a:pt x="139" y="50"/>
                </a:lnTo>
                <a:lnTo>
                  <a:pt x="137" y="60"/>
                </a:lnTo>
                <a:lnTo>
                  <a:pt x="139" y="74"/>
                </a:lnTo>
                <a:lnTo>
                  <a:pt x="143" y="82"/>
                </a:lnTo>
                <a:lnTo>
                  <a:pt x="137" y="84"/>
                </a:lnTo>
                <a:lnTo>
                  <a:pt x="129" y="86"/>
                </a:lnTo>
                <a:lnTo>
                  <a:pt x="119" y="90"/>
                </a:lnTo>
                <a:lnTo>
                  <a:pt x="107" y="94"/>
                </a:lnTo>
                <a:lnTo>
                  <a:pt x="95" y="100"/>
                </a:lnTo>
                <a:lnTo>
                  <a:pt x="103" y="110"/>
                </a:lnTo>
                <a:lnTo>
                  <a:pt x="111" y="120"/>
                </a:lnTo>
                <a:lnTo>
                  <a:pt x="123" y="128"/>
                </a:lnTo>
                <a:lnTo>
                  <a:pt x="123" y="134"/>
                </a:lnTo>
                <a:lnTo>
                  <a:pt x="115" y="138"/>
                </a:lnTo>
                <a:lnTo>
                  <a:pt x="107" y="142"/>
                </a:lnTo>
                <a:lnTo>
                  <a:pt x="107" y="150"/>
                </a:lnTo>
                <a:lnTo>
                  <a:pt x="95" y="150"/>
                </a:lnTo>
                <a:lnTo>
                  <a:pt x="85" y="156"/>
                </a:lnTo>
                <a:lnTo>
                  <a:pt x="56" y="158"/>
                </a:lnTo>
                <a:lnTo>
                  <a:pt x="58" y="154"/>
                </a:lnTo>
                <a:lnTo>
                  <a:pt x="56" y="152"/>
                </a:lnTo>
                <a:lnTo>
                  <a:pt x="48" y="150"/>
                </a:lnTo>
                <a:lnTo>
                  <a:pt x="38" y="152"/>
                </a:lnTo>
                <a:lnTo>
                  <a:pt x="28" y="152"/>
                </a:lnTo>
                <a:lnTo>
                  <a:pt x="22" y="152"/>
                </a:lnTo>
                <a:lnTo>
                  <a:pt x="22" y="146"/>
                </a:lnTo>
                <a:lnTo>
                  <a:pt x="32" y="126"/>
                </a:lnTo>
                <a:lnTo>
                  <a:pt x="30" y="122"/>
                </a:lnTo>
                <a:lnTo>
                  <a:pt x="12" y="122"/>
                </a:lnTo>
                <a:lnTo>
                  <a:pt x="8" y="118"/>
                </a:lnTo>
                <a:lnTo>
                  <a:pt x="2" y="114"/>
                </a:lnTo>
                <a:lnTo>
                  <a:pt x="4" y="106"/>
                </a:lnTo>
                <a:lnTo>
                  <a:pt x="2" y="102"/>
                </a:lnTo>
                <a:lnTo>
                  <a:pt x="4" y="96"/>
                </a:lnTo>
                <a:lnTo>
                  <a:pt x="0" y="86"/>
                </a:lnTo>
                <a:lnTo>
                  <a:pt x="0" y="68"/>
                </a:lnTo>
                <a:lnTo>
                  <a:pt x="12" y="60"/>
                </a:lnTo>
                <a:lnTo>
                  <a:pt x="12" y="50"/>
                </a:lnTo>
                <a:lnTo>
                  <a:pt x="16" y="44"/>
                </a:lnTo>
                <a:lnTo>
                  <a:pt x="10" y="30"/>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35" name="Freeform 493"/>
          <p:cNvSpPr>
            <a:spLocks/>
          </p:cNvSpPr>
          <p:nvPr/>
        </p:nvSpPr>
        <p:spPr bwMode="auto">
          <a:xfrm>
            <a:off x="4514658" y="2893947"/>
            <a:ext cx="174362" cy="83312"/>
          </a:xfrm>
          <a:custGeom>
            <a:avLst/>
            <a:gdLst/>
            <a:ahLst/>
            <a:cxnLst>
              <a:cxn ang="0">
                <a:pos x="48" y="0"/>
              </a:cxn>
              <a:cxn ang="0">
                <a:pos x="56" y="4"/>
              </a:cxn>
              <a:cxn ang="0">
                <a:pos x="68" y="8"/>
              </a:cxn>
              <a:cxn ang="0">
                <a:pos x="70" y="16"/>
              </a:cxn>
              <a:cxn ang="0">
                <a:pos x="78" y="18"/>
              </a:cxn>
              <a:cxn ang="0">
                <a:pos x="80" y="14"/>
              </a:cxn>
              <a:cxn ang="0">
                <a:pos x="88" y="16"/>
              </a:cxn>
              <a:cxn ang="0">
                <a:pos x="94" y="20"/>
              </a:cxn>
              <a:cxn ang="0">
                <a:pos x="102" y="24"/>
              </a:cxn>
              <a:cxn ang="0">
                <a:pos x="110" y="30"/>
              </a:cxn>
              <a:cxn ang="0">
                <a:pos x="100" y="36"/>
              </a:cxn>
              <a:cxn ang="0">
                <a:pos x="92" y="44"/>
              </a:cxn>
              <a:cxn ang="0">
                <a:pos x="82" y="46"/>
              </a:cxn>
              <a:cxn ang="0">
                <a:pos x="76" y="50"/>
              </a:cxn>
              <a:cxn ang="0">
                <a:pos x="66" y="50"/>
              </a:cxn>
              <a:cxn ang="0">
                <a:pos x="46" y="42"/>
              </a:cxn>
              <a:cxn ang="0">
                <a:pos x="44" y="48"/>
              </a:cxn>
              <a:cxn ang="0">
                <a:pos x="28" y="46"/>
              </a:cxn>
              <a:cxn ang="0">
                <a:pos x="20" y="40"/>
              </a:cxn>
              <a:cxn ang="0">
                <a:pos x="14" y="34"/>
              </a:cxn>
              <a:cxn ang="0">
                <a:pos x="0" y="18"/>
              </a:cxn>
              <a:cxn ang="0">
                <a:pos x="12" y="12"/>
              </a:cxn>
              <a:cxn ang="0">
                <a:pos x="24" y="8"/>
              </a:cxn>
              <a:cxn ang="0">
                <a:pos x="34" y="4"/>
              </a:cxn>
              <a:cxn ang="0">
                <a:pos x="42" y="2"/>
              </a:cxn>
              <a:cxn ang="0">
                <a:pos x="48" y="0"/>
              </a:cxn>
            </a:cxnLst>
            <a:rect l="0" t="0" r="r" b="b"/>
            <a:pathLst>
              <a:path w="110" h="50">
                <a:moveTo>
                  <a:pt x="48" y="0"/>
                </a:moveTo>
                <a:lnTo>
                  <a:pt x="56" y="4"/>
                </a:lnTo>
                <a:lnTo>
                  <a:pt x="68" y="8"/>
                </a:lnTo>
                <a:lnTo>
                  <a:pt x="70" y="16"/>
                </a:lnTo>
                <a:lnTo>
                  <a:pt x="78" y="18"/>
                </a:lnTo>
                <a:lnTo>
                  <a:pt x="80" y="14"/>
                </a:lnTo>
                <a:lnTo>
                  <a:pt x="88" y="16"/>
                </a:lnTo>
                <a:lnTo>
                  <a:pt x="94" y="20"/>
                </a:lnTo>
                <a:lnTo>
                  <a:pt x="102" y="24"/>
                </a:lnTo>
                <a:lnTo>
                  <a:pt x="110" y="30"/>
                </a:lnTo>
                <a:lnTo>
                  <a:pt x="100" y="36"/>
                </a:lnTo>
                <a:lnTo>
                  <a:pt x="92" y="44"/>
                </a:lnTo>
                <a:lnTo>
                  <a:pt x="82" y="46"/>
                </a:lnTo>
                <a:lnTo>
                  <a:pt x="76" y="50"/>
                </a:lnTo>
                <a:lnTo>
                  <a:pt x="66" y="50"/>
                </a:lnTo>
                <a:lnTo>
                  <a:pt x="46" y="42"/>
                </a:lnTo>
                <a:lnTo>
                  <a:pt x="44" y="48"/>
                </a:lnTo>
                <a:lnTo>
                  <a:pt x="28" y="46"/>
                </a:lnTo>
                <a:lnTo>
                  <a:pt x="20" y="40"/>
                </a:lnTo>
                <a:lnTo>
                  <a:pt x="14" y="34"/>
                </a:lnTo>
                <a:lnTo>
                  <a:pt x="0" y="18"/>
                </a:lnTo>
                <a:lnTo>
                  <a:pt x="12" y="12"/>
                </a:lnTo>
                <a:lnTo>
                  <a:pt x="24" y="8"/>
                </a:lnTo>
                <a:lnTo>
                  <a:pt x="34" y="4"/>
                </a:lnTo>
                <a:lnTo>
                  <a:pt x="42" y="2"/>
                </a:lnTo>
                <a:lnTo>
                  <a:pt x="48" y="0"/>
                </a:lnTo>
                <a:close/>
              </a:path>
            </a:pathLst>
          </a:custGeom>
          <a:solidFill>
            <a:srgbClr val="B4DFF4"/>
          </a:solidFill>
          <a:ln w="6350" cmpd="sng">
            <a:solidFill>
              <a:schemeClr val="tx1"/>
            </a:solidFill>
            <a:prstDash val="solid"/>
            <a:round/>
            <a:headEnd/>
            <a:tailEnd/>
          </a:ln>
        </p:spPr>
        <p:txBody>
          <a:bodyPr/>
          <a:lstStyle/>
          <a:p>
            <a:endParaRPr lang="en-US" dirty="0"/>
          </a:p>
        </p:txBody>
      </p:sp>
      <p:sp>
        <p:nvSpPr>
          <p:cNvPr id="536" name="Freeform 494"/>
          <p:cNvSpPr>
            <a:spLocks/>
          </p:cNvSpPr>
          <p:nvPr/>
        </p:nvSpPr>
        <p:spPr bwMode="auto">
          <a:xfrm>
            <a:off x="4635126" y="2943934"/>
            <a:ext cx="142660" cy="63316"/>
          </a:xfrm>
          <a:custGeom>
            <a:avLst/>
            <a:gdLst/>
            <a:ahLst/>
            <a:cxnLst>
              <a:cxn ang="0">
                <a:pos x="44" y="2"/>
              </a:cxn>
              <a:cxn ang="0">
                <a:pos x="48" y="10"/>
              </a:cxn>
              <a:cxn ang="0">
                <a:pos x="58" y="8"/>
              </a:cxn>
              <a:cxn ang="0">
                <a:pos x="68" y="4"/>
              </a:cxn>
              <a:cxn ang="0">
                <a:pos x="76" y="4"/>
              </a:cxn>
              <a:cxn ang="0">
                <a:pos x="86" y="8"/>
              </a:cxn>
              <a:cxn ang="0">
                <a:pos x="90" y="12"/>
              </a:cxn>
              <a:cxn ang="0">
                <a:pos x="86" y="20"/>
              </a:cxn>
              <a:cxn ang="0">
                <a:pos x="82" y="26"/>
              </a:cxn>
              <a:cxn ang="0">
                <a:pos x="72" y="24"/>
              </a:cxn>
              <a:cxn ang="0">
                <a:pos x="62" y="22"/>
              </a:cxn>
              <a:cxn ang="0">
                <a:pos x="56" y="26"/>
              </a:cxn>
              <a:cxn ang="0">
                <a:pos x="54" y="28"/>
              </a:cxn>
              <a:cxn ang="0">
                <a:pos x="44" y="28"/>
              </a:cxn>
              <a:cxn ang="0">
                <a:pos x="38" y="32"/>
              </a:cxn>
              <a:cxn ang="0">
                <a:pos x="30" y="32"/>
              </a:cxn>
              <a:cxn ang="0">
                <a:pos x="26" y="38"/>
              </a:cxn>
              <a:cxn ang="0">
                <a:pos x="18" y="38"/>
              </a:cxn>
              <a:cxn ang="0">
                <a:pos x="10" y="36"/>
              </a:cxn>
              <a:cxn ang="0">
                <a:pos x="4" y="32"/>
              </a:cxn>
              <a:cxn ang="0">
                <a:pos x="2" y="24"/>
              </a:cxn>
              <a:cxn ang="0">
                <a:pos x="0" y="20"/>
              </a:cxn>
              <a:cxn ang="0">
                <a:pos x="6" y="16"/>
              </a:cxn>
              <a:cxn ang="0">
                <a:pos x="16" y="14"/>
              </a:cxn>
              <a:cxn ang="0">
                <a:pos x="24" y="6"/>
              </a:cxn>
              <a:cxn ang="0">
                <a:pos x="34" y="0"/>
              </a:cxn>
              <a:cxn ang="0">
                <a:pos x="44" y="2"/>
              </a:cxn>
            </a:cxnLst>
            <a:rect l="0" t="0" r="r" b="b"/>
            <a:pathLst>
              <a:path w="90" h="38">
                <a:moveTo>
                  <a:pt x="44" y="2"/>
                </a:moveTo>
                <a:lnTo>
                  <a:pt x="48" y="10"/>
                </a:lnTo>
                <a:lnTo>
                  <a:pt x="58" y="8"/>
                </a:lnTo>
                <a:lnTo>
                  <a:pt x="68" y="4"/>
                </a:lnTo>
                <a:lnTo>
                  <a:pt x="76" y="4"/>
                </a:lnTo>
                <a:lnTo>
                  <a:pt x="86" y="8"/>
                </a:lnTo>
                <a:lnTo>
                  <a:pt x="90" y="12"/>
                </a:lnTo>
                <a:lnTo>
                  <a:pt x="86" y="20"/>
                </a:lnTo>
                <a:lnTo>
                  <a:pt x="82" y="26"/>
                </a:lnTo>
                <a:lnTo>
                  <a:pt x="72" y="24"/>
                </a:lnTo>
                <a:lnTo>
                  <a:pt x="62" y="22"/>
                </a:lnTo>
                <a:lnTo>
                  <a:pt x="56" y="26"/>
                </a:lnTo>
                <a:lnTo>
                  <a:pt x="54" y="28"/>
                </a:lnTo>
                <a:lnTo>
                  <a:pt x="44" y="28"/>
                </a:lnTo>
                <a:lnTo>
                  <a:pt x="38" y="32"/>
                </a:lnTo>
                <a:lnTo>
                  <a:pt x="30" y="32"/>
                </a:lnTo>
                <a:lnTo>
                  <a:pt x="26" y="38"/>
                </a:lnTo>
                <a:lnTo>
                  <a:pt x="18" y="38"/>
                </a:lnTo>
                <a:lnTo>
                  <a:pt x="10" y="36"/>
                </a:lnTo>
                <a:lnTo>
                  <a:pt x="4" y="32"/>
                </a:lnTo>
                <a:lnTo>
                  <a:pt x="2" y="24"/>
                </a:lnTo>
                <a:lnTo>
                  <a:pt x="0" y="20"/>
                </a:lnTo>
                <a:lnTo>
                  <a:pt x="6" y="16"/>
                </a:lnTo>
                <a:lnTo>
                  <a:pt x="16" y="14"/>
                </a:lnTo>
                <a:lnTo>
                  <a:pt x="24" y="6"/>
                </a:lnTo>
                <a:lnTo>
                  <a:pt x="34" y="0"/>
                </a:lnTo>
                <a:lnTo>
                  <a:pt x="44" y="2"/>
                </a:lnTo>
                <a:close/>
              </a:path>
            </a:pathLst>
          </a:custGeom>
          <a:solidFill>
            <a:srgbClr val="B4DFF4"/>
          </a:solidFill>
          <a:ln w="6350" cmpd="sng">
            <a:solidFill>
              <a:schemeClr val="tx1"/>
            </a:solidFill>
            <a:prstDash val="solid"/>
            <a:round/>
            <a:headEnd/>
            <a:tailEnd/>
          </a:ln>
        </p:spPr>
        <p:txBody>
          <a:bodyPr/>
          <a:lstStyle/>
          <a:p>
            <a:endParaRPr lang="en-US" dirty="0"/>
          </a:p>
        </p:txBody>
      </p:sp>
      <p:sp>
        <p:nvSpPr>
          <p:cNvPr id="537" name="Freeform 495"/>
          <p:cNvSpPr>
            <a:spLocks/>
          </p:cNvSpPr>
          <p:nvPr/>
        </p:nvSpPr>
        <p:spPr bwMode="auto">
          <a:xfrm>
            <a:off x="4449669" y="2963929"/>
            <a:ext cx="201309" cy="86645"/>
          </a:xfrm>
          <a:custGeom>
            <a:avLst/>
            <a:gdLst/>
            <a:ahLst/>
            <a:cxnLst>
              <a:cxn ang="0">
                <a:pos x="14" y="46"/>
              </a:cxn>
              <a:cxn ang="0">
                <a:pos x="12" y="42"/>
              </a:cxn>
              <a:cxn ang="0">
                <a:pos x="8" y="42"/>
              </a:cxn>
              <a:cxn ang="0">
                <a:pos x="0" y="40"/>
              </a:cxn>
              <a:cxn ang="0">
                <a:pos x="2" y="34"/>
              </a:cxn>
              <a:cxn ang="0">
                <a:pos x="18" y="34"/>
              </a:cxn>
              <a:cxn ang="0">
                <a:pos x="31" y="32"/>
              </a:cxn>
              <a:cxn ang="0">
                <a:pos x="41" y="26"/>
              </a:cxn>
              <a:cxn ang="0">
                <a:pos x="53" y="26"/>
              </a:cxn>
              <a:cxn ang="0">
                <a:pos x="53" y="18"/>
              </a:cxn>
              <a:cxn ang="0">
                <a:pos x="69" y="10"/>
              </a:cxn>
              <a:cxn ang="0">
                <a:pos x="69" y="4"/>
              </a:cxn>
              <a:cxn ang="0">
                <a:pos x="85" y="6"/>
              </a:cxn>
              <a:cxn ang="0">
                <a:pos x="87" y="0"/>
              </a:cxn>
              <a:cxn ang="0">
                <a:pos x="107" y="8"/>
              </a:cxn>
              <a:cxn ang="0">
                <a:pos x="117" y="8"/>
              </a:cxn>
              <a:cxn ang="0">
                <a:pos x="119" y="12"/>
              </a:cxn>
              <a:cxn ang="0">
                <a:pos x="121" y="20"/>
              </a:cxn>
              <a:cxn ang="0">
                <a:pos x="127" y="24"/>
              </a:cxn>
              <a:cxn ang="0">
                <a:pos x="117" y="28"/>
              </a:cxn>
              <a:cxn ang="0">
                <a:pos x="111" y="34"/>
              </a:cxn>
              <a:cxn ang="0">
                <a:pos x="109" y="40"/>
              </a:cxn>
              <a:cxn ang="0">
                <a:pos x="103" y="44"/>
              </a:cxn>
              <a:cxn ang="0">
                <a:pos x="89" y="50"/>
              </a:cxn>
              <a:cxn ang="0">
                <a:pos x="77" y="52"/>
              </a:cxn>
              <a:cxn ang="0">
                <a:pos x="67" y="48"/>
              </a:cxn>
              <a:cxn ang="0">
                <a:pos x="51" y="50"/>
              </a:cxn>
              <a:cxn ang="0">
                <a:pos x="41" y="46"/>
              </a:cxn>
              <a:cxn ang="0">
                <a:pos x="41" y="40"/>
              </a:cxn>
              <a:cxn ang="0">
                <a:pos x="26" y="40"/>
              </a:cxn>
              <a:cxn ang="0">
                <a:pos x="24" y="46"/>
              </a:cxn>
              <a:cxn ang="0">
                <a:pos x="14" y="46"/>
              </a:cxn>
            </a:cxnLst>
            <a:rect l="0" t="0" r="r" b="b"/>
            <a:pathLst>
              <a:path w="127" h="52">
                <a:moveTo>
                  <a:pt x="14" y="46"/>
                </a:moveTo>
                <a:lnTo>
                  <a:pt x="12" y="42"/>
                </a:lnTo>
                <a:lnTo>
                  <a:pt x="8" y="42"/>
                </a:lnTo>
                <a:lnTo>
                  <a:pt x="0" y="40"/>
                </a:lnTo>
                <a:lnTo>
                  <a:pt x="2" y="34"/>
                </a:lnTo>
                <a:lnTo>
                  <a:pt x="18" y="34"/>
                </a:lnTo>
                <a:lnTo>
                  <a:pt x="31" y="32"/>
                </a:lnTo>
                <a:lnTo>
                  <a:pt x="41" y="26"/>
                </a:lnTo>
                <a:lnTo>
                  <a:pt x="53" y="26"/>
                </a:lnTo>
                <a:lnTo>
                  <a:pt x="53" y="18"/>
                </a:lnTo>
                <a:lnTo>
                  <a:pt x="69" y="10"/>
                </a:lnTo>
                <a:lnTo>
                  <a:pt x="69" y="4"/>
                </a:lnTo>
                <a:lnTo>
                  <a:pt x="85" y="6"/>
                </a:lnTo>
                <a:lnTo>
                  <a:pt x="87" y="0"/>
                </a:lnTo>
                <a:lnTo>
                  <a:pt x="107" y="8"/>
                </a:lnTo>
                <a:lnTo>
                  <a:pt x="117" y="8"/>
                </a:lnTo>
                <a:lnTo>
                  <a:pt x="119" y="12"/>
                </a:lnTo>
                <a:lnTo>
                  <a:pt x="121" y="20"/>
                </a:lnTo>
                <a:lnTo>
                  <a:pt x="127" y="24"/>
                </a:lnTo>
                <a:lnTo>
                  <a:pt x="117" y="28"/>
                </a:lnTo>
                <a:lnTo>
                  <a:pt x="111" y="34"/>
                </a:lnTo>
                <a:lnTo>
                  <a:pt x="109" y="40"/>
                </a:lnTo>
                <a:lnTo>
                  <a:pt x="103" y="44"/>
                </a:lnTo>
                <a:lnTo>
                  <a:pt x="89" y="50"/>
                </a:lnTo>
                <a:lnTo>
                  <a:pt x="77" y="52"/>
                </a:lnTo>
                <a:lnTo>
                  <a:pt x="67" y="48"/>
                </a:lnTo>
                <a:lnTo>
                  <a:pt x="51" y="50"/>
                </a:lnTo>
                <a:lnTo>
                  <a:pt x="41" y="46"/>
                </a:lnTo>
                <a:lnTo>
                  <a:pt x="41" y="40"/>
                </a:lnTo>
                <a:lnTo>
                  <a:pt x="26" y="40"/>
                </a:lnTo>
                <a:lnTo>
                  <a:pt x="24" y="46"/>
                </a:lnTo>
                <a:lnTo>
                  <a:pt x="14" y="46"/>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38" name="Freeform 496"/>
          <p:cNvSpPr>
            <a:spLocks/>
          </p:cNvSpPr>
          <p:nvPr/>
        </p:nvSpPr>
        <p:spPr bwMode="auto">
          <a:xfrm>
            <a:off x="4571722" y="2763980"/>
            <a:ext cx="244106" cy="199948"/>
          </a:xfrm>
          <a:custGeom>
            <a:avLst/>
            <a:gdLst/>
            <a:ahLst/>
            <a:cxnLst>
              <a:cxn ang="0">
                <a:pos x="0" y="20"/>
              </a:cxn>
              <a:cxn ang="0">
                <a:pos x="16" y="16"/>
              </a:cxn>
              <a:cxn ang="0">
                <a:pos x="32" y="10"/>
              </a:cxn>
              <a:cxn ang="0">
                <a:pos x="48" y="0"/>
              </a:cxn>
              <a:cxn ang="0">
                <a:pos x="66" y="0"/>
              </a:cxn>
              <a:cxn ang="0">
                <a:pos x="70" y="8"/>
              </a:cxn>
              <a:cxn ang="0">
                <a:pos x="88" y="8"/>
              </a:cxn>
              <a:cxn ang="0">
                <a:pos x="108" y="8"/>
              </a:cxn>
              <a:cxn ang="0">
                <a:pos x="134" y="6"/>
              </a:cxn>
              <a:cxn ang="0">
                <a:pos x="140" y="12"/>
              </a:cxn>
              <a:cxn ang="0">
                <a:pos x="144" y="16"/>
              </a:cxn>
              <a:cxn ang="0">
                <a:pos x="148" y="28"/>
              </a:cxn>
              <a:cxn ang="0">
                <a:pos x="152" y="32"/>
              </a:cxn>
              <a:cxn ang="0">
                <a:pos x="152" y="46"/>
              </a:cxn>
              <a:cxn ang="0">
                <a:pos x="144" y="46"/>
              </a:cxn>
              <a:cxn ang="0">
                <a:pos x="142" y="52"/>
              </a:cxn>
              <a:cxn ang="0">
                <a:pos x="148" y="56"/>
              </a:cxn>
              <a:cxn ang="0">
                <a:pos x="148" y="70"/>
              </a:cxn>
              <a:cxn ang="0">
                <a:pos x="150" y="76"/>
              </a:cxn>
              <a:cxn ang="0">
                <a:pos x="152" y="84"/>
              </a:cxn>
              <a:cxn ang="0">
                <a:pos x="154" y="88"/>
              </a:cxn>
              <a:cxn ang="0">
                <a:pos x="144" y="94"/>
              </a:cxn>
              <a:cxn ang="0">
                <a:pos x="136" y="102"/>
              </a:cxn>
              <a:cxn ang="0">
                <a:pos x="132" y="110"/>
              </a:cxn>
              <a:cxn ang="0">
                <a:pos x="130" y="120"/>
              </a:cxn>
              <a:cxn ang="0">
                <a:pos x="126" y="116"/>
              </a:cxn>
              <a:cxn ang="0">
                <a:pos x="116" y="112"/>
              </a:cxn>
              <a:cxn ang="0">
                <a:pos x="108" y="112"/>
              </a:cxn>
              <a:cxn ang="0">
                <a:pos x="98" y="116"/>
              </a:cxn>
              <a:cxn ang="0">
                <a:pos x="88" y="118"/>
              </a:cxn>
              <a:cxn ang="0">
                <a:pos x="84" y="110"/>
              </a:cxn>
              <a:cxn ang="0">
                <a:pos x="74" y="108"/>
              </a:cxn>
              <a:cxn ang="0">
                <a:pos x="66" y="102"/>
              </a:cxn>
              <a:cxn ang="0">
                <a:pos x="58" y="98"/>
              </a:cxn>
              <a:cxn ang="0">
                <a:pos x="52" y="94"/>
              </a:cxn>
              <a:cxn ang="0">
                <a:pos x="44" y="92"/>
              </a:cxn>
              <a:cxn ang="0">
                <a:pos x="42" y="96"/>
              </a:cxn>
              <a:cxn ang="0">
                <a:pos x="34" y="94"/>
              </a:cxn>
              <a:cxn ang="0">
                <a:pos x="32" y="86"/>
              </a:cxn>
              <a:cxn ang="0">
                <a:pos x="24" y="84"/>
              </a:cxn>
              <a:cxn ang="0">
                <a:pos x="12" y="78"/>
              </a:cxn>
              <a:cxn ang="0">
                <a:pos x="8" y="70"/>
              </a:cxn>
              <a:cxn ang="0">
                <a:pos x="8" y="46"/>
              </a:cxn>
              <a:cxn ang="0">
                <a:pos x="0" y="42"/>
              </a:cxn>
              <a:cxn ang="0">
                <a:pos x="4" y="30"/>
              </a:cxn>
              <a:cxn ang="0">
                <a:pos x="0" y="20"/>
              </a:cxn>
            </a:cxnLst>
            <a:rect l="0" t="0" r="r" b="b"/>
            <a:pathLst>
              <a:path w="154" h="120">
                <a:moveTo>
                  <a:pt x="0" y="20"/>
                </a:moveTo>
                <a:lnTo>
                  <a:pt x="16" y="16"/>
                </a:lnTo>
                <a:lnTo>
                  <a:pt x="32" y="10"/>
                </a:lnTo>
                <a:lnTo>
                  <a:pt x="48" y="0"/>
                </a:lnTo>
                <a:lnTo>
                  <a:pt x="66" y="0"/>
                </a:lnTo>
                <a:lnTo>
                  <a:pt x="70" y="8"/>
                </a:lnTo>
                <a:lnTo>
                  <a:pt x="88" y="8"/>
                </a:lnTo>
                <a:lnTo>
                  <a:pt x="108" y="8"/>
                </a:lnTo>
                <a:lnTo>
                  <a:pt x="134" y="6"/>
                </a:lnTo>
                <a:lnTo>
                  <a:pt x="140" y="12"/>
                </a:lnTo>
                <a:lnTo>
                  <a:pt x="144" y="16"/>
                </a:lnTo>
                <a:lnTo>
                  <a:pt x="148" y="28"/>
                </a:lnTo>
                <a:lnTo>
                  <a:pt x="152" y="32"/>
                </a:lnTo>
                <a:lnTo>
                  <a:pt x="152" y="46"/>
                </a:lnTo>
                <a:lnTo>
                  <a:pt x="144" y="46"/>
                </a:lnTo>
                <a:lnTo>
                  <a:pt x="142" y="52"/>
                </a:lnTo>
                <a:lnTo>
                  <a:pt x="148" y="56"/>
                </a:lnTo>
                <a:lnTo>
                  <a:pt x="148" y="70"/>
                </a:lnTo>
                <a:lnTo>
                  <a:pt x="150" y="76"/>
                </a:lnTo>
                <a:lnTo>
                  <a:pt x="152" y="84"/>
                </a:lnTo>
                <a:lnTo>
                  <a:pt x="154" y="88"/>
                </a:lnTo>
                <a:lnTo>
                  <a:pt x="144" y="94"/>
                </a:lnTo>
                <a:lnTo>
                  <a:pt x="136" y="102"/>
                </a:lnTo>
                <a:lnTo>
                  <a:pt x="132" y="110"/>
                </a:lnTo>
                <a:lnTo>
                  <a:pt x="130" y="120"/>
                </a:lnTo>
                <a:lnTo>
                  <a:pt x="126" y="116"/>
                </a:lnTo>
                <a:lnTo>
                  <a:pt x="116" y="112"/>
                </a:lnTo>
                <a:lnTo>
                  <a:pt x="108" y="112"/>
                </a:lnTo>
                <a:lnTo>
                  <a:pt x="98" y="116"/>
                </a:lnTo>
                <a:lnTo>
                  <a:pt x="88" y="118"/>
                </a:lnTo>
                <a:lnTo>
                  <a:pt x="84" y="110"/>
                </a:lnTo>
                <a:lnTo>
                  <a:pt x="74" y="108"/>
                </a:lnTo>
                <a:lnTo>
                  <a:pt x="66" y="102"/>
                </a:lnTo>
                <a:lnTo>
                  <a:pt x="58" y="98"/>
                </a:lnTo>
                <a:lnTo>
                  <a:pt x="52" y="94"/>
                </a:lnTo>
                <a:lnTo>
                  <a:pt x="44" y="92"/>
                </a:lnTo>
                <a:lnTo>
                  <a:pt x="42" y="96"/>
                </a:lnTo>
                <a:lnTo>
                  <a:pt x="34" y="94"/>
                </a:lnTo>
                <a:lnTo>
                  <a:pt x="32" y="86"/>
                </a:lnTo>
                <a:lnTo>
                  <a:pt x="24" y="84"/>
                </a:lnTo>
                <a:lnTo>
                  <a:pt x="12" y="78"/>
                </a:lnTo>
                <a:lnTo>
                  <a:pt x="8" y="70"/>
                </a:lnTo>
                <a:lnTo>
                  <a:pt x="8" y="46"/>
                </a:lnTo>
                <a:lnTo>
                  <a:pt x="0" y="42"/>
                </a:lnTo>
                <a:lnTo>
                  <a:pt x="4" y="30"/>
                </a:lnTo>
                <a:lnTo>
                  <a:pt x="0" y="20"/>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39" name="Freeform 497"/>
          <p:cNvSpPr>
            <a:spLocks/>
          </p:cNvSpPr>
          <p:nvPr/>
        </p:nvSpPr>
        <p:spPr bwMode="auto">
          <a:xfrm>
            <a:off x="4622447" y="2980591"/>
            <a:ext cx="158511" cy="93309"/>
          </a:xfrm>
          <a:custGeom>
            <a:avLst/>
            <a:gdLst/>
            <a:ahLst/>
            <a:cxnLst>
              <a:cxn ang="0">
                <a:pos x="0" y="30"/>
              </a:cxn>
              <a:cxn ang="0">
                <a:pos x="2" y="24"/>
              </a:cxn>
              <a:cxn ang="0">
                <a:pos x="8" y="18"/>
              </a:cxn>
              <a:cxn ang="0">
                <a:pos x="18" y="14"/>
              </a:cxn>
              <a:cxn ang="0">
                <a:pos x="34" y="16"/>
              </a:cxn>
              <a:cxn ang="0">
                <a:pos x="38" y="10"/>
              </a:cxn>
              <a:cxn ang="0">
                <a:pos x="46" y="10"/>
              </a:cxn>
              <a:cxn ang="0">
                <a:pos x="52" y="6"/>
              </a:cxn>
              <a:cxn ang="0">
                <a:pos x="62" y="6"/>
              </a:cxn>
              <a:cxn ang="0">
                <a:pos x="64" y="4"/>
              </a:cxn>
              <a:cxn ang="0">
                <a:pos x="70" y="0"/>
              </a:cxn>
              <a:cxn ang="0">
                <a:pos x="90" y="4"/>
              </a:cxn>
              <a:cxn ang="0">
                <a:pos x="96" y="8"/>
              </a:cxn>
              <a:cxn ang="0">
                <a:pos x="100" y="14"/>
              </a:cxn>
              <a:cxn ang="0">
                <a:pos x="92" y="22"/>
              </a:cxn>
              <a:cxn ang="0">
                <a:pos x="82" y="36"/>
              </a:cxn>
              <a:cxn ang="0">
                <a:pos x="68" y="50"/>
              </a:cxn>
              <a:cxn ang="0">
                <a:pos x="48" y="50"/>
              </a:cxn>
              <a:cxn ang="0">
                <a:pos x="40" y="54"/>
              </a:cxn>
              <a:cxn ang="0">
                <a:pos x="22" y="56"/>
              </a:cxn>
              <a:cxn ang="0">
                <a:pos x="10" y="46"/>
              </a:cxn>
              <a:cxn ang="0">
                <a:pos x="2" y="38"/>
              </a:cxn>
              <a:cxn ang="0">
                <a:pos x="0" y="30"/>
              </a:cxn>
            </a:cxnLst>
            <a:rect l="0" t="0" r="r" b="b"/>
            <a:pathLst>
              <a:path w="100" h="56">
                <a:moveTo>
                  <a:pt x="0" y="30"/>
                </a:moveTo>
                <a:lnTo>
                  <a:pt x="2" y="24"/>
                </a:lnTo>
                <a:lnTo>
                  <a:pt x="8" y="18"/>
                </a:lnTo>
                <a:lnTo>
                  <a:pt x="18" y="14"/>
                </a:lnTo>
                <a:lnTo>
                  <a:pt x="34" y="16"/>
                </a:lnTo>
                <a:lnTo>
                  <a:pt x="38" y="10"/>
                </a:lnTo>
                <a:lnTo>
                  <a:pt x="46" y="10"/>
                </a:lnTo>
                <a:lnTo>
                  <a:pt x="52" y="6"/>
                </a:lnTo>
                <a:lnTo>
                  <a:pt x="62" y="6"/>
                </a:lnTo>
                <a:lnTo>
                  <a:pt x="64" y="4"/>
                </a:lnTo>
                <a:lnTo>
                  <a:pt x="70" y="0"/>
                </a:lnTo>
                <a:lnTo>
                  <a:pt x="90" y="4"/>
                </a:lnTo>
                <a:lnTo>
                  <a:pt x="96" y="8"/>
                </a:lnTo>
                <a:lnTo>
                  <a:pt x="100" y="14"/>
                </a:lnTo>
                <a:lnTo>
                  <a:pt x="92" y="22"/>
                </a:lnTo>
                <a:lnTo>
                  <a:pt x="82" y="36"/>
                </a:lnTo>
                <a:lnTo>
                  <a:pt x="68" y="50"/>
                </a:lnTo>
                <a:lnTo>
                  <a:pt x="48" y="50"/>
                </a:lnTo>
                <a:lnTo>
                  <a:pt x="40" y="54"/>
                </a:lnTo>
                <a:lnTo>
                  <a:pt x="22" y="56"/>
                </a:lnTo>
                <a:lnTo>
                  <a:pt x="10" y="46"/>
                </a:lnTo>
                <a:lnTo>
                  <a:pt x="2" y="38"/>
                </a:lnTo>
                <a:lnTo>
                  <a:pt x="0" y="30"/>
                </a:lnTo>
                <a:close/>
              </a:path>
            </a:pathLst>
          </a:custGeom>
          <a:solidFill>
            <a:srgbClr val="B4DFF4"/>
          </a:solidFill>
          <a:ln w="6350" cmpd="sng">
            <a:solidFill>
              <a:schemeClr val="tx1"/>
            </a:solidFill>
            <a:prstDash val="solid"/>
            <a:round/>
            <a:headEnd/>
            <a:tailEnd/>
          </a:ln>
        </p:spPr>
        <p:txBody>
          <a:bodyPr/>
          <a:lstStyle/>
          <a:p>
            <a:endParaRPr lang="en-US" dirty="0"/>
          </a:p>
        </p:txBody>
      </p:sp>
      <p:sp>
        <p:nvSpPr>
          <p:cNvPr id="540" name="Freeform 498"/>
          <p:cNvSpPr>
            <a:spLocks/>
          </p:cNvSpPr>
          <p:nvPr/>
        </p:nvSpPr>
        <p:spPr bwMode="auto">
          <a:xfrm>
            <a:off x="4543191" y="3030578"/>
            <a:ext cx="82425" cy="49987"/>
          </a:xfrm>
          <a:custGeom>
            <a:avLst/>
            <a:gdLst/>
            <a:ahLst/>
            <a:cxnLst>
              <a:cxn ang="0">
                <a:pos x="10" y="28"/>
              </a:cxn>
              <a:cxn ang="0">
                <a:pos x="20" y="30"/>
              </a:cxn>
              <a:cxn ang="0">
                <a:pos x="32" y="28"/>
              </a:cxn>
              <a:cxn ang="0">
                <a:pos x="38" y="22"/>
              </a:cxn>
              <a:cxn ang="0">
                <a:pos x="44" y="16"/>
              </a:cxn>
              <a:cxn ang="0">
                <a:pos x="52" y="8"/>
              </a:cxn>
              <a:cxn ang="0">
                <a:pos x="50" y="0"/>
              </a:cxn>
              <a:cxn ang="0">
                <a:pos x="44" y="4"/>
              </a:cxn>
              <a:cxn ang="0">
                <a:pos x="30" y="10"/>
              </a:cxn>
              <a:cxn ang="0">
                <a:pos x="18" y="12"/>
              </a:cxn>
              <a:cxn ang="0">
                <a:pos x="8" y="8"/>
              </a:cxn>
              <a:cxn ang="0">
                <a:pos x="2" y="16"/>
              </a:cxn>
              <a:cxn ang="0">
                <a:pos x="0" y="24"/>
              </a:cxn>
              <a:cxn ang="0">
                <a:pos x="10" y="28"/>
              </a:cxn>
            </a:cxnLst>
            <a:rect l="0" t="0" r="r" b="b"/>
            <a:pathLst>
              <a:path w="52" h="30">
                <a:moveTo>
                  <a:pt x="10" y="28"/>
                </a:moveTo>
                <a:lnTo>
                  <a:pt x="20" y="30"/>
                </a:lnTo>
                <a:lnTo>
                  <a:pt x="32" y="28"/>
                </a:lnTo>
                <a:lnTo>
                  <a:pt x="38" y="22"/>
                </a:lnTo>
                <a:lnTo>
                  <a:pt x="44" y="16"/>
                </a:lnTo>
                <a:lnTo>
                  <a:pt x="52" y="8"/>
                </a:lnTo>
                <a:lnTo>
                  <a:pt x="50" y="0"/>
                </a:lnTo>
                <a:lnTo>
                  <a:pt x="44" y="4"/>
                </a:lnTo>
                <a:lnTo>
                  <a:pt x="30" y="10"/>
                </a:lnTo>
                <a:lnTo>
                  <a:pt x="18" y="12"/>
                </a:lnTo>
                <a:lnTo>
                  <a:pt x="8" y="8"/>
                </a:lnTo>
                <a:lnTo>
                  <a:pt x="2" y="16"/>
                </a:lnTo>
                <a:lnTo>
                  <a:pt x="0" y="24"/>
                </a:lnTo>
                <a:lnTo>
                  <a:pt x="10" y="28"/>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41" name="Freeform 499"/>
          <p:cNvSpPr>
            <a:spLocks/>
          </p:cNvSpPr>
          <p:nvPr/>
        </p:nvSpPr>
        <p:spPr bwMode="auto">
          <a:xfrm>
            <a:off x="4552701" y="3043907"/>
            <a:ext cx="142660" cy="123301"/>
          </a:xfrm>
          <a:custGeom>
            <a:avLst/>
            <a:gdLst/>
            <a:ahLst/>
            <a:cxnLst>
              <a:cxn ang="0">
                <a:pos x="84" y="16"/>
              </a:cxn>
              <a:cxn ang="0">
                <a:pos x="86" y="24"/>
              </a:cxn>
              <a:cxn ang="0">
                <a:pos x="90" y="30"/>
              </a:cxn>
              <a:cxn ang="0">
                <a:pos x="86" y="34"/>
              </a:cxn>
              <a:cxn ang="0">
                <a:pos x="70" y="32"/>
              </a:cxn>
              <a:cxn ang="0">
                <a:pos x="54" y="30"/>
              </a:cxn>
              <a:cxn ang="0">
                <a:pos x="48" y="28"/>
              </a:cxn>
              <a:cxn ang="0">
                <a:pos x="36" y="30"/>
              </a:cxn>
              <a:cxn ang="0">
                <a:pos x="38" y="38"/>
              </a:cxn>
              <a:cxn ang="0">
                <a:pos x="42" y="50"/>
              </a:cxn>
              <a:cxn ang="0">
                <a:pos x="46" y="56"/>
              </a:cxn>
              <a:cxn ang="0">
                <a:pos x="56" y="64"/>
              </a:cxn>
              <a:cxn ang="0">
                <a:pos x="62" y="68"/>
              </a:cxn>
              <a:cxn ang="0">
                <a:pos x="60" y="74"/>
              </a:cxn>
              <a:cxn ang="0">
                <a:pos x="48" y="64"/>
              </a:cxn>
              <a:cxn ang="0">
                <a:pos x="36" y="56"/>
              </a:cxn>
              <a:cxn ang="0">
                <a:pos x="28" y="48"/>
              </a:cxn>
              <a:cxn ang="0">
                <a:pos x="24" y="40"/>
              </a:cxn>
              <a:cxn ang="0">
                <a:pos x="22" y="32"/>
              </a:cxn>
              <a:cxn ang="0">
                <a:pos x="16" y="32"/>
              </a:cxn>
              <a:cxn ang="0">
                <a:pos x="8" y="36"/>
              </a:cxn>
              <a:cxn ang="0">
                <a:pos x="0" y="32"/>
              </a:cxn>
              <a:cxn ang="0">
                <a:pos x="0" y="24"/>
              </a:cxn>
              <a:cxn ang="0">
                <a:pos x="4" y="20"/>
              </a:cxn>
              <a:cxn ang="0">
                <a:pos x="8" y="22"/>
              </a:cxn>
              <a:cxn ang="0">
                <a:pos x="14" y="22"/>
              </a:cxn>
              <a:cxn ang="0">
                <a:pos x="26" y="20"/>
              </a:cxn>
              <a:cxn ang="0">
                <a:pos x="32" y="14"/>
              </a:cxn>
              <a:cxn ang="0">
                <a:pos x="38" y="8"/>
              </a:cxn>
              <a:cxn ang="0">
                <a:pos x="46" y="0"/>
              </a:cxn>
              <a:cxn ang="0">
                <a:pos x="54" y="8"/>
              </a:cxn>
              <a:cxn ang="0">
                <a:pos x="66" y="18"/>
              </a:cxn>
              <a:cxn ang="0">
                <a:pos x="74" y="18"/>
              </a:cxn>
              <a:cxn ang="0">
                <a:pos x="84" y="16"/>
              </a:cxn>
            </a:cxnLst>
            <a:rect l="0" t="0" r="r" b="b"/>
            <a:pathLst>
              <a:path w="90" h="74">
                <a:moveTo>
                  <a:pt x="84" y="16"/>
                </a:moveTo>
                <a:lnTo>
                  <a:pt x="86" y="24"/>
                </a:lnTo>
                <a:lnTo>
                  <a:pt x="90" y="30"/>
                </a:lnTo>
                <a:lnTo>
                  <a:pt x="86" y="34"/>
                </a:lnTo>
                <a:lnTo>
                  <a:pt x="70" y="32"/>
                </a:lnTo>
                <a:lnTo>
                  <a:pt x="54" y="30"/>
                </a:lnTo>
                <a:lnTo>
                  <a:pt x="48" y="28"/>
                </a:lnTo>
                <a:lnTo>
                  <a:pt x="36" y="30"/>
                </a:lnTo>
                <a:lnTo>
                  <a:pt x="38" y="38"/>
                </a:lnTo>
                <a:lnTo>
                  <a:pt x="42" y="50"/>
                </a:lnTo>
                <a:lnTo>
                  <a:pt x="46" y="56"/>
                </a:lnTo>
                <a:lnTo>
                  <a:pt x="56" y="64"/>
                </a:lnTo>
                <a:lnTo>
                  <a:pt x="62" y="68"/>
                </a:lnTo>
                <a:lnTo>
                  <a:pt x="60" y="74"/>
                </a:lnTo>
                <a:lnTo>
                  <a:pt x="48" y="64"/>
                </a:lnTo>
                <a:lnTo>
                  <a:pt x="36" y="56"/>
                </a:lnTo>
                <a:lnTo>
                  <a:pt x="28" y="48"/>
                </a:lnTo>
                <a:lnTo>
                  <a:pt x="24" y="40"/>
                </a:lnTo>
                <a:lnTo>
                  <a:pt x="22" y="32"/>
                </a:lnTo>
                <a:lnTo>
                  <a:pt x="16" y="32"/>
                </a:lnTo>
                <a:lnTo>
                  <a:pt x="8" y="36"/>
                </a:lnTo>
                <a:lnTo>
                  <a:pt x="0" y="32"/>
                </a:lnTo>
                <a:lnTo>
                  <a:pt x="0" y="24"/>
                </a:lnTo>
                <a:lnTo>
                  <a:pt x="4" y="20"/>
                </a:lnTo>
                <a:lnTo>
                  <a:pt x="8" y="22"/>
                </a:lnTo>
                <a:lnTo>
                  <a:pt x="14" y="22"/>
                </a:lnTo>
                <a:lnTo>
                  <a:pt x="26" y="20"/>
                </a:lnTo>
                <a:lnTo>
                  <a:pt x="32" y="14"/>
                </a:lnTo>
                <a:lnTo>
                  <a:pt x="38" y="8"/>
                </a:lnTo>
                <a:lnTo>
                  <a:pt x="46" y="0"/>
                </a:lnTo>
                <a:lnTo>
                  <a:pt x="54" y="8"/>
                </a:lnTo>
                <a:lnTo>
                  <a:pt x="66" y="18"/>
                </a:lnTo>
                <a:lnTo>
                  <a:pt x="74" y="18"/>
                </a:lnTo>
                <a:lnTo>
                  <a:pt x="84" y="16"/>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42" name="Freeform 500"/>
          <p:cNvSpPr>
            <a:spLocks/>
          </p:cNvSpPr>
          <p:nvPr/>
        </p:nvSpPr>
        <p:spPr bwMode="auto">
          <a:xfrm>
            <a:off x="4609765" y="3090563"/>
            <a:ext cx="95107" cy="86645"/>
          </a:xfrm>
          <a:custGeom>
            <a:avLst/>
            <a:gdLst/>
            <a:ahLst/>
            <a:cxnLst>
              <a:cxn ang="0">
                <a:pos x="0" y="2"/>
              </a:cxn>
              <a:cxn ang="0">
                <a:pos x="12" y="0"/>
              </a:cxn>
              <a:cxn ang="0">
                <a:pos x="26" y="2"/>
              </a:cxn>
              <a:cxn ang="0">
                <a:pos x="50" y="6"/>
              </a:cxn>
              <a:cxn ang="0">
                <a:pos x="56" y="6"/>
              </a:cxn>
              <a:cxn ang="0">
                <a:pos x="58" y="14"/>
              </a:cxn>
              <a:cxn ang="0">
                <a:pos x="54" y="18"/>
              </a:cxn>
              <a:cxn ang="0">
                <a:pos x="60" y="26"/>
              </a:cxn>
              <a:cxn ang="0">
                <a:pos x="52" y="32"/>
              </a:cxn>
              <a:cxn ang="0">
                <a:pos x="50" y="40"/>
              </a:cxn>
              <a:cxn ang="0">
                <a:pos x="44" y="40"/>
              </a:cxn>
              <a:cxn ang="0">
                <a:pos x="42" y="52"/>
              </a:cxn>
              <a:cxn ang="0">
                <a:pos x="34" y="46"/>
              </a:cxn>
              <a:cxn ang="0">
                <a:pos x="26" y="40"/>
              </a:cxn>
              <a:cxn ang="0">
                <a:pos x="16" y="32"/>
              </a:cxn>
              <a:cxn ang="0">
                <a:pos x="10" y="28"/>
              </a:cxn>
              <a:cxn ang="0">
                <a:pos x="6" y="22"/>
              </a:cxn>
              <a:cxn ang="0">
                <a:pos x="2" y="10"/>
              </a:cxn>
              <a:cxn ang="0">
                <a:pos x="0" y="2"/>
              </a:cxn>
            </a:cxnLst>
            <a:rect l="0" t="0" r="r" b="b"/>
            <a:pathLst>
              <a:path w="60" h="52">
                <a:moveTo>
                  <a:pt x="0" y="2"/>
                </a:moveTo>
                <a:lnTo>
                  <a:pt x="12" y="0"/>
                </a:lnTo>
                <a:lnTo>
                  <a:pt x="26" y="2"/>
                </a:lnTo>
                <a:lnTo>
                  <a:pt x="50" y="6"/>
                </a:lnTo>
                <a:lnTo>
                  <a:pt x="56" y="6"/>
                </a:lnTo>
                <a:lnTo>
                  <a:pt x="58" y="14"/>
                </a:lnTo>
                <a:lnTo>
                  <a:pt x="54" y="18"/>
                </a:lnTo>
                <a:lnTo>
                  <a:pt x="60" y="26"/>
                </a:lnTo>
                <a:lnTo>
                  <a:pt x="52" y="32"/>
                </a:lnTo>
                <a:lnTo>
                  <a:pt x="50" y="40"/>
                </a:lnTo>
                <a:lnTo>
                  <a:pt x="44" y="40"/>
                </a:lnTo>
                <a:lnTo>
                  <a:pt x="42" y="52"/>
                </a:lnTo>
                <a:lnTo>
                  <a:pt x="34" y="46"/>
                </a:lnTo>
                <a:lnTo>
                  <a:pt x="26" y="40"/>
                </a:lnTo>
                <a:lnTo>
                  <a:pt x="16" y="32"/>
                </a:lnTo>
                <a:lnTo>
                  <a:pt x="10" y="28"/>
                </a:lnTo>
                <a:lnTo>
                  <a:pt x="6" y="22"/>
                </a:lnTo>
                <a:lnTo>
                  <a:pt x="2" y="10"/>
                </a:lnTo>
                <a:lnTo>
                  <a:pt x="0" y="2"/>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43" name="Freeform 501"/>
          <p:cNvSpPr>
            <a:spLocks/>
          </p:cNvSpPr>
          <p:nvPr/>
        </p:nvSpPr>
        <p:spPr bwMode="auto">
          <a:xfrm>
            <a:off x="4676339" y="3063903"/>
            <a:ext cx="110958" cy="129966"/>
          </a:xfrm>
          <a:custGeom>
            <a:avLst/>
            <a:gdLst/>
            <a:ahLst/>
            <a:cxnLst>
              <a:cxn ang="0">
                <a:pos x="14" y="78"/>
              </a:cxn>
              <a:cxn ang="0">
                <a:pos x="6" y="72"/>
              </a:cxn>
              <a:cxn ang="0">
                <a:pos x="0" y="68"/>
              </a:cxn>
              <a:cxn ang="0">
                <a:pos x="2" y="56"/>
              </a:cxn>
              <a:cxn ang="0">
                <a:pos x="8" y="56"/>
              </a:cxn>
              <a:cxn ang="0">
                <a:pos x="10" y="48"/>
              </a:cxn>
              <a:cxn ang="0">
                <a:pos x="18" y="42"/>
              </a:cxn>
              <a:cxn ang="0">
                <a:pos x="12" y="34"/>
              </a:cxn>
              <a:cxn ang="0">
                <a:pos x="16" y="30"/>
              </a:cxn>
              <a:cxn ang="0">
                <a:pos x="14" y="22"/>
              </a:cxn>
              <a:cxn ang="0">
                <a:pos x="8" y="22"/>
              </a:cxn>
              <a:cxn ang="0">
                <a:pos x="12" y="18"/>
              </a:cxn>
              <a:cxn ang="0">
                <a:pos x="6" y="4"/>
              </a:cxn>
              <a:cxn ang="0">
                <a:pos x="14" y="0"/>
              </a:cxn>
              <a:cxn ang="0">
                <a:pos x="34" y="0"/>
              </a:cxn>
              <a:cxn ang="0">
                <a:pos x="36" y="8"/>
              </a:cxn>
              <a:cxn ang="0">
                <a:pos x="42" y="16"/>
              </a:cxn>
              <a:cxn ang="0">
                <a:pos x="50" y="28"/>
              </a:cxn>
              <a:cxn ang="0">
                <a:pos x="66" y="30"/>
              </a:cxn>
              <a:cxn ang="0">
                <a:pos x="66" y="40"/>
              </a:cxn>
              <a:cxn ang="0">
                <a:pos x="60" y="44"/>
              </a:cxn>
              <a:cxn ang="0">
                <a:pos x="66" y="52"/>
              </a:cxn>
              <a:cxn ang="0">
                <a:pos x="70" y="58"/>
              </a:cxn>
              <a:cxn ang="0">
                <a:pos x="64" y="70"/>
              </a:cxn>
              <a:cxn ang="0">
                <a:pos x="54" y="72"/>
              </a:cxn>
              <a:cxn ang="0">
                <a:pos x="44" y="76"/>
              </a:cxn>
              <a:cxn ang="0">
                <a:pos x="36" y="76"/>
              </a:cxn>
              <a:cxn ang="0">
                <a:pos x="28" y="70"/>
              </a:cxn>
              <a:cxn ang="0">
                <a:pos x="20" y="68"/>
              </a:cxn>
              <a:cxn ang="0">
                <a:pos x="16" y="72"/>
              </a:cxn>
              <a:cxn ang="0">
                <a:pos x="14" y="78"/>
              </a:cxn>
            </a:cxnLst>
            <a:rect l="0" t="0" r="r" b="b"/>
            <a:pathLst>
              <a:path w="70" h="78">
                <a:moveTo>
                  <a:pt x="14" y="78"/>
                </a:moveTo>
                <a:lnTo>
                  <a:pt x="6" y="72"/>
                </a:lnTo>
                <a:lnTo>
                  <a:pt x="0" y="68"/>
                </a:lnTo>
                <a:lnTo>
                  <a:pt x="2" y="56"/>
                </a:lnTo>
                <a:lnTo>
                  <a:pt x="8" y="56"/>
                </a:lnTo>
                <a:lnTo>
                  <a:pt x="10" y="48"/>
                </a:lnTo>
                <a:lnTo>
                  <a:pt x="18" y="42"/>
                </a:lnTo>
                <a:lnTo>
                  <a:pt x="12" y="34"/>
                </a:lnTo>
                <a:lnTo>
                  <a:pt x="16" y="30"/>
                </a:lnTo>
                <a:lnTo>
                  <a:pt x="14" y="22"/>
                </a:lnTo>
                <a:lnTo>
                  <a:pt x="8" y="22"/>
                </a:lnTo>
                <a:lnTo>
                  <a:pt x="12" y="18"/>
                </a:lnTo>
                <a:lnTo>
                  <a:pt x="6" y="4"/>
                </a:lnTo>
                <a:lnTo>
                  <a:pt x="14" y="0"/>
                </a:lnTo>
                <a:lnTo>
                  <a:pt x="34" y="0"/>
                </a:lnTo>
                <a:lnTo>
                  <a:pt x="36" y="8"/>
                </a:lnTo>
                <a:lnTo>
                  <a:pt x="42" y="16"/>
                </a:lnTo>
                <a:lnTo>
                  <a:pt x="50" y="28"/>
                </a:lnTo>
                <a:lnTo>
                  <a:pt x="66" y="30"/>
                </a:lnTo>
                <a:lnTo>
                  <a:pt x="66" y="40"/>
                </a:lnTo>
                <a:lnTo>
                  <a:pt x="60" y="44"/>
                </a:lnTo>
                <a:lnTo>
                  <a:pt x="66" y="52"/>
                </a:lnTo>
                <a:lnTo>
                  <a:pt x="70" y="58"/>
                </a:lnTo>
                <a:lnTo>
                  <a:pt x="64" y="70"/>
                </a:lnTo>
                <a:lnTo>
                  <a:pt x="54" y="72"/>
                </a:lnTo>
                <a:lnTo>
                  <a:pt x="44" y="76"/>
                </a:lnTo>
                <a:lnTo>
                  <a:pt x="36" y="76"/>
                </a:lnTo>
                <a:lnTo>
                  <a:pt x="28" y="70"/>
                </a:lnTo>
                <a:lnTo>
                  <a:pt x="20" y="68"/>
                </a:lnTo>
                <a:lnTo>
                  <a:pt x="16" y="72"/>
                </a:lnTo>
                <a:lnTo>
                  <a:pt x="14" y="78"/>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544" name="Freeform 502"/>
          <p:cNvSpPr>
            <a:spLocks/>
          </p:cNvSpPr>
          <p:nvPr/>
        </p:nvSpPr>
        <p:spPr bwMode="auto">
          <a:xfrm>
            <a:off x="4730233" y="3180539"/>
            <a:ext cx="63404" cy="53320"/>
          </a:xfrm>
          <a:custGeom>
            <a:avLst/>
            <a:gdLst/>
            <a:ahLst/>
            <a:cxnLst>
              <a:cxn ang="0">
                <a:pos x="30" y="0"/>
              </a:cxn>
              <a:cxn ang="0">
                <a:pos x="32" y="8"/>
              </a:cxn>
              <a:cxn ang="0">
                <a:pos x="38" y="14"/>
              </a:cxn>
              <a:cxn ang="0">
                <a:pos x="40" y="20"/>
              </a:cxn>
              <a:cxn ang="0">
                <a:pos x="32" y="26"/>
              </a:cxn>
              <a:cxn ang="0">
                <a:pos x="20" y="28"/>
              </a:cxn>
              <a:cxn ang="0">
                <a:pos x="6" y="32"/>
              </a:cxn>
              <a:cxn ang="0">
                <a:pos x="0" y="20"/>
              </a:cxn>
              <a:cxn ang="0">
                <a:pos x="2" y="6"/>
              </a:cxn>
              <a:cxn ang="0">
                <a:pos x="10" y="6"/>
              </a:cxn>
              <a:cxn ang="0">
                <a:pos x="20" y="2"/>
              </a:cxn>
              <a:cxn ang="0">
                <a:pos x="30" y="0"/>
              </a:cxn>
            </a:cxnLst>
            <a:rect l="0" t="0" r="r" b="b"/>
            <a:pathLst>
              <a:path w="40" h="32">
                <a:moveTo>
                  <a:pt x="30" y="0"/>
                </a:moveTo>
                <a:lnTo>
                  <a:pt x="32" y="8"/>
                </a:lnTo>
                <a:lnTo>
                  <a:pt x="38" y="14"/>
                </a:lnTo>
                <a:lnTo>
                  <a:pt x="40" y="20"/>
                </a:lnTo>
                <a:lnTo>
                  <a:pt x="32" y="26"/>
                </a:lnTo>
                <a:lnTo>
                  <a:pt x="20" y="28"/>
                </a:lnTo>
                <a:lnTo>
                  <a:pt x="6" y="32"/>
                </a:lnTo>
                <a:lnTo>
                  <a:pt x="0" y="20"/>
                </a:lnTo>
                <a:lnTo>
                  <a:pt x="2" y="6"/>
                </a:lnTo>
                <a:lnTo>
                  <a:pt x="10" y="6"/>
                </a:lnTo>
                <a:lnTo>
                  <a:pt x="20" y="2"/>
                </a:lnTo>
                <a:lnTo>
                  <a:pt x="30" y="0"/>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545" name="Freeform 503"/>
          <p:cNvSpPr>
            <a:spLocks/>
          </p:cNvSpPr>
          <p:nvPr/>
        </p:nvSpPr>
        <p:spPr bwMode="auto">
          <a:xfrm>
            <a:off x="4530509" y="3320503"/>
            <a:ext cx="66574" cy="39989"/>
          </a:xfrm>
          <a:custGeom>
            <a:avLst/>
            <a:gdLst/>
            <a:ahLst/>
            <a:cxnLst>
              <a:cxn ang="0">
                <a:pos x="2" y="0"/>
              </a:cxn>
              <a:cxn ang="0">
                <a:pos x="16" y="0"/>
              </a:cxn>
              <a:cxn ang="0">
                <a:pos x="26" y="0"/>
              </a:cxn>
              <a:cxn ang="0">
                <a:pos x="42" y="0"/>
              </a:cxn>
              <a:cxn ang="0">
                <a:pos x="42" y="4"/>
              </a:cxn>
              <a:cxn ang="0">
                <a:pos x="36" y="10"/>
              </a:cxn>
              <a:cxn ang="0">
                <a:pos x="38" y="18"/>
              </a:cxn>
              <a:cxn ang="0">
                <a:pos x="34" y="24"/>
              </a:cxn>
              <a:cxn ang="0">
                <a:pos x="26" y="16"/>
              </a:cxn>
              <a:cxn ang="0">
                <a:pos x="16" y="16"/>
              </a:cxn>
              <a:cxn ang="0">
                <a:pos x="10" y="10"/>
              </a:cxn>
              <a:cxn ang="0">
                <a:pos x="0" y="8"/>
              </a:cxn>
              <a:cxn ang="0">
                <a:pos x="2" y="0"/>
              </a:cxn>
            </a:cxnLst>
            <a:rect l="0" t="0" r="r" b="b"/>
            <a:pathLst>
              <a:path w="42" h="24">
                <a:moveTo>
                  <a:pt x="2" y="0"/>
                </a:moveTo>
                <a:lnTo>
                  <a:pt x="16" y="0"/>
                </a:lnTo>
                <a:lnTo>
                  <a:pt x="26" y="0"/>
                </a:lnTo>
                <a:lnTo>
                  <a:pt x="42" y="0"/>
                </a:lnTo>
                <a:lnTo>
                  <a:pt x="42" y="4"/>
                </a:lnTo>
                <a:lnTo>
                  <a:pt x="36" y="10"/>
                </a:lnTo>
                <a:lnTo>
                  <a:pt x="38" y="18"/>
                </a:lnTo>
                <a:lnTo>
                  <a:pt x="34" y="24"/>
                </a:lnTo>
                <a:lnTo>
                  <a:pt x="26" y="16"/>
                </a:lnTo>
                <a:lnTo>
                  <a:pt x="16" y="16"/>
                </a:lnTo>
                <a:lnTo>
                  <a:pt x="10" y="10"/>
                </a:lnTo>
                <a:lnTo>
                  <a:pt x="0" y="8"/>
                </a:lnTo>
                <a:lnTo>
                  <a:pt x="2" y="0"/>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46" name="Freeform 504"/>
          <p:cNvSpPr>
            <a:spLocks/>
          </p:cNvSpPr>
          <p:nvPr/>
        </p:nvSpPr>
        <p:spPr bwMode="auto">
          <a:xfrm>
            <a:off x="4383093" y="3030578"/>
            <a:ext cx="296415" cy="293256"/>
          </a:xfrm>
          <a:custGeom>
            <a:avLst/>
            <a:gdLst/>
            <a:ahLst/>
            <a:cxnLst>
              <a:cxn ang="0">
                <a:pos x="10" y="58"/>
              </a:cxn>
              <a:cxn ang="0">
                <a:pos x="0" y="42"/>
              </a:cxn>
              <a:cxn ang="0">
                <a:pos x="2" y="30"/>
              </a:cxn>
              <a:cxn ang="0">
                <a:pos x="16" y="22"/>
              </a:cxn>
              <a:cxn ang="0">
                <a:pos x="20" y="16"/>
              </a:cxn>
              <a:cxn ang="0">
                <a:pos x="32" y="22"/>
              </a:cxn>
              <a:cxn ang="0">
                <a:pos x="36" y="10"/>
              </a:cxn>
              <a:cxn ang="0">
                <a:pos x="52" y="14"/>
              </a:cxn>
              <a:cxn ang="0">
                <a:pos x="66" y="6"/>
              </a:cxn>
              <a:cxn ang="0">
                <a:pos x="83" y="0"/>
              </a:cxn>
              <a:cxn ang="0">
                <a:pos x="93" y="10"/>
              </a:cxn>
              <a:cxn ang="0">
                <a:pos x="103" y="16"/>
              </a:cxn>
              <a:cxn ang="0">
                <a:pos x="95" y="26"/>
              </a:cxn>
              <a:cxn ang="0">
                <a:pos x="83" y="42"/>
              </a:cxn>
              <a:cxn ang="0">
                <a:pos x="91" y="60"/>
              </a:cxn>
              <a:cxn ang="0">
                <a:pos x="111" y="72"/>
              </a:cxn>
              <a:cxn ang="0">
                <a:pos x="119" y="94"/>
              </a:cxn>
              <a:cxn ang="0">
                <a:pos x="145" y="102"/>
              </a:cxn>
              <a:cxn ang="0">
                <a:pos x="145" y="108"/>
              </a:cxn>
              <a:cxn ang="0">
                <a:pos x="161" y="118"/>
              </a:cxn>
              <a:cxn ang="0">
                <a:pos x="183" y="132"/>
              </a:cxn>
              <a:cxn ang="0">
                <a:pos x="181" y="142"/>
              </a:cxn>
              <a:cxn ang="0">
                <a:pos x="167" y="130"/>
              </a:cxn>
              <a:cxn ang="0">
                <a:pos x="155" y="140"/>
              </a:cxn>
              <a:cxn ang="0">
                <a:pos x="165" y="152"/>
              </a:cxn>
              <a:cxn ang="0">
                <a:pos x="159" y="158"/>
              </a:cxn>
              <a:cxn ang="0">
                <a:pos x="151" y="172"/>
              </a:cxn>
              <a:cxn ang="0">
                <a:pos x="141" y="170"/>
              </a:cxn>
              <a:cxn ang="0">
                <a:pos x="147" y="148"/>
              </a:cxn>
              <a:cxn ang="0">
                <a:pos x="131" y="132"/>
              </a:cxn>
              <a:cxn ang="0">
                <a:pos x="119" y="126"/>
              </a:cxn>
              <a:cxn ang="0">
                <a:pos x="95" y="112"/>
              </a:cxn>
              <a:cxn ang="0">
                <a:pos x="75" y="92"/>
              </a:cxn>
              <a:cxn ang="0">
                <a:pos x="54" y="68"/>
              </a:cxn>
              <a:cxn ang="0">
                <a:pos x="40" y="56"/>
              </a:cxn>
              <a:cxn ang="0">
                <a:pos x="20" y="58"/>
              </a:cxn>
              <a:cxn ang="0">
                <a:pos x="10" y="66"/>
              </a:cxn>
            </a:cxnLst>
            <a:rect l="0" t="0" r="r" b="b"/>
            <a:pathLst>
              <a:path w="187" h="176">
                <a:moveTo>
                  <a:pt x="10" y="66"/>
                </a:moveTo>
                <a:lnTo>
                  <a:pt x="10" y="58"/>
                </a:lnTo>
                <a:lnTo>
                  <a:pt x="2" y="58"/>
                </a:lnTo>
                <a:lnTo>
                  <a:pt x="0" y="42"/>
                </a:lnTo>
                <a:lnTo>
                  <a:pt x="4" y="34"/>
                </a:lnTo>
                <a:lnTo>
                  <a:pt x="2" y="30"/>
                </a:lnTo>
                <a:lnTo>
                  <a:pt x="2" y="24"/>
                </a:lnTo>
                <a:lnTo>
                  <a:pt x="16" y="22"/>
                </a:lnTo>
                <a:lnTo>
                  <a:pt x="16" y="18"/>
                </a:lnTo>
                <a:lnTo>
                  <a:pt x="20" y="16"/>
                </a:lnTo>
                <a:lnTo>
                  <a:pt x="26" y="20"/>
                </a:lnTo>
                <a:lnTo>
                  <a:pt x="32" y="22"/>
                </a:lnTo>
                <a:lnTo>
                  <a:pt x="36" y="20"/>
                </a:lnTo>
                <a:lnTo>
                  <a:pt x="36" y="10"/>
                </a:lnTo>
                <a:lnTo>
                  <a:pt x="42" y="16"/>
                </a:lnTo>
                <a:lnTo>
                  <a:pt x="52" y="14"/>
                </a:lnTo>
                <a:lnTo>
                  <a:pt x="56" y="6"/>
                </a:lnTo>
                <a:lnTo>
                  <a:pt x="66" y="6"/>
                </a:lnTo>
                <a:lnTo>
                  <a:pt x="68" y="0"/>
                </a:lnTo>
                <a:lnTo>
                  <a:pt x="83" y="0"/>
                </a:lnTo>
                <a:lnTo>
                  <a:pt x="83" y="6"/>
                </a:lnTo>
                <a:lnTo>
                  <a:pt x="93" y="10"/>
                </a:lnTo>
                <a:lnTo>
                  <a:pt x="109" y="8"/>
                </a:lnTo>
                <a:lnTo>
                  <a:pt x="103" y="16"/>
                </a:lnTo>
                <a:lnTo>
                  <a:pt x="101" y="24"/>
                </a:lnTo>
                <a:lnTo>
                  <a:pt x="95" y="26"/>
                </a:lnTo>
                <a:lnTo>
                  <a:pt x="83" y="32"/>
                </a:lnTo>
                <a:lnTo>
                  <a:pt x="83" y="42"/>
                </a:lnTo>
                <a:lnTo>
                  <a:pt x="83" y="52"/>
                </a:lnTo>
                <a:lnTo>
                  <a:pt x="91" y="60"/>
                </a:lnTo>
                <a:lnTo>
                  <a:pt x="101" y="66"/>
                </a:lnTo>
                <a:lnTo>
                  <a:pt x="111" y="72"/>
                </a:lnTo>
                <a:lnTo>
                  <a:pt x="113" y="84"/>
                </a:lnTo>
                <a:lnTo>
                  <a:pt x="119" y="94"/>
                </a:lnTo>
                <a:lnTo>
                  <a:pt x="129" y="102"/>
                </a:lnTo>
                <a:lnTo>
                  <a:pt x="145" y="102"/>
                </a:lnTo>
                <a:lnTo>
                  <a:pt x="149" y="106"/>
                </a:lnTo>
                <a:lnTo>
                  <a:pt x="145" y="108"/>
                </a:lnTo>
                <a:lnTo>
                  <a:pt x="151" y="114"/>
                </a:lnTo>
                <a:lnTo>
                  <a:pt x="161" y="118"/>
                </a:lnTo>
                <a:lnTo>
                  <a:pt x="175" y="124"/>
                </a:lnTo>
                <a:lnTo>
                  <a:pt x="183" y="132"/>
                </a:lnTo>
                <a:lnTo>
                  <a:pt x="187" y="138"/>
                </a:lnTo>
                <a:lnTo>
                  <a:pt x="181" y="142"/>
                </a:lnTo>
                <a:lnTo>
                  <a:pt x="175" y="136"/>
                </a:lnTo>
                <a:lnTo>
                  <a:pt x="167" y="130"/>
                </a:lnTo>
                <a:lnTo>
                  <a:pt x="159" y="132"/>
                </a:lnTo>
                <a:lnTo>
                  <a:pt x="155" y="140"/>
                </a:lnTo>
                <a:lnTo>
                  <a:pt x="161" y="148"/>
                </a:lnTo>
                <a:lnTo>
                  <a:pt x="165" y="152"/>
                </a:lnTo>
                <a:lnTo>
                  <a:pt x="167" y="156"/>
                </a:lnTo>
                <a:lnTo>
                  <a:pt x="159" y="158"/>
                </a:lnTo>
                <a:lnTo>
                  <a:pt x="157" y="164"/>
                </a:lnTo>
                <a:lnTo>
                  <a:pt x="151" y="172"/>
                </a:lnTo>
                <a:lnTo>
                  <a:pt x="145" y="176"/>
                </a:lnTo>
                <a:lnTo>
                  <a:pt x="141" y="170"/>
                </a:lnTo>
                <a:lnTo>
                  <a:pt x="143" y="162"/>
                </a:lnTo>
                <a:lnTo>
                  <a:pt x="147" y="148"/>
                </a:lnTo>
                <a:lnTo>
                  <a:pt x="143" y="136"/>
                </a:lnTo>
                <a:lnTo>
                  <a:pt x="131" y="132"/>
                </a:lnTo>
                <a:lnTo>
                  <a:pt x="129" y="126"/>
                </a:lnTo>
                <a:lnTo>
                  <a:pt x="119" y="126"/>
                </a:lnTo>
                <a:lnTo>
                  <a:pt x="109" y="112"/>
                </a:lnTo>
                <a:lnTo>
                  <a:pt x="95" y="112"/>
                </a:lnTo>
                <a:lnTo>
                  <a:pt x="83" y="96"/>
                </a:lnTo>
                <a:lnTo>
                  <a:pt x="75" y="92"/>
                </a:lnTo>
                <a:lnTo>
                  <a:pt x="56" y="84"/>
                </a:lnTo>
                <a:lnTo>
                  <a:pt x="54" y="68"/>
                </a:lnTo>
                <a:lnTo>
                  <a:pt x="52" y="60"/>
                </a:lnTo>
                <a:lnTo>
                  <a:pt x="40" y="56"/>
                </a:lnTo>
                <a:lnTo>
                  <a:pt x="26" y="52"/>
                </a:lnTo>
                <a:lnTo>
                  <a:pt x="20" y="58"/>
                </a:lnTo>
                <a:lnTo>
                  <a:pt x="18" y="64"/>
                </a:lnTo>
                <a:lnTo>
                  <a:pt x="10" y="66"/>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47" name="Freeform 505"/>
          <p:cNvSpPr>
            <a:spLocks/>
          </p:cNvSpPr>
          <p:nvPr/>
        </p:nvSpPr>
        <p:spPr bwMode="auto">
          <a:xfrm>
            <a:off x="4891915" y="2983923"/>
            <a:ext cx="82425" cy="99975"/>
          </a:xfrm>
          <a:custGeom>
            <a:avLst/>
            <a:gdLst/>
            <a:ahLst/>
            <a:cxnLst>
              <a:cxn ang="0">
                <a:pos x="20" y="60"/>
              </a:cxn>
              <a:cxn ang="0">
                <a:pos x="16" y="48"/>
              </a:cxn>
              <a:cxn ang="0">
                <a:pos x="20" y="36"/>
              </a:cxn>
              <a:cxn ang="0">
                <a:pos x="18" y="32"/>
              </a:cxn>
              <a:cxn ang="0">
                <a:pos x="14" y="26"/>
              </a:cxn>
              <a:cxn ang="0">
                <a:pos x="4" y="18"/>
              </a:cxn>
              <a:cxn ang="0">
                <a:pos x="2" y="10"/>
              </a:cxn>
              <a:cxn ang="0">
                <a:pos x="0" y="4"/>
              </a:cxn>
              <a:cxn ang="0">
                <a:pos x="4" y="0"/>
              </a:cxn>
              <a:cxn ang="0">
                <a:pos x="18" y="2"/>
              </a:cxn>
              <a:cxn ang="0">
                <a:pos x="30" y="6"/>
              </a:cxn>
              <a:cxn ang="0">
                <a:pos x="34" y="14"/>
              </a:cxn>
              <a:cxn ang="0">
                <a:pos x="38" y="22"/>
              </a:cxn>
              <a:cxn ang="0">
                <a:pos x="48" y="28"/>
              </a:cxn>
              <a:cxn ang="0">
                <a:pos x="52" y="36"/>
              </a:cxn>
              <a:cxn ang="0">
                <a:pos x="48" y="42"/>
              </a:cxn>
              <a:cxn ang="0">
                <a:pos x="40" y="42"/>
              </a:cxn>
              <a:cxn ang="0">
                <a:pos x="30" y="40"/>
              </a:cxn>
              <a:cxn ang="0">
                <a:pos x="30" y="48"/>
              </a:cxn>
              <a:cxn ang="0">
                <a:pos x="24" y="56"/>
              </a:cxn>
              <a:cxn ang="0">
                <a:pos x="20" y="60"/>
              </a:cxn>
            </a:cxnLst>
            <a:rect l="0" t="0" r="r" b="b"/>
            <a:pathLst>
              <a:path w="52" h="60">
                <a:moveTo>
                  <a:pt x="20" y="60"/>
                </a:moveTo>
                <a:lnTo>
                  <a:pt x="16" y="48"/>
                </a:lnTo>
                <a:lnTo>
                  <a:pt x="20" y="36"/>
                </a:lnTo>
                <a:lnTo>
                  <a:pt x="18" y="32"/>
                </a:lnTo>
                <a:lnTo>
                  <a:pt x="14" y="26"/>
                </a:lnTo>
                <a:lnTo>
                  <a:pt x="4" y="18"/>
                </a:lnTo>
                <a:lnTo>
                  <a:pt x="2" y="10"/>
                </a:lnTo>
                <a:lnTo>
                  <a:pt x="0" y="4"/>
                </a:lnTo>
                <a:lnTo>
                  <a:pt x="4" y="0"/>
                </a:lnTo>
                <a:lnTo>
                  <a:pt x="18" y="2"/>
                </a:lnTo>
                <a:lnTo>
                  <a:pt x="30" y="6"/>
                </a:lnTo>
                <a:lnTo>
                  <a:pt x="34" y="14"/>
                </a:lnTo>
                <a:lnTo>
                  <a:pt x="38" y="22"/>
                </a:lnTo>
                <a:lnTo>
                  <a:pt x="48" y="28"/>
                </a:lnTo>
                <a:lnTo>
                  <a:pt x="52" y="36"/>
                </a:lnTo>
                <a:lnTo>
                  <a:pt x="48" y="42"/>
                </a:lnTo>
                <a:lnTo>
                  <a:pt x="40" y="42"/>
                </a:lnTo>
                <a:lnTo>
                  <a:pt x="30" y="40"/>
                </a:lnTo>
                <a:lnTo>
                  <a:pt x="30" y="48"/>
                </a:lnTo>
                <a:lnTo>
                  <a:pt x="24" y="56"/>
                </a:lnTo>
                <a:lnTo>
                  <a:pt x="20" y="60"/>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548" name="Freeform 506"/>
          <p:cNvSpPr>
            <a:spLocks/>
          </p:cNvSpPr>
          <p:nvPr/>
        </p:nvSpPr>
        <p:spPr bwMode="auto">
          <a:xfrm>
            <a:off x="4765105" y="2850626"/>
            <a:ext cx="453341" cy="266597"/>
          </a:xfrm>
          <a:custGeom>
            <a:avLst/>
            <a:gdLst/>
            <a:ahLst/>
            <a:cxnLst>
              <a:cxn ang="0">
                <a:pos x="158" y="6"/>
              </a:cxn>
              <a:cxn ang="0">
                <a:pos x="168" y="0"/>
              </a:cxn>
              <a:cxn ang="0">
                <a:pos x="192" y="0"/>
              </a:cxn>
              <a:cxn ang="0">
                <a:pos x="194" y="22"/>
              </a:cxn>
              <a:cxn ang="0">
                <a:pos x="216" y="40"/>
              </a:cxn>
              <a:cxn ang="0">
                <a:pos x="250" y="48"/>
              </a:cxn>
              <a:cxn ang="0">
                <a:pos x="286" y="58"/>
              </a:cxn>
              <a:cxn ang="0">
                <a:pos x="284" y="90"/>
              </a:cxn>
              <a:cxn ang="0">
                <a:pos x="258" y="98"/>
              </a:cxn>
              <a:cxn ang="0">
                <a:pos x="242" y="112"/>
              </a:cxn>
              <a:cxn ang="0">
                <a:pos x="208" y="124"/>
              </a:cxn>
              <a:cxn ang="0">
                <a:pos x="190" y="132"/>
              </a:cxn>
              <a:cxn ang="0">
                <a:pos x="206" y="140"/>
              </a:cxn>
              <a:cxn ang="0">
                <a:pos x="216" y="144"/>
              </a:cxn>
              <a:cxn ang="0">
                <a:pos x="238" y="144"/>
              </a:cxn>
              <a:cxn ang="0">
                <a:pos x="234" y="150"/>
              </a:cxn>
              <a:cxn ang="0">
                <a:pos x="210" y="150"/>
              </a:cxn>
              <a:cxn ang="0">
                <a:pos x="194" y="160"/>
              </a:cxn>
              <a:cxn ang="0">
                <a:pos x="184" y="152"/>
              </a:cxn>
              <a:cxn ang="0">
                <a:pos x="170" y="140"/>
              </a:cxn>
              <a:cxn ang="0">
                <a:pos x="184" y="132"/>
              </a:cxn>
              <a:cxn ang="0">
                <a:pos x="162" y="128"/>
              </a:cxn>
              <a:cxn ang="0">
                <a:pos x="146" y="116"/>
              </a:cxn>
              <a:cxn ang="0">
                <a:pos x="138" y="126"/>
              </a:cxn>
              <a:cxn ang="0">
                <a:pos x="120" y="146"/>
              </a:cxn>
              <a:cxn ang="0">
                <a:pos x="110" y="144"/>
              </a:cxn>
              <a:cxn ang="0">
                <a:pos x="100" y="140"/>
              </a:cxn>
              <a:cxn ang="0">
                <a:pos x="110" y="120"/>
              </a:cxn>
              <a:cxn ang="0">
                <a:pos x="132" y="116"/>
              </a:cxn>
              <a:cxn ang="0">
                <a:pos x="118" y="102"/>
              </a:cxn>
              <a:cxn ang="0">
                <a:pos x="98" y="82"/>
              </a:cxn>
              <a:cxn ang="0">
                <a:pos x="84" y="80"/>
              </a:cxn>
              <a:cxn ang="0">
                <a:pos x="68" y="84"/>
              </a:cxn>
              <a:cxn ang="0">
                <a:pos x="44" y="92"/>
              </a:cxn>
              <a:cxn ang="0">
                <a:pos x="10" y="94"/>
              </a:cxn>
              <a:cxn ang="0">
                <a:pos x="0" y="82"/>
              </a:cxn>
              <a:cxn ang="0">
                <a:pos x="8" y="66"/>
              </a:cxn>
              <a:cxn ang="0">
                <a:pos x="18" y="46"/>
              </a:cxn>
              <a:cxn ang="0">
                <a:pos x="32" y="36"/>
              </a:cxn>
              <a:cxn ang="0">
                <a:pos x="28" y="16"/>
              </a:cxn>
              <a:cxn ang="0">
                <a:pos x="84" y="14"/>
              </a:cxn>
              <a:cxn ang="0">
                <a:pos x="114" y="20"/>
              </a:cxn>
              <a:cxn ang="0">
                <a:pos x="138" y="4"/>
              </a:cxn>
            </a:cxnLst>
            <a:rect l="0" t="0" r="r" b="b"/>
            <a:pathLst>
              <a:path w="286" h="160">
                <a:moveTo>
                  <a:pt x="150" y="2"/>
                </a:moveTo>
                <a:lnTo>
                  <a:pt x="158" y="6"/>
                </a:lnTo>
                <a:lnTo>
                  <a:pt x="164" y="4"/>
                </a:lnTo>
                <a:lnTo>
                  <a:pt x="168" y="0"/>
                </a:lnTo>
                <a:lnTo>
                  <a:pt x="176" y="0"/>
                </a:lnTo>
                <a:lnTo>
                  <a:pt x="192" y="0"/>
                </a:lnTo>
                <a:lnTo>
                  <a:pt x="196" y="10"/>
                </a:lnTo>
                <a:lnTo>
                  <a:pt x="194" y="22"/>
                </a:lnTo>
                <a:lnTo>
                  <a:pt x="212" y="26"/>
                </a:lnTo>
                <a:lnTo>
                  <a:pt x="216" y="40"/>
                </a:lnTo>
                <a:lnTo>
                  <a:pt x="248" y="42"/>
                </a:lnTo>
                <a:lnTo>
                  <a:pt x="250" y="48"/>
                </a:lnTo>
                <a:lnTo>
                  <a:pt x="270" y="48"/>
                </a:lnTo>
                <a:lnTo>
                  <a:pt x="286" y="58"/>
                </a:lnTo>
                <a:lnTo>
                  <a:pt x="286" y="78"/>
                </a:lnTo>
                <a:lnTo>
                  <a:pt x="284" y="90"/>
                </a:lnTo>
                <a:lnTo>
                  <a:pt x="268" y="94"/>
                </a:lnTo>
                <a:lnTo>
                  <a:pt x="258" y="98"/>
                </a:lnTo>
                <a:lnTo>
                  <a:pt x="256" y="106"/>
                </a:lnTo>
                <a:lnTo>
                  <a:pt x="242" y="112"/>
                </a:lnTo>
                <a:lnTo>
                  <a:pt x="224" y="116"/>
                </a:lnTo>
                <a:lnTo>
                  <a:pt x="208" y="124"/>
                </a:lnTo>
                <a:lnTo>
                  <a:pt x="192" y="128"/>
                </a:lnTo>
                <a:lnTo>
                  <a:pt x="190" y="132"/>
                </a:lnTo>
                <a:lnTo>
                  <a:pt x="200" y="134"/>
                </a:lnTo>
                <a:lnTo>
                  <a:pt x="206" y="140"/>
                </a:lnTo>
                <a:lnTo>
                  <a:pt x="210" y="142"/>
                </a:lnTo>
                <a:lnTo>
                  <a:pt x="216" y="144"/>
                </a:lnTo>
                <a:lnTo>
                  <a:pt x="232" y="142"/>
                </a:lnTo>
                <a:lnTo>
                  <a:pt x="238" y="144"/>
                </a:lnTo>
                <a:lnTo>
                  <a:pt x="240" y="150"/>
                </a:lnTo>
                <a:lnTo>
                  <a:pt x="234" y="150"/>
                </a:lnTo>
                <a:lnTo>
                  <a:pt x="220" y="150"/>
                </a:lnTo>
                <a:lnTo>
                  <a:pt x="210" y="150"/>
                </a:lnTo>
                <a:lnTo>
                  <a:pt x="202" y="154"/>
                </a:lnTo>
                <a:lnTo>
                  <a:pt x="194" y="160"/>
                </a:lnTo>
                <a:lnTo>
                  <a:pt x="184" y="160"/>
                </a:lnTo>
                <a:lnTo>
                  <a:pt x="184" y="152"/>
                </a:lnTo>
                <a:lnTo>
                  <a:pt x="180" y="146"/>
                </a:lnTo>
                <a:lnTo>
                  <a:pt x="170" y="140"/>
                </a:lnTo>
                <a:lnTo>
                  <a:pt x="176" y="136"/>
                </a:lnTo>
                <a:lnTo>
                  <a:pt x="184" y="132"/>
                </a:lnTo>
                <a:lnTo>
                  <a:pt x="184" y="128"/>
                </a:lnTo>
                <a:lnTo>
                  <a:pt x="162" y="128"/>
                </a:lnTo>
                <a:lnTo>
                  <a:pt x="158" y="116"/>
                </a:lnTo>
                <a:lnTo>
                  <a:pt x="146" y="116"/>
                </a:lnTo>
                <a:lnTo>
                  <a:pt x="138" y="118"/>
                </a:lnTo>
                <a:lnTo>
                  <a:pt x="138" y="126"/>
                </a:lnTo>
                <a:lnTo>
                  <a:pt x="126" y="134"/>
                </a:lnTo>
                <a:lnTo>
                  <a:pt x="120" y="146"/>
                </a:lnTo>
                <a:lnTo>
                  <a:pt x="114" y="140"/>
                </a:lnTo>
                <a:lnTo>
                  <a:pt x="110" y="144"/>
                </a:lnTo>
                <a:lnTo>
                  <a:pt x="100" y="142"/>
                </a:lnTo>
                <a:lnTo>
                  <a:pt x="100" y="140"/>
                </a:lnTo>
                <a:lnTo>
                  <a:pt x="110" y="128"/>
                </a:lnTo>
                <a:lnTo>
                  <a:pt x="110" y="120"/>
                </a:lnTo>
                <a:lnTo>
                  <a:pt x="128" y="122"/>
                </a:lnTo>
                <a:lnTo>
                  <a:pt x="132" y="116"/>
                </a:lnTo>
                <a:lnTo>
                  <a:pt x="128" y="108"/>
                </a:lnTo>
                <a:lnTo>
                  <a:pt x="118" y="102"/>
                </a:lnTo>
                <a:lnTo>
                  <a:pt x="110" y="86"/>
                </a:lnTo>
                <a:lnTo>
                  <a:pt x="98" y="82"/>
                </a:lnTo>
                <a:lnTo>
                  <a:pt x="88" y="80"/>
                </a:lnTo>
                <a:lnTo>
                  <a:pt x="84" y="80"/>
                </a:lnTo>
                <a:lnTo>
                  <a:pt x="80" y="84"/>
                </a:lnTo>
                <a:lnTo>
                  <a:pt x="68" y="84"/>
                </a:lnTo>
                <a:lnTo>
                  <a:pt x="64" y="92"/>
                </a:lnTo>
                <a:lnTo>
                  <a:pt x="44" y="92"/>
                </a:lnTo>
                <a:lnTo>
                  <a:pt x="32" y="86"/>
                </a:lnTo>
                <a:lnTo>
                  <a:pt x="10" y="94"/>
                </a:lnTo>
                <a:lnTo>
                  <a:pt x="6" y="86"/>
                </a:lnTo>
                <a:lnTo>
                  <a:pt x="0" y="82"/>
                </a:lnTo>
                <a:lnTo>
                  <a:pt x="4" y="76"/>
                </a:lnTo>
                <a:lnTo>
                  <a:pt x="8" y="66"/>
                </a:lnTo>
                <a:lnTo>
                  <a:pt x="10" y="58"/>
                </a:lnTo>
                <a:lnTo>
                  <a:pt x="18" y="46"/>
                </a:lnTo>
                <a:lnTo>
                  <a:pt x="22" y="42"/>
                </a:lnTo>
                <a:lnTo>
                  <a:pt x="32" y="36"/>
                </a:lnTo>
                <a:lnTo>
                  <a:pt x="28" y="24"/>
                </a:lnTo>
                <a:lnTo>
                  <a:pt x="28" y="16"/>
                </a:lnTo>
                <a:lnTo>
                  <a:pt x="36" y="4"/>
                </a:lnTo>
                <a:lnTo>
                  <a:pt x="84" y="14"/>
                </a:lnTo>
                <a:lnTo>
                  <a:pt x="112" y="14"/>
                </a:lnTo>
                <a:lnTo>
                  <a:pt x="114" y="20"/>
                </a:lnTo>
                <a:lnTo>
                  <a:pt x="134" y="22"/>
                </a:lnTo>
                <a:lnTo>
                  <a:pt x="138" y="4"/>
                </a:lnTo>
                <a:lnTo>
                  <a:pt x="150" y="2"/>
                </a:lnTo>
                <a:close/>
              </a:path>
            </a:pathLst>
          </a:custGeom>
          <a:solidFill>
            <a:srgbClr val="B4DFF4"/>
          </a:solidFill>
          <a:ln w="6350" cmpd="sng">
            <a:solidFill>
              <a:schemeClr val="tx1"/>
            </a:solidFill>
            <a:prstDash val="solid"/>
            <a:round/>
            <a:headEnd/>
            <a:tailEnd/>
          </a:ln>
        </p:spPr>
        <p:txBody>
          <a:bodyPr/>
          <a:lstStyle/>
          <a:p>
            <a:endParaRPr lang="en-US" dirty="0"/>
          </a:p>
        </p:txBody>
      </p:sp>
      <p:sp>
        <p:nvSpPr>
          <p:cNvPr id="549" name="Freeform 507"/>
          <p:cNvSpPr>
            <a:spLocks/>
          </p:cNvSpPr>
          <p:nvPr/>
        </p:nvSpPr>
        <p:spPr bwMode="auto">
          <a:xfrm>
            <a:off x="4730233" y="2990588"/>
            <a:ext cx="225085" cy="149961"/>
          </a:xfrm>
          <a:custGeom>
            <a:avLst/>
            <a:gdLst/>
            <a:ahLst/>
            <a:cxnLst>
              <a:cxn ang="0">
                <a:pos x="32" y="10"/>
              </a:cxn>
              <a:cxn ang="0">
                <a:pos x="46" y="4"/>
              </a:cxn>
              <a:cxn ang="0">
                <a:pos x="54" y="2"/>
              </a:cxn>
              <a:cxn ang="0">
                <a:pos x="66" y="8"/>
              </a:cxn>
              <a:cxn ang="0">
                <a:pos x="86" y="8"/>
              </a:cxn>
              <a:cxn ang="0">
                <a:pos x="90" y="0"/>
              </a:cxn>
              <a:cxn ang="0">
                <a:pos x="102" y="0"/>
              </a:cxn>
              <a:cxn ang="0">
                <a:pos x="106" y="10"/>
              </a:cxn>
              <a:cxn ang="0">
                <a:pos x="108" y="16"/>
              </a:cxn>
              <a:cxn ang="0">
                <a:pos x="120" y="28"/>
              </a:cxn>
              <a:cxn ang="0">
                <a:pos x="122" y="32"/>
              </a:cxn>
              <a:cxn ang="0">
                <a:pos x="118" y="42"/>
              </a:cxn>
              <a:cxn ang="0">
                <a:pos x="120" y="52"/>
              </a:cxn>
              <a:cxn ang="0">
                <a:pos x="122" y="58"/>
              </a:cxn>
              <a:cxn ang="0">
                <a:pos x="132" y="60"/>
              </a:cxn>
              <a:cxn ang="0">
                <a:pos x="136" y="56"/>
              </a:cxn>
              <a:cxn ang="0">
                <a:pos x="142" y="62"/>
              </a:cxn>
              <a:cxn ang="0">
                <a:pos x="138" y="68"/>
              </a:cxn>
              <a:cxn ang="0">
                <a:pos x="130" y="72"/>
              </a:cxn>
              <a:cxn ang="0">
                <a:pos x="126" y="78"/>
              </a:cxn>
              <a:cxn ang="0">
                <a:pos x="124" y="90"/>
              </a:cxn>
              <a:cxn ang="0">
                <a:pos x="118" y="90"/>
              </a:cxn>
              <a:cxn ang="0">
                <a:pos x="106" y="84"/>
              </a:cxn>
              <a:cxn ang="0">
                <a:pos x="92" y="80"/>
              </a:cxn>
              <a:cxn ang="0">
                <a:pos x="84" y="88"/>
              </a:cxn>
              <a:cxn ang="0">
                <a:pos x="72" y="88"/>
              </a:cxn>
              <a:cxn ang="0">
                <a:pos x="44" y="88"/>
              </a:cxn>
              <a:cxn ang="0">
                <a:pos x="32" y="84"/>
              </a:cxn>
              <a:cxn ang="0">
                <a:pos x="32" y="74"/>
              </a:cxn>
              <a:cxn ang="0">
                <a:pos x="16" y="72"/>
              </a:cxn>
              <a:cxn ang="0">
                <a:pos x="8" y="60"/>
              </a:cxn>
              <a:cxn ang="0">
                <a:pos x="2" y="52"/>
              </a:cxn>
              <a:cxn ang="0">
                <a:pos x="0" y="44"/>
              </a:cxn>
              <a:cxn ang="0">
                <a:pos x="14" y="30"/>
              </a:cxn>
              <a:cxn ang="0">
                <a:pos x="24" y="16"/>
              </a:cxn>
              <a:cxn ang="0">
                <a:pos x="32" y="10"/>
              </a:cxn>
            </a:cxnLst>
            <a:rect l="0" t="0" r="r" b="b"/>
            <a:pathLst>
              <a:path w="142" h="90">
                <a:moveTo>
                  <a:pt x="32" y="10"/>
                </a:moveTo>
                <a:lnTo>
                  <a:pt x="46" y="4"/>
                </a:lnTo>
                <a:lnTo>
                  <a:pt x="54" y="2"/>
                </a:lnTo>
                <a:lnTo>
                  <a:pt x="66" y="8"/>
                </a:lnTo>
                <a:lnTo>
                  <a:pt x="86" y="8"/>
                </a:lnTo>
                <a:lnTo>
                  <a:pt x="90" y="0"/>
                </a:lnTo>
                <a:lnTo>
                  <a:pt x="102" y="0"/>
                </a:lnTo>
                <a:lnTo>
                  <a:pt x="106" y="10"/>
                </a:lnTo>
                <a:lnTo>
                  <a:pt x="108" y="16"/>
                </a:lnTo>
                <a:lnTo>
                  <a:pt x="120" y="28"/>
                </a:lnTo>
                <a:lnTo>
                  <a:pt x="122" y="32"/>
                </a:lnTo>
                <a:lnTo>
                  <a:pt x="118" y="42"/>
                </a:lnTo>
                <a:lnTo>
                  <a:pt x="120" y="52"/>
                </a:lnTo>
                <a:lnTo>
                  <a:pt x="122" y="58"/>
                </a:lnTo>
                <a:lnTo>
                  <a:pt x="132" y="60"/>
                </a:lnTo>
                <a:lnTo>
                  <a:pt x="136" y="56"/>
                </a:lnTo>
                <a:lnTo>
                  <a:pt x="142" y="62"/>
                </a:lnTo>
                <a:lnTo>
                  <a:pt x="138" y="68"/>
                </a:lnTo>
                <a:lnTo>
                  <a:pt x="130" y="72"/>
                </a:lnTo>
                <a:lnTo>
                  <a:pt x="126" y="78"/>
                </a:lnTo>
                <a:lnTo>
                  <a:pt x="124" y="90"/>
                </a:lnTo>
                <a:lnTo>
                  <a:pt x="118" y="90"/>
                </a:lnTo>
                <a:lnTo>
                  <a:pt x="106" y="84"/>
                </a:lnTo>
                <a:lnTo>
                  <a:pt x="92" y="80"/>
                </a:lnTo>
                <a:lnTo>
                  <a:pt x="84" y="88"/>
                </a:lnTo>
                <a:lnTo>
                  <a:pt x="72" y="88"/>
                </a:lnTo>
                <a:lnTo>
                  <a:pt x="44" y="88"/>
                </a:lnTo>
                <a:lnTo>
                  <a:pt x="32" y="84"/>
                </a:lnTo>
                <a:lnTo>
                  <a:pt x="32" y="74"/>
                </a:lnTo>
                <a:lnTo>
                  <a:pt x="16" y="72"/>
                </a:lnTo>
                <a:lnTo>
                  <a:pt x="8" y="60"/>
                </a:lnTo>
                <a:lnTo>
                  <a:pt x="2" y="52"/>
                </a:lnTo>
                <a:lnTo>
                  <a:pt x="0" y="44"/>
                </a:lnTo>
                <a:lnTo>
                  <a:pt x="14" y="30"/>
                </a:lnTo>
                <a:lnTo>
                  <a:pt x="24" y="16"/>
                </a:lnTo>
                <a:lnTo>
                  <a:pt x="32" y="10"/>
                </a:lnTo>
                <a:close/>
              </a:path>
            </a:pathLst>
          </a:custGeom>
          <a:solidFill>
            <a:srgbClr val="B4DFF4"/>
          </a:solidFill>
          <a:ln w="6350" cmpd="sng">
            <a:solidFill>
              <a:schemeClr val="tx1"/>
            </a:solidFill>
            <a:prstDash val="solid"/>
            <a:round/>
            <a:headEnd/>
            <a:tailEnd/>
          </a:ln>
        </p:spPr>
        <p:txBody>
          <a:bodyPr/>
          <a:lstStyle/>
          <a:p>
            <a:endParaRPr lang="en-US" dirty="0"/>
          </a:p>
        </p:txBody>
      </p:sp>
      <p:sp>
        <p:nvSpPr>
          <p:cNvPr id="550" name="Freeform 508"/>
          <p:cNvSpPr>
            <a:spLocks/>
          </p:cNvSpPr>
          <p:nvPr/>
        </p:nvSpPr>
        <p:spPr bwMode="auto">
          <a:xfrm>
            <a:off x="4771446" y="3123886"/>
            <a:ext cx="155341" cy="93309"/>
          </a:xfrm>
          <a:custGeom>
            <a:avLst/>
            <a:gdLst/>
            <a:ahLst/>
            <a:cxnLst>
              <a:cxn ang="0">
                <a:pos x="18" y="8"/>
              </a:cxn>
              <a:cxn ang="0">
                <a:pos x="46" y="8"/>
              </a:cxn>
              <a:cxn ang="0">
                <a:pos x="58" y="8"/>
              </a:cxn>
              <a:cxn ang="0">
                <a:pos x="66" y="0"/>
              </a:cxn>
              <a:cxn ang="0">
                <a:pos x="80" y="4"/>
              </a:cxn>
              <a:cxn ang="0">
                <a:pos x="92" y="10"/>
              </a:cxn>
              <a:cxn ang="0">
                <a:pos x="98" y="10"/>
              </a:cxn>
              <a:cxn ang="0">
                <a:pos x="98" y="14"/>
              </a:cxn>
              <a:cxn ang="0">
                <a:pos x="90" y="16"/>
              </a:cxn>
              <a:cxn ang="0">
                <a:pos x="90" y="28"/>
              </a:cxn>
              <a:cxn ang="0">
                <a:pos x="82" y="36"/>
              </a:cxn>
              <a:cxn ang="0">
                <a:pos x="84" y="38"/>
              </a:cxn>
              <a:cxn ang="0">
                <a:pos x="92" y="42"/>
              </a:cxn>
              <a:cxn ang="0">
                <a:pos x="90" y="46"/>
              </a:cxn>
              <a:cxn ang="0">
                <a:pos x="80" y="44"/>
              </a:cxn>
              <a:cxn ang="0">
                <a:pos x="72" y="42"/>
              </a:cxn>
              <a:cxn ang="0">
                <a:pos x="64" y="46"/>
              </a:cxn>
              <a:cxn ang="0">
                <a:pos x="60" y="52"/>
              </a:cxn>
              <a:cxn ang="0">
                <a:pos x="60" y="56"/>
              </a:cxn>
              <a:cxn ang="0">
                <a:pos x="52" y="56"/>
              </a:cxn>
              <a:cxn ang="0">
                <a:pos x="40" y="56"/>
              </a:cxn>
              <a:cxn ang="0">
                <a:pos x="30" y="52"/>
              </a:cxn>
              <a:cxn ang="0">
                <a:pos x="24" y="52"/>
              </a:cxn>
              <a:cxn ang="0">
                <a:pos x="14" y="54"/>
              </a:cxn>
              <a:cxn ang="0">
                <a:pos x="12" y="48"/>
              </a:cxn>
              <a:cxn ang="0">
                <a:pos x="6" y="42"/>
              </a:cxn>
              <a:cxn ang="0">
                <a:pos x="4" y="34"/>
              </a:cxn>
              <a:cxn ang="0">
                <a:pos x="10" y="22"/>
              </a:cxn>
              <a:cxn ang="0">
                <a:pos x="4" y="14"/>
              </a:cxn>
              <a:cxn ang="0">
                <a:pos x="0" y="8"/>
              </a:cxn>
              <a:cxn ang="0">
                <a:pos x="6" y="4"/>
              </a:cxn>
              <a:cxn ang="0">
                <a:pos x="18" y="8"/>
              </a:cxn>
            </a:cxnLst>
            <a:rect l="0" t="0" r="r" b="b"/>
            <a:pathLst>
              <a:path w="98" h="56">
                <a:moveTo>
                  <a:pt x="18" y="8"/>
                </a:moveTo>
                <a:lnTo>
                  <a:pt x="46" y="8"/>
                </a:lnTo>
                <a:lnTo>
                  <a:pt x="58" y="8"/>
                </a:lnTo>
                <a:lnTo>
                  <a:pt x="66" y="0"/>
                </a:lnTo>
                <a:lnTo>
                  <a:pt x="80" y="4"/>
                </a:lnTo>
                <a:lnTo>
                  <a:pt x="92" y="10"/>
                </a:lnTo>
                <a:lnTo>
                  <a:pt x="98" y="10"/>
                </a:lnTo>
                <a:lnTo>
                  <a:pt x="98" y="14"/>
                </a:lnTo>
                <a:lnTo>
                  <a:pt x="90" y="16"/>
                </a:lnTo>
                <a:lnTo>
                  <a:pt x="90" y="28"/>
                </a:lnTo>
                <a:lnTo>
                  <a:pt x="82" y="36"/>
                </a:lnTo>
                <a:lnTo>
                  <a:pt x="84" y="38"/>
                </a:lnTo>
                <a:lnTo>
                  <a:pt x="92" y="42"/>
                </a:lnTo>
                <a:lnTo>
                  <a:pt x="90" y="46"/>
                </a:lnTo>
                <a:lnTo>
                  <a:pt x="80" y="44"/>
                </a:lnTo>
                <a:lnTo>
                  <a:pt x="72" y="42"/>
                </a:lnTo>
                <a:lnTo>
                  <a:pt x="64" y="46"/>
                </a:lnTo>
                <a:lnTo>
                  <a:pt x="60" y="52"/>
                </a:lnTo>
                <a:lnTo>
                  <a:pt x="60" y="56"/>
                </a:lnTo>
                <a:lnTo>
                  <a:pt x="52" y="56"/>
                </a:lnTo>
                <a:lnTo>
                  <a:pt x="40" y="56"/>
                </a:lnTo>
                <a:lnTo>
                  <a:pt x="30" y="52"/>
                </a:lnTo>
                <a:lnTo>
                  <a:pt x="24" y="52"/>
                </a:lnTo>
                <a:lnTo>
                  <a:pt x="14" y="54"/>
                </a:lnTo>
                <a:lnTo>
                  <a:pt x="12" y="48"/>
                </a:lnTo>
                <a:lnTo>
                  <a:pt x="6" y="42"/>
                </a:lnTo>
                <a:lnTo>
                  <a:pt x="4" y="34"/>
                </a:lnTo>
                <a:lnTo>
                  <a:pt x="10" y="22"/>
                </a:lnTo>
                <a:lnTo>
                  <a:pt x="4" y="14"/>
                </a:lnTo>
                <a:lnTo>
                  <a:pt x="0" y="8"/>
                </a:lnTo>
                <a:lnTo>
                  <a:pt x="6" y="4"/>
                </a:lnTo>
                <a:lnTo>
                  <a:pt x="18" y="8"/>
                </a:lnTo>
                <a:close/>
              </a:path>
            </a:pathLst>
          </a:custGeom>
          <a:solidFill>
            <a:srgbClr val="B4DFF4"/>
          </a:solidFill>
          <a:ln w="6350" cmpd="sng">
            <a:solidFill>
              <a:schemeClr val="tx1"/>
            </a:solidFill>
            <a:prstDash val="solid"/>
            <a:round/>
            <a:headEnd/>
            <a:tailEnd/>
          </a:ln>
        </p:spPr>
        <p:txBody>
          <a:bodyPr/>
          <a:lstStyle/>
          <a:p>
            <a:endParaRPr lang="en-US" dirty="0"/>
          </a:p>
        </p:txBody>
      </p:sp>
      <p:sp>
        <p:nvSpPr>
          <p:cNvPr id="551" name="Freeform 509"/>
          <p:cNvSpPr>
            <a:spLocks/>
          </p:cNvSpPr>
          <p:nvPr/>
        </p:nvSpPr>
        <p:spPr bwMode="auto">
          <a:xfrm>
            <a:off x="4866553" y="3193869"/>
            <a:ext cx="66574" cy="49987"/>
          </a:xfrm>
          <a:custGeom>
            <a:avLst/>
            <a:gdLst/>
            <a:ahLst/>
            <a:cxnLst>
              <a:cxn ang="0">
                <a:pos x="0" y="14"/>
              </a:cxn>
              <a:cxn ang="0">
                <a:pos x="0" y="20"/>
              </a:cxn>
              <a:cxn ang="0">
                <a:pos x="2" y="26"/>
              </a:cxn>
              <a:cxn ang="0">
                <a:pos x="10" y="26"/>
              </a:cxn>
              <a:cxn ang="0">
                <a:pos x="4" y="30"/>
              </a:cxn>
              <a:cxn ang="0">
                <a:pos x="14" y="28"/>
              </a:cxn>
              <a:cxn ang="0">
                <a:pos x="26" y="20"/>
              </a:cxn>
              <a:cxn ang="0">
                <a:pos x="34" y="16"/>
              </a:cxn>
              <a:cxn ang="0">
                <a:pos x="42" y="18"/>
              </a:cxn>
              <a:cxn ang="0">
                <a:pos x="38" y="14"/>
              </a:cxn>
              <a:cxn ang="0">
                <a:pos x="32" y="10"/>
              </a:cxn>
              <a:cxn ang="0">
                <a:pos x="30" y="4"/>
              </a:cxn>
              <a:cxn ang="0">
                <a:pos x="22" y="4"/>
              </a:cxn>
              <a:cxn ang="0">
                <a:pos x="12" y="0"/>
              </a:cxn>
              <a:cxn ang="0">
                <a:pos x="4" y="4"/>
              </a:cxn>
              <a:cxn ang="0">
                <a:pos x="0" y="10"/>
              </a:cxn>
              <a:cxn ang="0">
                <a:pos x="0" y="14"/>
              </a:cxn>
            </a:cxnLst>
            <a:rect l="0" t="0" r="r" b="b"/>
            <a:pathLst>
              <a:path w="42" h="30">
                <a:moveTo>
                  <a:pt x="0" y="14"/>
                </a:moveTo>
                <a:lnTo>
                  <a:pt x="0" y="20"/>
                </a:lnTo>
                <a:lnTo>
                  <a:pt x="2" y="26"/>
                </a:lnTo>
                <a:lnTo>
                  <a:pt x="10" y="26"/>
                </a:lnTo>
                <a:lnTo>
                  <a:pt x="4" y="30"/>
                </a:lnTo>
                <a:lnTo>
                  <a:pt x="14" y="28"/>
                </a:lnTo>
                <a:lnTo>
                  <a:pt x="26" y="20"/>
                </a:lnTo>
                <a:lnTo>
                  <a:pt x="34" y="16"/>
                </a:lnTo>
                <a:lnTo>
                  <a:pt x="42" y="18"/>
                </a:lnTo>
                <a:lnTo>
                  <a:pt x="38" y="14"/>
                </a:lnTo>
                <a:lnTo>
                  <a:pt x="32" y="10"/>
                </a:lnTo>
                <a:lnTo>
                  <a:pt x="30" y="4"/>
                </a:lnTo>
                <a:lnTo>
                  <a:pt x="22" y="4"/>
                </a:lnTo>
                <a:lnTo>
                  <a:pt x="12" y="0"/>
                </a:lnTo>
                <a:lnTo>
                  <a:pt x="4" y="4"/>
                </a:lnTo>
                <a:lnTo>
                  <a:pt x="0" y="10"/>
                </a:lnTo>
                <a:lnTo>
                  <a:pt x="0" y="14"/>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52" name="Freeform 510"/>
          <p:cNvSpPr>
            <a:spLocks/>
          </p:cNvSpPr>
          <p:nvPr/>
        </p:nvSpPr>
        <p:spPr bwMode="auto">
          <a:xfrm>
            <a:off x="4803148" y="3397149"/>
            <a:ext cx="69746" cy="16663"/>
          </a:xfrm>
          <a:custGeom>
            <a:avLst/>
            <a:gdLst/>
            <a:ahLst/>
            <a:cxnLst>
              <a:cxn ang="0">
                <a:pos x="4" y="0"/>
              </a:cxn>
              <a:cxn ang="0">
                <a:pos x="10" y="0"/>
              </a:cxn>
              <a:cxn ang="0">
                <a:pos x="16" y="2"/>
              </a:cxn>
              <a:cxn ang="0">
                <a:pos x="22" y="2"/>
              </a:cxn>
              <a:cxn ang="0">
                <a:pos x="30" y="2"/>
              </a:cxn>
              <a:cxn ang="0">
                <a:pos x="34" y="2"/>
              </a:cxn>
              <a:cxn ang="0">
                <a:pos x="42" y="4"/>
              </a:cxn>
              <a:cxn ang="0">
                <a:pos x="44" y="8"/>
              </a:cxn>
              <a:cxn ang="0">
                <a:pos x="40" y="10"/>
              </a:cxn>
              <a:cxn ang="0">
                <a:pos x="32" y="8"/>
              </a:cxn>
              <a:cxn ang="0">
                <a:pos x="24" y="8"/>
              </a:cxn>
              <a:cxn ang="0">
                <a:pos x="18" y="10"/>
              </a:cxn>
              <a:cxn ang="0">
                <a:pos x="16" y="6"/>
              </a:cxn>
              <a:cxn ang="0">
                <a:pos x="8" y="6"/>
              </a:cxn>
              <a:cxn ang="0">
                <a:pos x="0" y="4"/>
              </a:cxn>
              <a:cxn ang="0">
                <a:pos x="4" y="0"/>
              </a:cxn>
            </a:cxnLst>
            <a:rect l="0" t="0" r="r" b="b"/>
            <a:pathLst>
              <a:path w="44" h="10">
                <a:moveTo>
                  <a:pt x="4" y="0"/>
                </a:moveTo>
                <a:lnTo>
                  <a:pt x="10" y="0"/>
                </a:lnTo>
                <a:lnTo>
                  <a:pt x="16" y="2"/>
                </a:lnTo>
                <a:lnTo>
                  <a:pt x="22" y="2"/>
                </a:lnTo>
                <a:lnTo>
                  <a:pt x="30" y="2"/>
                </a:lnTo>
                <a:lnTo>
                  <a:pt x="34" y="2"/>
                </a:lnTo>
                <a:lnTo>
                  <a:pt x="42" y="4"/>
                </a:lnTo>
                <a:lnTo>
                  <a:pt x="44" y="8"/>
                </a:lnTo>
                <a:lnTo>
                  <a:pt x="40" y="10"/>
                </a:lnTo>
                <a:lnTo>
                  <a:pt x="32" y="8"/>
                </a:lnTo>
                <a:lnTo>
                  <a:pt x="24" y="8"/>
                </a:lnTo>
                <a:lnTo>
                  <a:pt x="18" y="10"/>
                </a:lnTo>
                <a:lnTo>
                  <a:pt x="16" y="6"/>
                </a:lnTo>
                <a:lnTo>
                  <a:pt x="8" y="6"/>
                </a:lnTo>
                <a:lnTo>
                  <a:pt x="0" y="4"/>
                </a:lnTo>
                <a:lnTo>
                  <a:pt x="4" y="0"/>
                </a:lnTo>
                <a:close/>
              </a:path>
            </a:pathLst>
          </a:custGeom>
          <a:solidFill>
            <a:srgbClr val="B4DFF4"/>
          </a:solidFill>
          <a:ln w="6350" cmpd="sng">
            <a:solidFill>
              <a:schemeClr val="tx1"/>
            </a:solidFill>
            <a:prstDash val="solid"/>
            <a:round/>
            <a:headEnd/>
            <a:tailEnd/>
          </a:ln>
        </p:spPr>
        <p:txBody>
          <a:bodyPr/>
          <a:lstStyle/>
          <a:p>
            <a:endParaRPr lang="en-US" dirty="0"/>
          </a:p>
        </p:txBody>
      </p:sp>
      <p:sp>
        <p:nvSpPr>
          <p:cNvPr id="553" name="Freeform 511"/>
          <p:cNvSpPr>
            <a:spLocks/>
          </p:cNvSpPr>
          <p:nvPr/>
        </p:nvSpPr>
        <p:spPr bwMode="auto">
          <a:xfrm>
            <a:off x="4717552" y="3207198"/>
            <a:ext cx="149000" cy="163291"/>
          </a:xfrm>
          <a:custGeom>
            <a:avLst/>
            <a:gdLst/>
            <a:ahLst/>
            <a:cxnLst>
              <a:cxn ang="0">
                <a:pos x="46" y="64"/>
              </a:cxn>
              <a:cxn ang="0">
                <a:pos x="38" y="68"/>
              </a:cxn>
              <a:cxn ang="0">
                <a:pos x="24" y="66"/>
              </a:cxn>
              <a:cxn ang="0">
                <a:pos x="20" y="78"/>
              </a:cxn>
              <a:cxn ang="0">
                <a:pos x="26" y="88"/>
              </a:cxn>
              <a:cxn ang="0">
                <a:pos x="32" y="86"/>
              </a:cxn>
              <a:cxn ang="0">
                <a:pos x="36" y="98"/>
              </a:cxn>
              <a:cxn ang="0">
                <a:pos x="42" y="92"/>
              </a:cxn>
              <a:cxn ang="0">
                <a:pos x="48" y="94"/>
              </a:cxn>
              <a:cxn ang="0">
                <a:pos x="44" y="86"/>
              </a:cxn>
              <a:cxn ang="0">
                <a:pos x="42" y="76"/>
              </a:cxn>
              <a:cxn ang="0">
                <a:pos x="52" y="74"/>
              </a:cxn>
              <a:cxn ang="0">
                <a:pos x="48" y="64"/>
              </a:cxn>
              <a:cxn ang="0">
                <a:pos x="58" y="70"/>
              </a:cxn>
              <a:cxn ang="0">
                <a:pos x="62" y="60"/>
              </a:cxn>
              <a:cxn ang="0">
                <a:pos x="50" y="54"/>
              </a:cxn>
              <a:cxn ang="0">
                <a:pos x="44" y="44"/>
              </a:cxn>
              <a:cxn ang="0">
                <a:pos x="38" y="32"/>
              </a:cxn>
              <a:cxn ang="0">
                <a:pos x="38" y="22"/>
              </a:cxn>
              <a:cxn ang="0">
                <a:pos x="48" y="26"/>
              </a:cxn>
              <a:cxn ang="0">
                <a:pos x="58" y="26"/>
              </a:cxn>
              <a:cxn ang="0">
                <a:pos x="58" y="16"/>
              </a:cxn>
              <a:cxn ang="0">
                <a:pos x="70" y="14"/>
              </a:cxn>
              <a:cxn ang="0">
                <a:pos x="84" y="14"/>
              </a:cxn>
              <a:cxn ang="0">
                <a:pos x="94" y="12"/>
              </a:cxn>
              <a:cxn ang="0">
                <a:pos x="86" y="6"/>
              </a:cxn>
              <a:cxn ang="0">
                <a:pos x="70" y="4"/>
              </a:cxn>
              <a:cxn ang="0">
                <a:pos x="58" y="0"/>
              </a:cxn>
              <a:cxn ang="0">
                <a:pos x="40" y="10"/>
              </a:cxn>
              <a:cxn ang="0">
                <a:pos x="26" y="12"/>
              </a:cxn>
              <a:cxn ang="0">
                <a:pos x="14" y="16"/>
              </a:cxn>
              <a:cxn ang="0">
                <a:pos x="10" y="26"/>
              </a:cxn>
              <a:cxn ang="0">
                <a:pos x="0" y="38"/>
              </a:cxn>
              <a:cxn ang="0">
                <a:pos x="10" y="46"/>
              </a:cxn>
              <a:cxn ang="0">
                <a:pos x="20" y="48"/>
              </a:cxn>
              <a:cxn ang="0">
                <a:pos x="14" y="58"/>
              </a:cxn>
              <a:cxn ang="0">
                <a:pos x="26" y="58"/>
              </a:cxn>
              <a:cxn ang="0">
                <a:pos x="42" y="62"/>
              </a:cxn>
            </a:cxnLst>
            <a:rect l="0" t="0" r="r" b="b"/>
            <a:pathLst>
              <a:path w="94" h="98">
                <a:moveTo>
                  <a:pt x="42" y="62"/>
                </a:moveTo>
                <a:lnTo>
                  <a:pt x="46" y="64"/>
                </a:lnTo>
                <a:lnTo>
                  <a:pt x="44" y="68"/>
                </a:lnTo>
                <a:lnTo>
                  <a:pt x="38" y="68"/>
                </a:lnTo>
                <a:lnTo>
                  <a:pt x="30" y="66"/>
                </a:lnTo>
                <a:lnTo>
                  <a:pt x="24" y="66"/>
                </a:lnTo>
                <a:lnTo>
                  <a:pt x="20" y="70"/>
                </a:lnTo>
                <a:lnTo>
                  <a:pt x="20" y="78"/>
                </a:lnTo>
                <a:lnTo>
                  <a:pt x="26" y="82"/>
                </a:lnTo>
                <a:lnTo>
                  <a:pt x="26" y="88"/>
                </a:lnTo>
                <a:lnTo>
                  <a:pt x="28" y="92"/>
                </a:lnTo>
                <a:lnTo>
                  <a:pt x="32" y="86"/>
                </a:lnTo>
                <a:lnTo>
                  <a:pt x="34" y="90"/>
                </a:lnTo>
                <a:lnTo>
                  <a:pt x="36" y="98"/>
                </a:lnTo>
                <a:lnTo>
                  <a:pt x="42" y="96"/>
                </a:lnTo>
                <a:lnTo>
                  <a:pt x="42" y="92"/>
                </a:lnTo>
                <a:lnTo>
                  <a:pt x="46" y="98"/>
                </a:lnTo>
                <a:lnTo>
                  <a:pt x="48" y="94"/>
                </a:lnTo>
                <a:lnTo>
                  <a:pt x="48" y="90"/>
                </a:lnTo>
                <a:lnTo>
                  <a:pt x="44" y="86"/>
                </a:lnTo>
                <a:lnTo>
                  <a:pt x="40" y="80"/>
                </a:lnTo>
                <a:lnTo>
                  <a:pt x="42" y="76"/>
                </a:lnTo>
                <a:lnTo>
                  <a:pt x="46" y="76"/>
                </a:lnTo>
                <a:lnTo>
                  <a:pt x="52" y="74"/>
                </a:lnTo>
                <a:lnTo>
                  <a:pt x="48" y="70"/>
                </a:lnTo>
                <a:lnTo>
                  <a:pt x="48" y="64"/>
                </a:lnTo>
                <a:lnTo>
                  <a:pt x="52" y="68"/>
                </a:lnTo>
                <a:lnTo>
                  <a:pt x="58" y="70"/>
                </a:lnTo>
                <a:lnTo>
                  <a:pt x="64" y="66"/>
                </a:lnTo>
                <a:lnTo>
                  <a:pt x="62" y="60"/>
                </a:lnTo>
                <a:lnTo>
                  <a:pt x="58" y="56"/>
                </a:lnTo>
                <a:lnTo>
                  <a:pt x="50" y="54"/>
                </a:lnTo>
                <a:lnTo>
                  <a:pt x="46" y="50"/>
                </a:lnTo>
                <a:lnTo>
                  <a:pt x="44" y="44"/>
                </a:lnTo>
                <a:lnTo>
                  <a:pt x="44" y="40"/>
                </a:lnTo>
                <a:lnTo>
                  <a:pt x="38" y="32"/>
                </a:lnTo>
                <a:lnTo>
                  <a:pt x="36" y="28"/>
                </a:lnTo>
                <a:lnTo>
                  <a:pt x="38" y="22"/>
                </a:lnTo>
                <a:lnTo>
                  <a:pt x="44" y="20"/>
                </a:lnTo>
                <a:lnTo>
                  <a:pt x="48" y="26"/>
                </a:lnTo>
                <a:lnTo>
                  <a:pt x="56" y="28"/>
                </a:lnTo>
                <a:lnTo>
                  <a:pt x="58" y="26"/>
                </a:lnTo>
                <a:lnTo>
                  <a:pt x="60" y="22"/>
                </a:lnTo>
                <a:lnTo>
                  <a:pt x="58" y="16"/>
                </a:lnTo>
                <a:lnTo>
                  <a:pt x="64" y="16"/>
                </a:lnTo>
                <a:lnTo>
                  <a:pt x="70" y="14"/>
                </a:lnTo>
                <a:lnTo>
                  <a:pt x="78" y="14"/>
                </a:lnTo>
                <a:lnTo>
                  <a:pt x="84" y="14"/>
                </a:lnTo>
                <a:lnTo>
                  <a:pt x="90" y="14"/>
                </a:lnTo>
                <a:lnTo>
                  <a:pt x="94" y="12"/>
                </a:lnTo>
                <a:lnTo>
                  <a:pt x="94" y="6"/>
                </a:lnTo>
                <a:lnTo>
                  <a:pt x="86" y="6"/>
                </a:lnTo>
                <a:lnTo>
                  <a:pt x="74" y="6"/>
                </a:lnTo>
                <a:lnTo>
                  <a:pt x="70" y="4"/>
                </a:lnTo>
                <a:lnTo>
                  <a:pt x="64" y="2"/>
                </a:lnTo>
                <a:lnTo>
                  <a:pt x="58" y="0"/>
                </a:lnTo>
                <a:lnTo>
                  <a:pt x="48" y="4"/>
                </a:lnTo>
                <a:lnTo>
                  <a:pt x="40" y="10"/>
                </a:lnTo>
                <a:lnTo>
                  <a:pt x="34" y="10"/>
                </a:lnTo>
                <a:lnTo>
                  <a:pt x="26" y="12"/>
                </a:lnTo>
                <a:lnTo>
                  <a:pt x="18" y="14"/>
                </a:lnTo>
                <a:lnTo>
                  <a:pt x="14" y="16"/>
                </a:lnTo>
                <a:lnTo>
                  <a:pt x="14" y="20"/>
                </a:lnTo>
                <a:lnTo>
                  <a:pt x="10" y="26"/>
                </a:lnTo>
                <a:lnTo>
                  <a:pt x="2" y="34"/>
                </a:lnTo>
                <a:lnTo>
                  <a:pt x="0" y="38"/>
                </a:lnTo>
                <a:lnTo>
                  <a:pt x="4" y="42"/>
                </a:lnTo>
                <a:lnTo>
                  <a:pt x="10" y="46"/>
                </a:lnTo>
                <a:lnTo>
                  <a:pt x="16" y="46"/>
                </a:lnTo>
                <a:lnTo>
                  <a:pt x="20" y="48"/>
                </a:lnTo>
                <a:lnTo>
                  <a:pt x="14" y="52"/>
                </a:lnTo>
                <a:lnTo>
                  <a:pt x="14" y="58"/>
                </a:lnTo>
                <a:lnTo>
                  <a:pt x="18" y="60"/>
                </a:lnTo>
                <a:lnTo>
                  <a:pt x="26" y="58"/>
                </a:lnTo>
                <a:lnTo>
                  <a:pt x="32" y="60"/>
                </a:lnTo>
                <a:lnTo>
                  <a:pt x="42" y="62"/>
                </a:lnTo>
                <a:close/>
              </a:path>
            </a:pathLst>
          </a:custGeom>
          <a:solidFill>
            <a:srgbClr val="B4DFF4"/>
          </a:solidFill>
          <a:ln w="6350" cmpd="sng">
            <a:solidFill>
              <a:schemeClr val="tx1"/>
            </a:solidFill>
            <a:prstDash val="solid"/>
            <a:round/>
            <a:headEnd/>
            <a:tailEnd/>
          </a:ln>
        </p:spPr>
        <p:txBody>
          <a:bodyPr/>
          <a:lstStyle/>
          <a:p>
            <a:endParaRPr lang="en-US" dirty="0"/>
          </a:p>
        </p:txBody>
      </p:sp>
      <p:sp>
        <p:nvSpPr>
          <p:cNvPr id="554" name="Freeform 512"/>
          <p:cNvSpPr>
            <a:spLocks/>
          </p:cNvSpPr>
          <p:nvPr/>
        </p:nvSpPr>
        <p:spPr bwMode="auto">
          <a:xfrm>
            <a:off x="4698531" y="3177206"/>
            <a:ext cx="41213" cy="93309"/>
          </a:xfrm>
          <a:custGeom>
            <a:avLst/>
            <a:gdLst/>
            <a:ahLst/>
            <a:cxnLst>
              <a:cxn ang="0">
                <a:pos x="0" y="12"/>
              </a:cxn>
              <a:cxn ang="0">
                <a:pos x="2" y="4"/>
              </a:cxn>
              <a:cxn ang="0">
                <a:pos x="6" y="0"/>
              </a:cxn>
              <a:cxn ang="0">
                <a:pos x="14" y="2"/>
              </a:cxn>
              <a:cxn ang="0">
                <a:pos x="22" y="8"/>
              </a:cxn>
              <a:cxn ang="0">
                <a:pos x="20" y="16"/>
              </a:cxn>
              <a:cxn ang="0">
                <a:pos x="20" y="22"/>
              </a:cxn>
              <a:cxn ang="0">
                <a:pos x="24" y="30"/>
              </a:cxn>
              <a:cxn ang="0">
                <a:pos x="26" y="34"/>
              </a:cxn>
              <a:cxn ang="0">
                <a:pos x="26" y="38"/>
              </a:cxn>
              <a:cxn ang="0">
                <a:pos x="22" y="44"/>
              </a:cxn>
              <a:cxn ang="0">
                <a:pos x="12" y="56"/>
              </a:cxn>
              <a:cxn ang="0">
                <a:pos x="2" y="40"/>
              </a:cxn>
              <a:cxn ang="0">
                <a:pos x="4" y="28"/>
              </a:cxn>
              <a:cxn ang="0">
                <a:pos x="2" y="18"/>
              </a:cxn>
              <a:cxn ang="0">
                <a:pos x="0" y="12"/>
              </a:cxn>
            </a:cxnLst>
            <a:rect l="0" t="0" r="r" b="b"/>
            <a:pathLst>
              <a:path w="26" h="56">
                <a:moveTo>
                  <a:pt x="0" y="12"/>
                </a:moveTo>
                <a:lnTo>
                  <a:pt x="2" y="4"/>
                </a:lnTo>
                <a:lnTo>
                  <a:pt x="6" y="0"/>
                </a:lnTo>
                <a:lnTo>
                  <a:pt x="14" y="2"/>
                </a:lnTo>
                <a:lnTo>
                  <a:pt x="22" y="8"/>
                </a:lnTo>
                <a:lnTo>
                  <a:pt x="20" y="16"/>
                </a:lnTo>
                <a:lnTo>
                  <a:pt x="20" y="22"/>
                </a:lnTo>
                <a:lnTo>
                  <a:pt x="24" y="30"/>
                </a:lnTo>
                <a:lnTo>
                  <a:pt x="26" y="34"/>
                </a:lnTo>
                <a:lnTo>
                  <a:pt x="26" y="38"/>
                </a:lnTo>
                <a:lnTo>
                  <a:pt x="22" y="44"/>
                </a:lnTo>
                <a:lnTo>
                  <a:pt x="12" y="56"/>
                </a:lnTo>
                <a:lnTo>
                  <a:pt x="2" y="40"/>
                </a:lnTo>
                <a:lnTo>
                  <a:pt x="4" y="28"/>
                </a:lnTo>
                <a:lnTo>
                  <a:pt x="2" y="18"/>
                </a:lnTo>
                <a:lnTo>
                  <a:pt x="0" y="12"/>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555" name="Freeform 513"/>
          <p:cNvSpPr>
            <a:spLocks/>
          </p:cNvSpPr>
          <p:nvPr/>
        </p:nvSpPr>
        <p:spPr bwMode="auto">
          <a:xfrm>
            <a:off x="4559041" y="3382153"/>
            <a:ext cx="22192" cy="19996"/>
          </a:xfrm>
          <a:custGeom>
            <a:avLst/>
            <a:gdLst/>
            <a:ahLst/>
            <a:cxnLst>
              <a:cxn ang="0">
                <a:pos x="11" y="4"/>
              </a:cxn>
              <a:cxn ang="0">
                <a:pos x="9" y="12"/>
              </a:cxn>
              <a:cxn ang="0">
                <a:pos x="11" y="4"/>
              </a:cxn>
            </a:cxnLst>
            <a:rect l="0" t="0" r="r" b="b"/>
            <a:pathLst>
              <a:path w="14" h="12">
                <a:moveTo>
                  <a:pt x="11" y="4"/>
                </a:moveTo>
                <a:cubicBezTo>
                  <a:pt x="0" y="0"/>
                  <a:pt x="1" y="7"/>
                  <a:pt x="9" y="12"/>
                </a:cubicBezTo>
                <a:cubicBezTo>
                  <a:pt x="13" y="5"/>
                  <a:pt x="14" y="7"/>
                  <a:pt x="11" y="4"/>
                </a:cubicBezTo>
                <a:close/>
              </a:path>
            </a:pathLst>
          </a:custGeom>
          <a:solidFill>
            <a:schemeClr val="bg2">
              <a:lumMod val="75000"/>
            </a:schemeClr>
          </a:solidFill>
          <a:ln w="6350" cmpd="sng">
            <a:solidFill>
              <a:schemeClr val="tx1"/>
            </a:solidFill>
            <a:round/>
            <a:headEnd/>
            <a:tailEnd/>
          </a:ln>
          <a:effectLst/>
        </p:spPr>
        <p:txBody>
          <a:bodyPr wrap="none" anchor="ctr"/>
          <a:lstStyle/>
          <a:p>
            <a:endParaRPr lang="en-US" dirty="0"/>
          </a:p>
        </p:txBody>
      </p:sp>
      <p:sp>
        <p:nvSpPr>
          <p:cNvPr id="556" name="Freeform 515"/>
          <p:cNvSpPr>
            <a:spLocks/>
          </p:cNvSpPr>
          <p:nvPr/>
        </p:nvSpPr>
        <p:spPr bwMode="auto">
          <a:xfrm>
            <a:off x="6787703" y="3986996"/>
            <a:ext cx="126809" cy="113304"/>
          </a:xfrm>
          <a:custGeom>
            <a:avLst/>
            <a:gdLst/>
            <a:ahLst/>
            <a:cxnLst>
              <a:cxn ang="0">
                <a:pos x="40" y="66"/>
              </a:cxn>
              <a:cxn ang="0">
                <a:pos x="34" y="66"/>
              </a:cxn>
              <a:cxn ang="0">
                <a:pos x="32" y="68"/>
              </a:cxn>
              <a:cxn ang="0">
                <a:pos x="18" y="64"/>
              </a:cxn>
              <a:cxn ang="0">
                <a:pos x="12" y="54"/>
              </a:cxn>
              <a:cxn ang="0">
                <a:pos x="8" y="44"/>
              </a:cxn>
              <a:cxn ang="0">
                <a:pos x="0" y="24"/>
              </a:cxn>
              <a:cxn ang="0">
                <a:pos x="0" y="18"/>
              </a:cxn>
              <a:cxn ang="0">
                <a:pos x="8" y="4"/>
              </a:cxn>
              <a:cxn ang="0">
                <a:pos x="48" y="2"/>
              </a:cxn>
              <a:cxn ang="0">
                <a:pos x="48" y="8"/>
              </a:cxn>
              <a:cxn ang="0">
                <a:pos x="58" y="8"/>
              </a:cxn>
              <a:cxn ang="0">
                <a:pos x="62" y="0"/>
              </a:cxn>
              <a:cxn ang="0">
                <a:pos x="66" y="2"/>
              </a:cxn>
              <a:cxn ang="0">
                <a:pos x="68" y="6"/>
              </a:cxn>
              <a:cxn ang="0">
                <a:pos x="80" y="6"/>
              </a:cxn>
              <a:cxn ang="0">
                <a:pos x="80" y="16"/>
              </a:cxn>
              <a:cxn ang="0">
                <a:pos x="76" y="26"/>
              </a:cxn>
              <a:cxn ang="0">
                <a:pos x="70" y="38"/>
              </a:cxn>
              <a:cxn ang="0">
                <a:pos x="64" y="46"/>
              </a:cxn>
              <a:cxn ang="0">
                <a:pos x="54" y="50"/>
              </a:cxn>
              <a:cxn ang="0">
                <a:pos x="54" y="58"/>
              </a:cxn>
              <a:cxn ang="0">
                <a:pos x="44" y="62"/>
              </a:cxn>
              <a:cxn ang="0">
                <a:pos x="40" y="66"/>
              </a:cxn>
            </a:cxnLst>
            <a:rect l="0" t="0" r="r" b="b"/>
            <a:pathLst>
              <a:path w="80" h="68">
                <a:moveTo>
                  <a:pt x="40" y="66"/>
                </a:moveTo>
                <a:lnTo>
                  <a:pt x="34" y="66"/>
                </a:lnTo>
                <a:lnTo>
                  <a:pt x="32" y="68"/>
                </a:lnTo>
                <a:lnTo>
                  <a:pt x="18" y="64"/>
                </a:lnTo>
                <a:lnTo>
                  <a:pt x="12" y="54"/>
                </a:lnTo>
                <a:lnTo>
                  <a:pt x="8" y="44"/>
                </a:lnTo>
                <a:lnTo>
                  <a:pt x="0" y="24"/>
                </a:lnTo>
                <a:lnTo>
                  <a:pt x="0" y="18"/>
                </a:lnTo>
                <a:lnTo>
                  <a:pt x="8" y="4"/>
                </a:lnTo>
                <a:lnTo>
                  <a:pt x="48" y="2"/>
                </a:lnTo>
                <a:lnTo>
                  <a:pt x="48" y="8"/>
                </a:lnTo>
                <a:lnTo>
                  <a:pt x="58" y="8"/>
                </a:lnTo>
                <a:lnTo>
                  <a:pt x="62" y="0"/>
                </a:lnTo>
                <a:lnTo>
                  <a:pt x="66" y="2"/>
                </a:lnTo>
                <a:lnTo>
                  <a:pt x="68" y="6"/>
                </a:lnTo>
                <a:lnTo>
                  <a:pt x="80" y="6"/>
                </a:lnTo>
                <a:lnTo>
                  <a:pt x="80" y="16"/>
                </a:lnTo>
                <a:lnTo>
                  <a:pt x="76" y="26"/>
                </a:lnTo>
                <a:lnTo>
                  <a:pt x="70" y="38"/>
                </a:lnTo>
                <a:lnTo>
                  <a:pt x="64" y="46"/>
                </a:lnTo>
                <a:lnTo>
                  <a:pt x="54" y="50"/>
                </a:lnTo>
                <a:lnTo>
                  <a:pt x="54" y="58"/>
                </a:lnTo>
                <a:lnTo>
                  <a:pt x="44" y="62"/>
                </a:lnTo>
                <a:lnTo>
                  <a:pt x="40" y="66"/>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557" name="Freeform 516"/>
          <p:cNvSpPr>
            <a:spLocks/>
          </p:cNvSpPr>
          <p:nvPr/>
        </p:nvSpPr>
        <p:spPr bwMode="auto">
          <a:xfrm>
            <a:off x="6784533" y="3757056"/>
            <a:ext cx="177533" cy="389899"/>
          </a:xfrm>
          <a:custGeom>
            <a:avLst/>
            <a:gdLst/>
            <a:ahLst/>
            <a:cxnLst>
              <a:cxn ang="0">
                <a:pos x="42" y="204"/>
              </a:cxn>
              <a:cxn ang="0">
                <a:pos x="44" y="206"/>
              </a:cxn>
              <a:cxn ang="0">
                <a:pos x="44" y="208"/>
              </a:cxn>
              <a:cxn ang="0">
                <a:pos x="44" y="214"/>
              </a:cxn>
              <a:cxn ang="0">
                <a:pos x="42" y="214"/>
              </a:cxn>
              <a:cxn ang="0">
                <a:pos x="40" y="234"/>
              </a:cxn>
              <a:cxn ang="0">
                <a:pos x="52" y="226"/>
              </a:cxn>
              <a:cxn ang="0">
                <a:pos x="66" y="218"/>
              </a:cxn>
              <a:cxn ang="0">
                <a:pos x="66" y="210"/>
              </a:cxn>
              <a:cxn ang="0">
                <a:pos x="70" y="204"/>
              </a:cxn>
              <a:cxn ang="0">
                <a:pos x="82" y="206"/>
              </a:cxn>
              <a:cxn ang="0">
                <a:pos x="94" y="202"/>
              </a:cxn>
              <a:cxn ang="0">
                <a:pos x="108" y="190"/>
              </a:cxn>
              <a:cxn ang="0">
                <a:pos x="112" y="172"/>
              </a:cxn>
              <a:cxn ang="0">
                <a:pos x="108" y="152"/>
              </a:cxn>
              <a:cxn ang="0">
                <a:pos x="104" y="138"/>
              </a:cxn>
              <a:cxn ang="0">
                <a:pos x="100" y="122"/>
              </a:cxn>
              <a:cxn ang="0">
                <a:pos x="60" y="78"/>
              </a:cxn>
              <a:cxn ang="0">
                <a:pos x="54" y="70"/>
              </a:cxn>
              <a:cxn ang="0">
                <a:pos x="62" y="50"/>
              </a:cxn>
              <a:cxn ang="0">
                <a:pos x="74" y="34"/>
              </a:cxn>
              <a:cxn ang="0">
                <a:pos x="82" y="32"/>
              </a:cxn>
              <a:cxn ang="0">
                <a:pos x="80" y="24"/>
              </a:cxn>
              <a:cxn ang="0">
                <a:pos x="70" y="20"/>
              </a:cxn>
              <a:cxn ang="0">
                <a:pos x="68" y="6"/>
              </a:cxn>
              <a:cxn ang="0">
                <a:pos x="58" y="4"/>
              </a:cxn>
              <a:cxn ang="0">
                <a:pos x="50" y="0"/>
              </a:cxn>
              <a:cxn ang="0">
                <a:pos x="44" y="0"/>
              </a:cxn>
              <a:cxn ang="0">
                <a:pos x="34" y="6"/>
              </a:cxn>
              <a:cxn ang="0">
                <a:pos x="2" y="8"/>
              </a:cxn>
              <a:cxn ang="0">
                <a:pos x="0" y="14"/>
              </a:cxn>
              <a:cxn ang="0">
                <a:pos x="10" y="24"/>
              </a:cxn>
              <a:cxn ang="0">
                <a:pos x="12" y="38"/>
              </a:cxn>
              <a:cxn ang="0">
                <a:pos x="34" y="36"/>
              </a:cxn>
              <a:cxn ang="0">
                <a:pos x="40" y="46"/>
              </a:cxn>
              <a:cxn ang="0">
                <a:pos x="42" y="56"/>
              </a:cxn>
              <a:cxn ang="0">
                <a:pos x="28" y="56"/>
              </a:cxn>
              <a:cxn ang="0">
                <a:pos x="26" y="66"/>
              </a:cxn>
              <a:cxn ang="0">
                <a:pos x="34" y="70"/>
              </a:cxn>
              <a:cxn ang="0">
                <a:pos x="62" y="96"/>
              </a:cxn>
              <a:cxn ang="0">
                <a:pos x="80" y="116"/>
              </a:cxn>
              <a:cxn ang="0">
                <a:pos x="84" y="130"/>
              </a:cxn>
              <a:cxn ang="0">
                <a:pos x="82" y="144"/>
              </a:cxn>
              <a:cxn ang="0">
                <a:pos x="82" y="152"/>
              </a:cxn>
              <a:cxn ang="0">
                <a:pos x="78" y="164"/>
              </a:cxn>
              <a:cxn ang="0">
                <a:pos x="72" y="176"/>
              </a:cxn>
              <a:cxn ang="0">
                <a:pos x="66" y="184"/>
              </a:cxn>
              <a:cxn ang="0">
                <a:pos x="56" y="188"/>
              </a:cxn>
              <a:cxn ang="0">
                <a:pos x="56" y="196"/>
              </a:cxn>
              <a:cxn ang="0">
                <a:pos x="46" y="200"/>
              </a:cxn>
              <a:cxn ang="0">
                <a:pos x="42" y="204"/>
              </a:cxn>
            </a:cxnLst>
            <a:rect l="0" t="0" r="r" b="b"/>
            <a:pathLst>
              <a:path w="112" h="234">
                <a:moveTo>
                  <a:pt x="42" y="204"/>
                </a:moveTo>
                <a:lnTo>
                  <a:pt x="44" y="206"/>
                </a:lnTo>
                <a:lnTo>
                  <a:pt x="44" y="208"/>
                </a:lnTo>
                <a:lnTo>
                  <a:pt x="44" y="214"/>
                </a:lnTo>
                <a:lnTo>
                  <a:pt x="42" y="214"/>
                </a:lnTo>
                <a:lnTo>
                  <a:pt x="40" y="234"/>
                </a:lnTo>
                <a:lnTo>
                  <a:pt x="52" y="226"/>
                </a:lnTo>
                <a:lnTo>
                  <a:pt x="66" y="218"/>
                </a:lnTo>
                <a:lnTo>
                  <a:pt x="66" y="210"/>
                </a:lnTo>
                <a:lnTo>
                  <a:pt x="70" y="204"/>
                </a:lnTo>
                <a:lnTo>
                  <a:pt x="82" y="206"/>
                </a:lnTo>
                <a:lnTo>
                  <a:pt x="94" y="202"/>
                </a:lnTo>
                <a:lnTo>
                  <a:pt x="108" y="190"/>
                </a:lnTo>
                <a:lnTo>
                  <a:pt x="112" y="172"/>
                </a:lnTo>
                <a:lnTo>
                  <a:pt x="108" y="152"/>
                </a:lnTo>
                <a:lnTo>
                  <a:pt x="104" y="138"/>
                </a:lnTo>
                <a:lnTo>
                  <a:pt x="100" y="122"/>
                </a:lnTo>
                <a:lnTo>
                  <a:pt x="60" y="78"/>
                </a:lnTo>
                <a:lnTo>
                  <a:pt x="54" y="70"/>
                </a:lnTo>
                <a:lnTo>
                  <a:pt x="62" y="50"/>
                </a:lnTo>
                <a:lnTo>
                  <a:pt x="74" y="34"/>
                </a:lnTo>
                <a:lnTo>
                  <a:pt x="82" y="32"/>
                </a:lnTo>
                <a:lnTo>
                  <a:pt x="80" y="24"/>
                </a:lnTo>
                <a:lnTo>
                  <a:pt x="70" y="20"/>
                </a:lnTo>
                <a:lnTo>
                  <a:pt x="68" y="6"/>
                </a:lnTo>
                <a:lnTo>
                  <a:pt x="58" y="4"/>
                </a:lnTo>
                <a:lnTo>
                  <a:pt x="50" y="0"/>
                </a:lnTo>
                <a:lnTo>
                  <a:pt x="44" y="0"/>
                </a:lnTo>
                <a:lnTo>
                  <a:pt x="34" y="6"/>
                </a:lnTo>
                <a:lnTo>
                  <a:pt x="2" y="8"/>
                </a:lnTo>
                <a:lnTo>
                  <a:pt x="0" y="14"/>
                </a:lnTo>
                <a:lnTo>
                  <a:pt x="10" y="24"/>
                </a:lnTo>
                <a:lnTo>
                  <a:pt x="12" y="38"/>
                </a:lnTo>
                <a:lnTo>
                  <a:pt x="34" y="36"/>
                </a:lnTo>
                <a:lnTo>
                  <a:pt x="40" y="46"/>
                </a:lnTo>
                <a:lnTo>
                  <a:pt x="42" y="56"/>
                </a:lnTo>
                <a:lnTo>
                  <a:pt x="28" y="56"/>
                </a:lnTo>
                <a:lnTo>
                  <a:pt x="26" y="66"/>
                </a:lnTo>
                <a:lnTo>
                  <a:pt x="34" y="70"/>
                </a:lnTo>
                <a:lnTo>
                  <a:pt x="62" y="96"/>
                </a:lnTo>
                <a:lnTo>
                  <a:pt x="80" y="116"/>
                </a:lnTo>
                <a:lnTo>
                  <a:pt x="84" y="130"/>
                </a:lnTo>
                <a:lnTo>
                  <a:pt x="82" y="144"/>
                </a:lnTo>
                <a:lnTo>
                  <a:pt x="82" y="152"/>
                </a:lnTo>
                <a:lnTo>
                  <a:pt x="78" y="164"/>
                </a:lnTo>
                <a:lnTo>
                  <a:pt x="72" y="176"/>
                </a:lnTo>
                <a:lnTo>
                  <a:pt x="66" y="184"/>
                </a:lnTo>
                <a:lnTo>
                  <a:pt x="56" y="188"/>
                </a:lnTo>
                <a:lnTo>
                  <a:pt x="56" y="196"/>
                </a:lnTo>
                <a:lnTo>
                  <a:pt x="46" y="200"/>
                </a:lnTo>
                <a:lnTo>
                  <a:pt x="42" y="204"/>
                </a:lnTo>
                <a:close/>
              </a:path>
            </a:pathLst>
          </a:custGeom>
          <a:solidFill>
            <a:srgbClr val="B4DFF4"/>
          </a:solidFill>
          <a:ln w="6350" cmpd="sng">
            <a:solidFill>
              <a:schemeClr val="tx1"/>
            </a:solidFill>
            <a:prstDash val="solid"/>
            <a:round/>
            <a:headEnd/>
            <a:tailEnd/>
          </a:ln>
        </p:spPr>
        <p:txBody>
          <a:bodyPr/>
          <a:lstStyle/>
          <a:p>
            <a:endParaRPr lang="en-US" dirty="0"/>
          </a:p>
        </p:txBody>
      </p:sp>
      <p:sp>
        <p:nvSpPr>
          <p:cNvPr id="558" name="Freeform 517"/>
          <p:cNvSpPr>
            <a:spLocks/>
          </p:cNvSpPr>
          <p:nvPr/>
        </p:nvSpPr>
        <p:spPr bwMode="auto">
          <a:xfrm>
            <a:off x="6172681" y="3380486"/>
            <a:ext cx="60233" cy="59985"/>
          </a:xfrm>
          <a:custGeom>
            <a:avLst/>
            <a:gdLst/>
            <a:ahLst/>
            <a:cxnLst>
              <a:cxn ang="0">
                <a:pos x="14" y="36"/>
              </a:cxn>
              <a:cxn ang="0">
                <a:pos x="12" y="28"/>
              </a:cxn>
              <a:cxn ang="0">
                <a:pos x="2" y="22"/>
              </a:cxn>
              <a:cxn ang="0">
                <a:pos x="0" y="8"/>
              </a:cxn>
              <a:cxn ang="0">
                <a:pos x="6" y="4"/>
              </a:cxn>
              <a:cxn ang="0">
                <a:pos x="20" y="0"/>
              </a:cxn>
              <a:cxn ang="0">
                <a:pos x="28" y="6"/>
              </a:cxn>
              <a:cxn ang="0">
                <a:pos x="38" y="12"/>
              </a:cxn>
              <a:cxn ang="0">
                <a:pos x="38" y="20"/>
              </a:cxn>
              <a:cxn ang="0">
                <a:pos x="32" y="26"/>
              </a:cxn>
              <a:cxn ang="0">
                <a:pos x="24" y="30"/>
              </a:cxn>
              <a:cxn ang="0">
                <a:pos x="14" y="36"/>
              </a:cxn>
            </a:cxnLst>
            <a:rect l="0" t="0" r="r" b="b"/>
            <a:pathLst>
              <a:path w="38" h="36">
                <a:moveTo>
                  <a:pt x="14" y="36"/>
                </a:moveTo>
                <a:lnTo>
                  <a:pt x="12" y="28"/>
                </a:lnTo>
                <a:lnTo>
                  <a:pt x="2" y="22"/>
                </a:lnTo>
                <a:lnTo>
                  <a:pt x="0" y="8"/>
                </a:lnTo>
                <a:lnTo>
                  <a:pt x="6" y="4"/>
                </a:lnTo>
                <a:lnTo>
                  <a:pt x="20" y="0"/>
                </a:lnTo>
                <a:lnTo>
                  <a:pt x="28" y="6"/>
                </a:lnTo>
                <a:lnTo>
                  <a:pt x="38" y="12"/>
                </a:lnTo>
                <a:lnTo>
                  <a:pt x="38" y="20"/>
                </a:lnTo>
                <a:lnTo>
                  <a:pt x="32" y="26"/>
                </a:lnTo>
                <a:lnTo>
                  <a:pt x="24" y="30"/>
                </a:lnTo>
                <a:lnTo>
                  <a:pt x="14" y="36"/>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59" name="Freeform 518"/>
          <p:cNvSpPr>
            <a:spLocks/>
          </p:cNvSpPr>
          <p:nvPr/>
        </p:nvSpPr>
        <p:spPr bwMode="auto">
          <a:xfrm>
            <a:off x="6223405" y="3543778"/>
            <a:ext cx="206064" cy="119968"/>
          </a:xfrm>
          <a:custGeom>
            <a:avLst/>
            <a:gdLst/>
            <a:ahLst/>
            <a:cxnLst>
              <a:cxn ang="0">
                <a:pos x="16" y="6"/>
              </a:cxn>
              <a:cxn ang="0">
                <a:pos x="30" y="0"/>
              </a:cxn>
              <a:cxn ang="0">
                <a:pos x="44" y="14"/>
              </a:cxn>
              <a:cxn ang="0">
                <a:pos x="60" y="22"/>
              </a:cxn>
              <a:cxn ang="0">
                <a:pos x="72" y="30"/>
              </a:cxn>
              <a:cxn ang="0">
                <a:pos x="88" y="40"/>
              </a:cxn>
              <a:cxn ang="0">
                <a:pos x="104" y="44"/>
              </a:cxn>
              <a:cxn ang="0">
                <a:pos x="128" y="46"/>
              </a:cxn>
              <a:cxn ang="0">
                <a:pos x="128" y="58"/>
              </a:cxn>
              <a:cxn ang="0">
                <a:pos x="130" y="70"/>
              </a:cxn>
              <a:cxn ang="0">
                <a:pos x="102" y="72"/>
              </a:cxn>
              <a:cxn ang="0">
                <a:pos x="88" y="66"/>
              </a:cxn>
              <a:cxn ang="0">
                <a:pos x="72" y="54"/>
              </a:cxn>
              <a:cxn ang="0">
                <a:pos x="48" y="52"/>
              </a:cxn>
              <a:cxn ang="0">
                <a:pos x="34" y="46"/>
              </a:cxn>
              <a:cxn ang="0">
                <a:pos x="20" y="36"/>
              </a:cxn>
              <a:cxn ang="0">
                <a:pos x="0" y="30"/>
              </a:cxn>
              <a:cxn ang="0">
                <a:pos x="4" y="14"/>
              </a:cxn>
              <a:cxn ang="0">
                <a:pos x="16" y="6"/>
              </a:cxn>
            </a:cxnLst>
            <a:rect l="0" t="0" r="r" b="b"/>
            <a:pathLst>
              <a:path w="130" h="72">
                <a:moveTo>
                  <a:pt x="16" y="6"/>
                </a:moveTo>
                <a:lnTo>
                  <a:pt x="30" y="0"/>
                </a:lnTo>
                <a:lnTo>
                  <a:pt x="44" y="14"/>
                </a:lnTo>
                <a:lnTo>
                  <a:pt x="60" y="22"/>
                </a:lnTo>
                <a:lnTo>
                  <a:pt x="72" y="30"/>
                </a:lnTo>
                <a:lnTo>
                  <a:pt x="88" y="40"/>
                </a:lnTo>
                <a:lnTo>
                  <a:pt x="104" y="44"/>
                </a:lnTo>
                <a:lnTo>
                  <a:pt x="128" y="46"/>
                </a:lnTo>
                <a:lnTo>
                  <a:pt x="128" y="58"/>
                </a:lnTo>
                <a:lnTo>
                  <a:pt x="130" y="70"/>
                </a:lnTo>
                <a:lnTo>
                  <a:pt x="102" y="72"/>
                </a:lnTo>
                <a:lnTo>
                  <a:pt x="88" y="66"/>
                </a:lnTo>
                <a:lnTo>
                  <a:pt x="72" y="54"/>
                </a:lnTo>
                <a:lnTo>
                  <a:pt x="48" y="52"/>
                </a:lnTo>
                <a:lnTo>
                  <a:pt x="34" y="46"/>
                </a:lnTo>
                <a:lnTo>
                  <a:pt x="20" y="36"/>
                </a:lnTo>
                <a:lnTo>
                  <a:pt x="0" y="30"/>
                </a:lnTo>
                <a:lnTo>
                  <a:pt x="4" y="14"/>
                </a:lnTo>
                <a:lnTo>
                  <a:pt x="16" y="6"/>
                </a:lnTo>
                <a:close/>
              </a:path>
            </a:pathLst>
          </a:custGeom>
          <a:solidFill>
            <a:srgbClr val="B4DFF4"/>
          </a:solidFill>
          <a:ln w="6350" cmpd="sng">
            <a:solidFill>
              <a:schemeClr val="tx1"/>
            </a:solidFill>
            <a:prstDash val="solid"/>
            <a:round/>
            <a:headEnd/>
            <a:tailEnd/>
          </a:ln>
        </p:spPr>
        <p:txBody>
          <a:bodyPr/>
          <a:lstStyle/>
          <a:p>
            <a:endParaRPr lang="en-US" dirty="0"/>
          </a:p>
        </p:txBody>
      </p:sp>
      <p:sp>
        <p:nvSpPr>
          <p:cNvPr id="560" name="Freeform 519"/>
          <p:cNvSpPr>
            <a:spLocks/>
          </p:cNvSpPr>
          <p:nvPr/>
        </p:nvSpPr>
        <p:spPr bwMode="auto">
          <a:xfrm>
            <a:off x="6451660" y="3610427"/>
            <a:ext cx="79256" cy="43323"/>
          </a:xfrm>
          <a:custGeom>
            <a:avLst/>
            <a:gdLst/>
            <a:ahLst/>
            <a:cxnLst>
              <a:cxn ang="0">
                <a:pos x="10" y="0"/>
              </a:cxn>
              <a:cxn ang="0">
                <a:pos x="4" y="6"/>
              </a:cxn>
              <a:cxn ang="0">
                <a:pos x="2" y="6"/>
              </a:cxn>
              <a:cxn ang="0">
                <a:pos x="0" y="14"/>
              </a:cxn>
              <a:cxn ang="0">
                <a:pos x="2" y="20"/>
              </a:cxn>
              <a:cxn ang="0">
                <a:pos x="8" y="24"/>
              </a:cxn>
              <a:cxn ang="0">
                <a:pos x="16" y="26"/>
              </a:cxn>
              <a:cxn ang="0">
                <a:pos x="32" y="24"/>
              </a:cxn>
              <a:cxn ang="0">
                <a:pos x="46" y="22"/>
              </a:cxn>
              <a:cxn ang="0">
                <a:pos x="50" y="16"/>
              </a:cxn>
              <a:cxn ang="0">
                <a:pos x="46" y="6"/>
              </a:cxn>
              <a:cxn ang="0">
                <a:pos x="32" y="4"/>
              </a:cxn>
              <a:cxn ang="0">
                <a:pos x="20" y="0"/>
              </a:cxn>
              <a:cxn ang="0">
                <a:pos x="10" y="0"/>
              </a:cxn>
            </a:cxnLst>
            <a:rect l="0" t="0" r="r" b="b"/>
            <a:pathLst>
              <a:path w="50" h="26">
                <a:moveTo>
                  <a:pt x="10" y="0"/>
                </a:moveTo>
                <a:lnTo>
                  <a:pt x="4" y="6"/>
                </a:lnTo>
                <a:lnTo>
                  <a:pt x="2" y="6"/>
                </a:lnTo>
                <a:lnTo>
                  <a:pt x="0" y="14"/>
                </a:lnTo>
                <a:lnTo>
                  <a:pt x="2" y="20"/>
                </a:lnTo>
                <a:lnTo>
                  <a:pt x="8" y="24"/>
                </a:lnTo>
                <a:lnTo>
                  <a:pt x="16" y="26"/>
                </a:lnTo>
                <a:lnTo>
                  <a:pt x="32" y="24"/>
                </a:lnTo>
                <a:lnTo>
                  <a:pt x="46" y="22"/>
                </a:lnTo>
                <a:lnTo>
                  <a:pt x="50" y="16"/>
                </a:lnTo>
                <a:lnTo>
                  <a:pt x="46" y="6"/>
                </a:lnTo>
                <a:lnTo>
                  <a:pt x="32" y="4"/>
                </a:lnTo>
                <a:lnTo>
                  <a:pt x="20" y="0"/>
                </a:lnTo>
                <a:lnTo>
                  <a:pt x="10" y="0"/>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561" name="Freeform 520"/>
          <p:cNvSpPr>
            <a:spLocks/>
          </p:cNvSpPr>
          <p:nvPr/>
        </p:nvSpPr>
        <p:spPr bwMode="auto">
          <a:xfrm>
            <a:off x="6429469" y="3660414"/>
            <a:ext cx="110958" cy="149961"/>
          </a:xfrm>
          <a:custGeom>
            <a:avLst/>
            <a:gdLst/>
            <a:ahLst/>
            <a:cxnLst>
              <a:cxn ang="0">
                <a:pos x="14" y="74"/>
              </a:cxn>
              <a:cxn ang="0">
                <a:pos x="10" y="50"/>
              </a:cxn>
              <a:cxn ang="0">
                <a:pos x="8" y="38"/>
              </a:cxn>
              <a:cxn ang="0">
                <a:pos x="2" y="34"/>
              </a:cxn>
              <a:cxn ang="0">
                <a:pos x="0" y="26"/>
              </a:cxn>
              <a:cxn ang="0">
                <a:pos x="12" y="20"/>
              </a:cxn>
              <a:cxn ang="0">
                <a:pos x="4" y="12"/>
              </a:cxn>
              <a:cxn ang="0">
                <a:pos x="4" y="6"/>
              </a:cxn>
              <a:cxn ang="0">
                <a:pos x="10" y="0"/>
              </a:cxn>
              <a:cxn ang="0">
                <a:pos x="14" y="6"/>
              </a:cxn>
              <a:cxn ang="0">
                <a:pos x="24" y="10"/>
              </a:cxn>
              <a:cxn ang="0">
                <a:pos x="30" y="22"/>
              </a:cxn>
              <a:cxn ang="0">
                <a:pos x="64" y="22"/>
              </a:cxn>
              <a:cxn ang="0">
                <a:pos x="64" y="34"/>
              </a:cxn>
              <a:cxn ang="0">
                <a:pos x="56" y="38"/>
              </a:cxn>
              <a:cxn ang="0">
                <a:pos x="52" y="40"/>
              </a:cxn>
              <a:cxn ang="0">
                <a:pos x="48" y="46"/>
              </a:cxn>
              <a:cxn ang="0">
                <a:pos x="48" y="50"/>
              </a:cxn>
              <a:cxn ang="0">
                <a:pos x="48" y="54"/>
              </a:cxn>
              <a:cxn ang="0">
                <a:pos x="56" y="58"/>
              </a:cxn>
              <a:cxn ang="0">
                <a:pos x="60" y="46"/>
              </a:cxn>
              <a:cxn ang="0">
                <a:pos x="70" y="48"/>
              </a:cxn>
              <a:cxn ang="0">
                <a:pos x="68" y="60"/>
              </a:cxn>
              <a:cxn ang="0">
                <a:pos x="68" y="70"/>
              </a:cxn>
              <a:cxn ang="0">
                <a:pos x="70" y="76"/>
              </a:cxn>
              <a:cxn ang="0">
                <a:pos x="70" y="86"/>
              </a:cxn>
              <a:cxn ang="0">
                <a:pos x="64" y="90"/>
              </a:cxn>
              <a:cxn ang="0">
                <a:pos x="60" y="82"/>
              </a:cxn>
              <a:cxn ang="0">
                <a:pos x="58" y="68"/>
              </a:cxn>
              <a:cxn ang="0">
                <a:pos x="54" y="64"/>
              </a:cxn>
              <a:cxn ang="0">
                <a:pos x="48" y="62"/>
              </a:cxn>
              <a:cxn ang="0">
                <a:pos x="40" y="56"/>
              </a:cxn>
              <a:cxn ang="0">
                <a:pos x="36" y="62"/>
              </a:cxn>
              <a:cxn ang="0">
                <a:pos x="36" y="74"/>
              </a:cxn>
              <a:cxn ang="0">
                <a:pos x="26" y="74"/>
              </a:cxn>
              <a:cxn ang="0">
                <a:pos x="14" y="74"/>
              </a:cxn>
            </a:cxnLst>
            <a:rect l="0" t="0" r="r" b="b"/>
            <a:pathLst>
              <a:path w="70" h="90">
                <a:moveTo>
                  <a:pt x="14" y="74"/>
                </a:moveTo>
                <a:lnTo>
                  <a:pt x="10" y="50"/>
                </a:lnTo>
                <a:lnTo>
                  <a:pt x="8" y="38"/>
                </a:lnTo>
                <a:lnTo>
                  <a:pt x="2" y="34"/>
                </a:lnTo>
                <a:lnTo>
                  <a:pt x="0" y="26"/>
                </a:lnTo>
                <a:lnTo>
                  <a:pt x="12" y="20"/>
                </a:lnTo>
                <a:lnTo>
                  <a:pt x="4" y="12"/>
                </a:lnTo>
                <a:lnTo>
                  <a:pt x="4" y="6"/>
                </a:lnTo>
                <a:lnTo>
                  <a:pt x="10" y="0"/>
                </a:lnTo>
                <a:lnTo>
                  <a:pt x="14" y="6"/>
                </a:lnTo>
                <a:lnTo>
                  <a:pt x="24" y="10"/>
                </a:lnTo>
                <a:lnTo>
                  <a:pt x="30" y="22"/>
                </a:lnTo>
                <a:lnTo>
                  <a:pt x="64" y="22"/>
                </a:lnTo>
                <a:lnTo>
                  <a:pt x="64" y="34"/>
                </a:lnTo>
                <a:lnTo>
                  <a:pt x="56" y="38"/>
                </a:lnTo>
                <a:lnTo>
                  <a:pt x="52" y="40"/>
                </a:lnTo>
                <a:lnTo>
                  <a:pt x="48" y="46"/>
                </a:lnTo>
                <a:lnTo>
                  <a:pt x="48" y="50"/>
                </a:lnTo>
                <a:lnTo>
                  <a:pt x="48" y="54"/>
                </a:lnTo>
                <a:lnTo>
                  <a:pt x="56" y="58"/>
                </a:lnTo>
                <a:lnTo>
                  <a:pt x="60" y="46"/>
                </a:lnTo>
                <a:lnTo>
                  <a:pt x="70" y="48"/>
                </a:lnTo>
                <a:lnTo>
                  <a:pt x="68" y="60"/>
                </a:lnTo>
                <a:lnTo>
                  <a:pt x="68" y="70"/>
                </a:lnTo>
                <a:lnTo>
                  <a:pt x="70" y="76"/>
                </a:lnTo>
                <a:lnTo>
                  <a:pt x="70" y="86"/>
                </a:lnTo>
                <a:lnTo>
                  <a:pt x="64" y="90"/>
                </a:lnTo>
                <a:lnTo>
                  <a:pt x="60" y="82"/>
                </a:lnTo>
                <a:lnTo>
                  <a:pt x="58" y="68"/>
                </a:lnTo>
                <a:lnTo>
                  <a:pt x="54" y="64"/>
                </a:lnTo>
                <a:lnTo>
                  <a:pt x="48" y="62"/>
                </a:lnTo>
                <a:lnTo>
                  <a:pt x="40" y="56"/>
                </a:lnTo>
                <a:lnTo>
                  <a:pt x="36" y="62"/>
                </a:lnTo>
                <a:lnTo>
                  <a:pt x="36" y="74"/>
                </a:lnTo>
                <a:lnTo>
                  <a:pt x="26" y="74"/>
                </a:lnTo>
                <a:lnTo>
                  <a:pt x="14" y="74"/>
                </a:lnTo>
                <a:close/>
              </a:path>
            </a:pathLst>
          </a:custGeom>
          <a:solidFill>
            <a:srgbClr val="B4DFF4"/>
          </a:solidFill>
          <a:ln w="6350" cmpd="sng">
            <a:solidFill>
              <a:schemeClr val="tx1"/>
            </a:solidFill>
            <a:prstDash val="solid"/>
            <a:round/>
            <a:headEnd/>
            <a:tailEnd/>
          </a:ln>
        </p:spPr>
        <p:txBody>
          <a:bodyPr/>
          <a:lstStyle/>
          <a:p>
            <a:endParaRPr lang="en-US" dirty="0"/>
          </a:p>
        </p:txBody>
      </p:sp>
      <p:sp>
        <p:nvSpPr>
          <p:cNvPr id="562" name="Freeform 521"/>
          <p:cNvSpPr>
            <a:spLocks/>
          </p:cNvSpPr>
          <p:nvPr/>
        </p:nvSpPr>
        <p:spPr bwMode="auto">
          <a:xfrm>
            <a:off x="6220235" y="4116961"/>
            <a:ext cx="50723" cy="96641"/>
          </a:xfrm>
          <a:custGeom>
            <a:avLst/>
            <a:gdLst/>
            <a:ahLst/>
            <a:cxnLst>
              <a:cxn ang="0">
                <a:pos x="6" y="0"/>
              </a:cxn>
              <a:cxn ang="0">
                <a:pos x="16" y="12"/>
              </a:cxn>
              <a:cxn ang="0">
                <a:pos x="26" y="26"/>
              </a:cxn>
              <a:cxn ang="0">
                <a:pos x="32" y="40"/>
              </a:cxn>
              <a:cxn ang="0">
                <a:pos x="26" y="56"/>
              </a:cxn>
              <a:cxn ang="0">
                <a:pos x="16" y="58"/>
              </a:cxn>
              <a:cxn ang="0">
                <a:pos x="6" y="56"/>
              </a:cxn>
              <a:cxn ang="0">
                <a:pos x="0" y="44"/>
              </a:cxn>
              <a:cxn ang="0">
                <a:pos x="0" y="26"/>
              </a:cxn>
              <a:cxn ang="0">
                <a:pos x="4" y="12"/>
              </a:cxn>
              <a:cxn ang="0">
                <a:pos x="6" y="0"/>
              </a:cxn>
            </a:cxnLst>
            <a:rect l="0" t="0" r="r" b="b"/>
            <a:pathLst>
              <a:path w="32" h="58">
                <a:moveTo>
                  <a:pt x="6" y="0"/>
                </a:moveTo>
                <a:lnTo>
                  <a:pt x="16" y="12"/>
                </a:lnTo>
                <a:lnTo>
                  <a:pt x="26" y="26"/>
                </a:lnTo>
                <a:lnTo>
                  <a:pt x="32" y="40"/>
                </a:lnTo>
                <a:lnTo>
                  <a:pt x="26" y="56"/>
                </a:lnTo>
                <a:lnTo>
                  <a:pt x="16" y="58"/>
                </a:lnTo>
                <a:lnTo>
                  <a:pt x="6" y="56"/>
                </a:lnTo>
                <a:lnTo>
                  <a:pt x="0" y="44"/>
                </a:lnTo>
                <a:lnTo>
                  <a:pt x="0" y="26"/>
                </a:lnTo>
                <a:lnTo>
                  <a:pt x="4" y="12"/>
                </a:lnTo>
                <a:lnTo>
                  <a:pt x="6" y="0"/>
                </a:lnTo>
                <a:close/>
              </a:path>
            </a:pathLst>
          </a:custGeom>
          <a:solidFill>
            <a:srgbClr val="B4DFF4"/>
          </a:solidFill>
          <a:ln w="6350" cmpd="sng">
            <a:solidFill>
              <a:schemeClr val="tx1"/>
            </a:solidFill>
            <a:prstDash val="solid"/>
            <a:round/>
            <a:headEnd/>
            <a:tailEnd/>
          </a:ln>
        </p:spPr>
        <p:txBody>
          <a:bodyPr/>
          <a:lstStyle/>
          <a:p>
            <a:endParaRPr lang="en-US" dirty="0"/>
          </a:p>
        </p:txBody>
      </p:sp>
      <p:sp>
        <p:nvSpPr>
          <p:cNvPr id="563" name="Freeform 522"/>
          <p:cNvSpPr>
            <a:spLocks/>
          </p:cNvSpPr>
          <p:nvPr/>
        </p:nvSpPr>
        <p:spPr bwMode="auto">
          <a:xfrm>
            <a:off x="5931745" y="3390484"/>
            <a:ext cx="729149" cy="773131"/>
          </a:xfrm>
          <a:custGeom>
            <a:avLst/>
            <a:gdLst/>
            <a:ahLst/>
            <a:cxnLst>
              <a:cxn ang="0">
                <a:pos x="14" y="196"/>
              </a:cxn>
              <a:cxn ang="0">
                <a:pos x="40" y="196"/>
              </a:cxn>
              <a:cxn ang="0">
                <a:pos x="24" y="158"/>
              </a:cxn>
              <a:cxn ang="0">
                <a:pos x="26" y="136"/>
              </a:cxn>
              <a:cxn ang="0">
                <a:pos x="54" y="138"/>
              </a:cxn>
              <a:cxn ang="0">
                <a:pos x="106" y="62"/>
              </a:cxn>
              <a:cxn ang="0">
                <a:pos x="118" y="22"/>
              </a:cxn>
              <a:cxn ang="0">
                <a:pos x="152" y="2"/>
              </a:cxn>
              <a:cxn ang="0">
                <a:pos x="166" y="30"/>
              </a:cxn>
              <a:cxn ang="0">
                <a:pos x="176" y="56"/>
              </a:cxn>
              <a:cxn ang="0">
                <a:pos x="162" y="76"/>
              </a:cxn>
              <a:cxn ang="0">
                <a:pos x="188" y="106"/>
              </a:cxn>
              <a:cxn ang="0">
                <a:pos x="232" y="144"/>
              </a:cxn>
              <a:cxn ang="0">
                <a:pos x="286" y="164"/>
              </a:cxn>
              <a:cxn ang="0">
                <a:pos x="328" y="138"/>
              </a:cxn>
              <a:cxn ang="0">
                <a:pos x="336" y="156"/>
              </a:cxn>
              <a:cxn ang="0">
                <a:pos x="378" y="148"/>
              </a:cxn>
              <a:cxn ang="0">
                <a:pos x="394" y="122"/>
              </a:cxn>
              <a:cxn ang="0">
                <a:pos x="434" y="114"/>
              </a:cxn>
              <a:cxn ang="0">
                <a:pos x="460" y="128"/>
              </a:cxn>
              <a:cxn ang="0">
                <a:pos x="440" y="148"/>
              </a:cxn>
              <a:cxn ang="0">
                <a:pos x="414" y="182"/>
              </a:cxn>
              <a:cxn ang="0">
                <a:pos x="390" y="232"/>
              </a:cxn>
              <a:cxn ang="0">
                <a:pos x="382" y="222"/>
              </a:cxn>
              <a:cxn ang="0">
                <a:pos x="370" y="220"/>
              </a:cxn>
              <a:cxn ang="0">
                <a:pos x="366" y="202"/>
              </a:cxn>
              <a:cxn ang="0">
                <a:pos x="378" y="184"/>
              </a:cxn>
              <a:cxn ang="0">
                <a:pos x="328" y="168"/>
              </a:cxn>
              <a:cxn ang="0">
                <a:pos x="318" y="174"/>
              </a:cxn>
              <a:cxn ang="0">
                <a:pos x="316" y="196"/>
              </a:cxn>
              <a:cxn ang="0">
                <a:pos x="328" y="236"/>
              </a:cxn>
              <a:cxn ang="0">
                <a:pos x="290" y="262"/>
              </a:cxn>
              <a:cxn ang="0">
                <a:pos x="258" y="290"/>
              </a:cxn>
              <a:cxn ang="0">
                <a:pos x="218" y="320"/>
              </a:cxn>
              <a:cxn ang="0">
                <a:pos x="202" y="340"/>
              </a:cxn>
              <a:cxn ang="0">
                <a:pos x="188" y="368"/>
              </a:cxn>
              <a:cxn ang="0">
                <a:pos x="180" y="404"/>
              </a:cxn>
              <a:cxn ang="0">
                <a:pos x="170" y="446"/>
              </a:cxn>
              <a:cxn ang="0">
                <a:pos x="148" y="464"/>
              </a:cxn>
              <a:cxn ang="0">
                <a:pos x="126" y="428"/>
              </a:cxn>
              <a:cxn ang="0">
                <a:pos x="80" y="330"/>
              </a:cxn>
              <a:cxn ang="0">
                <a:pos x="74" y="254"/>
              </a:cxn>
              <a:cxn ang="0">
                <a:pos x="60" y="234"/>
              </a:cxn>
              <a:cxn ang="0">
                <a:pos x="38" y="260"/>
              </a:cxn>
              <a:cxn ang="0">
                <a:pos x="10" y="232"/>
              </a:cxn>
              <a:cxn ang="0">
                <a:pos x="24" y="222"/>
              </a:cxn>
              <a:cxn ang="0">
                <a:pos x="0" y="208"/>
              </a:cxn>
            </a:cxnLst>
            <a:rect l="0" t="0" r="r" b="b"/>
            <a:pathLst>
              <a:path w="460" h="464">
                <a:moveTo>
                  <a:pt x="0" y="208"/>
                </a:moveTo>
                <a:lnTo>
                  <a:pt x="6" y="196"/>
                </a:lnTo>
                <a:lnTo>
                  <a:pt x="14" y="196"/>
                </a:lnTo>
                <a:lnTo>
                  <a:pt x="22" y="202"/>
                </a:lnTo>
                <a:lnTo>
                  <a:pt x="26" y="196"/>
                </a:lnTo>
                <a:lnTo>
                  <a:pt x="40" y="196"/>
                </a:lnTo>
                <a:lnTo>
                  <a:pt x="40" y="186"/>
                </a:lnTo>
                <a:lnTo>
                  <a:pt x="28" y="172"/>
                </a:lnTo>
                <a:lnTo>
                  <a:pt x="24" y="158"/>
                </a:lnTo>
                <a:lnTo>
                  <a:pt x="16" y="158"/>
                </a:lnTo>
                <a:lnTo>
                  <a:pt x="16" y="148"/>
                </a:lnTo>
                <a:lnTo>
                  <a:pt x="26" y="136"/>
                </a:lnTo>
                <a:lnTo>
                  <a:pt x="34" y="136"/>
                </a:lnTo>
                <a:lnTo>
                  <a:pt x="42" y="140"/>
                </a:lnTo>
                <a:lnTo>
                  <a:pt x="54" y="138"/>
                </a:lnTo>
                <a:lnTo>
                  <a:pt x="98" y="82"/>
                </a:lnTo>
                <a:lnTo>
                  <a:pt x="100" y="68"/>
                </a:lnTo>
                <a:lnTo>
                  <a:pt x="106" y="62"/>
                </a:lnTo>
                <a:lnTo>
                  <a:pt x="90" y="48"/>
                </a:lnTo>
                <a:lnTo>
                  <a:pt x="88" y="18"/>
                </a:lnTo>
                <a:lnTo>
                  <a:pt x="118" y="22"/>
                </a:lnTo>
                <a:lnTo>
                  <a:pt x="134" y="18"/>
                </a:lnTo>
                <a:lnTo>
                  <a:pt x="140" y="0"/>
                </a:lnTo>
                <a:lnTo>
                  <a:pt x="152" y="2"/>
                </a:lnTo>
                <a:lnTo>
                  <a:pt x="154" y="16"/>
                </a:lnTo>
                <a:lnTo>
                  <a:pt x="164" y="22"/>
                </a:lnTo>
                <a:lnTo>
                  <a:pt x="166" y="30"/>
                </a:lnTo>
                <a:lnTo>
                  <a:pt x="166" y="40"/>
                </a:lnTo>
                <a:lnTo>
                  <a:pt x="178" y="48"/>
                </a:lnTo>
                <a:lnTo>
                  <a:pt x="176" y="56"/>
                </a:lnTo>
                <a:lnTo>
                  <a:pt x="166" y="58"/>
                </a:lnTo>
                <a:lnTo>
                  <a:pt x="162" y="68"/>
                </a:lnTo>
                <a:lnTo>
                  <a:pt x="162" y="76"/>
                </a:lnTo>
                <a:lnTo>
                  <a:pt x="188" y="88"/>
                </a:lnTo>
                <a:lnTo>
                  <a:pt x="200" y="98"/>
                </a:lnTo>
                <a:lnTo>
                  <a:pt x="188" y="106"/>
                </a:lnTo>
                <a:lnTo>
                  <a:pt x="184" y="122"/>
                </a:lnTo>
                <a:lnTo>
                  <a:pt x="204" y="128"/>
                </a:lnTo>
                <a:lnTo>
                  <a:pt x="232" y="144"/>
                </a:lnTo>
                <a:lnTo>
                  <a:pt x="256" y="146"/>
                </a:lnTo>
                <a:lnTo>
                  <a:pt x="272" y="158"/>
                </a:lnTo>
                <a:lnTo>
                  <a:pt x="286" y="164"/>
                </a:lnTo>
                <a:lnTo>
                  <a:pt x="314" y="162"/>
                </a:lnTo>
                <a:lnTo>
                  <a:pt x="312" y="138"/>
                </a:lnTo>
                <a:lnTo>
                  <a:pt x="328" y="138"/>
                </a:lnTo>
                <a:lnTo>
                  <a:pt x="328" y="146"/>
                </a:lnTo>
                <a:lnTo>
                  <a:pt x="330" y="152"/>
                </a:lnTo>
                <a:lnTo>
                  <a:pt x="336" y="156"/>
                </a:lnTo>
                <a:lnTo>
                  <a:pt x="344" y="158"/>
                </a:lnTo>
                <a:lnTo>
                  <a:pt x="374" y="154"/>
                </a:lnTo>
                <a:lnTo>
                  <a:pt x="378" y="148"/>
                </a:lnTo>
                <a:lnTo>
                  <a:pt x="374" y="138"/>
                </a:lnTo>
                <a:lnTo>
                  <a:pt x="384" y="136"/>
                </a:lnTo>
                <a:lnTo>
                  <a:pt x="394" y="122"/>
                </a:lnTo>
                <a:lnTo>
                  <a:pt x="406" y="122"/>
                </a:lnTo>
                <a:lnTo>
                  <a:pt x="412" y="114"/>
                </a:lnTo>
                <a:lnTo>
                  <a:pt x="434" y="114"/>
                </a:lnTo>
                <a:lnTo>
                  <a:pt x="444" y="112"/>
                </a:lnTo>
                <a:lnTo>
                  <a:pt x="444" y="126"/>
                </a:lnTo>
                <a:lnTo>
                  <a:pt x="460" y="128"/>
                </a:lnTo>
                <a:lnTo>
                  <a:pt x="454" y="138"/>
                </a:lnTo>
                <a:lnTo>
                  <a:pt x="454" y="148"/>
                </a:lnTo>
                <a:lnTo>
                  <a:pt x="440" y="148"/>
                </a:lnTo>
                <a:lnTo>
                  <a:pt x="424" y="162"/>
                </a:lnTo>
                <a:lnTo>
                  <a:pt x="422" y="174"/>
                </a:lnTo>
                <a:lnTo>
                  <a:pt x="414" y="182"/>
                </a:lnTo>
                <a:lnTo>
                  <a:pt x="410" y="202"/>
                </a:lnTo>
                <a:lnTo>
                  <a:pt x="396" y="204"/>
                </a:lnTo>
                <a:lnTo>
                  <a:pt x="390" y="232"/>
                </a:lnTo>
                <a:lnTo>
                  <a:pt x="384" y="238"/>
                </a:lnTo>
                <a:lnTo>
                  <a:pt x="382" y="232"/>
                </a:lnTo>
                <a:lnTo>
                  <a:pt x="382" y="222"/>
                </a:lnTo>
                <a:lnTo>
                  <a:pt x="384" y="210"/>
                </a:lnTo>
                <a:lnTo>
                  <a:pt x="374" y="208"/>
                </a:lnTo>
                <a:lnTo>
                  <a:pt x="370" y="220"/>
                </a:lnTo>
                <a:lnTo>
                  <a:pt x="362" y="216"/>
                </a:lnTo>
                <a:lnTo>
                  <a:pt x="362" y="208"/>
                </a:lnTo>
                <a:lnTo>
                  <a:pt x="366" y="202"/>
                </a:lnTo>
                <a:lnTo>
                  <a:pt x="370" y="200"/>
                </a:lnTo>
                <a:lnTo>
                  <a:pt x="378" y="196"/>
                </a:lnTo>
                <a:lnTo>
                  <a:pt x="378" y="184"/>
                </a:lnTo>
                <a:lnTo>
                  <a:pt x="344" y="184"/>
                </a:lnTo>
                <a:lnTo>
                  <a:pt x="338" y="172"/>
                </a:lnTo>
                <a:lnTo>
                  <a:pt x="328" y="168"/>
                </a:lnTo>
                <a:lnTo>
                  <a:pt x="324" y="162"/>
                </a:lnTo>
                <a:lnTo>
                  <a:pt x="318" y="168"/>
                </a:lnTo>
                <a:lnTo>
                  <a:pt x="318" y="174"/>
                </a:lnTo>
                <a:lnTo>
                  <a:pt x="326" y="182"/>
                </a:lnTo>
                <a:lnTo>
                  <a:pt x="314" y="188"/>
                </a:lnTo>
                <a:lnTo>
                  <a:pt x="316" y="196"/>
                </a:lnTo>
                <a:lnTo>
                  <a:pt x="322" y="200"/>
                </a:lnTo>
                <a:lnTo>
                  <a:pt x="324" y="214"/>
                </a:lnTo>
                <a:lnTo>
                  <a:pt x="328" y="236"/>
                </a:lnTo>
                <a:lnTo>
                  <a:pt x="318" y="242"/>
                </a:lnTo>
                <a:lnTo>
                  <a:pt x="296" y="246"/>
                </a:lnTo>
                <a:lnTo>
                  <a:pt x="290" y="262"/>
                </a:lnTo>
                <a:lnTo>
                  <a:pt x="276" y="274"/>
                </a:lnTo>
                <a:lnTo>
                  <a:pt x="262" y="278"/>
                </a:lnTo>
                <a:lnTo>
                  <a:pt x="258" y="290"/>
                </a:lnTo>
                <a:lnTo>
                  <a:pt x="234" y="312"/>
                </a:lnTo>
                <a:lnTo>
                  <a:pt x="222" y="314"/>
                </a:lnTo>
                <a:lnTo>
                  <a:pt x="218" y="320"/>
                </a:lnTo>
                <a:lnTo>
                  <a:pt x="216" y="328"/>
                </a:lnTo>
                <a:lnTo>
                  <a:pt x="204" y="332"/>
                </a:lnTo>
                <a:lnTo>
                  <a:pt x="202" y="340"/>
                </a:lnTo>
                <a:lnTo>
                  <a:pt x="190" y="342"/>
                </a:lnTo>
                <a:lnTo>
                  <a:pt x="182" y="350"/>
                </a:lnTo>
                <a:lnTo>
                  <a:pt x="188" y="368"/>
                </a:lnTo>
                <a:lnTo>
                  <a:pt x="186" y="376"/>
                </a:lnTo>
                <a:lnTo>
                  <a:pt x="188" y="388"/>
                </a:lnTo>
                <a:lnTo>
                  <a:pt x="180" y="404"/>
                </a:lnTo>
                <a:lnTo>
                  <a:pt x="180" y="424"/>
                </a:lnTo>
                <a:lnTo>
                  <a:pt x="166" y="436"/>
                </a:lnTo>
                <a:lnTo>
                  <a:pt x="170" y="446"/>
                </a:lnTo>
                <a:lnTo>
                  <a:pt x="160" y="446"/>
                </a:lnTo>
                <a:lnTo>
                  <a:pt x="156" y="452"/>
                </a:lnTo>
                <a:lnTo>
                  <a:pt x="148" y="464"/>
                </a:lnTo>
                <a:lnTo>
                  <a:pt x="136" y="460"/>
                </a:lnTo>
                <a:lnTo>
                  <a:pt x="124" y="440"/>
                </a:lnTo>
                <a:lnTo>
                  <a:pt x="126" y="428"/>
                </a:lnTo>
                <a:lnTo>
                  <a:pt x="104" y="390"/>
                </a:lnTo>
                <a:lnTo>
                  <a:pt x="102" y="374"/>
                </a:lnTo>
                <a:lnTo>
                  <a:pt x="80" y="330"/>
                </a:lnTo>
                <a:lnTo>
                  <a:pt x="74" y="278"/>
                </a:lnTo>
                <a:lnTo>
                  <a:pt x="68" y="262"/>
                </a:lnTo>
                <a:lnTo>
                  <a:pt x="74" y="254"/>
                </a:lnTo>
                <a:lnTo>
                  <a:pt x="72" y="246"/>
                </a:lnTo>
                <a:lnTo>
                  <a:pt x="68" y="234"/>
                </a:lnTo>
                <a:lnTo>
                  <a:pt x="60" y="234"/>
                </a:lnTo>
                <a:lnTo>
                  <a:pt x="58" y="246"/>
                </a:lnTo>
                <a:lnTo>
                  <a:pt x="46" y="258"/>
                </a:lnTo>
                <a:lnTo>
                  <a:pt x="38" y="260"/>
                </a:lnTo>
                <a:lnTo>
                  <a:pt x="24" y="252"/>
                </a:lnTo>
                <a:lnTo>
                  <a:pt x="20" y="244"/>
                </a:lnTo>
                <a:lnTo>
                  <a:pt x="10" y="232"/>
                </a:lnTo>
                <a:lnTo>
                  <a:pt x="26" y="232"/>
                </a:lnTo>
                <a:lnTo>
                  <a:pt x="32" y="224"/>
                </a:lnTo>
                <a:lnTo>
                  <a:pt x="24" y="222"/>
                </a:lnTo>
                <a:lnTo>
                  <a:pt x="10" y="222"/>
                </a:lnTo>
                <a:lnTo>
                  <a:pt x="4" y="216"/>
                </a:lnTo>
                <a:lnTo>
                  <a:pt x="0" y="208"/>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64" name="Freeform 523"/>
          <p:cNvSpPr>
            <a:spLocks/>
          </p:cNvSpPr>
          <p:nvPr/>
        </p:nvSpPr>
        <p:spPr bwMode="auto">
          <a:xfrm>
            <a:off x="6530916" y="3603762"/>
            <a:ext cx="212404" cy="493204"/>
          </a:xfrm>
          <a:custGeom>
            <a:avLst/>
            <a:gdLst/>
            <a:ahLst/>
            <a:cxnLst>
              <a:cxn ang="0">
                <a:pos x="6" y="120"/>
              </a:cxn>
              <a:cxn ang="0">
                <a:pos x="12" y="104"/>
              </a:cxn>
              <a:cxn ang="0">
                <a:pos x="32" y="74"/>
              </a:cxn>
              <a:cxn ang="0">
                <a:pos x="44" y="46"/>
              </a:cxn>
              <a:cxn ang="0">
                <a:pos x="62" y="20"/>
              </a:cxn>
              <a:cxn ang="0">
                <a:pos x="76" y="10"/>
              </a:cxn>
              <a:cxn ang="0">
                <a:pos x="90" y="2"/>
              </a:cxn>
              <a:cxn ang="0">
                <a:pos x="104" y="18"/>
              </a:cxn>
              <a:cxn ang="0">
                <a:pos x="94" y="52"/>
              </a:cxn>
              <a:cxn ang="0">
                <a:pos x="86" y="68"/>
              </a:cxn>
              <a:cxn ang="0">
                <a:pos x="106" y="88"/>
              </a:cxn>
              <a:cxn ang="0">
                <a:pos x="116" y="108"/>
              </a:cxn>
              <a:cxn ang="0">
                <a:pos x="124" y="116"/>
              </a:cxn>
              <a:cxn ang="0">
                <a:pos x="134" y="126"/>
              </a:cxn>
              <a:cxn ang="0">
                <a:pos x="106" y="144"/>
              </a:cxn>
              <a:cxn ang="0">
                <a:pos x="88" y="158"/>
              </a:cxn>
              <a:cxn ang="0">
                <a:pos x="84" y="168"/>
              </a:cxn>
              <a:cxn ang="0">
                <a:pos x="88" y="184"/>
              </a:cxn>
              <a:cxn ang="0">
                <a:pos x="104" y="208"/>
              </a:cxn>
              <a:cxn ang="0">
                <a:pos x="96" y="228"/>
              </a:cxn>
              <a:cxn ang="0">
                <a:pos x="110" y="248"/>
              </a:cxn>
              <a:cxn ang="0">
                <a:pos x="116" y="274"/>
              </a:cxn>
              <a:cxn ang="0">
                <a:pos x="100" y="296"/>
              </a:cxn>
              <a:cxn ang="0">
                <a:pos x="100" y="280"/>
              </a:cxn>
              <a:cxn ang="0">
                <a:pos x="100" y="256"/>
              </a:cxn>
              <a:cxn ang="0">
                <a:pos x="90" y="230"/>
              </a:cxn>
              <a:cxn ang="0">
                <a:pos x="84" y="200"/>
              </a:cxn>
              <a:cxn ang="0">
                <a:pos x="68" y="200"/>
              </a:cxn>
              <a:cxn ang="0">
                <a:pos x="54" y="212"/>
              </a:cxn>
              <a:cxn ang="0">
                <a:pos x="36" y="204"/>
              </a:cxn>
              <a:cxn ang="0">
                <a:pos x="38" y="176"/>
              </a:cxn>
              <a:cxn ang="0">
                <a:pos x="26" y="158"/>
              </a:cxn>
              <a:cxn ang="0">
                <a:pos x="0" y="124"/>
              </a:cxn>
            </a:cxnLst>
            <a:rect l="0" t="0" r="r" b="b"/>
            <a:pathLst>
              <a:path w="134" h="296">
                <a:moveTo>
                  <a:pt x="0" y="124"/>
                </a:moveTo>
                <a:lnTo>
                  <a:pt x="6" y="120"/>
                </a:lnTo>
                <a:lnTo>
                  <a:pt x="6" y="110"/>
                </a:lnTo>
                <a:lnTo>
                  <a:pt x="12" y="104"/>
                </a:lnTo>
                <a:lnTo>
                  <a:pt x="18" y="76"/>
                </a:lnTo>
                <a:lnTo>
                  <a:pt x="32" y="74"/>
                </a:lnTo>
                <a:lnTo>
                  <a:pt x="36" y="54"/>
                </a:lnTo>
                <a:lnTo>
                  <a:pt x="44" y="46"/>
                </a:lnTo>
                <a:lnTo>
                  <a:pt x="46" y="34"/>
                </a:lnTo>
                <a:lnTo>
                  <a:pt x="62" y="20"/>
                </a:lnTo>
                <a:lnTo>
                  <a:pt x="76" y="20"/>
                </a:lnTo>
                <a:lnTo>
                  <a:pt x="76" y="10"/>
                </a:lnTo>
                <a:lnTo>
                  <a:pt x="82" y="0"/>
                </a:lnTo>
                <a:lnTo>
                  <a:pt x="90" y="2"/>
                </a:lnTo>
                <a:lnTo>
                  <a:pt x="96" y="12"/>
                </a:lnTo>
                <a:lnTo>
                  <a:pt x="104" y="18"/>
                </a:lnTo>
                <a:lnTo>
                  <a:pt x="102" y="42"/>
                </a:lnTo>
                <a:lnTo>
                  <a:pt x="94" y="52"/>
                </a:lnTo>
                <a:lnTo>
                  <a:pt x="86" y="64"/>
                </a:lnTo>
                <a:lnTo>
                  <a:pt x="86" y="68"/>
                </a:lnTo>
                <a:lnTo>
                  <a:pt x="106" y="74"/>
                </a:lnTo>
                <a:lnTo>
                  <a:pt x="106" y="88"/>
                </a:lnTo>
                <a:lnTo>
                  <a:pt x="116" y="92"/>
                </a:lnTo>
                <a:lnTo>
                  <a:pt x="116" y="108"/>
                </a:lnTo>
                <a:lnTo>
                  <a:pt x="124" y="110"/>
                </a:lnTo>
                <a:lnTo>
                  <a:pt x="124" y="116"/>
                </a:lnTo>
                <a:lnTo>
                  <a:pt x="132" y="116"/>
                </a:lnTo>
                <a:lnTo>
                  <a:pt x="134" y="126"/>
                </a:lnTo>
                <a:lnTo>
                  <a:pt x="116" y="136"/>
                </a:lnTo>
                <a:lnTo>
                  <a:pt x="106" y="144"/>
                </a:lnTo>
                <a:lnTo>
                  <a:pt x="88" y="146"/>
                </a:lnTo>
                <a:lnTo>
                  <a:pt x="88" y="158"/>
                </a:lnTo>
                <a:lnTo>
                  <a:pt x="86" y="162"/>
                </a:lnTo>
                <a:lnTo>
                  <a:pt x="84" y="168"/>
                </a:lnTo>
                <a:lnTo>
                  <a:pt x="86" y="178"/>
                </a:lnTo>
                <a:lnTo>
                  <a:pt x="88" y="184"/>
                </a:lnTo>
                <a:lnTo>
                  <a:pt x="98" y="192"/>
                </a:lnTo>
                <a:lnTo>
                  <a:pt x="104" y="208"/>
                </a:lnTo>
                <a:lnTo>
                  <a:pt x="100" y="218"/>
                </a:lnTo>
                <a:lnTo>
                  <a:pt x="96" y="228"/>
                </a:lnTo>
                <a:lnTo>
                  <a:pt x="102" y="236"/>
                </a:lnTo>
                <a:lnTo>
                  <a:pt x="110" y="248"/>
                </a:lnTo>
                <a:lnTo>
                  <a:pt x="110" y="264"/>
                </a:lnTo>
                <a:lnTo>
                  <a:pt x="116" y="274"/>
                </a:lnTo>
                <a:lnTo>
                  <a:pt x="112" y="286"/>
                </a:lnTo>
                <a:lnTo>
                  <a:pt x="100" y="296"/>
                </a:lnTo>
                <a:lnTo>
                  <a:pt x="98" y="288"/>
                </a:lnTo>
                <a:lnTo>
                  <a:pt x="100" y="280"/>
                </a:lnTo>
                <a:lnTo>
                  <a:pt x="100" y="270"/>
                </a:lnTo>
                <a:lnTo>
                  <a:pt x="100" y="256"/>
                </a:lnTo>
                <a:lnTo>
                  <a:pt x="98" y="250"/>
                </a:lnTo>
                <a:lnTo>
                  <a:pt x="90" y="230"/>
                </a:lnTo>
                <a:lnTo>
                  <a:pt x="90" y="214"/>
                </a:lnTo>
                <a:lnTo>
                  <a:pt x="84" y="200"/>
                </a:lnTo>
                <a:lnTo>
                  <a:pt x="74" y="188"/>
                </a:lnTo>
                <a:lnTo>
                  <a:pt x="68" y="200"/>
                </a:lnTo>
                <a:lnTo>
                  <a:pt x="56" y="204"/>
                </a:lnTo>
                <a:lnTo>
                  <a:pt x="54" y="212"/>
                </a:lnTo>
                <a:lnTo>
                  <a:pt x="42" y="212"/>
                </a:lnTo>
                <a:lnTo>
                  <a:pt x="36" y="204"/>
                </a:lnTo>
                <a:lnTo>
                  <a:pt x="36" y="190"/>
                </a:lnTo>
                <a:lnTo>
                  <a:pt x="38" y="176"/>
                </a:lnTo>
                <a:lnTo>
                  <a:pt x="34" y="166"/>
                </a:lnTo>
                <a:lnTo>
                  <a:pt x="26" y="158"/>
                </a:lnTo>
                <a:lnTo>
                  <a:pt x="14" y="138"/>
                </a:lnTo>
                <a:lnTo>
                  <a:pt x="0" y="124"/>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565" name="Freeform 524"/>
          <p:cNvSpPr>
            <a:spLocks/>
          </p:cNvSpPr>
          <p:nvPr/>
        </p:nvSpPr>
        <p:spPr bwMode="auto">
          <a:xfrm>
            <a:off x="6664064" y="3827037"/>
            <a:ext cx="206064" cy="399896"/>
          </a:xfrm>
          <a:custGeom>
            <a:avLst/>
            <a:gdLst/>
            <a:ahLst/>
            <a:cxnLst>
              <a:cxn ang="0">
                <a:pos x="20" y="198"/>
              </a:cxn>
              <a:cxn ang="0">
                <a:pos x="14" y="174"/>
              </a:cxn>
              <a:cxn ang="0">
                <a:pos x="28" y="152"/>
              </a:cxn>
              <a:cxn ang="0">
                <a:pos x="26" y="130"/>
              </a:cxn>
              <a:cxn ang="0">
                <a:pos x="18" y="102"/>
              </a:cxn>
              <a:cxn ang="0">
                <a:pos x="20" y="74"/>
              </a:cxn>
              <a:cxn ang="0">
                <a:pos x="4" y="50"/>
              </a:cxn>
              <a:cxn ang="0">
                <a:pos x="4" y="24"/>
              </a:cxn>
              <a:cxn ang="0">
                <a:pos x="22" y="10"/>
              </a:cxn>
              <a:cxn ang="0">
                <a:pos x="48" y="6"/>
              </a:cxn>
              <a:cxn ang="0">
                <a:pos x="56" y="16"/>
              </a:cxn>
              <a:cxn ang="0">
                <a:pos x="56" y="34"/>
              </a:cxn>
              <a:cxn ang="0">
                <a:pos x="68" y="42"/>
              </a:cxn>
              <a:cxn ang="0">
                <a:pos x="88" y="40"/>
              </a:cxn>
              <a:cxn ang="0">
                <a:pos x="116" y="50"/>
              </a:cxn>
              <a:cxn ang="0">
                <a:pos x="130" y="76"/>
              </a:cxn>
              <a:cxn ang="0">
                <a:pos x="126" y="98"/>
              </a:cxn>
              <a:cxn ang="0">
                <a:pos x="78" y="112"/>
              </a:cxn>
              <a:cxn ang="0">
                <a:pos x="82" y="130"/>
              </a:cxn>
              <a:cxn ang="0">
                <a:pos x="84" y="144"/>
              </a:cxn>
              <a:cxn ang="0">
                <a:pos x="56" y="126"/>
              </a:cxn>
              <a:cxn ang="0">
                <a:pos x="44" y="116"/>
              </a:cxn>
              <a:cxn ang="0">
                <a:pos x="40" y="132"/>
              </a:cxn>
              <a:cxn ang="0">
                <a:pos x="32" y="154"/>
              </a:cxn>
              <a:cxn ang="0">
                <a:pos x="24" y="178"/>
              </a:cxn>
              <a:cxn ang="0">
                <a:pos x="40" y="186"/>
              </a:cxn>
              <a:cxn ang="0">
                <a:pos x="46" y="210"/>
              </a:cxn>
              <a:cxn ang="0">
                <a:pos x="64" y="222"/>
              </a:cxn>
              <a:cxn ang="0">
                <a:pos x="68" y="234"/>
              </a:cxn>
              <a:cxn ang="0">
                <a:pos x="56" y="238"/>
              </a:cxn>
              <a:cxn ang="0">
                <a:pos x="52" y="226"/>
              </a:cxn>
              <a:cxn ang="0">
                <a:pos x="34" y="214"/>
              </a:cxn>
            </a:cxnLst>
            <a:rect l="0" t="0" r="r" b="b"/>
            <a:pathLst>
              <a:path w="130" h="240">
                <a:moveTo>
                  <a:pt x="34" y="214"/>
                </a:moveTo>
                <a:lnTo>
                  <a:pt x="20" y="198"/>
                </a:lnTo>
                <a:lnTo>
                  <a:pt x="12" y="194"/>
                </a:lnTo>
                <a:lnTo>
                  <a:pt x="14" y="174"/>
                </a:lnTo>
                <a:lnTo>
                  <a:pt x="16" y="162"/>
                </a:lnTo>
                <a:lnTo>
                  <a:pt x="28" y="152"/>
                </a:lnTo>
                <a:lnTo>
                  <a:pt x="32" y="140"/>
                </a:lnTo>
                <a:lnTo>
                  <a:pt x="26" y="130"/>
                </a:lnTo>
                <a:lnTo>
                  <a:pt x="26" y="114"/>
                </a:lnTo>
                <a:lnTo>
                  <a:pt x="18" y="102"/>
                </a:lnTo>
                <a:lnTo>
                  <a:pt x="12" y="94"/>
                </a:lnTo>
                <a:lnTo>
                  <a:pt x="20" y="74"/>
                </a:lnTo>
                <a:lnTo>
                  <a:pt x="14" y="58"/>
                </a:lnTo>
                <a:lnTo>
                  <a:pt x="4" y="50"/>
                </a:lnTo>
                <a:lnTo>
                  <a:pt x="0" y="30"/>
                </a:lnTo>
                <a:lnTo>
                  <a:pt x="4" y="24"/>
                </a:lnTo>
                <a:lnTo>
                  <a:pt x="4" y="12"/>
                </a:lnTo>
                <a:lnTo>
                  <a:pt x="22" y="10"/>
                </a:lnTo>
                <a:lnTo>
                  <a:pt x="36" y="0"/>
                </a:lnTo>
                <a:lnTo>
                  <a:pt x="48" y="6"/>
                </a:lnTo>
                <a:lnTo>
                  <a:pt x="48" y="14"/>
                </a:lnTo>
                <a:lnTo>
                  <a:pt x="56" y="16"/>
                </a:lnTo>
                <a:lnTo>
                  <a:pt x="60" y="30"/>
                </a:lnTo>
                <a:lnTo>
                  <a:pt x="56" y="34"/>
                </a:lnTo>
                <a:lnTo>
                  <a:pt x="56" y="48"/>
                </a:lnTo>
                <a:lnTo>
                  <a:pt x="68" y="42"/>
                </a:lnTo>
                <a:lnTo>
                  <a:pt x="76" y="36"/>
                </a:lnTo>
                <a:lnTo>
                  <a:pt x="88" y="40"/>
                </a:lnTo>
                <a:lnTo>
                  <a:pt x="100" y="32"/>
                </a:lnTo>
                <a:lnTo>
                  <a:pt x="116" y="50"/>
                </a:lnTo>
                <a:lnTo>
                  <a:pt x="120" y="66"/>
                </a:lnTo>
                <a:lnTo>
                  <a:pt x="130" y="76"/>
                </a:lnTo>
                <a:lnTo>
                  <a:pt x="130" y="86"/>
                </a:lnTo>
                <a:lnTo>
                  <a:pt x="126" y="98"/>
                </a:lnTo>
                <a:lnTo>
                  <a:pt x="86" y="100"/>
                </a:lnTo>
                <a:lnTo>
                  <a:pt x="78" y="112"/>
                </a:lnTo>
                <a:lnTo>
                  <a:pt x="78" y="120"/>
                </a:lnTo>
                <a:lnTo>
                  <a:pt x="82" y="130"/>
                </a:lnTo>
                <a:lnTo>
                  <a:pt x="86" y="140"/>
                </a:lnTo>
                <a:lnTo>
                  <a:pt x="84" y="144"/>
                </a:lnTo>
                <a:lnTo>
                  <a:pt x="72" y="128"/>
                </a:lnTo>
                <a:lnTo>
                  <a:pt x="56" y="126"/>
                </a:lnTo>
                <a:lnTo>
                  <a:pt x="56" y="116"/>
                </a:lnTo>
                <a:lnTo>
                  <a:pt x="44" y="116"/>
                </a:lnTo>
                <a:lnTo>
                  <a:pt x="40" y="120"/>
                </a:lnTo>
                <a:lnTo>
                  <a:pt x="40" y="132"/>
                </a:lnTo>
                <a:lnTo>
                  <a:pt x="38" y="140"/>
                </a:lnTo>
                <a:lnTo>
                  <a:pt x="32" y="154"/>
                </a:lnTo>
                <a:lnTo>
                  <a:pt x="28" y="162"/>
                </a:lnTo>
                <a:lnTo>
                  <a:pt x="24" y="178"/>
                </a:lnTo>
                <a:lnTo>
                  <a:pt x="30" y="182"/>
                </a:lnTo>
                <a:lnTo>
                  <a:pt x="40" y="186"/>
                </a:lnTo>
                <a:lnTo>
                  <a:pt x="42" y="192"/>
                </a:lnTo>
                <a:lnTo>
                  <a:pt x="46" y="210"/>
                </a:lnTo>
                <a:lnTo>
                  <a:pt x="52" y="218"/>
                </a:lnTo>
                <a:lnTo>
                  <a:pt x="64" y="222"/>
                </a:lnTo>
                <a:lnTo>
                  <a:pt x="72" y="230"/>
                </a:lnTo>
                <a:lnTo>
                  <a:pt x="68" y="234"/>
                </a:lnTo>
                <a:lnTo>
                  <a:pt x="66" y="240"/>
                </a:lnTo>
                <a:lnTo>
                  <a:pt x="56" y="238"/>
                </a:lnTo>
                <a:lnTo>
                  <a:pt x="58" y="230"/>
                </a:lnTo>
                <a:lnTo>
                  <a:pt x="52" y="226"/>
                </a:lnTo>
                <a:lnTo>
                  <a:pt x="42" y="224"/>
                </a:lnTo>
                <a:lnTo>
                  <a:pt x="34" y="214"/>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66" name="Freeform 525"/>
          <p:cNvSpPr>
            <a:spLocks/>
          </p:cNvSpPr>
          <p:nvPr/>
        </p:nvSpPr>
        <p:spPr bwMode="auto">
          <a:xfrm>
            <a:off x="6730639" y="4200273"/>
            <a:ext cx="101448" cy="136631"/>
          </a:xfrm>
          <a:custGeom>
            <a:avLst/>
            <a:gdLst/>
            <a:ahLst/>
            <a:cxnLst>
              <a:cxn ang="0">
                <a:pos x="0" y="0"/>
              </a:cxn>
              <a:cxn ang="0">
                <a:pos x="10" y="2"/>
              </a:cxn>
              <a:cxn ang="0">
                <a:pos x="16" y="6"/>
              </a:cxn>
              <a:cxn ang="0">
                <a:pos x="14" y="14"/>
              </a:cxn>
              <a:cxn ang="0">
                <a:pos x="24" y="16"/>
              </a:cxn>
              <a:cxn ang="0">
                <a:pos x="26" y="10"/>
              </a:cxn>
              <a:cxn ang="0">
                <a:pos x="30" y="6"/>
              </a:cxn>
              <a:cxn ang="0">
                <a:pos x="40" y="14"/>
              </a:cxn>
              <a:cxn ang="0">
                <a:pos x="52" y="30"/>
              </a:cxn>
              <a:cxn ang="0">
                <a:pos x="52" y="40"/>
              </a:cxn>
              <a:cxn ang="0">
                <a:pos x="54" y="62"/>
              </a:cxn>
              <a:cxn ang="0">
                <a:pos x="60" y="70"/>
              </a:cxn>
              <a:cxn ang="0">
                <a:pos x="64" y="78"/>
              </a:cxn>
              <a:cxn ang="0">
                <a:pos x="64" y="82"/>
              </a:cxn>
              <a:cxn ang="0">
                <a:pos x="54" y="82"/>
              </a:cxn>
              <a:cxn ang="0">
                <a:pos x="36" y="72"/>
              </a:cxn>
              <a:cxn ang="0">
                <a:pos x="16" y="60"/>
              </a:cxn>
              <a:cxn ang="0">
                <a:pos x="18" y="52"/>
              </a:cxn>
              <a:cxn ang="0">
                <a:pos x="10" y="42"/>
              </a:cxn>
              <a:cxn ang="0">
                <a:pos x="4" y="26"/>
              </a:cxn>
              <a:cxn ang="0">
                <a:pos x="4" y="10"/>
              </a:cxn>
              <a:cxn ang="0">
                <a:pos x="0" y="0"/>
              </a:cxn>
            </a:cxnLst>
            <a:rect l="0" t="0" r="r" b="b"/>
            <a:pathLst>
              <a:path w="64" h="82">
                <a:moveTo>
                  <a:pt x="0" y="0"/>
                </a:moveTo>
                <a:lnTo>
                  <a:pt x="10" y="2"/>
                </a:lnTo>
                <a:lnTo>
                  <a:pt x="16" y="6"/>
                </a:lnTo>
                <a:lnTo>
                  <a:pt x="14" y="14"/>
                </a:lnTo>
                <a:lnTo>
                  <a:pt x="24" y="16"/>
                </a:lnTo>
                <a:lnTo>
                  <a:pt x="26" y="10"/>
                </a:lnTo>
                <a:lnTo>
                  <a:pt x="30" y="6"/>
                </a:lnTo>
                <a:lnTo>
                  <a:pt x="40" y="14"/>
                </a:lnTo>
                <a:lnTo>
                  <a:pt x="52" y="30"/>
                </a:lnTo>
                <a:lnTo>
                  <a:pt x="52" y="40"/>
                </a:lnTo>
                <a:lnTo>
                  <a:pt x="54" y="62"/>
                </a:lnTo>
                <a:lnTo>
                  <a:pt x="60" y="70"/>
                </a:lnTo>
                <a:lnTo>
                  <a:pt x="64" y="78"/>
                </a:lnTo>
                <a:lnTo>
                  <a:pt x="64" y="82"/>
                </a:lnTo>
                <a:lnTo>
                  <a:pt x="54" y="82"/>
                </a:lnTo>
                <a:lnTo>
                  <a:pt x="36" y="72"/>
                </a:lnTo>
                <a:lnTo>
                  <a:pt x="16" y="60"/>
                </a:lnTo>
                <a:lnTo>
                  <a:pt x="18" y="52"/>
                </a:lnTo>
                <a:lnTo>
                  <a:pt x="10" y="42"/>
                </a:lnTo>
                <a:lnTo>
                  <a:pt x="4" y="26"/>
                </a:lnTo>
                <a:lnTo>
                  <a:pt x="4" y="10"/>
                </a:lnTo>
                <a:lnTo>
                  <a:pt x="0" y="0"/>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67" name="Freeform 526"/>
          <p:cNvSpPr>
            <a:spLocks/>
          </p:cNvSpPr>
          <p:nvPr/>
        </p:nvSpPr>
        <p:spPr bwMode="auto">
          <a:xfrm>
            <a:off x="6971576" y="4193608"/>
            <a:ext cx="244106" cy="156626"/>
          </a:xfrm>
          <a:custGeom>
            <a:avLst/>
            <a:gdLst/>
            <a:ahLst/>
            <a:cxnLst>
              <a:cxn ang="0">
                <a:pos x="0" y="84"/>
              </a:cxn>
              <a:cxn ang="0">
                <a:pos x="10" y="94"/>
              </a:cxn>
              <a:cxn ang="0">
                <a:pos x="22" y="94"/>
              </a:cxn>
              <a:cxn ang="0">
                <a:pos x="30" y="92"/>
              </a:cxn>
              <a:cxn ang="0">
                <a:pos x="44" y="86"/>
              </a:cxn>
              <a:cxn ang="0">
                <a:pos x="52" y="84"/>
              </a:cxn>
              <a:cxn ang="0">
                <a:pos x="60" y="92"/>
              </a:cxn>
              <a:cxn ang="0">
                <a:pos x="72" y="86"/>
              </a:cxn>
              <a:cxn ang="0">
                <a:pos x="84" y="74"/>
              </a:cxn>
              <a:cxn ang="0">
                <a:pos x="94" y="56"/>
              </a:cxn>
              <a:cxn ang="0">
                <a:pos x="96" y="44"/>
              </a:cxn>
              <a:cxn ang="0">
                <a:pos x="102" y="40"/>
              </a:cxn>
              <a:cxn ang="0">
                <a:pos x="118" y="38"/>
              </a:cxn>
              <a:cxn ang="0">
                <a:pos x="126" y="44"/>
              </a:cxn>
              <a:cxn ang="0">
                <a:pos x="138" y="44"/>
              </a:cxn>
              <a:cxn ang="0">
                <a:pos x="142" y="40"/>
              </a:cxn>
              <a:cxn ang="0">
                <a:pos x="134" y="34"/>
              </a:cxn>
              <a:cxn ang="0">
                <a:pos x="140" y="30"/>
              </a:cxn>
              <a:cxn ang="0">
                <a:pos x="148" y="30"/>
              </a:cxn>
              <a:cxn ang="0">
                <a:pos x="154" y="28"/>
              </a:cxn>
              <a:cxn ang="0">
                <a:pos x="140" y="20"/>
              </a:cxn>
              <a:cxn ang="0">
                <a:pos x="132" y="16"/>
              </a:cxn>
              <a:cxn ang="0">
                <a:pos x="124" y="8"/>
              </a:cxn>
              <a:cxn ang="0">
                <a:pos x="120" y="2"/>
              </a:cxn>
              <a:cxn ang="0">
                <a:pos x="110" y="0"/>
              </a:cxn>
              <a:cxn ang="0">
                <a:pos x="102" y="10"/>
              </a:cxn>
              <a:cxn ang="0">
                <a:pos x="96" y="18"/>
              </a:cxn>
              <a:cxn ang="0">
                <a:pos x="92" y="22"/>
              </a:cxn>
              <a:cxn ang="0">
                <a:pos x="88" y="28"/>
              </a:cxn>
              <a:cxn ang="0">
                <a:pos x="98" y="36"/>
              </a:cxn>
              <a:cxn ang="0">
                <a:pos x="94" y="40"/>
              </a:cxn>
              <a:cxn ang="0">
                <a:pos x="88" y="36"/>
              </a:cxn>
              <a:cxn ang="0">
                <a:pos x="84" y="38"/>
              </a:cxn>
              <a:cxn ang="0">
                <a:pos x="82" y="46"/>
              </a:cxn>
              <a:cxn ang="0">
                <a:pos x="76" y="46"/>
              </a:cxn>
              <a:cxn ang="0">
                <a:pos x="68" y="40"/>
              </a:cxn>
              <a:cxn ang="0">
                <a:pos x="60" y="54"/>
              </a:cxn>
              <a:cxn ang="0">
                <a:pos x="52" y="64"/>
              </a:cxn>
              <a:cxn ang="0">
                <a:pos x="40" y="62"/>
              </a:cxn>
              <a:cxn ang="0">
                <a:pos x="28" y="66"/>
              </a:cxn>
              <a:cxn ang="0">
                <a:pos x="22" y="78"/>
              </a:cxn>
              <a:cxn ang="0">
                <a:pos x="26" y="84"/>
              </a:cxn>
              <a:cxn ang="0">
                <a:pos x="28" y="88"/>
              </a:cxn>
              <a:cxn ang="0">
                <a:pos x="20" y="92"/>
              </a:cxn>
              <a:cxn ang="0">
                <a:pos x="14" y="84"/>
              </a:cxn>
              <a:cxn ang="0">
                <a:pos x="10" y="80"/>
              </a:cxn>
              <a:cxn ang="0">
                <a:pos x="0" y="84"/>
              </a:cxn>
            </a:cxnLst>
            <a:rect l="0" t="0" r="r" b="b"/>
            <a:pathLst>
              <a:path w="154" h="94">
                <a:moveTo>
                  <a:pt x="0" y="84"/>
                </a:moveTo>
                <a:lnTo>
                  <a:pt x="10" y="94"/>
                </a:lnTo>
                <a:lnTo>
                  <a:pt x="22" y="94"/>
                </a:lnTo>
                <a:lnTo>
                  <a:pt x="30" y="92"/>
                </a:lnTo>
                <a:lnTo>
                  <a:pt x="44" y="86"/>
                </a:lnTo>
                <a:lnTo>
                  <a:pt x="52" y="84"/>
                </a:lnTo>
                <a:lnTo>
                  <a:pt x="60" y="92"/>
                </a:lnTo>
                <a:lnTo>
                  <a:pt x="72" y="86"/>
                </a:lnTo>
                <a:lnTo>
                  <a:pt x="84" y="74"/>
                </a:lnTo>
                <a:lnTo>
                  <a:pt x="94" y="56"/>
                </a:lnTo>
                <a:lnTo>
                  <a:pt x="96" y="44"/>
                </a:lnTo>
                <a:lnTo>
                  <a:pt x="102" y="40"/>
                </a:lnTo>
                <a:lnTo>
                  <a:pt x="118" y="38"/>
                </a:lnTo>
                <a:lnTo>
                  <a:pt x="126" y="44"/>
                </a:lnTo>
                <a:lnTo>
                  <a:pt x="138" y="44"/>
                </a:lnTo>
                <a:lnTo>
                  <a:pt x="142" y="40"/>
                </a:lnTo>
                <a:lnTo>
                  <a:pt x="134" y="34"/>
                </a:lnTo>
                <a:lnTo>
                  <a:pt x="140" y="30"/>
                </a:lnTo>
                <a:lnTo>
                  <a:pt x="148" y="30"/>
                </a:lnTo>
                <a:lnTo>
                  <a:pt x="154" y="28"/>
                </a:lnTo>
                <a:lnTo>
                  <a:pt x="140" y="20"/>
                </a:lnTo>
                <a:lnTo>
                  <a:pt x="132" y="16"/>
                </a:lnTo>
                <a:lnTo>
                  <a:pt x="124" y="8"/>
                </a:lnTo>
                <a:lnTo>
                  <a:pt x="120" y="2"/>
                </a:lnTo>
                <a:lnTo>
                  <a:pt x="110" y="0"/>
                </a:lnTo>
                <a:lnTo>
                  <a:pt x="102" y="10"/>
                </a:lnTo>
                <a:lnTo>
                  <a:pt x="96" y="18"/>
                </a:lnTo>
                <a:lnTo>
                  <a:pt x="92" y="22"/>
                </a:lnTo>
                <a:lnTo>
                  <a:pt x="88" y="28"/>
                </a:lnTo>
                <a:lnTo>
                  <a:pt x="98" y="36"/>
                </a:lnTo>
                <a:lnTo>
                  <a:pt x="94" y="40"/>
                </a:lnTo>
                <a:lnTo>
                  <a:pt x="88" y="36"/>
                </a:lnTo>
                <a:lnTo>
                  <a:pt x="84" y="38"/>
                </a:lnTo>
                <a:lnTo>
                  <a:pt x="82" y="46"/>
                </a:lnTo>
                <a:lnTo>
                  <a:pt x="76" y="46"/>
                </a:lnTo>
                <a:lnTo>
                  <a:pt x="68" y="40"/>
                </a:lnTo>
                <a:lnTo>
                  <a:pt x="60" y="54"/>
                </a:lnTo>
                <a:lnTo>
                  <a:pt x="52" y="64"/>
                </a:lnTo>
                <a:lnTo>
                  <a:pt x="40" y="62"/>
                </a:lnTo>
                <a:lnTo>
                  <a:pt x="28" y="66"/>
                </a:lnTo>
                <a:lnTo>
                  <a:pt x="22" y="78"/>
                </a:lnTo>
                <a:lnTo>
                  <a:pt x="26" y="84"/>
                </a:lnTo>
                <a:lnTo>
                  <a:pt x="28" y="88"/>
                </a:lnTo>
                <a:lnTo>
                  <a:pt x="20" y="92"/>
                </a:lnTo>
                <a:lnTo>
                  <a:pt x="14" y="84"/>
                </a:lnTo>
                <a:lnTo>
                  <a:pt x="10" y="80"/>
                </a:lnTo>
                <a:lnTo>
                  <a:pt x="0" y="84"/>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68" name="Freeform 527"/>
          <p:cNvSpPr>
            <a:spLocks/>
          </p:cNvSpPr>
          <p:nvPr/>
        </p:nvSpPr>
        <p:spPr bwMode="auto">
          <a:xfrm>
            <a:off x="6949384" y="4256925"/>
            <a:ext cx="253616" cy="223275"/>
          </a:xfrm>
          <a:custGeom>
            <a:avLst/>
            <a:gdLst/>
            <a:ahLst/>
            <a:cxnLst>
              <a:cxn ang="0">
                <a:pos x="14" y="46"/>
              </a:cxn>
              <a:cxn ang="0">
                <a:pos x="24" y="56"/>
              </a:cxn>
              <a:cxn ang="0">
                <a:pos x="36" y="56"/>
              </a:cxn>
              <a:cxn ang="0">
                <a:pos x="44" y="54"/>
              </a:cxn>
              <a:cxn ang="0">
                <a:pos x="66" y="46"/>
              </a:cxn>
              <a:cxn ang="0">
                <a:pos x="74" y="54"/>
              </a:cxn>
              <a:cxn ang="0">
                <a:pos x="86" y="48"/>
              </a:cxn>
              <a:cxn ang="0">
                <a:pos x="98" y="36"/>
              </a:cxn>
              <a:cxn ang="0">
                <a:pos x="108" y="18"/>
              </a:cxn>
              <a:cxn ang="0">
                <a:pos x="110" y="6"/>
              </a:cxn>
              <a:cxn ang="0">
                <a:pos x="116" y="2"/>
              </a:cxn>
              <a:cxn ang="0">
                <a:pos x="132" y="0"/>
              </a:cxn>
              <a:cxn ang="0">
                <a:pos x="140" y="6"/>
              </a:cxn>
              <a:cxn ang="0">
                <a:pos x="138" y="14"/>
              </a:cxn>
              <a:cxn ang="0">
                <a:pos x="132" y="16"/>
              </a:cxn>
              <a:cxn ang="0">
                <a:pos x="140" y="26"/>
              </a:cxn>
              <a:cxn ang="0">
                <a:pos x="146" y="42"/>
              </a:cxn>
              <a:cxn ang="0">
                <a:pos x="150" y="48"/>
              </a:cxn>
              <a:cxn ang="0">
                <a:pos x="160" y="56"/>
              </a:cxn>
              <a:cxn ang="0">
                <a:pos x="156" y="60"/>
              </a:cxn>
              <a:cxn ang="0">
                <a:pos x="144" y="58"/>
              </a:cxn>
              <a:cxn ang="0">
                <a:pos x="138" y="64"/>
              </a:cxn>
              <a:cxn ang="0">
                <a:pos x="136" y="84"/>
              </a:cxn>
              <a:cxn ang="0">
                <a:pos x="120" y="96"/>
              </a:cxn>
              <a:cxn ang="0">
                <a:pos x="122" y="112"/>
              </a:cxn>
              <a:cxn ang="0">
                <a:pos x="120" y="118"/>
              </a:cxn>
              <a:cxn ang="0">
                <a:pos x="118" y="134"/>
              </a:cxn>
              <a:cxn ang="0">
                <a:pos x="94" y="132"/>
              </a:cxn>
              <a:cxn ang="0">
                <a:pos x="92" y="124"/>
              </a:cxn>
              <a:cxn ang="0">
                <a:pos x="64" y="120"/>
              </a:cxn>
              <a:cxn ang="0">
                <a:pos x="60" y="126"/>
              </a:cxn>
              <a:cxn ang="0">
                <a:pos x="46" y="124"/>
              </a:cxn>
              <a:cxn ang="0">
                <a:pos x="44" y="116"/>
              </a:cxn>
              <a:cxn ang="0">
                <a:pos x="24" y="116"/>
              </a:cxn>
              <a:cxn ang="0">
                <a:pos x="20" y="96"/>
              </a:cxn>
              <a:cxn ang="0">
                <a:pos x="12" y="86"/>
              </a:cxn>
              <a:cxn ang="0">
                <a:pos x="2" y="66"/>
              </a:cxn>
              <a:cxn ang="0">
                <a:pos x="0" y="54"/>
              </a:cxn>
              <a:cxn ang="0">
                <a:pos x="6" y="46"/>
              </a:cxn>
              <a:cxn ang="0">
                <a:pos x="14" y="46"/>
              </a:cxn>
            </a:cxnLst>
            <a:rect l="0" t="0" r="r" b="b"/>
            <a:pathLst>
              <a:path w="160" h="134">
                <a:moveTo>
                  <a:pt x="14" y="46"/>
                </a:moveTo>
                <a:lnTo>
                  <a:pt x="24" y="56"/>
                </a:lnTo>
                <a:lnTo>
                  <a:pt x="36" y="56"/>
                </a:lnTo>
                <a:lnTo>
                  <a:pt x="44" y="54"/>
                </a:lnTo>
                <a:lnTo>
                  <a:pt x="66" y="46"/>
                </a:lnTo>
                <a:lnTo>
                  <a:pt x="74" y="54"/>
                </a:lnTo>
                <a:lnTo>
                  <a:pt x="86" y="48"/>
                </a:lnTo>
                <a:lnTo>
                  <a:pt x="98" y="36"/>
                </a:lnTo>
                <a:lnTo>
                  <a:pt x="108" y="18"/>
                </a:lnTo>
                <a:lnTo>
                  <a:pt x="110" y="6"/>
                </a:lnTo>
                <a:lnTo>
                  <a:pt x="116" y="2"/>
                </a:lnTo>
                <a:lnTo>
                  <a:pt x="132" y="0"/>
                </a:lnTo>
                <a:lnTo>
                  <a:pt x="140" y="6"/>
                </a:lnTo>
                <a:lnTo>
                  <a:pt x="138" y="14"/>
                </a:lnTo>
                <a:lnTo>
                  <a:pt x="132" y="16"/>
                </a:lnTo>
                <a:lnTo>
                  <a:pt x="140" y="26"/>
                </a:lnTo>
                <a:lnTo>
                  <a:pt x="146" y="42"/>
                </a:lnTo>
                <a:lnTo>
                  <a:pt x="150" y="48"/>
                </a:lnTo>
                <a:lnTo>
                  <a:pt x="160" y="56"/>
                </a:lnTo>
                <a:lnTo>
                  <a:pt x="156" y="60"/>
                </a:lnTo>
                <a:lnTo>
                  <a:pt x="144" y="58"/>
                </a:lnTo>
                <a:lnTo>
                  <a:pt x="138" y="64"/>
                </a:lnTo>
                <a:lnTo>
                  <a:pt x="136" y="84"/>
                </a:lnTo>
                <a:lnTo>
                  <a:pt x="120" y="96"/>
                </a:lnTo>
                <a:lnTo>
                  <a:pt x="122" y="112"/>
                </a:lnTo>
                <a:lnTo>
                  <a:pt x="120" y="118"/>
                </a:lnTo>
                <a:lnTo>
                  <a:pt x="118" y="134"/>
                </a:lnTo>
                <a:lnTo>
                  <a:pt x="94" y="132"/>
                </a:lnTo>
                <a:lnTo>
                  <a:pt x="92" y="124"/>
                </a:lnTo>
                <a:lnTo>
                  <a:pt x="64" y="120"/>
                </a:lnTo>
                <a:lnTo>
                  <a:pt x="60" y="126"/>
                </a:lnTo>
                <a:lnTo>
                  <a:pt x="46" y="124"/>
                </a:lnTo>
                <a:lnTo>
                  <a:pt x="44" y="116"/>
                </a:lnTo>
                <a:lnTo>
                  <a:pt x="24" y="116"/>
                </a:lnTo>
                <a:lnTo>
                  <a:pt x="20" y="96"/>
                </a:lnTo>
                <a:lnTo>
                  <a:pt x="12" y="86"/>
                </a:lnTo>
                <a:lnTo>
                  <a:pt x="2" y="66"/>
                </a:lnTo>
                <a:lnTo>
                  <a:pt x="0" y="54"/>
                </a:lnTo>
                <a:lnTo>
                  <a:pt x="6" y="46"/>
                </a:lnTo>
                <a:lnTo>
                  <a:pt x="14" y="46"/>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69" name="Freeform 528"/>
          <p:cNvSpPr>
            <a:spLocks/>
          </p:cNvSpPr>
          <p:nvPr/>
        </p:nvSpPr>
        <p:spPr bwMode="auto">
          <a:xfrm>
            <a:off x="6603831" y="4233598"/>
            <a:ext cx="272639" cy="293256"/>
          </a:xfrm>
          <a:custGeom>
            <a:avLst/>
            <a:gdLst/>
            <a:ahLst/>
            <a:cxnLst>
              <a:cxn ang="0">
                <a:pos x="0" y="0"/>
              </a:cxn>
              <a:cxn ang="0">
                <a:pos x="20" y="2"/>
              </a:cxn>
              <a:cxn ang="0">
                <a:pos x="38" y="4"/>
              </a:cxn>
              <a:cxn ang="0">
                <a:pos x="48" y="18"/>
              </a:cxn>
              <a:cxn ang="0">
                <a:pos x="60" y="28"/>
              </a:cxn>
              <a:cxn ang="0">
                <a:pos x="72" y="36"/>
              </a:cxn>
              <a:cxn ang="0">
                <a:pos x="84" y="50"/>
              </a:cxn>
              <a:cxn ang="0">
                <a:pos x="96" y="54"/>
              </a:cxn>
              <a:cxn ang="0">
                <a:pos x="108" y="64"/>
              </a:cxn>
              <a:cxn ang="0">
                <a:pos x="122" y="78"/>
              </a:cxn>
              <a:cxn ang="0">
                <a:pos x="134" y="84"/>
              </a:cxn>
              <a:cxn ang="0">
                <a:pos x="134" y="96"/>
              </a:cxn>
              <a:cxn ang="0">
                <a:pos x="136" y="102"/>
              </a:cxn>
              <a:cxn ang="0">
                <a:pos x="144" y="104"/>
              </a:cxn>
              <a:cxn ang="0">
                <a:pos x="152" y="116"/>
              </a:cxn>
              <a:cxn ang="0">
                <a:pos x="152" y="124"/>
              </a:cxn>
              <a:cxn ang="0">
                <a:pos x="150" y="130"/>
              </a:cxn>
              <a:cxn ang="0">
                <a:pos x="160" y="124"/>
              </a:cxn>
              <a:cxn ang="0">
                <a:pos x="172" y="130"/>
              </a:cxn>
              <a:cxn ang="0">
                <a:pos x="172" y="156"/>
              </a:cxn>
              <a:cxn ang="0">
                <a:pos x="170" y="176"/>
              </a:cxn>
              <a:cxn ang="0">
                <a:pos x="160" y="174"/>
              </a:cxn>
              <a:cxn ang="0">
                <a:pos x="152" y="176"/>
              </a:cxn>
              <a:cxn ang="0">
                <a:pos x="142" y="174"/>
              </a:cxn>
              <a:cxn ang="0">
                <a:pos x="96" y="128"/>
              </a:cxn>
              <a:cxn ang="0">
                <a:pos x="90" y="120"/>
              </a:cxn>
              <a:cxn ang="0">
                <a:pos x="86" y="106"/>
              </a:cxn>
              <a:cxn ang="0">
                <a:pos x="64" y="80"/>
              </a:cxn>
              <a:cxn ang="0">
                <a:pos x="60" y="70"/>
              </a:cxn>
              <a:cxn ang="0">
                <a:pos x="60" y="62"/>
              </a:cxn>
              <a:cxn ang="0">
                <a:pos x="46" y="50"/>
              </a:cxn>
              <a:cxn ang="0">
                <a:pos x="38" y="50"/>
              </a:cxn>
              <a:cxn ang="0">
                <a:pos x="38" y="42"/>
              </a:cxn>
              <a:cxn ang="0">
                <a:pos x="20" y="22"/>
              </a:cxn>
              <a:cxn ang="0">
                <a:pos x="4" y="10"/>
              </a:cxn>
              <a:cxn ang="0">
                <a:pos x="0" y="0"/>
              </a:cxn>
            </a:cxnLst>
            <a:rect l="0" t="0" r="r" b="b"/>
            <a:pathLst>
              <a:path w="172" h="176">
                <a:moveTo>
                  <a:pt x="0" y="0"/>
                </a:moveTo>
                <a:lnTo>
                  <a:pt x="20" y="2"/>
                </a:lnTo>
                <a:lnTo>
                  <a:pt x="38" y="4"/>
                </a:lnTo>
                <a:lnTo>
                  <a:pt x="48" y="18"/>
                </a:lnTo>
                <a:lnTo>
                  <a:pt x="60" y="28"/>
                </a:lnTo>
                <a:lnTo>
                  <a:pt x="72" y="36"/>
                </a:lnTo>
                <a:lnTo>
                  <a:pt x="84" y="50"/>
                </a:lnTo>
                <a:lnTo>
                  <a:pt x="96" y="54"/>
                </a:lnTo>
                <a:lnTo>
                  <a:pt x="108" y="64"/>
                </a:lnTo>
                <a:lnTo>
                  <a:pt x="122" y="78"/>
                </a:lnTo>
                <a:lnTo>
                  <a:pt x="134" y="84"/>
                </a:lnTo>
                <a:lnTo>
                  <a:pt x="134" y="96"/>
                </a:lnTo>
                <a:lnTo>
                  <a:pt x="136" y="102"/>
                </a:lnTo>
                <a:lnTo>
                  <a:pt x="144" y="104"/>
                </a:lnTo>
                <a:lnTo>
                  <a:pt x="152" y="116"/>
                </a:lnTo>
                <a:lnTo>
                  <a:pt x="152" y="124"/>
                </a:lnTo>
                <a:lnTo>
                  <a:pt x="150" y="130"/>
                </a:lnTo>
                <a:lnTo>
                  <a:pt x="160" y="124"/>
                </a:lnTo>
                <a:lnTo>
                  <a:pt x="172" y="130"/>
                </a:lnTo>
                <a:lnTo>
                  <a:pt x="172" y="156"/>
                </a:lnTo>
                <a:lnTo>
                  <a:pt x="170" y="176"/>
                </a:lnTo>
                <a:lnTo>
                  <a:pt x="160" y="174"/>
                </a:lnTo>
                <a:lnTo>
                  <a:pt x="152" y="176"/>
                </a:lnTo>
                <a:lnTo>
                  <a:pt x="142" y="174"/>
                </a:lnTo>
                <a:lnTo>
                  <a:pt x="96" y="128"/>
                </a:lnTo>
                <a:lnTo>
                  <a:pt x="90" y="120"/>
                </a:lnTo>
                <a:lnTo>
                  <a:pt x="86" y="106"/>
                </a:lnTo>
                <a:lnTo>
                  <a:pt x="64" y="80"/>
                </a:lnTo>
                <a:lnTo>
                  <a:pt x="60" y="70"/>
                </a:lnTo>
                <a:lnTo>
                  <a:pt x="60" y="62"/>
                </a:lnTo>
                <a:lnTo>
                  <a:pt x="46" y="50"/>
                </a:lnTo>
                <a:lnTo>
                  <a:pt x="38" y="50"/>
                </a:lnTo>
                <a:lnTo>
                  <a:pt x="38" y="42"/>
                </a:lnTo>
                <a:lnTo>
                  <a:pt x="20" y="22"/>
                </a:lnTo>
                <a:lnTo>
                  <a:pt x="4" y="10"/>
                </a:lnTo>
                <a:lnTo>
                  <a:pt x="0" y="0"/>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70" name="Freeform 529"/>
          <p:cNvSpPr>
            <a:spLocks/>
          </p:cNvSpPr>
          <p:nvPr/>
        </p:nvSpPr>
        <p:spPr bwMode="auto">
          <a:xfrm>
            <a:off x="6914512" y="4443544"/>
            <a:ext cx="25362" cy="23327"/>
          </a:xfrm>
          <a:custGeom>
            <a:avLst/>
            <a:gdLst/>
            <a:ahLst/>
            <a:cxnLst>
              <a:cxn ang="0">
                <a:pos x="0" y="6"/>
              </a:cxn>
              <a:cxn ang="0">
                <a:pos x="6" y="0"/>
              </a:cxn>
              <a:cxn ang="0">
                <a:pos x="16" y="4"/>
              </a:cxn>
              <a:cxn ang="0">
                <a:pos x="14" y="12"/>
              </a:cxn>
              <a:cxn ang="0">
                <a:pos x="6" y="14"/>
              </a:cxn>
              <a:cxn ang="0">
                <a:pos x="0" y="6"/>
              </a:cxn>
            </a:cxnLst>
            <a:rect l="0" t="0" r="r" b="b"/>
            <a:pathLst>
              <a:path w="16" h="14">
                <a:moveTo>
                  <a:pt x="0" y="6"/>
                </a:moveTo>
                <a:lnTo>
                  <a:pt x="6" y="0"/>
                </a:lnTo>
                <a:lnTo>
                  <a:pt x="16" y="4"/>
                </a:lnTo>
                <a:lnTo>
                  <a:pt x="14" y="12"/>
                </a:lnTo>
                <a:lnTo>
                  <a:pt x="6" y="14"/>
                </a:lnTo>
                <a:lnTo>
                  <a:pt x="0" y="6"/>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71" name="Freeform 530"/>
          <p:cNvSpPr>
            <a:spLocks/>
          </p:cNvSpPr>
          <p:nvPr/>
        </p:nvSpPr>
        <p:spPr bwMode="auto">
          <a:xfrm>
            <a:off x="6860618" y="4416884"/>
            <a:ext cx="41213" cy="46655"/>
          </a:xfrm>
          <a:custGeom>
            <a:avLst/>
            <a:gdLst/>
            <a:ahLst/>
            <a:cxnLst>
              <a:cxn ang="0">
                <a:pos x="0" y="0"/>
              </a:cxn>
              <a:cxn ang="0">
                <a:pos x="12" y="0"/>
              </a:cxn>
              <a:cxn ang="0">
                <a:pos x="14" y="10"/>
              </a:cxn>
              <a:cxn ang="0">
                <a:pos x="18" y="16"/>
              </a:cxn>
              <a:cxn ang="0">
                <a:pos x="24" y="18"/>
              </a:cxn>
              <a:cxn ang="0">
                <a:pos x="26" y="26"/>
              </a:cxn>
              <a:cxn ang="0">
                <a:pos x="20" y="28"/>
              </a:cxn>
              <a:cxn ang="0">
                <a:pos x="14" y="24"/>
              </a:cxn>
              <a:cxn ang="0">
                <a:pos x="12" y="16"/>
              </a:cxn>
              <a:cxn ang="0">
                <a:pos x="6" y="10"/>
              </a:cxn>
              <a:cxn ang="0">
                <a:pos x="0" y="8"/>
              </a:cxn>
              <a:cxn ang="0">
                <a:pos x="0" y="0"/>
              </a:cxn>
            </a:cxnLst>
            <a:rect l="0" t="0" r="r" b="b"/>
            <a:pathLst>
              <a:path w="26" h="28">
                <a:moveTo>
                  <a:pt x="0" y="0"/>
                </a:moveTo>
                <a:lnTo>
                  <a:pt x="12" y="0"/>
                </a:lnTo>
                <a:lnTo>
                  <a:pt x="14" y="10"/>
                </a:lnTo>
                <a:lnTo>
                  <a:pt x="18" y="16"/>
                </a:lnTo>
                <a:lnTo>
                  <a:pt x="24" y="18"/>
                </a:lnTo>
                <a:lnTo>
                  <a:pt x="26" y="26"/>
                </a:lnTo>
                <a:lnTo>
                  <a:pt x="20" y="28"/>
                </a:lnTo>
                <a:lnTo>
                  <a:pt x="14" y="24"/>
                </a:lnTo>
                <a:lnTo>
                  <a:pt x="12" y="16"/>
                </a:lnTo>
                <a:lnTo>
                  <a:pt x="6" y="10"/>
                </a:lnTo>
                <a:lnTo>
                  <a:pt x="0" y="8"/>
                </a:lnTo>
                <a:lnTo>
                  <a:pt x="0" y="0"/>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72" name="Freeform 531"/>
          <p:cNvSpPr>
            <a:spLocks/>
          </p:cNvSpPr>
          <p:nvPr/>
        </p:nvSpPr>
        <p:spPr bwMode="auto">
          <a:xfrm>
            <a:off x="6866959" y="4536852"/>
            <a:ext cx="250447" cy="73315"/>
          </a:xfrm>
          <a:custGeom>
            <a:avLst/>
            <a:gdLst/>
            <a:ahLst/>
            <a:cxnLst>
              <a:cxn ang="0">
                <a:pos x="8" y="2"/>
              </a:cxn>
              <a:cxn ang="0">
                <a:pos x="28" y="0"/>
              </a:cxn>
              <a:cxn ang="0">
                <a:pos x="46" y="10"/>
              </a:cxn>
              <a:cxn ang="0">
                <a:pos x="56" y="14"/>
              </a:cxn>
              <a:cxn ang="0">
                <a:pos x="74" y="14"/>
              </a:cxn>
              <a:cxn ang="0">
                <a:pos x="84" y="10"/>
              </a:cxn>
              <a:cxn ang="0">
                <a:pos x="100" y="10"/>
              </a:cxn>
              <a:cxn ang="0">
                <a:pos x="112" y="18"/>
              </a:cxn>
              <a:cxn ang="0">
                <a:pos x="114" y="24"/>
              </a:cxn>
              <a:cxn ang="0">
                <a:pos x="134" y="26"/>
              </a:cxn>
              <a:cxn ang="0">
                <a:pos x="142" y="26"/>
              </a:cxn>
              <a:cxn ang="0">
                <a:pos x="144" y="32"/>
              </a:cxn>
              <a:cxn ang="0">
                <a:pos x="154" y="36"/>
              </a:cxn>
              <a:cxn ang="0">
                <a:pos x="158" y="42"/>
              </a:cxn>
              <a:cxn ang="0">
                <a:pos x="144" y="44"/>
              </a:cxn>
              <a:cxn ang="0">
                <a:pos x="126" y="40"/>
              </a:cxn>
              <a:cxn ang="0">
                <a:pos x="116" y="38"/>
              </a:cxn>
              <a:cxn ang="0">
                <a:pos x="108" y="38"/>
              </a:cxn>
              <a:cxn ang="0">
                <a:pos x="78" y="36"/>
              </a:cxn>
              <a:cxn ang="0">
                <a:pos x="68" y="28"/>
              </a:cxn>
              <a:cxn ang="0">
                <a:pos x="36" y="28"/>
              </a:cxn>
              <a:cxn ang="0">
                <a:pos x="26" y="24"/>
              </a:cxn>
              <a:cxn ang="0">
                <a:pos x="14" y="20"/>
              </a:cxn>
              <a:cxn ang="0">
                <a:pos x="10" y="16"/>
              </a:cxn>
              <a:cxn ang="0">
                <a:pos x="0" y="10"/>
              </a:cxn>
              <a:cxn ang="0">
                <a:pos x="8" y="2"/>
              </a:cxn>
            </a:cxnLst>
            <a:rect l="0" t="0" r="r" b="b"/>
            <a:pathLst>
              <a:path w="158" h="44">
                <a:moveTo>
                  <a:pt x="8" y="2"/>
                </a:moveTo>
                <a:lnTo>
                  <a:pt x="28" y="0"/>
                </a:lnTo>
                <a:lnTo>
                  <a:pt x="46" y="10"/>
                </a:lnTo>
                <a:lnTo>
                  <a:pt x="56" y="14"/>
                </a:lnTo>
                <a:lnTo>
                  <a:pt x="74" y="14"/>
                </a:lnTo>
                <a:lnTo>
                  <a:pt x="84" y="10"/>
                </a:lnTo>
                <a:lnTo>
                  <a:pt x="100" y="10"/>
                </a:lnTo>
                <a:lnTo>
                  <a:pt x="112" y="18"/>
                </a:lnTo>
                <a:lnTo>
                  <a:pt x="114" y="24"/>
                </a:lnTo>
                <a:lnTo>
                  <a:pt x="134" y="26"/>
                </a:lnTo>
                <a:lnTo>
                  <a:pt x="142" y="26"/>
                </a:lnTo>
                <a:lnTo>
                  <a:pt x="144" y="32"/>
                </a:lnTo>
                <a:lnTo>
                  <a:pt x="154" y="36"/>
                </a:lnTo>
                <a:lnTo>
                  <a:pt x="158" y="42"/>
                </a:lnTo>
                <a:lnTo>
                  <a:pt x="144" y="44"/>
                </a:lnTo>
                <a:lnTo>
                  <a:pt x="126" y="40"/>
                </a:lnTo>
                <a:lnTo>
                  <a:pt x="116" y="38"/>
                </a:lnTo>
                <a:lnTo>
                  <a:pt x="108" y="38"/>
                </a:lnTo>
                <a:lnTo>
                  <a:pt x="78" y="36"/>
                </a:lnTo>
                <a:lnTo>
                  <a:pt x="68" y="28"/>
                </a:lnTo>
                <a:lnTo>
                  <a:pt x="36" y="28"/>
                </a:lnTo>
                <a:lnTo>
                  <a:pt x="26" y="24"/>
                </a:lnTo>
                <a:lnTo>
                  <a:pt x="14" y="20"/>
                </a:lnTo>
                <a:lnTo>
                  <a:pt x="10" y="16"/>
                </a:lnTo>
                <a:lnTo>
                  <a:pt x="0" y="10"/>
                </a:lnTo>
                <a:lnTo>
                  <a:pt x="8" y="2"/>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73" name="Freeform 532"/>
          <p:cNvSpPr>
            <a:spLocks/>
          </p:cNvSpPr>
          <p:nvPr/>
        </p:nvSpPr>
        <p:spPr bwMode="auto">
          <a:xfrm>
            <a:off x="7323470" y="4593505"/>
            <a:ext cx="88766" cy="59985"/>
          </a:xfrm>
          <a:custGeom>
            <a:avLst/>
            <a:gdLst/>
            <a:ahLst/>
            <a:cxnLst>
              <a:cxn ang="0">
                <a:pos x="0" y="36"/>
              </a:cxn>
              <a:cxn ang="0">
                <a:pos x="18" y="28"/>
              </a:cxn>
              <a:cxn ang="0">
                <a:pos x="30" y="18"/>
              </a:cxn>
              <a:cxn ang="0">
                <a:pos x="54" y="8"/>
              </a:cxn>
              <a:cxn ang="0">
                <a:pos x="56" y="2"/>
              </a:cxn>
              <a:cxn ang="0">
                <a:pos x="38" y="0"/>
              </a:cxn>
              <a:cxn ang="0">
                <a:pos x="24" y="8"/>
              </a:cxn>
              <a:cxn ang="0">
                <a:pos x="14" y="16"/>
              </a:cxn>
              <a:cxn ang="0">
                <a:pos x="8" y="18"/>
              </a:cxn>
              <a:cxn ang="0">
                <a:pos x="2" y="22"/>
              </a:cxn>
              <a:cxn ang="0">
                <a:pos x="0" y="36"/>
              </a:cxn>
            </a:cxnLst>
            <a:rect l="0" t="0" r="r" b="b"/>
            <a:pathLst>
              <a:path w="56" h="36">
                <a:moveTo>
                  <a:pt x="0" y="36"/>
                </a:moveTo>
                <a:lnTo>
                  <a:pt x="18" y="28"/>
                </a:lnTo>
                <a:lnTo>
                  <a:pt x="30" y="18"/>
                </a:lnTo>
                <a:lnTo>
                  <a:pt x="54" y="8"/>
                </a:lnTo>
                <a:lnTo>
                  <a:pt x="56" y="2"/>
                </a:lnTo>
                <a:lnTo>
                  <a:pt x="38" y="0"/>
                </a:lnTo>
                <a:lnTo>
                  <a:pt x="24" y="8"/>
                </a:lnTo>
                <a:lnTo>
                  <a:pt x="14" y="16"/>
                </a:lnTo>
                <a:lnTo>
                  <a:pt x="8" y="18"/>
                </a:lnTo>
                <a:lnTo>
                  <a:pt x="2" y="22"/>
                </a:lnTo>
                <a:lnTo>
                  <a:pt x="0" y="36"/>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74" name="Freeform 533"/>
          <p:cNvSpPr>
            <a:spLocks/>
          </p:cNvSpPr>
          <p:nvPr/>
        </p:nvSpPr>
        <p:spPr bwMode="auto">
          <a:xfrm>
            <a:off x="7206171" y="4623496"/>
            <a:ext cx="47554" cy="26660"/>
          </a:xfrm>
          <a:custGeom>
            <a:avLst/>
            <a:gdLst/>
            <a:ahLst/>
            <a:cxnLst>
              <a:cxn ang="0">
                <a:pos x="2" y="0"/>
              </a:cxn>
              <a:cxn ang="0">
                <a:pos x="14" y="0"/>
              </a:cxn>
              <a:cxn ang="0">
                <a:pos x="24" y="6"/>
              </a:cxn>
              <a:cxn ang="0">
                <a:pos x="30" y="12"/>
              </a:cxn>
              <a:cxn ang="0">
                <a:pos x="26" y="16"/>
              </a:cxn>
              <a:cxn ang="0">
                <a:pos x="14" y="14"/>
              </a:cxn>
              <a:cxn ang="0">
                <a:pos x="4" y="8"/>
              </a:cxn>
              <a:cxn ang="0">
                <a:pos x="0" y="4"/>
              </a:cxn>
              <a:cxn ang="0">
                <a:pos x="2" y="0"/>
              </a:cxn>
            </a:cxnLst>
            <a:rect l="0" t="0" r="r" b="b"/>
            <a:pathLst>
              <a:path w="30" h="16">
                <a:moveTo>
                  <a:pt x="2" y="0"/>
                </a:moveTo>
                <a:lnTo>
                  <a:pt x="14" y="0"/>
                </a:lnTo>
                <a:lnTo>
                  <a:pt x="24" y="6"/>
                </a:lnTo>
                <a:lnTo>
                  <a:pt x="30" y="12"/>
                </a:lnTo>
                <a:lnTo>
                  <a:pt x="26" y="16"/>
                </a:lnTo>
                <a:lnTo>
                  <a:pt x="14" y="14"/>
                </a:lnTo>
                <a:lnTo>
                  <a:pt x="4" y="8"/>
                </a:lnTo>
                <a:lnTo>
                  <a:pt x="0" y="4"/>
                </a:lnTo>
                <a:lnTo>
                  <a:pt x="2" y="0"/>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75" name="Freeform 534"/>
          <p:cNvSpPr>
            <a:spLocks/>
          </p:cNvSpPr>
          <p:nvPr/>
        </p:nvSpPr>
        <p:spPr bwMode="auto">
          <a:xfrm>
            <a:off x="7228363" y="4593505"/>
            <a:ext cx="60233" cy="16663"/>
          </a:xfrm>
          <a:custGeom>
            <a:avLst/>
            <a:gdLst/>
            <a:ahLst/>
            <a:cxnLst>
              <a:cxn ang="0">
                <a:pos x="0" y="10"/>
              </a:cxn>
              <a:cxn ang="0">
                <a:pos x="18" y="10"/>
              </a:cxn>
              <a:cxn ang="0">
                <a:pos x="38" y="10"/>
              </a:cxn>
              <a:cxn ang="0">
                <a:pos x="38" y="4"/>
              </a:cxn>
              <a:cxn ang="0">
                <a:pos x="24" y="4"/>
              </a:cxn>
              <a:cxn ang="0">
                <a:pos x="18" y="2"/>
              </a:cxn>
              <a:cxn ang="0">
                <a:pos x="8" y="0"/>
              </a:cxn>
              <a:cxn ang="0">
                <a:pos x="4" y="2"/>
              </a:cxn>
              <a:cxn ang="0">
                <a:pos x="0" y="10"/>
              </a:cxn>
            </a:cxnLst>
            <a:rect l="0" t="0" r="r" b="b"/>
            <a:pathLst>
              <a:path w="38" h="10">
                <a:moveTo>
                  <a:pt x="0" y="10"/>
                </a:moveTo>
                <a:lnTo>
                  <a:pt x="18" y="10"/>
                </a:lnTo>
                <a:lnTo>
                  <a:pt x="38" y="10"/>
                </a:lnTo>
                <a:lnTo>
                  <a:pt x="38" y="4"/>
                </a:lnTo>
                <a:lnTo>
                  <a:pt x="24" y="4"/>
                </a:lnTo>
                <a:lnTo>
                  <a:pt x="18" y="2"/>
                </a:lnTo>
                <a:lnTo>
                  <a:pt x="8" y="0"/>
                </a:lnTo>
                <a:lnTo>
                  <a:pt x="4" y="2"/>
                </a:lnTo>
                <a:lnTo>
                  <a:pt x="0" y="10"/>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76" name="Freeform 535"/>
          <p:cNvSpPr>
            <a:spLocks/>
          </p:cNvSpPr>
          <p:nvPr/>
        </p:nvSpPr>
        <p:spPr bwMode="auto">
          <a:xfrm>
            <a:off x="7180810" y="4593505"/>
            <a:ext cx="31702" cy="16663"/>
          </a:xfrm>
          <a:custGeom>
            <a:avLst/>
            <a:gdLst/>
            <a:ahLst/>
            <a:cxnLst>
              <a:cxn ang="0">
                <a:pos x="0" y="2"/>
              </a:cxn>
              <a:cxn ang="0">
                <a:pos x="0" y="10"/>
              </a:cxn>
              <a:cxn ang="0">
                <a:pos x="20" y="10"/>
              </a:cxn>
              <a:cxn ang="0">
                <a:pos x="18" y="2"/>
              </a:cxn>
              <a:cxn ang="0">
                <a:pos x="8" y="0"/>
              </a:cxn>
              <a:cxn ang="0">
                <a:pos x="0" y="2"/>
              </a:cxn>
            </a:cxnLst>
            <a:rect l="0" t="0" r="r" b="b"/>
            <a:pathLst>
              <a:path w="20" h="10">
                <a:moveTo>
                  <a:pt x="0" y="2"/>
                </a:moveTo>
                <a:lnTo>
                  <a:pt x="0" y="10"/>
                </a:lnTo>
                <a:lnTo>
                  <a:pt x="20" y="10"/>
                </a:lnTo>
                <a:lnTo>
                  <a:pt x="18" y="2"/>
                </a:lnTo>
                <a:lnTo>
                  <a:pt x="8" y="0"/>
                </a:lnTo>
                <a:lnTo>
                  <a:pt x="0" y="2"/>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77" name="Freeform 536"/>
          <p:cNvSpPr>
            <a:spLocks/>
          </p:cNvSpPr>
          <p:nvPr/>
        </p:nvSpPr>
        <p:spPr bwMode="auto">
          <a:xfrm>
            <a:off x="7130087" y="4593505"/>
            <a:ext cx="41213" cy="29992"/>
          </a:xfrm>
          <a:custGeom>
            <a:avLst/>
            <a:gdLst/>
            <a:ahLst/>
            <a:cxnLst>
              <a:cxn ang="0">
                <a:pos x="2" y="0"/>
              </a:cxn>
              <a:cxn ang="0">
                <a:pos x="14" y="2"/>
              </a:cxn>
              <a:cxn ang="0">
                <a:pos x="26" y="4"/>
              </a:cxn>
              <a:cxn ang="0">
                <a:pos x="26" y="10"/>
              </a:cxn>
              <a:cxn ang="0">
                <a:pos x="24" y="18"/>
              </a:cxn>
              <a:cxn ang="0">
                <a:pos x="12" y="14"/>
              </a:cxn>
              <a:cxn ang="0">
                <a:pos x="0" y="10"/>
              </a:cxn>
              <a:cxn ang="0">
                <a:pos x="2" y="0"/>
              </a:cxn>
            </a:cxnLst>
            <a:rect l="0" t="0" r="r" b="b"/>
            <a:pathLst>
              <a:path w="26" h="18">
                <a:moveTo>
                  <a:pt x="2" y="0"/>
                </a:moveTo>
                <a:lnTo>
                  <a:pt x="14" y="2"/>
                </a:lnTo>
                <a:lnTo>
                  <a:pt x="26" y="4"/>
                </a:lnTo>
                <a:lnTo>
                  <a:pt x="26" y="10"/>
                </a:lnTo>
                <a:lnTo>
                  <a:pt x="24" y="18"/>
                </a:lnTo>
                <a:lnTo>
                  <a:pt x="12" y="14"/>
                </a:lnTo>
                <a:lnTo>
                  <a:pt x="0" y="10"/>
                </a:lnTo>
                <a:lnTo>
                  <a:pt x="2" y="0"/>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78" name="Freeform 537"/>
          <p:cNvSpPr>
            <a:spLocks/>
          </p:cNvSpPr>
          <p:nvPr/>
        </p:nvSpPr>
        <p:spPr bwMode="auto">
          <a:xfrm>
            <a:off x="7203002" y="4330239"/>
            <a:ext cx="155341" cy="196615"/>
          </a:xfrm>
          <a:custGeom>
            <a:avLst/>
            <a:gdLst/>
            <a:ahLst/>
            <a:cxnLst>
              <a:cxn ang="0">
                <a:pos x="12" y="36"/>
              </a:cxn>
              <a:cxn ang="0">
                <a:pos x="12" y="26"/>
              </a:cxn>
              <a:cxn ang="0">
                <a:pos x="20" y="14"/>
              </a:cxn>
              <a:cxn ang="0">
                <a:pos x="32" y="8"/>
              </a:cxn>
              <a:cxn ang="0">
                <a:pos x="48" y="10"/>
              </a:cxn>
              <a:cxn ang="0">
                <a:pos x="58" y="14"/>
              </a:cxn>
              <a:cxn ang="0">
                <a:pos x="74" y="14"/>
              </a:cxn>
              <a:cxn ang="0">
                <a:pos x="84" y="12"/>
              </a:cxn>
              <a:cxn ang="0">
                <a:pos x="90" y="8"/>
              </a:cxn>
              <a:cxn ang="0">
                <a:pos x="98" y="0"/>
              </a:cxn>
              <a:cxn ang="0">
                <a:pos x="98" y="8"/>
              </a:cxn>
              <a:cxn ang="0">
                <a:pos x="88" y="20"/>
              </a:cxn>
              <a:cxn ang="0">
                <a:pos x="80" y="26"/>
              </a:cxn>
              <a:cxn ang="0">
                <a:pos x="56" y="22"/>
              </a:cxn>
              <a:cxn ang="0">
                <a:pos x="42" y="20"/>
              </a:cxn>
              <a:cxn ang="0">
                <a:pos x="30" y="20"/>
              </a:cxn>
              <a:cxn ang="0">
                <a:pos x="24" y="20"/>
              </a:cxn>
              <a:cxn ang="0">
                <a:pos x="18" y="26"/>
              </a:cxn>
              <a:cxn ang="0">
                <a:pos x="18" y="36"/>
              </a:cxn>
              <a:cxn ang="0">
                <a:pos x="22" y="42"/>
              </a:cxn>
              <a:cxn ang="0">
                <a:pos x="26" y="46"/>
              </a:cxn>
              <a:cxn ang="0">
                <a:pos x="28" y="50"/>
              </a:cxn>
              <a:cxn ang="0">
                <a:pos x="32" y="52"/>
              </a:cxn>
              <a:cxn ang="0">
                <a:pos x="38" y="44"/>
              </a:cxn>
              <a:cxn ang="0">
                <a:pos x="42" y="42"/>
              </a:cxn>
              <a:cxn ang="0">
                <a:pos x="52" y="44"/>
              </a:cxn>
              <a:cxn ang="0">
                <a:pos x="60" y="40"/>
              </a:cxn>
              <a:cxn ang="0">
                <a:pos x="70" y="40"/>
              </a:cxn>
              <a:cxn ang="0">
                <a:pos x="68" y="46"/>
              </a:cxn>
              <a:cxn ang="0">
                <a:pos x="56" y="48"/>
              </a:cxn>
              <a:cxn ang="0">
                <a:pos x="50" y="54"/>
              </a:cxn>
              <a:cxn ang="0">
                <a:pos x="44" y="60"/>
              </a:cxn>
              <a:cxn ang="0">
                <a:pos x="44" y="62"/>
              </a:cxn>
              <a:cxn ang="0">
                <a:pos x="48" y="68"/>
              </a:cxn>
              <a:cxn ang="0">
                <a:pos x="54" y="80"/>
              </a:cxn>
              <a:cxn ang="0">
                <a:pos x="54" y="84"/>
              </a:cxn>
              <a:cxn ang="0">
                <a:pos x="56" y="92"/>
              </a:cxn>
              <a:cxn ang="0">
                <a:pos x="62" y="96"/>
              </a:cxn>
              <a:cxn ang="0">
                <a:pos x="54" y="100"/>
              </a:cxn>
              <a:cxn ang="0">
                <a:pos x="46" y="98"/>
              </a:cxn>
              <a:cxn ang="0">
                <a:pos x="44" y="104"/>
              </a:cxn>
              <a:cxn ang="0">
                <a:pos x="38" y="94"/>
              </a:cxn>
              <a:cxn ang="0">
                <a:pos x="34" y="84"/>
              </a:cxn>
              <a:cxn ang="0">
                <a:pos x="32" y="70"/>
              </a:cxn>
              <a:cxn ang="0">
                <a:pos x="24" y="70"/>
              </a:cxn>
              <a:cxn ang="0">
                <a:pos x="22" y="76"/>
              </a:cxn>
              <a:cxn ang="0">
                <a:pos x="24" y="92"/>
              </a:cxn>
              <a:cxn ang="0">
                <a:pos x="24" y="98"/>
              </a:cxn>
              <a:cxn ang="0">
                <a:pos x="24" y="112"/>
              </a:cxn>
              <a:cxn ang="0">
                <a:pos x="22" y="118"/>
              </a:cxn>
              <a:cxn ang="0">
                <a:pos x="10" y="116"/>
              </a:cxn>
              <a:cxn ang="0">
                <a:pos x="10" y="102"/>
              </a:cxn>
              <a:cxn ang="0">
                <a:pos x="12" y="90"/>
              </a:cxn>
              <a:cxn ang="0">
                <a:pos x="10" y="84"/>
              </a:cxn>
              <a:cxn ang="0">
                <a:pos x="0" y="80"/>
              </a:cxn>
              <a:cxn ang="0">
                <a:pos x="0" y="68"/>
              </a:cxn>
              <a:cxn ang="0">
                <a:pos x="4" y="58"/>
              </a:cxn>
              <a:cxn ang="0">
                <a:pos x="8" y="42"/>
              </a:cxn>
              <a:cxn ang="0">
                <a:pos x="12" y="36"/>
              </a:cxn>
            </a:cxnLst>
            <a:rect l="0" t="0" r="r" b="b"/>
            <a:pathLst>
              <a:path w="98" h="118">
                <a:moveTo>
                  <a:pt x="12" y="36"/>
                </a:moveTo>
                <a:lnTo>
                  <a:pt x="12" y="26"/>
                </a:lnTo>
                <a:lnTo>
                  <a:pt x="20" y="14"/>
                </a:lnTo>
                <a:lnTo>
                  <a:pt x="32" y="8"/>
                </a:lnTo>
                <a:lnTo>
                  <a:pt x="48" y="10"/>
                </a:lnTo>
                <a:lnTo>
                  <a:pt x="58" y="14"/>
                </a:lnTo>
                <a:lnTo>
                  <a:pt x="74" y="14"/>
                </a:lnTo>
                <a:lnTo>
                  <a:pt x="84" y="12"/>
                </a:lnTo>
                <a:lnTo>
                  <a:pt x="90" y="8"/>
                </a:lnTo>
                <a:lnTo>
                  <a:pt x="98" y="0"/>
                </a:lnTo>
                <a:lnTo>
                  <a:pt x="98" y="8"/>
                </a:lnTo>
                <a:lnTo>
                  <a:pt x="88" y="20"/>
                </a:lnTo>
                <a:lnTo>
                  <a:pt x="80" y="26"/>
                </a:lnTo>
                <a:lnTo>
                  <a:pt x="56" y="22"/>
                </a:lnTo>
                <a:lnTo>
                  <a:pt x="42" y="20"/>
                </a:lnTo>
                <a:lnTo>
                  <a:pt x="30" y="20"/>
                </a:lnTo>
                <a:lnTo>
                  <a:pt x="24" y="20"/>
                </a:lnTo>
                <a:lnTo>
                  <a:pt x="18" y="26"/>
                </a:lnTo>
                <a:lnTo>
                  <a:pt x="18" y="36"/>
                </a:lnTo>
                <a:lnTo>
                  <a:pt x="22" y="42"/>
                </a:lnTo>
                <a:lnTo>
                  <a:pt x="26" y="46"/>
                </a:lnTo>
                <a:lnTo>
                  <a:pt x="28" y="50"/>
                </a:lnTo>
                <a:lnTo>
                  <a:pt x="32" y="52"/>
                </a:lnTo>
                <a:lnTo>
                  <a:pt x="38" y="44"/>
                </a:lnTo>
                <a:lnTo>
                  <a:pt x="42" y="42"/>
                </a:lnTo>
                <a:lnTo>
                  <a:pt x="52" y="44"/>
                </a:lnTo>
                <a:lnTo>
                  <a:pt x="60" y="40"/>
                </a:lnTo>
                <a:lnTo>
                  <a:pt x="70" y="40"/>
                </a:lnTo>
                <a:lnTo>
                  <a:pt x="68" y="46"/>
                </a:lnTo>
                <a:lnTo>
                  <a:pt x="56" y="48"/>
                </a:lnTo>
                <a:lnTo>
                  <a:pt x="50" y="54"/>
                </a:lnTo>
                <a:lnTo>
                  <a:pt x="44" y="60"/>
                </a:lnTo>
                <a:lnTo>
                  <a:pt x="44" y="62"/>
                </a:lnTo>
                <a:lnTo>
                  <a:pt x="48" y="68"/>
                </a:lnTo>
                <a:lnTo>
                  <a:pt x="54" y="80"/>
                </a:lnTo>
                <a:lnTo>
                  <a:pt x="54" y="84"/>
                </a:lnTo>
                <a:lnTo>
                  <a:pt x="56" y="92"/>
                </a:lnTo>
                <a:lnTo>
                  <a:pt x="62" y="96"/>
                </a:lnTo>
                <a:lnTo>
                  <a:pt x="54" y="100"/>
                </a:lnTo>
                <a:lnTo>
                  <a:pt x="46" y="98"/>
                </a:lnTo>
                <a:lnTo>
                  <a:pt x="44" y="104"/>
                </a:lnTo>
                <a:lnTo>
                  <a:pt x="38" y="94"/>
                </a:lnTo>
                <a:lnTo>
                  <a:pt x="34" y="84"/>
                </a:lnTo>
                <a:lnTo>
                  <a:pt x="32" y="70"/>
                </a:lnTo>
                <a:lnTo>
                  <a:pt x="24" y="70"/>
                </a:lnTo>
                <a:lnTo>
                  <a:pt x="22" y="76"/>
                </a:lnTo>
                <a:lnTo>
                  <a:pt x="24" y="92"/>
                </a:lnTo>
                <a:lnTo>
                  <a:pt x="24" y="98"/>
                </a:lnTo>
                <a:lnTo>
                  <a:pt x="24" y="112"/>
                </a:lnTo>
                <a:lnTo>
                  <a:pt x="22" y="118"/>
                </a:lnTo>
                <a:lnTo>
                  <a:pt x="10" y="116"/>
                </a:lnTo>
                <a:lnTo>
                  <a:pt x="10" y="102"/>
                </a:lnTo>
                <a:lnTo>
                  <a:pt x="12" y="90"/>
                </a:lnTo>
                <a:lnTo>
                  <a:pt x="10" y="84"/>
                </a:lnTo>
                <a:lnTo>
                  <a:pt x="0" y="80"/>
                </a:lnTo>
                <a:lnTo>
                  <a:pt x="0" y="68"/>
                </a:lnTo>
                <a:lnTo>
                  <a:pt x="4" y="58"/>
                </a:lnTo>
                <a:lnTo>
                  <a:pt x="8" y="42"/>
                </a:lnTo>
                <a:lnTo>
                  <a:pt x="12" y="36"/>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79" name="Freeform 538"/>
          <p:cNvSpPr>
            <a:spLocks/>
          </p:cNvSpPr>
          <p:nvPr/>
        </p:nvSpPr>
        <p:spPr bwMode="auto">
          <a:xfrm>
            <a:off x="7501002" y="4390224"/>
            <a:ext cx="256788" cy="226608"/>
          </a:xfrm>
          <a:custGeom>
            <a:avLst/>
            <a:gdLst/>
            <a:ahLst/>
            <a:cxnLst>
              <a:cxn ang="0">
                <a:pos x="2" y="8"/>
              </a:cxn>
              <a:cxn ang="0">
                <a:pos x="20" y="2"/>
              </a:cxn>
              <a:cxn ang="0">
                <a:pos x="30" y="0"/>
              </a:cxn>
              <a:cxn ang="0">
                <a:pos x="48" y="2"/>
              </a:cxn>
              <a:cxn ang="0">
                <a:pos x="56" y="10"/>
              </a:cxn>
              <a:cxn ang="0">
                <a:pos x="54" y="22"/>
              </a:cxn>
              <a:cxn ang="0">
                <a:pos x="54" y="30"/>
              </a:cxn>
              <a:cxn ang="0">
                <a:pos x="60" y="34"/>
              </a:cxn>
              <a:cxn ang="0">
                <a:pos x="62" y="42"/>
              </a:cxn>
              <a:cxn ang="0">
                <a:pos x="70" y="44"/>
              </a:cxn>
              <a:cxn ang="0">
                <a:pos x="80" y="42"/>
              </a:cxn>
              <a:cxn ang="0">
                <a:pos x="86" y="32"/>
              </a:cxn>
              <a:cxn ang="0">
                <a:pos x="94" y="26"/>
              </a:cxn>
              <a:cxn ang="0">
                <a:pos x="104" y="22"/>
              </a:cxn>
              <a:cxn ang="0">
                <a:pos x="110" y="16"/>
              </a:cxn>
              <a:cxn ang="0">
                <a:pos x="128" y="22"/>
              </a:cxn>
              <a:cxn ang="0">
                <a:pos x="142" y="26"/>
              </a:cxn>
              <a:cxn ang="0">
                <a:pos x="158" y="32"/>
              </a:cxn>
              <a:cxn ang="0">
                <a:pos x="162" y="34"/>
              </a:cxn>
              <a:cxn ang="0">
                <a:pos x="162" y="136"/>
              </a:cxn>
              <a:cxn ang="0">
                <a:pos x="148" y="124"/>
              </a:cxn>
              <a:cxn ang="0">
                <a:pos x="138" y="120"/>
              </a:cxn>
              <a:cxn ang="0">
                <a:pos x="130" y="120"/>
              </a:cxn>
              <a:cxn ang="0">
                <a:pos x="124" y="124"/>
              </a:cxn>
              <a:cxn ang="0">
                <a:pos x="110" y="126"/>
              </a:cxn>
              <a:cxn ang="0">
                <a:pos x="108" y="118"/>
              </a:cxn>
              <a:cxn ang="0">
                <a:pos x="110" y="114"/>
              </a:cxn>
              <a:cxn ang="0">
                <a:pos x="116" y="112"/>
              </a:cxn>
              <a:cxn ang="0">
                <a:pos x="124" y="110"/>
              </a:cxn>
              <a:cxn ang="0">
                <a:pos x="126" y="98"/>
              </a:cxn>
              <a:cxn ang="0">
                <a:pos x="122" y="90"/>
              </a:cxn>
              <a:cxn ang="0">
                <a:pos x="112" y="80"/>
              </a:cxn>
              <a:cxn ang="0">
                <a:pos x="90" y="68"/>
              </a:cxn>
              <a:cxn ang="0">
                <a:pos x="66" y="62"/>
              </a:cxn>
              <a:cxn ang="0">
                <a:pos x="60" y="56"/>
              </a:cxn>
              <a:cxn ang="0">
                <a:pos x="54" y="54"/>
              </a:cxn>
              <a:cxn ang="0">
                <a:pos x="48" y="40"/>
              </a:cxn>
              <a:cxn ang="0">
                <a:pos x="42" y="42"/>
              </a:cxn>
              <a:cxn ang="0">
                <a:pos x="42" y="48"/>
              </a:cxn>
              <a:cxn ang="0">
                <a:pos x="42" y="58"/>
              </a:cxn>
              <a:cxn ang="0">
                <a:pos x="32" y="56"/>
              </a:cxn>
              <a:cxn ang="0">
                <a:pos x="32" y="46"/>
              </a:cxn>
              <a:cxn ang="0">
                <a:pos x="30" y="40"/>
              </a:cxn>
              <a:cxn ang="0">
                <a:pos x="20" y="38"/>
              </a:cxn>
              <a:cxn ang="0">
                <a:pos x="30" y="32"/>
              </a:cxn>
              <a:cxn ang="0">
                <a:pos x="42" y="34"/>
              </a:cxn>
              <a:cxn ang="0">
                <a:pos x="50" y="32"/>
              </a:cxn>
              <a:cxn ang="0">
                <a:pos x="46" y="24"/>
              </a:cxn>
              <a:cxn ang="0">
                <a:pos x="30" y="24"/>
              </a:cxn>
              <a:cxn ang="0">
                <a:pos x="20" y="26"/>
              </a:cxn>
              <a:cxn ang="0">
                <a:pos x="16" y="16"/>
              </a:cxn>
              <a:cxn ang="0">
                <a:pos x="6" y="16"/>
              </a:cxn>
              <a:cxn ang="0">
                <a:pos x="0" y="14"/>
              </a:cxn>
              <a:cxn ang="0">
                <a:pos x="2" y="8"/>
              </a:cxn>
            </a:cxnLst>
            <a:rect l="0" t="0" r="r" b="b"/>
            <a:pathLst>
              <a:path w="162" h="136">
                <a:moveTo>
                  <a:pt x="2" y="8"/>
                </a:moveTo>
                <a:lnTo>
                  <a:pt x="20" y="2"/>
                </a:lnTo>
                <a:lnTo>
                  <a:pt x="30" y="0"/>
                </a:lnTo>
                <a:lnTo>
                  <a:pt x="48" y="2"/>
                </a:lnTo>
                <a:lnTo>
                  <a:pt x="56" y="10"/>
                </a:lnTo>
                <a:lnTo>
                  <a:pt x="54" y="22"/>
                </a:lnTo>
                <a:lnTo>
                  <a:pt x="54" y="30"/>
                </a:lnTo>
                <a:lnTo>
                  <a:pt x="60" y="34"/>
                </a:lnTo>
                <a:lnTo>
                  <a:pt x="62" y="42"/>
                </a:lnTo>
                <a:lnTo>
                  <a:pt x="70" y="44"/>
                </a:lnTo>
                <a:lnTo>
                  <a:pt x="80" y="42"/>
                </a:lnTo>
                <a:lnTo>
                  <a:pt x="86" y="32"/>
                </a:lnTo>
                <a:lnTo>
                  <a:pt x="94" y="26"/>
                </a:lnTo>
                <a:lnTo>
                  <a:pt x="104" y="22"/>
                </a:lnTo>
                <a:lnTo>
                  <a:pt x="110" y="16"/>
                </a:lnTo>
                <a:lnTo>
                  <a:pt x="128" y="22"/>
                </a:lnTo>
                <a:lnTo>
                  <a:pt x="142" y="26"/>
                </a:lnTo>
                <a:lnTo>
                  <a:pt x="158" y="32"/>
                </a:lnTo>
                <a:lnTo>
                  <a:pt x="162" y="34"/>
                </a:lnTo>
                <a:lnTo>
                  <a:pt x="162" y="136"/>
                </a:lnTo>
                <a:lnTo>
                  <a:pt x="148" y="124"/>
                </a:lnTo>
                <a:lnTo>
                  <a:pt x="138" y="120"/>
                </a:lnTo>
                <a:lnTo>
                  <a:pt x="130" y="120"/>
                </a:lnTo>
                <a:lnTo>
                  <a:pt x="124" y="124"/>
                </a:lnTo>
                <a:lnTo>
                  <a:pt x="110" y="126"/>
                </a:lnTo>
                <a:lnTo>
                  <a:pt x="108" y="118"/>
                </a:lnTo>
                <a:lnTo>
                  <a:pt x="110" y="114"/>
                </a:lnTo>
                <a:lnTo>
                  <a:pt x="116" y="112"/>
                </a:lnTo>
                <a:lnTo>
                  <a:pt x="124" y="110"/>
                </a:lnTo>
                <a:lnTo>
                  <a:pt x="126" y="98"/>
                </a:lnTo>
                <a:lnTo>
                  <a:pt x="122" y="90"/>
                </a:lnTo>
                <a:lnTo>
                  <a:pt x="112" y="80"/>
                </a:lnTo>
                <a:lnTo>
                  <a:pt x="90" y="68"/>
                </a:lnTo>
                <a:lnTo>
                  <a:pt x="66" y="62"/>
                </a:lnTo>
                <a:lnTo>
                  <a:pt x="60" y="56"/>
                </a:lnTo>
                <a:lnTo>
                  <a:pt x="54" y="54"/>
                </a:lnTo>
                <a:lnTo>
                  <a:pt x="48" y="40"/>
                </a:lnTo>
                <a:lnTo>
                  <a:pt x="42" y="42"/>
                </a:lnTo>
                <a:lnTo>
                  <a:pt x="42" y="48"/>
                </a:lnTo>
                <a:lnTo>
                  <a:pt x="42" y="58"/>
                </a:lnTo>
                <a:lnTo>
                  <a:pt x="32" y="56"/>
                </a:lnTo>
                <a:lnTo>
                  <a:pt x="32" y="46"/>
                </a:lnTo>
                <a:lnTo>
                  <a:pt x="30" y="40"/>
                </a:lnTo>
                <a:lnTo>
                  <a:pt x="20" y="38"/>
                </a:lnTo>
                <a:lnTo>
                  <a:pt x="30" y="32"/>
                </a:lnTo>
                <a:lnTo>
                  <a:pt x="42" y="34"/>
                </a:lnTo>
                <a:lnTo>
                  <a:pt x="50" y="32"/>
                </a:lnTo>
                <a:lnTo>
                  <a:pt x="46" y="24"/>
                </a:lnTo>
                <a:lnTo>
                  <a:pt x="30" y="24"/>
                </a:lnTo>
                <a:lnTo>
                  <a:pt x="20" y="26"/>
                </a:lnTo>
                <a:lnTo>
                  <a:pt x="16" y="16"/>
                </a:lnTo>
                <a:lnTo>
                  <a:pt x="6" y="16"/>
                </a:lnTo>
                <a:lnTo>
                  <a:pt x="0" y="14"/>
                </a:lnTo>
                <a:lnTo>
                  <a:pt x="2" y="8"/>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80" name="Freeform 539"/>
          <p:cNvSpPr>
            <a:spLocks/>
          </p:cNvSpPr>
          <p:nvPr/>
        </p:nvSpPr>
        <p:spPr bwMode="auto">
          <a:xfrm>
            <a:off x="7428088" y="4450208"/>
            <a:ext cx="76085" cy="26660"/>
          </a:xfrm>
          <a:custGeom>
            <a:avLst/>
            <a:gdLst/>
            <a:ahLst/>
            <a:cxnLst>
              <a:cxn ang="0">
                <a:pos x="4" y="2"/>
              </a:cxn>
              <a:cxn ang="0">
                <a:pos x="20" y="0"/>
              </a:cxn>
              <a:cxn ang="0">
                <a:pos x="38" y="2"/>
              </a:cxn>
              <a:cxn ang="0">
                <a:pos x="48" y="10"/>
              </a:cxn>
              <a:cxn ang="0">
                <a:pos x="46" y="16"/>
              </a:cxn>
              <a:cxn ang="0">
                <a:pos x="34" y="12"/>
              </a:cxn>
              <a:cxn ang="0">
                <a:pos x="24" y="10"/>
              </a:cxn>
              <a:cxn ang="0">
                <a:pos x="12" y="10"/>
              </a:cxn>
              <a:cxn ang="0">
                <a:pos x="8" y="14"/>
              </a:cxn>
              <a:cxn ang="0">
                <a:pos x="2" y="14"/>
              </a:cxn>
              <a:cxn ang="0">
                <a:pos x="0" y="6"/>
              </a:cxn>
              <a:cxn ang="0">
                <a:pos x="4" y="2"/>
              </a:cxn>
            </a:cxnLst>
            <a:rect l="0" t="0" r="r" b="b"/>
            <a:pathLst>
              <a:path w="48" h="16">
                <a:moveTo>
                  <a:pt x="4" y="2"/>
                </a:moveTo>
                <a:lnTo>
                  <a:pt x="20" y="0"/>
                </a:lnTo>
                <a:lnTo>
                  <a:pt x="38" y="2"/>
                </a:lnTo>
                <a:lnTo>
                  <a:pt x="48" y="10"/>
                </a:lnTo>
                <a:lnTo>
                  <a:pt x="46" y="16"/>
                </a:lnTo>
                <a:lnTo>
                  <a:pt x="34" y="12"/>
                </a:lnTo>
                <a:lnTo>
                  <a:pt x="24" y="10"/>
                </a:lnTo>
                <a:lnTo>
                  <a:pt x="12" y="10"/>
                </a:lnTo>
                <a:lnTo>
                  <a:pt x="8" y="14"/>
                </a:lnTo>
                <a:lnTo>
                  <a:pt x="2" y="14"/>
                </a:lnTo>
                <a:lnTo>
                  <a:pt x="0" y="6"/>
                </a:lnTo>
                <a:lnTo>
                  <a:pt x="4" y="2"/>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81" name="Freeform 540"/>
          <p:cNvSpPr>
            <a:spLocks/>
          </p:cNvSpPr>
          <p:nvPr/>
        </p:nvSpPr>
        <p:spPr bwMode="auto">
          <a:xfrm>
            <a:off x="7386875" y="4460207"/>
            <a:ext cx="28532" cy="16663"/>
          </a:xfrm>
          <a:custGeom>
            <a:avLst/>
            <a:gdLst/>
            <a:ahLst/>
            <a:cxnLst>
              <a:cxn ang="0">
                <a:pos x="2" y="0"/>
              </a:cxn>
              <a:cxn ang="0">
                <a:pos x="12" y="0"/>
              </a:cxn>
              <a:cxn ang="0">
                <a:pos x="18" y="4"/>
              </a:cxn>
              <a:cxn ang="0">
                <a:pos x="14" y="10"/>
              </a:cxn>
              <a:cxn ang="0">
                <a:pos x="4" y="10"/>
              </a:cxn>
              <a:cxn ang="0">
                <a:pos x="0" y="6"/>
              </a:cxn>
              <a:cxn ang="0">
                <a:pos x="2" y="0"/>
              </a:cxn>
            </a:cxnLst>
            <a:rect l="0" t="0" r="r" b="b"/>
            <a:pathLst>
              <a:path w="18" h="10">
                <a:moveTo>
                  <a:pt x="2" y="0"/>
                </a:moveTo>
                <a:lnTo>
                  <a:pt x="12" y="0"/>
                </a:lnTo>
                <a:lnTo>
                  <a:pt x="18" y="4"/>
                </a:lnTo>
                <a:lnTo>
                  <a:pt x="14" y="10"/>
                </a:lnTo>
                <a:lnTo>
                  <a:pt x="4" y="10"/>
                </a:lnTo>
                <a:lnTo>
                  <a:pt x="0" y="6"/>
                </a:lnTo>
                <a:lnTo>
                  <a:pt x="2" y="0"/>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82" name="Freeform 541"/>
          <p:cNvSpPr>
            <a:spLocks/>
          </p:cNvSpPr>
          <p:nvPr/>
        </p:nvSpPr>
        <p:spPr bwMode="auto">
          <a:xfrm>
            <a:off x="7418576" y="4323575"/>
            <a:ext cx="34872" cy="83312"/>
          </a:xfrm>
          <a:custGeom>
            <a:avLst/>
            <a:gdLst/>
            <a:ahLst/>
            <a:cxnLst>
              <a:cxn ang="0">
                <a:pos x="0" y="0"/>
              </a:cxn>
              <a:cxn ang="0">
                <a:pos x="6" y="2"/>
              </a:cxn>
              <a:cxn ang="0">
                <a:pos x="8" y="10"/>
              </a:cxn>
              <a:cxn ang="0">
                <a:pos x="8" y="14"/>
              </a:cxn>
              <a:cxn ang="0">
                <a:pos x="14" y="6"/>
              </a:cxn>
              <a:cxn ang="0">
                <a:pos x="20" y="4"/>
              </a:cxn>
              <a:cxn ang="0">
                <a:pos x="22" y="14"/>
              </a:cxn>
              <a:cxn ang="0">
                <a:pos x="16" y="16"/>
              </a:cxn>
              <a:cxn ang="0">
                <a:pos x="14" y="20"/>
              </a:cxn>
              <a:cxn ang="0">
                <a:pos x="18" y="22"/>
              </a:cxn>
              <a:cxn ang="0">
                <a:pos x="20" y="26"/>
              </a:cxn>
              <a:cxn ang="0">
                <a:pos x="8" y="26"/>
              </a:cxn>
              <a:cxn ang="0">
                <a:pos x="8" y="30"/>
              </a:cxn>
              <a:cxn ang="0">
                <a:pos x="10" y="38"/>
              </a:cxn>
              <a:cxn ang="0">
                <a:pos x="16" y="44"/>
              </a:cxn>
              <a:cxn ang="0">
                <a:pos x="18" y="46"/>
              </a:cxn>
              <a:cxn ang="0">
                <a:pos x="18" y="48"/>
              </a:cxn>
              <a:cxn ang="0">
                <a:pos x="16" y="50"/>
              </a:cxn>
              <a:cxn ang="0">
                <a:pos x="12" y="50"/>
              </a:cxn>
              <a:cxn ang="0">
                <a:pos x="8" y="48"/>
              </a:cxn>
              <a:cxn ang="0">
                <a:pos x="6" y="46"/>
              </a:cxn>
              <a:cxn ang="0">
                <a:pos x="2" y="32"/>
              </a:cxn>
              <a:cxn ang="0">
                <a:pos x="0" y="22"/>
              </a:cxn>
              <a:cxn ang="0">
                <a:pos x="2" y="12"/>
              </a:cxn>
              <a:cxn ang="0">
                <a:pos x="0" y="0"/>
              </a:cxn>
            </a:cxnLst>
            <a:rect l="0" t="0" r="r" b="b"/>
            <a:pathLst>
              <a:path w="22" h="50">
                <a:moveTo>
                  <a:pt x="0" y="0"/>
                </a:moveTo>
                <a:lnTo>
                  <a:pt x="6" y="2"/>
                </a:lnTo>
                <a:lnTo>
                  <a:pt x="8" y="10"/>
                </a:lnTo>
                <a:lnTo>
                  <a:pt x="8" y="14"/>
                </a:lnTo>
                <a:lnTo>
                  <a:pt x="14" y="6"/>
                </a:lnTo>
                <a:lnTo>
                  <a:pt x="20" y="4"/>
                </a:lnTo>
                <a:lnTo>
                  <a:pt x="22" y="14"/>
                </a:lnTo>
                <a:lnTo>
                  <a:pt x="16" y="16"/>
                </a:lnTo>
                <a:lnTo>
                  <a:pt x="14" y="20"/>
                </a:lnTo>
                <a:lnTo>
                  <a:pt x="18" y="22"/>
                </a:lnTo>
                <a:lnTo>
                  <a:pt x="20" y="26"/>
                </a:lnTo>
                <a:lnTo>
                  <a:pt x="8" y="26"/>
                </a:lnTo>
                <a:lnTo>
                  <a:pt x="8" y="30"/>
                </a:lnTo>
                <a:lnTo>
                  <a:pt x="10" y="38"/>
                </a:lnTo>
                <a:lnTo>
                  <a:pt x="16" y="44"/>
                </a:lnTo>
                <a:lnTo>
                  <a:pt x="18" y="46"/>
                </a:lnTo>
                <a:lnTo>
                  <a:pt x="18" y="48"/>
                </a:lnTo>
                <a:lnTo>
                  <a:pt x="16" y="50"/>
                </a:lnTo>
                <a:lnTo>
                  <a:pt x="12" y="50"/>
                </a:lnTo>
                <a:lnTo>
                  <a:pt x="8" y="48"/>
                </a:lnTo>
                <a:lnTo>
                  <a:pt x="6" y="46"/>
                </a:lnTo>
                <a:lnTo>
                  <a:pt x="2" y="32"/>
                </a:lnTo>
                <a:lnTo>
                  <a:pt x="0" y="22"/>
                </a:lnTo>
                <a:lnTo>
                  <a:pt x="2" y="12"/>
                </a:lnTo>
                <a:lnTo>
                  <a:pt x="0" y="0"/>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83" name="Freeform 542"/>
          <p:cNvSpPr>
            <a:spLocks/>
          </p:cNvSpPr>
          <p:nvPr/>
        </p:nvSpPr>
        <p:spPr bwMode="auto">
          <a:xfrm>
            <a:off x="7757789" y="4446876"/>
            <a:ext cx="244106" cy="216611"/>
          </a:xfrm>
          <a:custGeom>
            <a:avLst/>
            <a:gdLst/>
            <a:ahLst/>
            <a:cxnLst>
              <a:cxn ang="0">
                <a:pos x="0" y="0"/>
              </a:cxn>
              <a:cxn ang="0">
                <a:pos x="14" y="4"/>
              </a:cxn>
              <a:cxn ang="0">
                <a:pos x="32" y="10"/>
              </a:cxn>
              <a:cxn ang="0">
                <a:pos x="50" y="18"/>
              </a:cxn>
              <a:cxn ang="0">
                <a:pos x="66" y="28"/>
              </a:cxn>
              <a:cxn ang="0">
                <a:pos x="74" y="38"/>
              </a:cxn>
              <a:cxn ang="0">
                <a:pos x="84" y="44"/>
              </a:cxn>
              <a:cxn ang="0">
                <a:pos x="100" y="52"/>
              </a:cxn>
              <a:cxn ang="0">
                <a:pos x="108" y="58"/>
              </a:cxn>
              <a:cxn ang="0">
                <a:pos x="108" y="62"/>
              </a:cxn>
              <a:cxn ang="0">
                <a:pos x="110" y="64"/>
              </a:cxn>
              <a:cxn ang="0">
                <a:pos x="108" y="66"/>
              </a:cxn>
              <a:cxn ang="0">
                <a:pos x="94" y="66"/>
              </a:cxn>
              <a:cxn ang="0">
                <a:pos x="100" y="72"/>
              </a:cxn>
              <a:cxn ang="0">
                <a:pos x="110" y="86"/>
              </a:cxn>
              <a:cxn ang="0">
                <a:pos x="124" y="102"/>
              </a:cxn>
              <a:cxn ang="0">
                <a:pos x="130" y="106"/>
              </a:cxn>
              <a:cxn ang="0">
                <a:pos x="138" y="114"/>
              </a:cxn>
              <a:cxn ang="0">
                <a:pos x="154" y="124"/>
              </a:cxn>
              <a:cxn ang="0">
                <a:pos x="152" y="130"/>
              </a:cxn>
              <a:cxn ang="0">
                <a:pos x="136" y="122"/>
              </a:cxn>
              <a:cxn ang="0">
                <a:pos x="124" y="120"/>
              </a:cxn>
              <a:cxn ang="0">
                <a:pos x="104" y="118"/>
              </a:cxn>
              <a:cxn ang="0">
                <a:pos x="94" y="106"/>
              </a:cxn>
              <a:cxn ang="0">
                <a:pos x="84" y="92"/>
              </a:cxn>
              <a:cxn ang="0">
                <a:pos x="72" y="84"/>
              </a:cxn>
              <a:cxn ang="0">
                <a:pos x="60" y="76"/>
              </a:cxn>
              <a:cxn ang="0">
                <a:pos x="46" y="70"/>
              </a:cxn>
              <a:cxn ang="0">
                <a:pos x="46" y="80"/>
              </a:cxn>
              <a:cxn ang="0">
                <a:pos x="42" y="86"/>
              </a:cxn>
              <a:cxn ang="0">
                <a:pos x="28" y="88"/>
              </a:cxn>
              <a:cxn ang="0">
                <a:pos x="30" y="96"/>
              </a:cxn>
              <a:cxn ang="0">
                <a:pos x="38" y="100"/>
              </a:cxn>
              <a:cxn ang="0">
                <a:pos x="32" y="106"/>
              </a:cxn>
              <a:cxn ang="0">
                <a:pos x="18" y="102"/>
              </a:cxn>
              <a:cxn ang="0">
                <a:pos x="8" y="102"/>
              </a:cxn>
              <a:cxn ang="0">
                <a:pos x="0" y="102"/>
              </a:cxn>
              <a:cxn ang="0">
                <a:pos x="0" y="0"/>
              </a:cxn>
            </a:cxnLst>
            <a:rect l="0" t="0" r="r" b="b"/>
            <a:pathLst>
              <a:path w="154" h="130">
                <a:moveTo>
                  <a:pt x="0" y="0"/>
                </a:moveTo>
                <a:lnTo>
                  <a:pt x="14" y="4"/>
                </a:lnTo>
                <a:lnTo>
                  <a:pt x="32" y="10"/>
                </a:lnTo>
                <a:lnTo>
                  <a:pt x="50" y="18"/>
                </a:lnTo>
                <a:lnTo>
                  <a:pt x="66" y="28"/>
                </a:lnTo>
                <a:lnTo>
                  <a:pt x="74" y="38"/>
                </a:lnTo>
                <a:lnTo>
                  <a:pt x="84" y="44"/>
                </a:lnTo>
                <a:lnTo>
                  <a:pt x="100" y="52"/>
                </a:lnTo>
                <a:lnTo>
                  <a:pt x="108" y="58"/>
                </a:lnTo>
                <a:lnTo>
                  <a:pt x="108" y="62"/>
                </a:lnTo>
                <a:lnTo>
                  <a:pt x="110" y="64"/>
                </a:lnTo>
                <a:lnTo>
                  <a:pt x="108" y="66"/>
                </a:lnTo>
                <a:lnTo>
                  <a:pt x="94" y="66"/>
                </a:lnTo>
                <a:lnTo>
                  <a:pt x="100" y="72"/>
                </a:lnTo>
                <a:lnTo>
                  <a:pt x="110" y="86"/>
                </a:lnTo>
                <a:lnTo>
                  <a:pt x="124" y="102"/>
                </a:lnTo>
                <a:lnTo>
                  <a:pt x="130" y="106"/>
                </a:lnTo>
                <a:lnTo>
                  <a:pt x="138" y="114"/>
                </a:lnTo>
                <a:lnTo>
                  <a:pt x="154" y="124"/>
                </a:lnTo>
                <a:lnTo>
                  <a:pt x="152" y="130"/>
                </a:lnTo>
                <a:lnTo>
                  <a:pt x="136" y="122"/>
                </a:lnTo>
                <a:lnTo>
                  <a:pt x="124" y="120"/>
                </a:lnTo>
                <a:lnTo>
                  <a:pt x="104" y="118"/>
                </a:lnTo>
                <a:lnTo>
                  <a:pt x="94" y="106"/>
                </a:lnTo>
                <a:lnTo>
                  <a:pt x="84" y="92"/>
                </a:lnTo>
                <a:lnTo>
                  <a:pt x="72" y="84"/>
                </a:lnTo>
                <a:lnTo>
                  <a:pt x="60" y="76"/>
                </a:lnTo>
                <a:lnTo>
                  <a:pt x="46" y="70"/>
                </a:lnTo>
                <a:lnTo>
                  <a:pt x="46" y="80"/>
                </a:lnTo>
                <a:lnTo>
                  <a:pt x="42" y="86"/>
                </a:lnTo>
                <a:lnTo>
                  <a:pt x="28" y="88"/>
                </a:lnTo>
                <a:lnTo>
                  <a:pt x="30" y="96"/>
                </a:lnTo>
                <a:lnTo>
                  <a:pt x="38" y="100"/>
                </a:lnTo>
                <a:lnTo>
                  <a:pt x="32" y="106"/>
                </a:lnTo>
                <a:lnTo>
                  <a:pt x="18" y="102"/>
                </a:lnTo>
                <a:lnTo>
                  <a:pt x="8" y="102"/>
                </a:lnTo>
                <a:lnTo>
                  <a:pt x="0" y="102"/>
                </a:lnTo>
                <a:lnTo>
                  <a:pt x="0" y="0"/>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584" name="Freeform 543"/>
          <p:cNvSpPr>
            <a:spLocks/>
          </p:cNvSpPr>
          <p:nvPr/>
        </p:nvSpPr>
        <p:spPr bwMode="auto">
          <a:xfrm>
            <a:off x="7954343" y="4486867"/>
            <a:ext cx="91935" cy="59985"/>
          </a:xfrm>
          <a:custGeom>
            <a:avLst/>
            <a:gdLst/>
            <a:ahLst/>
            <a:cxnLst>
              <a:cxn ang="0">
                <a:pos x="0" y="22"/>
              </a:cxn>
              <a:cxn ang="0">
                <a:pos x="14" y="22"/>
              </a:cxn>
              <a:cxn ang="0">
                <a:pos x="34" y="22"/>
              </a:cxn>
              <a:cxn ang="0">
                <a:pos x="40" y="16"/>
              </a:cxn>
              <a:cxn ang="0">
                <a:pos x="50" y="6"/>
              </a:cxn>
              <a:cxn ang="0">
                <a:pos x="56" y="0"/>
              </a:cxn>
              <a:cxn ang="0">
                <a:pos x="58" y="10"/>
              </a:cxn>
              <a:cxn ang="0">
                <a:pos x="54" y="18"/>
              </a:cxn>
              <a:cxn ang="0">
                <a:pos x="46" y="22"/>
              </a:cxn>
              <a:cxn ang="0">
                <a:pos x="38" y="28"/>
              </a:cxn>
              <a:cxn ang="0">
                <a:pos x="32" y="34"/>
              </a:cxn>
              <a:cxn ang="0">
                <a:pos x="20" y="36"/>
              </a:cxn>
              <a:cxn ang="0">
                <a:pos x="6" y="32"/>
              </a:cxn>
              <a:cxn ang="0">
                <a:pos x="0" y="28"/>
              </a:cxn>
              <a:cxn ang="0">
                <a:pos x="0" y="22"/>
              </a:cxn>
            </a:cxnLst>
            <a:rect l="0" t="0" r="r" b="b"/>
            <a:pathLst>
              <a:path w="58" h="36">
                <a:moveTo>
                  <a:pt x="0" y="22"/>
                </a:moveTo>
                <a:lnTo>
                  <a:pt x="14" y="22"/>
                </a:lnTo>
                <a:lnTo>
                  <a:pt x="34" y="22"/>
                </a:lnTo>
                <a:lnTo>
                  <a:pt x="40" y="16"/>
                </a:lnTo>
                <a:lnTo>
                  <a:pt x="50" y="6"/>
                </a:lnTo>
                <a:lnTo>
                  <a:pt x="56" y="0"/>
                </a:lnTo>
                <a:lnTo>
                  <a:pt x="58" y="10"/>
                </a:lnTo>
                <a:lnTo>
                  <a:pt x="54" y="18"/>
                </a:lnTo>
                <a:lnTo>
                  <a:pt x="46" y="22"/>
                </a:lnTo>
                <a:lnTo>
                  <a:pt x="38" y="28"/>
                </a:lnTo>
                <a:lnTo>
                  <a:pt x="32" y="34"/>
                </a:lnTo>
                <a:lnTo>
                  <a:pt x="20" y="36"/>
                </a:lnTo>
                <a:lnTo>
                  <a:pt x="6" y="32"/>
                </a:lnTo>
                <a:lnTo>
                  <a:pt x="0" y="28"/>
                </a:lnTo>
                <a:lnTo>
                  <a:pt x="0" y="22"/>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585" name="Freeform 544"/>
          <p:cNvSpPr>
            <a:spLocks/>
          </p:cNvSpPr>
          <p:nvPr/>
        </p:nvSpPr>
        <p:spPr bwMode="auto">
          <a:xfrm>
            <a:off x="8100172" y="4516858"/>
            <a:ext cx="34872" cy="46655"/>
          </a:xfrm>
          <a:custGeom>
            <a:avLst/>
            <a:gdLst/>
            <a:ahLst/>
            <a:cxnLst>
              <a:cxn ang="0">
                <a:pos x="0" y="0"/>
              </a:cxn>
              <a:cxn ang="0">
                <a:pos x="10" y="6"/>
              </a:cxn>
              <a:cxn ang="0">
                <a:pos x="20" y="16"/>
              </a:cxn>
              <a:cxn ang="0">
                <a:pos x="22" y="28"/>
              </a:cxn>
              <a:cxn ang="0">
                <a:pos x="12" y="22"/>
              </a:cxn>
              <a:cxn ang="0">
                <a:pos x="8" y="14"/>
              </a:cxn>
              <a:cxn ang="0">
                <a:pos x="2" y="8"/>
              </a:cxn>
              <a:cxn ang="0">
                <a:pos x="0" y="0"/>
              </a:cxn>
            </a:cxnLst>
            <a:rect l="0" t="0" r="r" b="b"/>
            <a:pathLst>
              <a:path w="22" h="28">
                <a:moveTo>
                  <a:pt x="0" y="0"/>
                </a:moveTo>
                <a:lnTo>
                  <a:pt x="10" y="6"/>
                </a:lnTo>
                <a:lnTo>
                  <a:pt x="20" y="16"/>
                </a:lnTo>
                <a:lnTo>
                  <a:pt x="22" y="28"/>
                </a:lnTo>
                <a:lnTo>
                  <a:pt x="12" y="22"/>
                </a:lnTo>
                <a:lnTo>
                  <a:pt x="8" y="14"/>
                </a:lnTo>
                <a:lnTo>
                  <a:pt x="2" y="8"/>
                </a:lnTo>
                <a:lnTo>
                  <a:pt x="0" y="0"/>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grpSp>
        <p:nvGrpSpPr>
          <p:cNvPr id="586" name="Group 585"/>
          <p:cNvGrpSpPr/>
          <p:nvPr/>
        </p:nvGrpSpPr>
        <p:grpSpPr>
          <a:xfrm>
            <a:off x="8223811" y="4596836"/>
            <a:ext cx="69746" cy="69983"/>
            <a:chOff x="8230970" y="4533929"/>
            <a:chExt cx="69149" cy="68605"/>
          </a:xfrm>
          <a:solidFill>
            <a:schemeClr val="bg2">
              <a:lumMod val="75000"/>
            </a:schemeClr>
          </a:solidFill>
        </p:grpSpPr>
        <p:sp>
          <p:nvSpPr>
            <p:cNvPr id="587" name="Freeform 545"/>
            <p:cNvSpPr>
              <a:spLocks/>
            </p:cNvSpPr>
            <p:nvPr/>
          </p:nvSpPr>
          <p:spPr bwMode="auto">
            <a:xfrm>
              <a:off x="8230970" y="4560064"/>
              <a:ext cx="31431" cy="19602"/>
            </a:xfrm>
            <a:custGeom>
              <a:avLst/>
              <a:gdLst/>
              <a:ahLst/>
              <a:cxnLst>
                <a:cxn ang="0">
                  <a:pos x="4" y="0"/>
                </a:cxn>
                <a:cxn ang="0">
                  <a:pos x="10" y="0"/>
                </a:cxn>
                <a:cxn ang="0">
                  <a:pos x="20" y="8"/>
                </a:cxn>
                <a:cxn ang="0">
                  <a:pos x="20" y="10"/>
                </a:cxn>
                <a:cxn ang="0">
                  <a:pos x="20" y="12"/>
                </a:cxn>
                <a:cxn ang="0">
                  <a:pos x="18" y="12"/>
                </a:cxn>
                <a:cxn ang="0">
                  <a:pos x="4" y="10"/>
                </a:cxn>
                <a:cxn ang="0">
                  <a:pos x="0" y="4"/>
                </a:cxn>
                <a:cxn ang="0">
                  <a:pos x="4" y="0"/>
                </a:cxn>
              </a:cxnLst>
              <a:rect l="0" t="0" r="r" b="b"/>
              <a:pathLst>
                <a:path w="20" h="12">
                  <a:moveTo>
                    <a:pt x="4" y="0"/>
                  </a:moveTo>
                  <a:lnTo>
                    <a:pt x="10" y="0"/>
                  </a:lnTo>
                  <a:lnTo>
                    <a:pt x="20" y="8"/>
                  </a:lnTo>
                  <a:lnTo>
                    <a:pt x="20" y="10"/>
                  </a:lnTo>
                  <a:lnTo>
                    <a:pt x="20" y="12"/>
                  </a:lnTo>
                  <a:lnTo>
                    <a:pt x="18" y="12"/>
                  </a:lnTo>
                  <a:lnTo>
                    <a:pt x="4" y="10"/>
                  </a:lnTo>
                  <a:lnTo>
                    <a:pt x="0" y="4"/>
                  </a:lnTo>
                  <a:lnTo>
                    <a:pt x="4" y="0"/>
                  </a:lnTo>
                  <a:close/>
                </a:path>
              </a:pathLst>
            </a:custGeom>
            <a:grpFill/>
            <a:ln w="6350" cmpd="sng">
              <a:solidFill>
                <a:schemeClr val="tx1"/>
              </a:solidFill>
              <a:prstDash val="solid"/>
              <a:round/>
              <a:headEnd/>
              <a:tailEnd/>
            </a:ln>
          </p:spPr>
          <p:txBody>
            <a:bodyPr/>
            <a:lstStyle/>
            <a:p>
              <a:endParaRPr lang="en-US" dirty="0"/>
            </a:p>
          </p:txBody>
        </p:sp>
        <p:sp>
          <p:nvSpPr>
            <p:cNvPr id="588" name="Freeform 546"/>
            <p:cNvSpPr>
              <a:spLocks/>
            </p:cNvSpPr>
            <p:nvPr/>
          </p:nvSpPr>
          <p:spPr bwMode="auto">
            <a:xfrm>
              <a:off x="8256115" y="4533929"/>
              <a:ext cx="25145" cy="32669"/>
            </a:xfrm>
            <a:custGeom>
              <a:avLst/>
              <a:gdLst/>
              <a:ahLst/>
              <a:cxnLst>
                <a:cxn ang="0">
                  <a:pos x="0" y="0"/>
                </a:cxn>
                <a:cxn ang="0">
                  <a:pos x="2" y="8"/>
                </a:cxn>
                <a:cxn ang="0">
                  <a:pos x="6" y="18"/>
                </a:cxn>
                <a:cxn ang="0">
                  <a:pos x="16" y="20"/>
                </a:cxn>
                <a:cxn ang="0">
                  <a:pos x="14" y="8"/>
                </a:cxn>
                <a:cxn ang="0">
                  <a:pos x="8" y="4"/>
                </a:cxn>
                <a:cxn ang="0">
                  <a:pos x="0" y="0"/>
                </a:cxn>
              </a:cxnLst>
              <a:rect l="0" t="0" r="r" b="b"/>
              <a:pathLst>
                <a:path w="16" h="20">
                  <a:moveTo>
                    <a:pt x="0" y="0"/>
                  </a:moveTo>
                  <a:lnTo>
                    <a:pt x="2" y="8"/>
                  </a:lnTo>
                  <a:lnTo>
                    <a:pt x="6" y="18"/>
                  </a:lnTo>
                  <a:lnTo>
                    <a:pt x="16" y="20"/>
                  </a:lnTo>
                  <a:lnTo>
                    <a:pt x="14" y="8"/>
                  </a:lnTo>
                  <a:lnTo>
                    <a:pt x="8" y="4"/>
                  </a:lnTo>
                  <a:lnTo>
                    <a:pt x="0" y="0"/>
                  </a:lnTo>
                  <a:close/>
                </a:path>
              </a:pathLst>
            </a:custGeom>
            <a:grpFill/>
            <a:ln w="6350" cmpd="sng">
              <a:solidFill>
                <a:schemeClr val="tx1"/>
              </a:solidFill>
              <a:prstDash val="solid"/>
              <a:round/>
              <a:headEnd/>
              <a:tailEnd/>
            </a:ln>
          </p:spPr>
          <p:txBody>
            <a:bodyPr/>
            <a:lstStyle/>
            <a:p>
              <a:endParaRPr lang="en-US" dirty="0"/>
            </a:p>
          </p:txBody>
        </p:sp>
        <p:sp>
          <p:nvSpPr>
            <p:cNvPr id="589" name="Freeform 547"/>
            <p:cNvSpPr>
              <a:spLocks/>
            </p:cNvSpPr>
            <p:nvPr/>
          </p:nvSpPr>
          <p:spPr bwMode="auto">
            <a:xfrm>
              <a:off x="8278117" y="4586199"/>
              <a:ext cx="22002" cy="16335"/>
            </a:xfrm>
            <a:custGeom>
              <a:avLst/>
              <a:gdLst/>
              <a:ahLst/>
              <a:cxnLst>
                <a:cxn ang="0">
                  <a:pos x="0" y="2"/>
                </a:cxn>
                <a:cxn ang="0">
                  <a:pos x="6" y="0"/>
                </a:cxn>
                <a:cxn ang="0">
                  <a:pos x="14" y="4"/>
                </a:cxn>
                <a:cxn ang="0">
                  <a:pos x="14" y="10"/>
                </a:cxn>
                <a:cxn ang="0">
                  <a:pos x="6" y="8"/>
                </a:cxn>
                <a:cxn ang="0">
                  <a:pos x="0" y="2"/>
                </a:cxn>
              </a:cxnLst>
              <a:rect l="0" t="0" r="r" b="b"/>
              <a:pathLst>
                <a:path w="14" h="10">
                  <a:moveTo>
                    <a:pt x="0" y="2"/>
                  </a:moveTo>
                  <a:lnTo>
                    <a:pt x="6" y="0"/>
                  </a:lnTo>
                  <a:lnTo>
                    <a:pt x="14" y="4"/>
                  </a:lnTo>
                  <a:lnTo>
                    <a:pt x="14" y="10"/>
                  </a:lnTo>
                  <a:lnTo>
                    <a:pt x="6" y="8"/>
                  </a:lnTo>
                  <a:lnTo>
                    <a:pt x="0" y="2"/>
                  </a:lnTo>
                  <a:close/>
                </a:path>
              </a:pathLst>
            </a:custGeom>
            <a:grpFill/>
            <a:ln w="6350" cmpd="sng">
              <a:solidFill>
                <a:schemeClr val="tx1"/>
              </a:solidFill>
              <a:prstDash val="solid"/>
              <a:round/>
              <a:headEnd/>
              <a:tailEnd/>
            </a:ln>
          </p:spPr>
          <p:txBody>
            <a:bodyPr/>
            <a:lstStyle/>
            <a:p>
              <a:endParaRPr lang="en-US" dirty="0"/>
            </a:p>
          </p:txBody>
        </p:sp>
      </p:grpSp>
      <p:sp>
        <p:nvSpPr>
          <p:cNvPr id="590" name="Freeform 548"/>
          <p:cNvSpPr>
            <a:spLocks/>
          </p:cNvSpPr>
          <p:nvPr/>
        </p:nvSpPr>
        <p:spPr bwMode="auto">
          <a:xfrm>
            <a:off x="8341109" y="4920086"/>
            <a:ext cx="69746" cy="59985"/>
          </a:xfrm>
          <a:custGeom>
            <a:avLst/>
            <a:gdLst/>
            <a:ahLst/>
            <a:cxnLst>
              <a:cxn ang="0">
                <a:pos x="0" y="0"/>
              </a:cxn>
              <a:cxn ang="0">
                <a:pos x="14" y="6"/>
              </a:cxn>
              <a:cxn ang="0">
                <a:pos x="24" y="18"/>
              </a:cxn>
              <a:cxn ang="0">
                <a:pos x="34" y="24"/>
              </a:cxn>
              <a:cxn ang="0">
                <a:pos x="44" y="32"/>
              </a:cxn>
              <a:cxn ang="0">
                <a:pos x="42" y="36"/>
              </a:cxn>
              <a:cxn ang="0">
                <a:pos x="30" y="28"/>
              </a:cxn>
              <a:cxn ang="0">
                <a:pos x="20" y="20"/>
              </a:cxn>
              <a:cxn ang="0">
                <a:pos x="10" y="12"/>
              </a:cxn>
              <a:cxn ang="0">
                <a:pos x="2" y="8"/>
              </a:cxn>
              <a:cxn ang="0">
                <a:pos x="0" y="0"/>
              </a:cxn>
            </a:cxnLst>
            <a:rect l="0" t="0" r="r" b="b"/>
            <a:pathLst>
              <a:path w="44" h="36">
                <a:moveTo>
                  <a:pt x="0" y="0"/>
                </a:moveTo>
                <a:lnTo>
                  <a:pt x="14" y="6"/>
                </a:lnTo>
                <a:lnTo>
                  <a:pt x="24" y="18"/>
                </a:lnTo>
                <a:lnTo>
                  <a:pt x="34" y="24"/>
                </a:lnTo>
                <a:lnTo>
                  <a:pt x="44" y="32"/>
                </a:lnTo>
                <a:lnTo>
                  <a:pt x="42" y="36"/>
                </a:lnTo>
                <a:lnTo>
                  <a:pt x="30" y="28"/>
                </a:lnTo>
                <a:lnTo>
                  <a:pt x="20" y="20"/>
                </a:lnTo>
                <a:lnTo>
                  <a:pt x="10" y="12"/>
                </a:lnTo>
                <a:lnTo>
                  <a:pt x="2" y="8"/>
                </a:lnTo>
                <a:lnTo>
                  <a:pt x="0" y="0"/>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grpSp>
        <p:nvGrpSpPr>
          <p:cNvPr id="591" name="Group 590"/>
          <p:cNvGrpSpPr/>
          <p:nvPr/>
        </p:nvGrpSpPr>
        <p:grpSpPr>
          <a:xfrm>
            <a:off x="8401344" y="5319982"/>
            <a:ext cx="298000" cy="386567"/>
            <a:chOff x="8406984" y="5242840"/>
            <a:chExt cx="295451" cy="378958"/>
          </a:xfrm>
          <a:solidFill>
            <a:srgbClr val="0060A9"/>
          </a:solidFill>
        </p:grpSpPr>
        <p:sp>
          <p:nvSpPr>
            <p:cNvPr id="592" name="Freeform 549"/>
            <p:cNvSpPr>
              <a:spLocks/>
            </p:cNvSpPr>
            <p:nvPr/>
          </p:nvSpPr>
          <p:spPr bwMode="auto">
            <a:xfrm>
              <a:off x="8564139" y="5242840"/>
              <a:ext cx="138296" cy="222147"/>
            </a:xfrm>
            <a:custGeom>
              <a:avLst/>
              <a:gdLst/>
              <a:ahLst/>
              <a:cxnLst>
                <a:cxn ang="0">
                  <a:pos x="20" y="98"/>
                </a:cxn>
                <a:cxn ang="0">
                  <a:pos x="14" y="90"/>
                </a:cxn>
                <a:cxn ang="0">
                  <a:pos x="22" y="84"/>
                </a:cxn>
                <a:cxn ang="0">
                  <a:pos x="28" y="80"/>
                </a:cxn>
                <a:cxn ang="0">
                  <a:pos x="28" y="62"/>
                </a:cxn>
                <a:cxn ang="0">
                  <a:pos x="30" y="46"/>
                </a:cxn>
                <a:cxn ang="0">
                  <a:pos x="20" y="34"/>
                </a:cxn>
                <a:cxn ang="0">
                  <a:pos x="8" y="26"/>
                </a:cxn>
                <a:cxn ang="0">
                  <a:pos x="2" y="10"/>
                </a:cxn>
                <a:cxn ang="0">
                  <a:pos x="0" y="0"/>
                </a:cxn>
                <a:cxn ang="0">
                  <a:pos x="10" y="10"/>
                </a:cxn>
                <a:cxn ang="0">
                  <a:pos x="22" y="18"/>
                </a:cxn>
                <a:cxn ang="0">
                  <a:pos x="30" y="26"/>
                </a:cxn>
                <a:cxn ang="0">
                  <a:pos x="28" y="34"/>
                </a:cxn>
                <a:cxn ang="0">
                  <a:pos x="34" y="44"/>
                </a:cxn>
                <a:cxn ang="0">
                  <a:pos x="38" y="52"/>
                </a:cxn>
                <a:cxn ang="0">
                  <a:pos x="44" y="46"/>
                </a:cxn>
                <a:cxn ang="0">
                  <a:pos x="46" y="52"/>
                </a:cxn>
                <a:cxn ang="0">
                  <a:pos x="52" y="60"/>
                </a:cxn>
                <a:cxn ang="0">
                  <a:pos x="64" y="68"/>
                </a:cxn>
                <a:cxn ang="0">
                  <a:pos x="76" y="66"/>
                </a:cxn>
                <a:cxn ang="0">
                  <a:pos x="82" y="60"/>
                </a:cxn>
                <a:cxn ang="0">
                  <a:pos x="88" y="62"/>
                </a:cxn>
                <a:cxn ang="0">
                  <a:pos x="88" y="74"/>
                </a:cxn>
                <a:cxn ang="0">
                  <a:pos x="80" y="80"/>
                </a:cxn>
                <a:cxn ang="0">
                  <a:pos x="80" y="88"/>
                </a:cxn>
                <a:cxn ang="0">
                  <a:pos x="64" y="90"/>
                </a:cxn>
                <a:cxn ang="0">
                  <a:pos x="64" y="98"/>
                </a:cxn>
                <a:cxn ang="0">
                  <a:pos x="64" y="106"/>
                </a:cxn>
                <a:cxn ang="0">
                  <a:pos x="58" y="114"/>
                </a:cxn>
                <a:cxn ang="0">
                  <a:pos x="50" y="126"/>
                </a:cxn>
                <a:cxn ang="0">
                  <a:pos x="40" y="136"/>
                </a:cxn>
                <a:cxn ang="0">
                  <a:pos x="32" y="134"/>
                </a:cxn>
                <a:cxn ang="0">
                  <a:pos x="30" y="122"/>
                </a:cxn>
                <a:cxn ang="0">
                  <a:pos x="36" y="116"/>
                </a:cxn>
                <a:cxn ang="0">
                  <a:pos x="36" y="108"/>
                </a:cxn>
                <a:cxn ang="0">
                  <a:pos x="30" y="100"/>
                </a:cxn>
                <a:cxn ang="0">
                  <a:pos x="20" y="98"/>
                </a:cxn>
              </a:cxnLst>
              <a:rect l="0" t="0" r="r" b="b"/>
              <a:pathLst>
                <a:path w="88" h="136">
                  <a:moveTo>
                    <a:pt x="20" y="98"/>
                  </a:moveTo>
                  <a:lnTo>
                    <a:pt x="14" y="90"/>
                  </a:lnTo>
                  <a:lnTo>
                    <a:pt x="22" y="84"/>
                  </a:lnTo>
                  <a:lnTo>
                    <a:pt x="28" y="80"/>
                  </a:lnTo>
                  <a:lnTo>
                    <a:pt x="28" y="62"/>
                  </a:lnTo>
                  <a:lnTo>
                    <a:pt x="30" y="46"/>
                  </a:lnTo>
                  <a:lnTo>
                    <a:pt x="20" y="34"/>
                  </a:lnTo>
                  <a:lnTo>
                    <a:pt x="8" y="26"/>
                  </a:lnTo>
                  <a:lnTo>
                    <a:pt x="2" y="10"/>
                  </a:lnTo>
                  <a:lnTo>
                    <a:pt x="0" y="0"/>
                  </a:lnTo>
                  <a:lnTo>
                    <a:pt x="10" y="10"/>
                  </a:lnTo>
                  <a:lnTo>
                    <a:pt x="22" y="18"/>
                  </a:lnTo>
                  <a:lnTo>
                    <a:pt x="30" y="26"/>
                  </a:lnTo>
                  <a:lnTo>
                    <a:pt x="28" y="34"/>
                  </a:lnTo>
                  <a:lnTo>
                    <a:pt x="34" y="44"/>
                  </a:lnTo>
                  <a:lnTo>
                    <a:pt x="38" y="52"/>
                  </a:lnTo>
                  <a:lnTo>
                    <a:pt x="44" y="46"/>
                  </a:lnTo>
                  <a:lnTo>
                    <a:pt x="46" y="52"/>
                  </a:lnTo>
                  <a:lnTo>
                    <a:pt x="52" y="60"/>
                  </a:lnTo>
                  <a:lnTo>
                    <a:pt x="64" y="68"/>
                  </a:lnTo>
                  <a:lnTo>
                    <a:pt x="76" y="66"/>
                  </a:lnTo>
                  <a:lnTo>
                    <a:pt x="82" y="60"/>
                  </a:lnTo>
                  <a:lnTo>
                    <a:pt x="88" y="62"/>
                  </a:lnTo>
                  <a:lnTo>
                    <a:pt x="88" y="74"/>
                  </a:lnTo>
                  <a:lnTo>
                    <a:pt x="80" y="80"/>
                  </a:lnTo>
                  <a:lnTo>
                    <a:pt x="80" y="88"/>
                  </a:lnTo>
                  <a:lnTo>
                    <a:pt x="64" y="90"/>
                  </a:lnTo>
                  <a:lnTo>
                    <a:pt x="64" y="98"/>
                  </a:lnTo>
                  <a:lnTo>
                    <a:pt x="64" y="106"/>
                  </a:lnTo>
                  <a:lnTo>
                    <a:pt x="58" y="114"/>
                  </a:lnTo>
                  <a:lnTo>
                    <a:pt x="50" y="126"/>
                  </a:lnTo>
                  <a:lnTo>
                    <a:pt x="40" y="136"/>
                  </a:lnTo>
                  <a:lnTo>
                    <a:pt x="32" y="134"/>
                  </a:lnTo>
                  <a:lnTo>
                    <a:pt x="30" y="122"/>
                  </a:lnTo>
                  <a:lnTo>
                    <a:pt x="36" y="116"/>
                  </a:lnTo>
                  <a:lnTo>
                    <a:pt x="36" y="108"/>
                  </a:lnTo>
                  <a:lnTo>
                    <a:pt x="30" y="100"/>
                  </a:lnTo>
                  <a:lnTo>
                    <a:pt x="20" y="98"/>
                  </a:lnTo>
                  <a:close/>
                </a:path>
              </a:pathLst>
            </a:custGeom>
            <a:grpFill/>
            <a:ln w="6350" cmpd="sng">
              <a:solidFill>
                <a:schemeClr val="tx1"/>
              </a:solidFill>
              <a:prstDash val="solid"/>
              <a:round/>
              <a:headEnd/>
              <a:tailEnd/>
            </a:ln>
          </p:spPr>
          <p:txBody>
            <a:bodyPr/>
            <a:lstStyle/>
            <a:p>
              <a:endParaRPr lang="en-US" dirty="0"/>
            </a:p>
          </p:txBody>
        </p:sp>
        <p:sp>
          <p:nvSpPr>
            <p:cNvPr id="593" name="Freeform 550"/>
            <p:cNvSpPr>
              <a:spLocks/>
            </p:cNvSpPr>
            <p:nvPr/>
          </p:nvSpPr>
          <p:spPr bwMode="auto">
            <a:xfrm>
              <a:off x="8406984" y="5432319"/>
              <a:ext cx="191729" cy="189479"/>
            </a:xfrm>
            <a:custGeom>
              <a:avLst/>
              <a:gdLst/>
              <a:ahLst/>
              <a:cxnLst>
                <a:cxn ang="0">
                  <a:pos x="92" y="0"/>
                </a:cxn>
                <a:cxn ang="0">
                  <a:pos x="100" y="2"/>
                </a:cxn>
                <a:cxn ang="0">
                  <a:pos x="106" y="10"/>
                </a:cxn>
                <a:cxn ang="0">
                  <a:pos x="116" y="10"/>
                </a:cxn>
                <a:cxn ang="0">
                  <a:pos x="122" y="10"/>
                </a:cxn>
                <a:cxn ang="0">
                  <a:pos x="122" y="20"/>
                </a:cxn>
                <a:cxn ang="0">
                  <a:pos x="116" y="30"/>
                </a:cxn>
                <a:cxn ang="0">
                  <a:pos x="110" y="38"/>
                </a:cxn>
                <a:cxn ang="0">
                  <a:pos x="100" y="46"/>
                </a:cxn>
                <a:cxn ang="0">
                  <a:pos x="100" y="60"/>
                </a:cxn>
                <a:cxn ang="0">
                  <a:pos x="90" y="62"/>
                </a:cxn>
                <a:cxn ang="0">
                  <a:pos x="80" y="66"/>
                </a:cxn>
                <a:cxn ang="0">
                  <a:pos x="74" y="74"/>
                </a:cxn>
                <a:cxn ang="0">
                  <a:pos x="70" y="90"/>
                </a:cxn>
                <a:cxn ang="0">
                  <a:pos x="58" y="104"/>
                </a:cxn>
                <a:cxn ang="0">
                  <a:pos x="48" y="114"/>
                </a:cxn>
                <a:cxn ang="0">
                  <a:pos x="30" y="116"/>
                </a:cxn>
                <a:cxn ang="0">
                  <a:pos x="22" y="110"/>
                </a:cxn>
                <a:cxn ang="0">
                  <a:pos x="16" y="108"/>
                </a:cxn>
                <a:cxn ang="0">
                  <a:pos x="0" y="106"/>
                </a:cxn>
                <a:cxn ang="0">
                  <a:pos x="4" y="92"/>
                </a:cxn>
                <a:cxn ang="0">
                  <a:pos x="14" y="80"/>
                </a:cxn>
                <a:cxn ang="0">
                  <a:pos x="30" y="64"/>
                </a:cxn>
                <a:cxn ang="0">
                  <a:pos x="38" y="64"/>
                </a:cxn>
                <a:cxn ang="0">
                  <a:pos x="48" y="52"/>
                </a:cxn>
                <a:cxn ang="0">
                  <a:pos x="60" y="52"/>
                </a:cxn>
                <a:cxn ang="0">
                  <a:pos x="72" y="36"/>
                </a:cxn>
                <a:cxn ang="0">
                  <a:pos x="78" y="26"/>
                </a:cxn>
                <a:cxn ang="0">
                  <a:pos x="88" y="20"/>
                </a:cxn>
                <a:cxn ang="0">
                  <a:pos x="88" y="10"/>
                </a:cxn>
                <a:cxn ang="0">
                  <a:pos x="92" y="0"/>
                </a:cxn>
              </a:cxnLst>
              <a:rect l="0" t="0" r="r" b="b"/>
              <a:pathLst>
                <a:path w="122" h="116">
                  <a:moveTo>
                    <a:pt x="92" y="0"/>
                  </a:moveTo>
                  <a:lnTo>
                    <a:pt x="100" y="2"/>
                  </a:lnTo>
                  <a:lnTo>
                    <a:pt x="106" y="10"/>
                  </a:lnTo>
                  <a:lnTo>
                    <a:pt x="116" y="10"/>
                  </a:lnTo>
                  <a:lnTo>
                    <a:pt x="122" y="10"/>
                  </a:lnTo>
                  <a:lnTo>
                    <a:pt x="122" y="20"/>
                  </a:lnTo>
                  <a:lnTo>
                    <a:pt x="116" y="30"/>
                  </a:lnTo>
                  <a:lnTo>
                    <a:pt x="110" y="38"/>
                  </a:lnTo>
                  <a:lnTo>
                    <a:pt x="100" y="46"/>
                  </a:lnTo>
                  <a:lnTo>
                    <a:pt x="100" y="60"/>
                  </a:lnTo>
                  <a:lnTo>
                    <a:pt x="90" y="62"/>
                  </a:lnTo>
                  <a:lnTo>
                    <a:pt x="80" y="66"/>
                  </a:lnTo>
                  <a:lnTo>
                    <a:pt x="74" y="74"/>
                  </a:lnTo>
                  <a:lnTo>
                    <a:pt x="70" y="90"/>
                  </a:lnTo>
                  <a:lnTo>
                    <a:pt x="58" y="104"/>
                  </a:lnTo>
                  <a:lnTo>
                    <a:pt x="48" y="114"/>
                  </a:lnTo>
                  <a:lnTo>
                    <a:pt x="30" y="116"/>
                  </a:lnTo>
                  <a:lnTo>
                    <a:pt x="22" y="110"/>
                  </a:lnTo>
                  <a:lnTo>
                    <a:pt x="16" y="108"/>
                  </a:lnTo>
                  <a:lnTo>
                    <a:pt x="0" y="106"/>
                  </a:lnTo>
                  <a:lnTo>
                    <a:pt x="4" y="92"/>
                  </a:lnTo>
                  <a:lnTo>
                    <a:pt x="14" y="80"/>
                  </a:lnTo>
                  <a:lnTo>
                    <a:pt x="30" y="64"/>
                  </a:lnTo>
                  <a:lnTo>
                    <a:pt x="38" y="64"/>
                  </a:lnTo>
                  <a:lnTo>
                    <a:pt x="48" y="52"/>
                  </a:lnTo>
                  <a:lnTo>
                    <a:pt x="60" y="52"/>
                  </a:lnTo>
                  <a:lnTo>
                    <a:pt x="72" y="36"/>
                  </a:lnTo>
                  <a:lnTo>
                    <a:pt x="78" y="26"/>
                  </a:lnTo>
                  <a:lnTo>
                    <a:pt x="88" y="20"/>
                  </a:lnTo>
                  <a:lnTo>
                    <a:pt x="88" y="10"/>
                  </a:lnTo>
                  <a:lnTo>
                    <a:pt x="92" y="0"/>
                  </a:lnTo>
                  <a:close/>
                </a:path>
              </a:pathLst>
            </a:custGeom>
            <a:grpFill/>
            <a:ln w="6350" cmpd="sng">
              <a:solidFill>
                <a:schemeClr val="tx1"/>
              </a:solidFill>
              <a:prstDash val="solid"/>
              <a:round/>
              <a:headEnd/>
              <a:tailEnd/>
            </a:ln>
          </p:spPr>
          <p:txBody>
            <a:bodyPr/>
            <a:lstStyle/>
            <a:p>
              <a:endParaRPr lang="en-US" dirty="0"/>
            </a:p>
          </p:txBody>
        </p:sp>
      </p:grpSp>
      <p:grpSp>
        <p:nvGrpSpPr>
          <p:cNvPr id="594" name="Group 593"/>
          <p:cNvGrpSpPr/>
          <p:nvPr/>
        </p:nvGrpSpPr>
        <p:grpSpPr>
          <a:xfrm>
            <a:off x="7057172" y="4666819"/>
            <a:ext cx="1014470" cy="943088"/>
            <a:chOff x="7074310" y="4602534"/>
            <a:chExt cx="1005792" cy="924524"/>
          </a:xfrm>
          <a:solidFill>
            <a:srgbClr val="0060A9"/>
          </a:solidFill>
        </p:grpSpPr>
        <p:sp>
          <p:nvSpPr>
            <p:cNvPr id="595" name="Freeform 551"/>
            <p:cNvSpPr>
              <a:spLocks/>
            </p:cNvSpPr>
            <p:nvPr/>
          </p:nvSpPr>
          <p:spPr bwMode="auto">
            <a:xfrm>
              <a:off x="7860085" y="5432319"/>
              <a:ext cx="91149" cy="94739"/>
            </a:xfrm>
            <a:custGeom>
              <a:avLst/>
              <a:gdLst/>
              <a:ahLst/>
              <a:cxnLst>
                <a:cxn ang="0">
                  <a:pos x="2" y="0"/>
                </a:cxn>
                <a:cxn ang="0">
                  <a:pos x="12" y="6"/>
                </a:cxn>
                <a:cxn ang="0">
                  <a:pos x="26" y="12"/>
                </a:cxn>
                <a:cxn ang="0">
                  <a:pos x="40" y="10"/>
                </a:cxn>
                <a:cxn ang="0">
                  <a:pos x="52" y="8"/>
                </a:cxn>
                <a:cxn ang="0">
                  <a:pos x="58" y="10"/>
                </a:cxn>
                <a:cxn ang="0">
                  <a:pos x="58" y="26"/>
                </a:cxn>
                <a:cxn ang="0">
                  <a:pos x="54" y="34"/>
                </a:cxn>
                <a:cxn ang="0">
                  <a:pos x="52" y="42"/>
                </a:cxn>
                <a:cxn ang="0">
                  <a:pos x="48" y="46"/>
                </a:cxn>
                <a:cxn ang="0">
                  <a:pos x="42" y="46"/>
                </a:cxn>
                <a:cxn ang="0">
                  <a:pos x="40" y="50"/>
                </a:cxn>
                <a:cxn ang="0">
                  <a:pos x="32" y="58"/>
                </a:cxn>
                <a:cxn ang="0">
                  <a:pos x="24" y="56"/>
                </a:cxn>
                <a:cxn ang="0">
                  <a:pos x="16" y="48"/>
                </a:cxn>
                <a:cxn ang="0">
                  <a:pos x="10" y="40"/>
                </a:cxn>
                <a:cxn ang="0">
                  <a:pos x="12" y="26"/>
                </a:cxn>
                <a:cxn ang="0">
                  <a:pos x="8" y="18"/>
                </a:cxn>
                <a:cxn ang="0">
                  <a:pos x="0" y="12"/>
                </a:cxn>
                <a:cxn ang="0">
                  <a:pos x="2" y="0"/>
                </a:cxn>
              </a:cxnLst>
              <a:rect l="0" t="0" r="r" b="b"/>
              <a:pathLst>
                <a:path w="58" h="58">
                  <a:moveTo>
                    <a:pt x="2" y="0"/>
                  </a:moveTo>
                  <a:lnTo>
                    <a:pt x="12" y="6"/>
                  </a:lnTo>
                  <a:lnTo>
                    <a:pt x="26" y="12"/>
                  </a:lnTo>
                  <a:lnTo>
                    <a:pt x="40" y="10"/>
                  </a:lnTo>
                  <a:lnTo>
                    <a:pt x="52" y="8"/>
                  </a:lnTo>
                  <a:lnTo>
                    <a:pt x="58" y="10"/>
                  </a:lnTo>
                  <a:lnTo>
                    <a:pt x="58" y="26"/>
                  </a:lnTo>
                  <a:lnTo>
                    <a:pt x="54" y="34"/>
                  </a:lnTo>
                  <a:lnTo>
                    <a:pt x="52" y="42"/>
                  </a:lnTo>
                  <a:lnTo>
                    <a:pt x="48" y="46"/>
                  </a:lnTo>
                  <a:lnTo>
                    <a:pt x="42" y="46"/>
                  </a:lnTo>
                  <a:lnTo>
                    <a:pt x="40" y="50"/>
                  </a:lnTo>
                  <a:lnTo>
                    <a:pt x="32" y="58"/>
                  </a:lnTo>
                  <a:lnTo>
                    <a:pt x="24" y="56"/>
                  </a:lnTo>
                  <a:lnTo>
                    <a:pt x="16" y="48"/>
                  </a:lnTo>
                  <a:lnTo>
                    <a:pt x="10" y="40"/>
                  </a:lnTo>
                  <a:lnTo>
                    <a:pt x="12" y="26"/>
                  </a:lnTo>
                  <a:lnTo>
                    <a:pt x="8" y="18"/>
                  </a:lnTo>
                  <a:lnTo>
                    <a:pt x="0" y="12"/>
                  </a:lnTo>
                  <a:lnTo>
                    <a:pt x="2" y="0"/>
                  </a:lnTo>
                  <a:close/>
                </a:path>
              </a:pathLst>
            </a:custGeom>
            <a:grpFill/>
            <a:ln w="6350" cmpd="sng">
              <a:solidFill>
                <a:schemeClr val="tx1"/>
              </a:solidFill>
              <a:prstDash val="solid"/>
              <a:round/>
              <a:headEnd/>
              <a:tailEnd/>
            </a:ln>
          </p:spPr>
          <p:txBody>
            <a:bodyPr/>
            <a:lstStyle/>
            <a:p>
              <a:endParaRPr lang="en-US" dirty="0"/>
            </a:p>
          </p:txBody>
        </p:sp>
        <p:sp>
          <p:nvSpPr>
            <p:cNvPr id="596" name="Freeform 552"/>
            <p:cNvSpPr>
              <a:spLocks/>
            </p:cNvSpPr>
            <p:nvPr/>
          </p:nvSpPr>
          <p:spPr bwMode="auto">
            <a:xfrm>
              <a:off x="7074310" y="4602534"/>
              <a:ext cx="1005792" cy="777515"/>
            </a:xfrm>
            <a:custGeom>
              <a:avLst/>
              <a:gdLst/>
              <a:ahLst/>
              <a:cxnLst>
                <a:cxn ang="0">
                  <a:pos x="308" y="18"/>
                </a:cxn>
                <a:cxn ang="0">
                  <a:pos x="308" y="4"/>
                </a:cxn>
                <a:cxn ang="0">
                  <a:pos x="340" y="18"/>
                </a:cxn>
                <a:cxn ang="0">
                  <a:pos x="362" y="22"/>
                </a:cxn>
                <a:cxn ang="0">
                  <a:pos x="372" y="30"/>
                </a:cxn>
                <a:cxn ang="0">
                  <a:pos x="352" y="54"/>
                </a:cxn>
                <a:cxn ang="0">
                  <a:pos x="372" y="78"/>
                </a:cxn>
                <a:cxn ang="0">
                  <a:pos x="416" y="102"/>
                </a:cxn>
                <a:cxn ang="0">
                  <a:pos x="450" y="84"/>
                </a:cxn>
                <a:cxn ang="0">
                  <a:pos x="456" y="22"/>
                </a:cxn>
                <a:cxn ang="0">
                  <a:pos x="470" y="6"/>
                </a:cxn>
                <a:cxn ang="0">
                  <a:pos x="484" y="54"/>
                </a:cxn>
                <a:cxn ang="0">
                  <a:pos x="510" y="72"/>
                </a:cxn>
                <a:cxn ang="0">
                  <a:pos x="522" y="102"/>
                </a:cxn>
                <a:cxn ang="0">
                  <a:pos x="532" y="134"/>
                </a:cxn>
                <a:cxn ang="0">
                  <a:pos x="568" y="162"/>
                </a:cxn>
                <a:cxn ang="0">
                  <a:pos x="582" y="188"/>
                </a:cxn>
                <a:cxn ang="0">
                  <a:pos x="612" y="214"/>
                </a:cxn>
                <a:cxn ang="0">
                  <a:pos x="634" y="254"/>
                </a:cxn>
                <a:cxn ang="0">
                  <a:pos x="640" y="300"/>
                </a:cxn>
                <a:cxn ang="0">
                  <a:pos x="624" y="358"/>
                </a:cxn>
                <a:cxn ang="0">
                  <a:pos x="596" y="402"/>
                </a:cxn>
                <a:cxn ang="0">
                  <a:pos x="582" y="450"/>
                </a:cxn>
                <a:cxn ang="0">
                  <a:pos x="550" y="452"/>
                </a:cxn>
                <a:cxn ang="0">
                  <a:pos x="532" y="474"/>
                </a:cxn>
                <a:cxn ang="0">
                  <a:pos x="516" y="468"/>
                </a:cxn>
                <a:cxn ang="0">
                  <a:pos x="500" y="460"/>
                </a:cxn>
                <a:cxn ang="0">
                  <a:pos x="462" y="464"/>
                </a:cxn>
                <a:cxn ang="0">
                  <a:pos x="430" y="452"/>
                </a:cxn>
                <a:cxn ang="0">
                  <a:pos x="418" y="424"/>
                </a:cxn>
                <a:cxn ang="0">
                  <a:pos x="400" y="408"/>
                </a:cxn>
                <a:cxn ang="0">
                  <a:pos x="390" y="402"/>
                </a:cxn>
                <a:cxn ang="0">
                  <a:pos x="392" y="382"/>
                </a:cxn>
                <a:cxn ang="0">
                  <a:pos x="382" y="376"/>
                </a:cxn>
                <a:cxn ang="0">
                  <a:pos x="360" y="402"/>
                </a:cxn>
                <a:cxn ang="0">
                  <a:pos x="340" y="372"/>
                </a:cxn>
                <a:cxn ang="0">
                  <a:pos x="298" y="350"/>
                </a:cxn>
                <a:cxn ang="0">
                  <a:pos x="228" y="356"/>
                </a:cxn>
                <a:cxn ang="0">
                  <a:pos x="172" y="372"/>
                </a:cxn>
                <a:cxn ang="0">
                  <a:pos x="108" y="386"/>
                </a:cxn>
                <a:cxn ang="0">
                  <a:pos x="80" y="406"/>
                </a:cxn>
                <a:cxn ang="0">
                  <a:pos x="30" y="394"/>
                </a:cxn>
                <a:cxn ang="0">
                  <a:pos x="40" y="356"/>
                </a:cxn>
                <a:cxn ang="0">
                  <a:pos x="30" y="310"/>
                </a:cxn>
                <a:cxn ang="0">
                  <a:pos x="4" y="254"/>
                </a:cxn>
                <a:cxn ang="0">
                  <a:pos x="10" y="254"/>
                </a:cxn>
                <a:cxn ang="0">
                  <a:pos x="12" y="238"/>
                </a:cxn>
                <a:cxn ang="0">
                  <a:pos x="12" y="188"/>
                </a:cxn>
                <a:cxn ang="0">
                  <a:pos x="24" y="178"/>
                </a:cxn>
                <a:cxn ang="0">
                  <a:pos x="62" y="158"/>
                </a:cxn>
                <a:cxn ang="0">
                  <a:pos x="122" y="144"/>
                </a:cxn>
                <a:cxn ang="0">
                  <a:pos x="146" y="98"/>
                </a:cxn>
                <a:cxn ang="0">
                  <a:pos x="164" y="102"/>
                </a:cxn>
                <a:cxn ang="0">
                  <a:pos x="176" y="88"/>
                </a:cxn>
                <a:cxn ang="0">
                  <a:pos x="192" y="66"/>
                </a:cxn>
                <a:cxn ang="0">
                  <a:pos x="220" y="48"/>
                </a:cxn>
                <a:cxn ang="0">
                  <a:pos x="242" y="66"/>
                </a:cxn>
                <a:cxn ang="0">
                  <a:pos x="256" y="52"/>
                </a:cxn>
                <a:cxn ang="0">
                  <a:pos x="282" y="24"/>
                </a:cxn>
              </a:cxnLst>
              <a:rect l="0" t="0" r="r" b="b"/>
              <a:pathLst>
                <a:path w="640" h="476">
                  <a:moveTo>
                    <a:pt x="286" y="20"/>
                  </a:moveTo>
                  <a:lnTo>
                    <a:pt x="296" y="22"/>
                  </a:lnTo>
                  <a:lnTo>
                    <a:pt x="308" y="18"/>
                  </a:lnTo>
                  <a:lnTo>
                    <a:pt x="310" y="12"/>
                  </a:lnTo>
                  <a:lnTo>
                    <a:pt x="302" y="6"/>
                  </a:lnTo>
                  <a:lnTo>
                    <a:pt x="308" y="4"/>
                  </a:lnTo>
                  <a:lnTo>
                    <a:pt x="322" y="10"/>
                  </a:lnTo>
                  <a:lnTo>
                    <a:pt x="330" y="14"/>
                  </a:lnTo>
                  <a:lnTo>
                    <a:pt x="340" y="18"/>
                  </a:lnTo>
                  <a:lnTo>
                    <a:pt x="348" y="20"/>
                  </a:lnTo>
                  <a:lnTo>
                    <a:pt x="354" y="22"/>
                  </a:lnTo>
                  <a:lnTo>
                    <a:pt x="362" y="22"/>
                  </a:lnTo>
                  <a:lnTo>
                    <a:pt x="372" y="18"/>
                  </a:lnTo>
                  <a:lnTo>
                    <a:pt x="380" y="22"/>
                  </a:lnTo>
                  <a:lnTo>
                    <a:pt x="372" y="30"/>
                  </a:lnTo>
                  <a:lnTo>
                    <a:pt x="366" y="40"/>
                  </a:lnTo>
                  <a:lnTo>
                    <a:pt x="360" y="48"/>
                  </a:lnTo>
                  <a:lnTo>
                    <a:pt x="352" y="54"/>
                  </a:lnTo>
                  <a:lnTo>
                    <a:pt x="352" y="62"/>
                  </a:lnTo>
                  <a:lnTo>
                    <a:pt x="358" y="68"/>
                  </a:lnTo>
                  <a:lnTo>
                    <a:pt x="372" y="78"/>
                  </a:lnTo>
                  <a:lnTo>
                    <a:pt x="388" y="84"/>
                  </a:lnTo>
                  <a:lnTo>
                    <a:pt x="404" y="96"/>
                  </a:lnTo>
                  <a:lnTo>
                    <a:pt x="416" y="102"/>
                  </a:lnTo>
                  <a:lnTo>
                    <a:pt x="432" y="112"/>
                  </a:lnTo>
                  <a:lnTo>
                    <a:pt x="442" y="100"/>
                  </a:lnTo>
                  <a:lnTo>
                    <a:pt x="450" y="84"/>
                  </a:lnTo>
                  <a:lnTo>
                    <a:pt x="452" y="66"/>
                  </a:lnTo>
                  <a:lnTo>
                    <a:pt x="450" y="40"/>
                  </a:lnTo>
                  <a:lnTo>
                    <a:pt x="456" y="22"/>
                  </a:lnTo>
                  <a:lnTo>
                    <a:pt x="460" y="10"/>
                  </a:lnTo>
                  <a:lnTo>
                    <a:pt x="464" y="0"/>
                  </a:lnTo>
                  <a:lnTo>
                    <a:pt x="470" y="6"/>
                  </a:lnTo>
                  <a:lnTo>
                    <a:pt x="478" y="20"/>
                  </a:lnTo>
                  <a:lnTo>
                    <a:pt x="482" y="32"/>
                  </a:lnTo>
                  <a:lnTo>
                    <a:pt x="484" y="54"/>
                  </a:lnTo>
                  <a:lnTo>
                    <a:pt x="494" y="58"/>
                  </a:lnTo>
                  <a:lnTo>
                    <a:pt x="506" y="62"/>
                  </a:lnTo>
                  <a:lnTo>
                    <a:pt x="510" y="72"/>
                  </a:lnTo>
                  <a:lnTo>
                    <a:pt x="512" y="82"/>
                  </a:lnTo>
                  <a:lnTo>
                    <a:pt x="512" y="96"/>
                  </a:lnTo>
                  <a:lnTo>
                    <a:pt x="522" y="102"/>
                  </a:lnTo>
                  <a:lnTo>
                    <a:pt x="526" y="112"/>
                  </a:lnTo>
                  <a:lnTo>
                    <a:pt x="526" y="124"/>
                  </a:lnTo>
                  <a:lnTo>
                    <a:pt x="532" y="134"/>
                  </a:lnTo>
                  <a:lnTo>
                    <a:pt x="544" y="138"/>
                  </a:lnTo>
                  <a:lnTo>
                    <a:pt x="558" y="148"/>
                  </a:lnTo>
                  <a:lnTo>
                    <a:pt x="568" y="162"/>
                  </a:lnTo>
                  <a:lnTo>
                    <a:pt x="578" y="172"/>
                  </a:lnTo>
                  <a:lnTo>
                    <a:pt x="578" y="182"/>
                  </a:lnTo>
                  <a:lnTo>
                    <a:pt x="582" y="188"/>
                  </a:lnTo>
                  <a:lnTo>
                    <a:pt x="594" y="188"/>
                  </a:lnTo>
                  <a:lnTo>
                    <a:pt x="598" y="204"/>
                  </a:lnTo>
                  <a:lnTo>
                    <a:pt x="612" y="214"/>
                  </a:lnTo>
                  <a:lnTo>
                    <a:pt x="624" y="228"/>
                  </a:lnTo>
                  <a:lnTo>
                    <a:pt x="630" y="242"/>
                  </a:lnTo>
                  <a:lnTo>
                    <a:pt x="634" y="254"/>
                  </a:lnTo>
                  <a:lnTo>
                    <a:pt x="636" y="270"/>
                  </a:lnTo>
                  <a:lnTo>
                    <a:pt x="638" y="282"/>
                  </a:lnTo>
                  <a:lnTo>
                    <a:pt x="640" y="300"/>
                  </a:lnTo>
                  <a:lnTo>
                    <a:pt x="634" y="322"/>
                  </a:lnTo>
                  <a:lnTo>
                    <a:pt x="632" y="340"/>
                  </a:lnTo>
                  <a:lnTo>
                    <a:pt x="624" y="358"/>
                  </a:lnTo>
                  <a:lnTo>
                    <a:pt x="612" y="368"/>
                  </a:lnTo>
                  <a:lnTo>
                    <a:pt x="606" y="380"/>
                  </a:lnTo>
                  <a:lnTo>
                    <a:pt x="596" y="402"/>
                  </a:lnTo>
                  <a:lnTo>
                    <a:pt x="590" y="418"/>
                  </a:lnTo>
                  <a:lnTo>
                    <a:pt x="582" y="432"/>
                  </a:lnTo>
                  <a:lnTo>
                    <a:pt x="582" y="450"/>
                  </a:lnTo>
                  <a:lnTo>
                    <a:pt x="576" y="454"/>
                  </a:lnTo>
                  <a:lnTo>
                    <a:pt x="566" y="454"/>
                  </a:lnTo>
                  <a:lnTo>
                    <a:pt x="550" y="452"/>
                  </a:lnTo>
                  <a:lnTo>
                    <a:pt x="546" y="464"/>
                  </a:lnTo>
                  <a:lnTo>
                    <a:pt x="534" y="472"/>
                  </a:lnTo>
                  <a:lnTo>
                    <a:pt x="532" y="474"/>
                  </a:lnTo>
                  <a:lnTo>
                    <a:pt x="526" y="476"/>
                  </a:lnTo>
                  <a:lnTo>
                    <a:pt x="520" y="472"/>
                  </a:lnTo>
                  <a:lnTo>
                    <a:pt x="516" y="468"/>
                  </a:lnTo>
                  <a:lnTo>
                    <a:pt x="510" y="462"/>
                  </a:lnTo>
                  <a:lnTo>
                    <a:pt x="506" y="458"/>
                  </a:lnTo>
                  <a:lnTo>
                    <a:pt x="500" y="460"/>
                  </a:lnTo>
                  <a:lnTo>
                    <a:pt x="486" y="474"/>
                  </a:lnTo>
                  <a:lnTo>
                    <a:pt x="474" y="470"/>
                  </a:lnTo>
                  <a:lnTo>
                    <a:pt x="462" y="464"/>
                  </a:lnTo>
                  <a:lnTo>
                    <a:pt x="450" y="464"/>
                  </a:lnTo>
                  <a:lnTo>
                    <a:pt x="438" y="462"/>
                  </a:lnTo>
                  <a:lnTo>
                    <a:pt x="430" y="452"/>
                  </a:lnTo>
                  <a:lnTo>
                    <a:pt x="424" y="444"/>
                  </a:lnTo>
                  <a:lnTo>
                    <a:pt x="426" y="434"/>
                  </a:lnTo>
                  <a:lnTo>
                    <a:pt x="418" y="424"/>
                  </a:lnTo>
                  <a:lnTo>
                    <a:pt x="410" y="416"/>
                  </a:lnTo>
                  <a:lnTo>
                    <a:pt x="402" y="416"/>
                  </a:lnTo>
                  <a:lnTo>
                    <a:pt x="400" y="408"/>
                  </a:lnTo>
                  <a:lnTo>
                    <a:pt x="406" y="398"/>
                  </a:lnTo>
                  <a:lnTo>
                    <a:pt x="398" y="394"/>
                  </a:lnTo>
                  <a:lnTo>
                    <a:pt x="390" y="402"/>
                  </a:lnTo>
                  <a:lnTo>
                    <a:pt x="380" y="408"/>
                  </a:lnTo>
                  <a:lnTo>
                    <a:pt x="386" y="388"/>
                  </a:lnTo>
                  <a:lnTo>
                    <a:pt x="392" y="382"/>
                  </a:lnTo>
                  <a:lnTo>
                    <a:pt x="394" y="376"/>
                  </a:lnTo>
                  <a:lnTo>
                    <a:pt x="390" y="366"/>
                  </a:lnTo>
                  <a:lnTo>
                    <a:pt x="382" y="376"/>
                  </a:lnTo>
                  <a:lnTo>
                    <a:pt x="376" y="386"/>
                  </a:lnTo>
                  <a:lnTo>
                    <a:pt x="366" y="394"/>
                  </a:lnTo>
                  <a:lnTo>
                    <a:pt x="360" y="402"/>
                  </a:lnTo>
                  <a:lnTo>
                    <a:pt x="352" y="398"/>
                  </a:lnTo>
                  <a:lnTo>
                    <a:pt x="350" y="386"/>
                  </a:lnTo>
                  <a:lnTo>
                    <a:pt x="340" y="372"/>
                  </a:lnTo>
                  <a:lnTo>
                    <a:pt x="334" y="364"/>
                  </a:lnTo>
                  <a:lnTo>
                    <a:pt x="328" y="358"/>
                  </a:lnTo>
                  <a:lnTo>
                    <a:pt x="298" y="350"/>
                  </a:lnTo>
                  <a:lnTo>
                    <a:pt x="258" y="344"/>
                  </a:lnTo>
                  <a:lnTo>
                    <a:pt x="246" y="348"/>
                  </a:lnTo>
                  <a:lnTo>
                    <a:pt x="228" y="356"/>
                  </a:lnTo>
                  <a:lnTo>
                    <a:pt x="200" y="358"/>
                  </a:lnTo>
                  <a:lnTo>
                    <a:pt x="184" y="368"/>
                  </a:lnTo>
                  <a:lnTo>
                    <a:pt x="172" y="372"/>
                  </a:lnTo>
                  <a:lnTo>
                    <a:pt x="170" y="380"/>
                  </a:lnTo>
                  <a:lnTo>
                    <a:pt x="164" y="386"/>
                  </a:lnTo>
                  <a:lnTo>
                    <a:pt x="108" y="386"/>
                  </a:lnTo>
                  <a:lnTo>
                    <a:pt x="100" y="394"/>
                  </a:lnTo>
                  <a:lnTo>
                    <a:pt x="90" y="394"/>
                  </a:lnTo>
                  <a:lnTo>
                    <a:pt x="80" y="406"/>
                  </a:lnTo>
                  <a:lnTo>
                    <a:pt x="54" y="408"/>
                  </a:lnTo>
                  <a:lnTo>
                    <a:pt x="42" y="400"/>
                  </a:lnTo>
                  <a:lnTo>
                    <a:pt x="30" y="394"/>
                  </a:lnTo>
                  <a:lnTo>
                    <a:pt x="28" y="384"/>
                  </a:lnTo>
                  <a:lnTo>
                    <a:pt x="40" y="378"/>
                  </a:lnTo>
                  <a:lnTo>
                    <a:pt x="40" y="356"/>
                  </a:lnTo>
                  <a:lnTo>
                    <a:pt x="40" y="342"/>
                  </a:lnTo>
                  <a:lnTo>
                    <a:pt x="30" y="328"/>
                  </a:lnTo>
                  <a:lnTo>
                    <a:pt x="30" y="310"/>
                  </a:lnTo>
                  <a:lnTo>
                    <a:pt x="18" y="280"/>
                  </a:lnTo>
                  <a:lnTo>
                    <a:pt x="10" y="264"/>
                  </a:lnTo>
                  <a:lnTo>
                    <a:pt x="4" y="254"/>
                  </a:lnTo>
                  <a:lnTo>
                    <a:pt x="0" y="246"/>
                  </a:lnTo>
                  <a:lnTo>
                    <a:pt x="6" y="248"/>
                  </a:lnTo>
                  <a:lnTo>
                    <a:pt x="10" y="254"/>
                  </a:lnTo>
                  <a:lnTo>
                    <a:pt x="18" y="254"/>
                  </a:lnTo>
                  <a:lnTo>
                    <a:pt x="20" y="244"/>
                  </a:lnTo>
                  <a:lnTo>
                    <a:pt x="12" y="238"/>
                  </a:lnTo>
                  <a:lnTo>
                    <a:pt x="6" y="218"/>
                  </a:lnTo>
                  <a:lnTo>
                    <a:pt x="6" y="204"/>
                  </a:lnTo>
                  <a:lnTo>
                    <a:pt x="12" y="188"/>
                  </a:lnTo>
                  <a:lnTo>
                    <a:pt x="14" y="180"/>
                  </a:lnTo>
                  <a:lnTo>
                    <a:pt x="20" y="186"/>
                  </a:lnTo>
                  <a:lnTo>
                    <a:pt x="24" y="178"/>
                  </a:lnTo>
                  <a:lnTo>
                    <a:pt x="34" y="178"/>
                  </a:lnTo>
                  <a:lnTo>
                    <a:pt x="48" y="162"/>
                  </a:lnTo>
                  <a:lnTo>
                    <a:pt x="62" y="158"/>
                  </a:lnTo>
                  <a:lnTo>
                    <a:pt x="86" y="154"/>
                  </a:lnTo>
                  <a:lnTo>
                    <a:pt x="110" y="146"/>
                  </a:lnTo>
                  <a:lnTo>
                    <a:pt x="122" y="144"/>
                  </a:lnTo>
                  <a:lnTo>
                    <a:pt x="144" y="118"/>
                  </a:lnTo>
                  <a:lnTo>
                    <a:pt x="142" y="106"/>
                  </a:lnTo>
                  <a:lnTo>
                    <a:pt x="146" y="98"/>
                  </a:lnTo>
                  <a:lnTo>
                    <a:pt x="156" y="92"/>
                  </a:lnTo>
                  <a:lnTo>
                    <a:pt x="160" y="98"/>
                  </a:lnTo>
                  <a:lnTo>
                    <a:pt x="164" y="102"/>
                  </a:lnTo>
                  <a:lnTo>
                    <a:pt x="168" y="96"/>
                  </a:lnTo>
                  <a:lnTo>
                    <a:pt x="168" y="84"/>
                  </a:lnTo>
                  <a:lnTo>
                    <a:pt x="176" y="88"/>
                  </a:lnTo>
                  <a:lnTo>
                    <a:pt x="180" y="84"/>
                  </a:lnTo>
                  <a:lnTo>
                    <a:pt x="182" y="72"/>
                  </a:lnTo>
                  <a:lnTo>
                    <a:pt x="192" y="66"/>
                  </a:lnTo>
                  <a:lnTo>
                    <a:pt x="198" y="60"/>
                  </a:lnTo>
                  <a:lnTo>
                    <a:pt x="204" y="60"/>
                  </a:lnTo>
                  <a:lnTo>
                    <a:pt x="220" y="48"/>
                  </a:lnTo>
                  <a:lnTo>
                    <a:pt x="230" y="54"/>
                  </a:lnTo>
                  <a:lnTo>
                    <a:pt x="236" y="60"/>
                  </a:lnTo>
                  <a:lnTo>
                    <a:pt x="242" y="66"/>
                  </a:lnTo>
                  <a:lnTo>
                    <a:pt x="254" y="64"/>
                  </a:lnTo>
                  <a:lnTo>
                    <a:pt x="262" y="62"/>
                  </a:lnTo>
                  <a:lnTo>
                    <a:pt x="256" y="52"/>
                  </a:lnTo>
                  <a:lnTo>
                    <a:pt x="268" y="40"/>
                  </a:lnTo>
                  <a:lnTo>
                    <a:pt x="274" y="28"/>
                  </a:lnTo>
                  <a:lnTo>
                    <a:pt x="282" y="24"/>
                  </a:lnTo>
                  <a:lnTo>
                    <a:pt x="286" y="20"/>
                  </a:lnTo>
                  <a:close/>
                </a:path>
              </a:pathLst>
            </a:custGeom>
            <a:grpFill/>
            <a:ln w="6350" cmpd="sng">
              <a:solidFill>
                <a:schemeClr val="tx1"/>
              </a:solidFill>
              <a:prstDash val="solid"/>
              <a:round/>
              <a:headEnd/>
              <a:tailEnd/>
            </a:ln>
          </p:spPr>
          <p:txBody>
            <a:bodyPr/>
            <a:lstStyle/>
            <a:p>
              <a:endParaRPr lang="en-US" dirty="0"/>
            </a:p>
          </p:txBody>
        </p:sp>
      </p:grpSp>
      <p:sp>
        <p:nvSpPr>
          <p:cNvPr id="597" name="Freeform 553"/>
          <p:cNvSpPr>
            <a:spLocks/>
          </p:cNvSpPr>
          <p:nvPr/>
        </p:nvSpPr>
        <p:spPr bwMode="auto">
          <a:xfrm>
            <a:off x="7225194" y="3883690"/>
            <a:ext cx="110958" cy="159959"/>
          </a:xfrm>
          <a:custGeom>
            <a:avLst/>
            <a:gdLst/>
            <a:ahLst/>
            <a:cxnLst>
              <a:cxn ang="0">
                <a:pos x="4" y="58"/>
              </a:cxn>
              <a:cxn ang="0">
                <a:pos x="14" y="64"/>
              </a:cxn>
              <a:cxn ang="0">
                <a:pos x="16" y="76"/>
              </a:cxn>
              <a:cxn ang="0">
                <a:pos x="24" y="78"/>
              </a:cxn>
              <a:cxn ang="0">
                <a:pos x="30" y="72"/>
              </a:cxn>
              <a:cxn ang="0">
                <a:pos x="38" y="74"/>
              </a:cxn>
              <a:cxn ang="0">
                <a:pos x="40" y="82"/>
              </a:cxn>
              <a:cxn ang="0">
                <a:pos x="48" y="80"/>
              </a:cxn>
              <a:cxn ang="0">
                <a:pos x="52" y="84"/>
              </a:cxn>
              <a:cxn ang="0">
                <a:pos x="62" y="90"/>
              </a:cxn>
              <a:cxn ang="0">
                <a:pos x="66" y="96"/>
              </a:cxn>
              <a:cxn ang="0">
                <a:pos x="70" y="90"/>
              </a:cxn>
              <a:cxn ang="0">
                <a:pos x="62" y="84"/>
              </a:cxn>
              <a:cxn ang="0">
                <a:pos x="62" y="78"/>
              </a:cxn>
              <a:cxn ang="0">
                <a:pos x="58" y="72"/>
              </a:cxn>
              <a:cxn ang="0">
                <a:pos x="50" y="72"/>
              </a:cxn>
              <a:cxn ang="0">
                <a:pos x="46" y="68"/>
              </a:cxn>
              <a:cxn ang="0">
                <a:pos x="40" y="70"/>
              </a:cxn>
              <a:cxn ang="0">
                <a:pos x="32" y="66"/>
              </a:cxn>
              <a:cxn ang="0">
                <a:pos x="28" y="62"/>
              </a:cxn>
              <a:cxn ang="0">
                <a:pos x="26" y="54"/>
              </a:cxn>
              <a:cxn ang="0">
                <a:pos x="28" y="42"/>
              </a:cxn>
              <a:cxn ang="0">
                <a:pos x="34" y="40"/>
              </a:cxn>
              <a:cxn ang="0">
                <a:pos x="40" y="26"/>
              </a:cxn>
              <a:cxn ang="0">
                <a:pos x="38" y="14"/>
              </a:cxn>
              <a:cxn ang="0">
                <a:pos x="38" y="4"/>
              </a:cxn>
              <a:cxn ang="0">
                <a:pos x="28" y="2"/>
              </a:cxn>
              <a:cxn ang="0">
                <a:pos x="12" y="0"/>
              </a:cxn>
              <a:cxn ang="0">
                <a:pos x="10" y="16"/>
              </a:cxn>
              <a:cxn ang="0">
                <a:pos x="10" y="28"/>
              </a:cxn>
              <a:cxn ang="0">
                <a:pos x="12" y="36"/>
              </a:cxn>
              <a:cxn ang="0">
                <a:pos x="0" y="38"/>
              </a:cxn>
              <a:cxn ang="0">
                <a:pos x="2" y="44"/>
              </a:cxn>
              <a:cxn ang="0">
                <a:pos x="4" y="48"/>
              </a:cxn>
              <a:cxn ang="0">
                <a:pos x="4" y="58"/>
              </a:cxn>
            </a:cxnLst>
            <a:rect l="0" t="0" r="r" b="b"/>
            <a:pathLst>
              <a:path w="70" h="96">
                <a:moveTo>
                  <a:pt x="4" y="58"/>
                </a:moveTo>
                <a:lnTo>
                  <a:pt x="14" y="64"/>
                </a:lnTo>
                <a:lnTo>
                  <a:pt x="16" y="76"/>
                </a:lnTo>
                <a:lnTo>
                  <a:pt x="24" y="78"/>
                </a:lnTo>
                <a:lnTo>
                  <a:pt x="30" y="72"/>
                </a:lnTo>
                <a:lnTo>
                  <a:pt x="38" y="74"/>
                </a:lnTo>
                <a:lnTo>
                  <a:pt x="40" y="82"/>
                </a:lnTo>
                <a:lnTo>
                  <a:pt x="48" y="80"/>
                </a:lnTo>
                <a:lnTo>
                  <a:pt x="52" y="84"/>
                </a:lnTo>
                <a:lnTo>
                  <a:pt x="62" y="90"/>
                </a:lnTo>
                <a:lnTo>
                  <a:pt x="66" y="96"/>
                </a:lnTo>
                <a:lnTo>
                  <a:pt x="70" y="90"/>
                </a:lnTo>
                <a:lnTo>
                  <a:pt x="62" y="84"/>
                </a:lnTo>
                <a:lnTo>
                  <a:pt x="62" y="78"/>
                </a:lnTo>
                <a:lnTo>
                  <a:pt x="58" y="72"/>
                </a:lnTo>
                <a:lnTo>
                  <a:pt x="50" y="72"/>
                </a:lnTo>
                <a:lnTo>
                  <a:pt x="46" y="68"/>
                </a:lnTo>
                <a:lnTo>
                  <a:pt x="40" y="70"/>
                </a:lnTo>
                <a:lnTo>
                  <a:pt x="32" y="66"/>
                </a:lnTo>
                <a:lnTo>
                  <a:pt x="28" y="62"/>
                </a:lnTo>
                <a:lnTo>
                  <a:pt x="26" y="54"/>
                </a:lnTo>
                <a:lnTo>
                  <a:pt x="28" y="42"/>
                </a:lnTo>
                <a:lnTo>
                  <a:pt x="34" y="40"/>
                </a:lnTo>
                <a:lnTo>
                  <a:pt x="40" y="26"/>
                </a:lnTo>
                <a:lnTo>
                  <a:pt x="38" y="14"/>
                </a:lnTo>
                <a:lnTo>
                  <a:pt x="38" y="4"/>
                </a:lnTo>
                <a:lnTo>
                  <a:pt x="28" y="2"/>
                </a:lnTo>
                <a:lnTo>
                  <a:pt x="12" y="0"/>
                </a:lnTo>
                <a:lnTo>
                  <a:pt x="10" y="16"/>
                </a:lnTo>
                <a:lnTo>
                  <a:pt x="10" y="28"/>
                </a:lnTo>
                <a:lnTo>
                  <a:pt x="12" y="36"/>
                </a:lnTo>
                <a:lnTo>
                  <a:pt x="0" y="38"/>
                </a:lnTo>
                <a:lnTo>
                  <a:pt x="2" y="44"/>
                </a:lnTo>
                <a:lnTo>
                  <a:pt x="4" y="48"/>
                </a:lnTo>
                <a:lnTo>
                  <a:pt x="4" y="58"/>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98" name="Freeform 554"/>
          <p:cNvSpPr>
            <a:spLocks/>
          </p:cNvSpPr>
          <p:nvPr/>
        </p:nvSpPr>
        <p:spPr bwMode="auto">
          <a:xfrm>
            <a:off x="7158619" y="4080305"/>
            <a:ext cx="66574" cy="76647"/>
          </a:xfrm>
          <a:custGeom>
            <a:avLst/>
            <a:gdLst/>
            <a:ahLst/>
            <a:cxnLst>
              <a:cxn ang="0">
                <a:pos x="0" y="46"/>
              </a:cxn>
              <a:cxn ang="0">
                <a:pos x="8" y="34"/>
              </a:cxn>
              <a:cxn ang="0">
                <a:pos x="20" y="20"/>
              </a:cxn>
              <a:cxn ang="0">
                <a:pos x="32" y="10"/>
              </a:cxn>
              <a:cxn ang="0">
                <a:pos x="36" y="0"/>
              </a:cxn>
              <a:cxn ang="0">
                <a:pos x="38" y="6"/>
              </a:cxn>
              <a:cxn ang="0">
                <a:pos x="42" y="12"/>
              </a:cxn>
              <a:cxn ang="0">
                <a:pos x="32" y="16"/>
              </a:cxn>
              <a:cxn ang="0">
                <a:pos x="20" y="30"/>
              </a:cxn>
              <a:cxn ang="0">
                <a:pos x="14" y="38"/>
              </a:cxn>
              <a:cxn ang="0">
                <a:pos x="0" y="46"/>
              </a:cxn>
            </a:cxnLst>
            <a:rect l="0" t="0" r="r" b="b"/>
            <a:pathLst>
              <a:path w="42" h="46">
                <a:moveTo>
                  <a:pt x="0" y="46"/>
                </a:moveTo>
                <a:lnTo>
                  <a:pt x="8" y="34"/>
                </a:lnTo>
                <a:lnTo>
                  <a:pt x="20" y="20"/>
                </a:lnTo>
                <a:lnTo>
                  <a:pt x="32" y="10"/>
                </a:lnTo>
                <a:lnTo>
                  <a:pt x="36" y="0"/>
                </a:lnTo>
                <a:lnTo>
                  <a:pt x="38" y="6"/>
                </a:lnTo>
                <a:lnTo>
                  <a:pt x="42" y="12"/>
                </a:lnTo>
                <a:lnTo>
                  <a:pt x="32" y="16"/>
                </a:lnTo>
                <a:lnTo>
                  <a:pt x="20" y="30"/>
                </a:lnTo>
                <a:lnTo>
                  <a:pt x="14" y="38"/>
                </a:lnTo>
                <a:lnTo>
                  <a:pt x="0" y="46"/>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599" name="Freeform 555"/>
          <p:cNvSpPr>
            <a:spLocks/>
          </p:cNvSpPr>
          <p:nvPr/>
        </p:nvSpPr>
        <p:spPr bwMode="auto">
          <a:xfrm>
            <a:off x="7275917" y="4120295"/>
            <a:ext cx="117298" cy="99975"/>
          </a:xfrm>
          <a:custGeom>
            <a:avLst/>
            <a:gdLst/>
            <a:ahLst/>
            <a:cxnLst>
              <a:cxn ang="0">
                <a:pos x="58" y="58"/>
              </a:cxn>
              <a:cxn ang="0">
                <a:pos x="40" y="60"/>
              </a:cxn>
              <a:cxn ang="0">
                <a:pos x="34" y="48"/>
              </a:cxn>
              <a:cxn ang="0">
                <a:pos x="34" y="38"/>
              </a:cxn>
              <a:cxn ang="0">
                <a:pos x="40" y="36"/>
              </a:cxn>
              <a:cxn ang="0">
                <a:pos x="32" y="30"/>
              </a:cxn>
              <a:cxn ang="0">
                <a:pos x="24" y="32"/>
              </a:cxn>
              <a:cxn ang="0">
                <a:pos x="18" y="34"/>
              </a:cxn>
              <a:cxn ang="0">
                <a:pos x="12" y="36"/>
              </a:cxn>
              <a:cxn ang="0">
                <a:pos x="8" y="44"/>
              </a:cxn>
              <a:cxn ang="0">
                <a:pos x="4" y="50"/>
              </a:cxn>
              <a:cxn ang="0">
                <a:pos x="0" y="38"/>
              </a:cxn>
              <a:cxn ang="0">
                <a:pos x="4" y="28"/>
              </a:cxn>
              <a:cxn ang="0">
                <a:pos x="14" y="24"/>
              </a:cxn>
              <a:cxn ang="0">
                <a:pos x="22" y="20"/>
              </a:cxn>
              <a:cxn ang="0">
                <a:pos x="26" y="14"/>
              </a:cxn>
              <a:cxn ang="0">
                <a:pos x="32" y="22"/>
              </a:cxn>
              <a:cxn ang="0">
                <a:pos x="36" y="24"/>
              </a:cxn>
              <a:cxn ang="0">
                <a:pos x="42" y="18"/>
              </a:cxn>
              <a:cxn ang="0">
                <a:pos x="50" y="8"/>
              </a:cxn>
              <a:cxn ang="0">
                <a:pos x="54" y="10"/>
              </a:cxn>
              <a:cxn ang="0">
                <a:pos x="58" y="10"/>
              </a:cxn>
              <a:cxn ang="0">
                <a:pos x="58" y="4"/>
              </a:cxn>
              <a:cxn ang="0">
                <a:pos x="62" y="0"/>
              </a:cxn>
              <a:cxn ang="0">
                <a:pos x="68" y="6"/>
              </a:cxn>
              <a:cxn ang="0">
                <a:pos x="72" y="14"/>
              </a:cxn>
              <a:cxn ang="0">
                <a:pos x="74" y="28"/>
              </a:cxn>
              <a:cxn ang="0">
                <a:pos x="74" y="42"/>
              </a:cxn>
              <a:cxn ang="0">
                <a:pos x="66" y="44"/>
              </a:cxn>
              <a:cxn ang="0">
                <a:pos x="64" y="36"/>
              </a:cxn>
              <a:cxn ang="0">
                <a:pos x="58" y="42"/>
              </a:cxn>
              <a:cxn ang="0">
                <a:pos x="54" y="46"/>
              </a:cxn>
              <a:cxn ang="0">
                <a:pos x="58" y="58"/>
              </a:cxn>
            </a:cxnLst>
            <a:rect l="0" t="0" r="r" b="b"/>
            <a:pathLst>
              <a:path w="74" h="60">
                <a:moveTo>
                  <a:pt x="58" y="58"/>
                </a:moveTo>
                <a:lnTo>
                  <a:pt x="40" y="60"/>
                </a:lnTo>
                <a:lnTo>
                  <a:pt x="34" y="48"/>
                </a:lnTo>
                <a:lnTo>
                  <a:pt x="34" y="38"/>
                </a:lnTo>
                <a:lnTo>
                  <a:pt x="40" y="36"/>
                </a:lnTo>
                <a:lnTo>
                  <a:pt x="32" y="30"/>
                </a:lnTo>
                <a:lnTo>
                  <a:pt x="24" y="32"/>
                </a:lnTo>
                <a:lnTo>
                  <a:pt x="18" y="34"/>
                </a:lnTo>
                <a:lnTo>
                  <a:pt x="12" y="36"/>
                </a:lnTo>
                <a:lnTo>
                  <a:pt x="8" y="44"/>
                </a:lnTo>
                <a:lnTo>
                  <a:pt x="4" y="50"/>
                </a:lnTo>
                <a:lnTo>
                  <a:pt x="0" y="38"/>
                </a:lnTo>
                <a:lnTo>
                  <a:pt x="4" y="28"/>
                </a:lnTo>
                <a:lnTo>
                  <a:pt x="14" y="24"/>
                </a:lnTo>
                <a:lnTo>
                  <a:pt x="22" y="20"/>
                </a:lnTo>
                <a:lnTo>
                  <a:pt x="26" y="14"/>
                </a:lnTo>
                <a:lnTo>
                  <a:pt x="32" y="22"/>
                </a:lnTo>
                <a:lnTo>
                  <a:pt x="36" y="24"/>
                </a:lnTo>
                <a:lnTo>
                  <a:pt x="42" y="18"/>
                </a:lnTo>
                <a:lnTo>
                  <a:pt x="50" y="8"/>
                </a:lnTo>
                <a:lnTo>
                  <a:pt x="54" y="10"/>
                </a:lnTo>
                <a:lnTo>
                  <a:pt x="58" y="10"/>
                </a:lnTo>
                <a:lnTo>
                  <a:pt x="58" y="4"/>
                </a:lnTo>
                <a:lnTo>
                  <a:pt x="62" y="0"/>
                </a:lnTo>
                <a:lnTo>
                  <a:pt x="68" y="6"/>
                </a:lnTo>
                <a:lnTo>
                  <a:pt x="72" y="14"/>
                </a:lnTo>
                <a:lnTo>
                  <a:pt x="74" y="28"/>
                </a:lnTo>
                <a:lnTo>
                  <a:pt x="74" y="42"/>
                </a:lnTo>
                <a:lnTo>
                  <a:pt x="66" y="44"/>
                </a:lnTo>
                <a:lnTo>
                  <a:pt x="64" y="36"/>
                </a:lnTo>
                <a:lnTo>
                  <a:pt x="58" y="42"/>
                </a:lnTo>
                <a:lnTo>
                  <a:pt x="54" y="46"/>
                </a:lnTo>
                <a:lnTo>
                  <a:pt x="58" y="58"/>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600" name="Freeform 556"/>
          <p:cNvSpPr>
            <a:spLocks/>
          </p:cNvSpPr>
          <p:nvPr/>
        </p:nvSpPr>
        <p:spPr bwMode="auto">
          <a:xfrm>
            <a:off x="7339321" y="4043648"/>
            <a:ext cx="28532" cy="36657"/>
          </a:xfrm>
          <a:custGeom>
            <a:avLst/>
            <a:gdLst/>
            <a:ahLst/>
            <a:cxnLst>
              <a:cxn ang="0">
                <a:pos x="0" y="4"/>
              </a:cxn>
              <a:cxn ang="0">
                <a:pos x="12" y="0"/>
              </a:cxn>
              <a:cxn ang="0">
                <a:pos x="18" y="2"/>
              </a:cxn>
              <a:cxn ang="0">
                <a:pos x="18" y="16"/>
              </a:cxn>
              <a:cxn ang="0">
                <a:pos x="18" y="22"/>
              </a:cxn>
              <a:cxn ang="0">
                <a:pos x="10" y="18"/>
              </a:cxn>
              <a:cxn ang="0">
                <a:pos x="4" y="12"/>
              </a:cxn>
              <a:cxn ang="0">
                <a:pos x="0" y="4"/>
              </a:cxn>
            </a:cxnLst>
            <a:rect l="0" t="0" r="r" b="b"/>
            <a:pathLst>
              <a:path w="18" h="22">
                <a:moveTo>
                  <a:pt x="0" y="4"/>
                </a:moveTo>
                <a:lnTo>
                  <a:pt x="12" y="0"/>
                </a:lnTo>
                <a:lnTo>
                  <a:pt x="18" y="2"/>
                </a:lnTo>
                <a:lnTo>
                  <a:pt x="18" y="16"/>
                </a:lnTo>
                <a:lnTo>
                  <a:pt x="18" y="22"/>
                </a:lnTo>
                <a:lnTo>
                  <a:pt x="10" y="18"/>
                </a:lnTo>
                <a:lnTo>
                  <a:pt x="4" y="12"/>
                </a:lnTo>
                <a:lnTo>
                  <a:pt x="0" y="4"/>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601" name="Freeform 557"/>
          <p:cNvSpPr>
            <a:spLocks/>
          </p:cNvSpPr>
          <p:nvPr/>
        </p:nvSpPr>
        <p:spPr bwMode="auto">
          <a:xfrm>
            <a:off x="7237874" y="4016988"/>
            <a:ext cx="31702" cy="39989"/>
          </a:xfrm>
          <a:custGeom>
            <a:avLst/>
            <a:gdLst/>
            <a:ahLst/>
            <a:cxnLst>
              <a:cxn ang="0">
                <a:pos x="0" y="0"/>
              </a:cxn>
              <a:cxn ang="0">
                <a:pos x="10" y="2"/>
              </a:cxn>
              <a:cxn ang="0">
                <a:pos x="20" y="10"/>
              </a:cxn>
              <a:cxn ang="0">
                <a:pos x="18" y="22"/>
              </a:cxn>
              <a:cxn ang="0">
                <a:pos x="12" y="24"/>
              </a:cxn>
              <a:cxn ang="0">
                <a:pos x="6" y="10"/>
              </a:cxn>
              <a:cxn ang="0">
                <a:pos x="2" y="6"/>
              </a:cxn>
              <a:cxn ang="0">
                <a:pos x="0" y="0"/>
              </a:cxn>
            </a:cxnLst>
            <a:rect l="0" t="0" r="r" b="b"/>
            <a:pathLst>
              <a:path w="20" h="24">
                <a:moveTo>
                  <a:pt x="0" y="0"/>
                </a:moveTo>
                <a:lnTo>
                  <a:pt x="10" y="2"/>
                </a:lnTo>
                <a:lnTo>
                  <a:pt x="20" y="10"/>
                </a:lnTo>
                <a:lnTo>
                  <a:pt x="18" y="22"/>
                </a:lnTo>
                <a:lnTo>
                  <a:pt x="12" y="24"/>
                </a:lnTo>
                <a:lnTo>
                  <a:pt x="6" y="10"/>
                </a:lnTo>
                <a:lnTo>
                  <a:pt x="2" y="6"/>
                </a:lnTo>
                <a:lnTo>
                  <a:pt x="0" y="0"/>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602" name="Freeform 558"/>
          <p:cNvSpPr>
            <a:spLocks/>
          </p:cNvSpPr>
          <p:nvPr/>
        </p:nvSpPr>
        <p:spPr bwMode="auto">
          <a:xfrm>
            <a:off x="7279086" y="4066975"/>
            <a:ext cx="34872" cy="33325"/>
          </a:xfrm>
          <a:custGeom>
            <a:avLst/>
            <a:gdLst/>
            <a:ahLst/>
            <a:cxnLst>
              <a:cxn ang="0">
                <a:pos x="0" y="0"/>
              </a:cxn>
              <a:cxn ang="0">
                <a:pos x="0" y="10"/>
              </a:cxn>
              <a:cxn ang="0">
                <a:pos x="0" y="20"/>
              </a:cxn>
              <a:cxn ang="0">
                <a:pos x="6" y="16"/>
              </a:cxn>
              <a:cxn ang="0">
                <a:pos x="18" y="8"/>
              </a:cxn>
              <a:cxn ang="0">
                <a:pos x="22" y="2"/>
              </a:cxn>
              <a:cxn ang="0">
                <a:pos x="14" y="0"/>
              </a:cxn>
              <a:cxn ang="0">
                <a:pos x="8" y="2"/>
              </a:cxn>
              <a:cxn ang="0">
                <a:pos x="0" y="0"/>
              </a:cxn>
            </a:cxnLst>
            <a:rect l="0" t="0" r="r" b="b"/>
            <a:pathLst>
              <a:path w="22" h="20">
                <a:moveTo>
                  <a:pt x="0" y="0"/>
                </a:moveTo>
                <a:lnTo>
                  <a:pt x="0" y="10"/>
                </a:lnTo>
                <a:lnTo>
                  <a:pt x="0" y="20"/>
                </a:lnTo>
                <a:lnTo>
                  <a:pt x="6" y="16"/>
                </a:lnTo>
                <a:lnTo>
                  <a:pt x="18" y="8"/>
                </a:lnTo>
                <a:lnTo>
                  <a:pt x="22" y="2"/>
                </a:lnTo>
                <a:lnTo>
                  <a:pt x="14" y="0"/>
                </a:lnTo>
                <a:lnTo>
                  <a:pt x="8" y="2"/>
                </a:lnTo>
                <a:lnTo>
                  <a:pt x="0" y="0"/>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603" name="Freeform 559"/>
          <p:cNvSpPr>
            <a:spLocks/>
          </p:cNvSpPr>
          <p:nvPr/>
        </p:nvSpPr>
        <p:spPr bwMode="auto">
          <a:xfrm>
            <a:off x="7288597" y="4086969"/>
            <a:ext cx="38043" cy="46655"/>
          </a:xfrm>
          <a:custGeom>
            <a:avLst/>
            <a:gdLst/>
            <a:ahLst/>
            <a:cxnLst>
              <a:cxn ang="0">
                <a:pos x="0" y="18"/>
              </a:cxn>
              <a:cxn ang="0">
                <a:pos x="6" y="26"/>
              </a:cxn>
              <a:cxn ang="0">
                <a:pos x="14" y="28"/>
              </a:cxn>
              <a:cxn ang="0">
                <a:pos x="14" y="16"/>
              </a:cxn>
              <a:cxn ang="0">
                <a:pos x="18" y="12"/>
              </a:cxn>
              <a:cxn ang="0">
                <a:pos x="24" y="8"/>
              </a:cxn>
              <a:cxn ang="0">
                <a:pos x="22" y="4"/>
              </a:cxn>
              <a:cxn ang="0">
                <a:pos x="16" y="0"/>
              </a:cxn>
              <a:cxn ang="0">
                <a:pos x="10" y="2"/>
              </a:cxn>
              <a:cxn ang="0">
                <a:pos x="8" y="10"/>
              </a:cxn>
              <a:cxn ang="0">
                <a:pos x="4" y="16"/>
              </a:cxn>
              <a:cxn ang="0">
                <a:pos x="0" y="18"/>
              </a:cxn>
            </a:cxnLst>
            <a:rect l="0" t="0" r="r" b="b"/>
            <a:pathLst>
              <a:path w="24" h="28">
                <a:moveTo>
                  <a:pt x="0" y="18"/>
                </a:moveTo>
                <a:lnTo>
                  <a:pt x="6" y="26"/>
                </a:lnTo>
                <a:lnTo>
                  <a:pt x="14" y="28"/>
                </a:lnTo>
                <a:lnTo>
                  <a:pt x="14" y="16"/>
                </a:lnTo>
                <a:lnTo>
                  <a:pt x="18" y="12"/>
                </a:lnTo>
                <a:lnTo>
                  <a:pt x="24" y="8"/>
                </a:lnTo>
                <a:lnTo>
                  <a:pt x="22" y="4"/>
                </a:lnTo>
                <a:lnTo>
                  <a:pt x="16" y="0"/>
                </a:lnTo>
                <a:lnTo>
                  <a:pt x="10" y="2"/>
                </a:lnTo>
                <a:lnTo>
                  <a:pt x="8" y="10"/>
                </a:lnTo>
                <a:lnTo>
                  <a:pt x="4" y="16"/>
                </a:lnTo>
                <a:lnTo>
                  <a:pt x="0" y="18"/>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604" name="Freeform 560"/>
          <p:cNvSpPr>
            <a:spLocks/>
          </p:cNvSpPr>
          <p:nvPr/>
        </p:nvSpPr>
        <p:spPr bwMode="auto">
          <a:xfrm>
            <a:off x="7231533" y="3697072"/>
            <a:ext cx="47554" cy="89976"/>
          </a:xfrm>
          <a:custGeom>
            <a:avLst/>
            <a:gdLst/>
            <a:ahLst/>
            <a:cxnLst>
              <a:cxn ang="0">
                <a:pos x="30" y="4"/>
              </a:cxn>
              <a:cxn ang="0">
                <a:pos x="26" y="18"/>
              </a:cxn>
              <a:cxn ang="0">
                <a:pos x="22" y="28"/>
              </a:cxn>
              <a:cxn ang="0">
                <a:pos x="20" y="36"/>
              </a:cxn>
              <a:cxn ang="0">
                <a:pos x="16" y="48"/>
              </a:cxn>
              <a:cxn ang="0">
                <a:pos x="10" y="54"/>
              </a:cxn>
              <a:cxn ang="0">
                <a:pos x="4" y="42"/>
              </a:cxn>
              <a:cxn ang="0">
                <a:pos x="0" y="26"/>
              </a:cxn>
              <a:cxn ang="0">
                <a:pos x="8" y="12"/>
              </a:cxn>
              <a:cxn ang="0">
                <a:pos x="18" y="4"/>
              </a:cxn>
              <a:cxn ang="0">
                <a:pos x="22" y="0"/>
              </a:cxn>
              <a:cxn ang="0">
                <a:pos x="30" y="4"/>
              </a:cxn>
            </a:cxnLst>
            <a:rect l="0" t="0" r="r" b="b"/>
            <a:pathLst>
              <a:path w="30" h="54">
                <a:moveTo>
                  <a:pt x="30" y="4"/>
                </a:moveTo>
                <a:lnTo>
                  <a:pt x="26" y="18"/>
                </a:lnTo>
                <a:lnTo>
                  <a:pt x="22" y="28"/>
                </a:lnTo>
                <a:lnTo>
                  <a:pt x="20" y="36"/>
                </a:lnTo>
                <a:lnTo>
                  <a:pt x="16" y="48"/>
                </a:lnTo>
                <a:lnTo>
                  <a:pt x="10" y="54"/>
                </a:lnTo>
                <a:lnTo>
                  <a:pt x="4" y="42"/>
                </a:lnTo>
                <a:lnTo>
                  <a:pt x="0" y="26"/>
                </a:lnTo>
                <a:lnTo>
                  <a:pt x="8" y="12"/>
                </a:lnTo>
                <a:lnTo>
                  <a:pt x="18" y="4"/>
                </a:lnTo>
                <a:lnTo>
                  <a:pt x="22" y="0"/>
                </a:lnTo>
                <a:lnTo>
                  <a:pt x="30" y="4"/>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605" name="Freeform 561"/>
          <p:cNvSpPr>
            <a:spLocks/>
          </p:cNvSpPr>
          <p:nvPr/>
        </p:nvSpPr>
        <p:spPr bwMode="auto">
          <a:xfrm>
            <a:off x="6943045" y="3840368"/>
            <a:ext cx="60233" cy="49987"/>
          </a:xfrm>
          <a:custGeom>
            <a:avLst/>
            <a:gdLst/>
            <a:ahLst/>
            <a:cxnLst>
              <a:cxn ang="0">
                <a:pos x="10" y="6"/>
              </a:cxn>
              <a:cxn ang="0">
                <a:pos x="20" y="0"/>
              </a:cxn>
              <a:cxn ang="0">
                <a:pos x="30" y="0"/>
              </a:cxn>
              <a:cxn ang="0">
                <a:pos x="38" y="2"/>
              </a:cxn>
              <a:cxn ang="0">
                <a:pos x="34" y="8"/>
              </a:cxn>
              <a:cxn ang="0">
                <a:pos x="30" y="14"/>
              </a:cxn>
              <a:cxn ang="0">
                <a:pos x="30" y="24"/>
              </a:cxn>
              <a:cxn ang="0">
                <a:pos x="22" y="26"/>
              </a:cxn>
              <a:cxn ang="0">
                <a:pos x="16" y="30"/>
              </a:cxn>
              <a:cxn ang="0">
                <a:pos x="6" y="28"/>
              </a:cxn>
              <a:cxn ang="0">
                <a:pos x="0" y="20"/>
              </a:cxn>
              <a:cxn ang="0">
                <a:pos x="0" y="10"/>
              </a:cxn>
              <a:cxn ang="0">
                <a:pos x="10" y="6"/>
              </a:cxn>
            </a:cxnLst>
            <a:rect l="0" t="0" r="r" b="b"/>
            <a:pathLst>
              <a:path w="38" h="30">
                <a:moveTo>
                  <a:pt x="10" y="6"/>
                </a:moveTo>
                <a:lnTo>
                  <a:pt x="20" y="0"/>
                </a:lnTo>
                <a:lnTo>
                  <a:pt x="30" y="0"/>
                </a:lnTo>
                <a:lnTo>
                  <a:pt x="38" y="2"/>
                </a:lnTo>
                <a:lnTo>
                  <a:pt x="34" y="8"/>
                </a:lnTo>
                <a:lnTo>
                  <a:pt x="30" y="14"/>
                </a:lnTo>
                <a:lnTo>
                  <a:pt x="30" y="24"/>
                </a:lnTo>
                <a:lnTo>
                  <a:pt x="22" y="26"/>
                </a:lnTo>
                <a:lnTo>
                  <a:pt x="16" y="30"/>
                </a:lnTo>
                <a:lnTo>
                  <a:pt x="6" y="28"/>
                </a:lnTo>
                <a:lnTo>
                  <a:pt x="0" y="20"/>
                </a:lnTo>
                <a:lnTo>
                  <a:pt x="0" y="10"/>
                </a:lnTo>
                <a:lnTo>
                  <a:pt x="10" y="6"/>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606" name="Freeform 562"/>
          <p:cNvSpPr>
            <a:spLocks/>
          </p:cNvSpPr>
          <p:nvPr/>
        </p:nvSpPr>
        <p:spPr bwMode="auto">
          <a:xfrm>
            <a:off x="7729258" y="3087230"/>
            <a:ext cx="145829" cy="129966"/>
          </a:xfrm>
          <a:custGeom>
            <a:avLst/>
            <a:gdLst/>
            <a:ahLst/>
            <a:cxnLst>
              <a:cxn ang="0">
                <a:pos x="30" y="0"/>
              </a:cxn>
              <a:cxn ang="0">
                <a:pos x="38" y="6"/>
              </a:cxn>
              <a:cxn ang="0">
                <a:pos x="48" y="16"/>
              </a:cxn>
              <a:cxn ang="0">
                <a:pos x="66" y="26"/>
              </a:cxn>
              <a:cxn ang="0">
                <a:pos x="76" y="30"/>
              </a:cxn>
              <a:cxn ang="0">
                <a:pos x="84" y="24"/>
              </a:cxn>
              <a:cxn ang="0">
                <a:pos x="90" y="24"/>
              </a:cxn>
              <a:cxn ang="0">
                <a:pos x="84" y="30"/>
              </a:cxn>
              <a:cxn ang="0">
                <a:pos x="88" y="36"/>
              </a:cxn>
              <a:cxn ang="0">
                <a:pos x="92" y="40"/>
              </a:cxn>
              <a:cxn ang="0">
                <a:pos x="84" y="46"/>
              </a:cxn>
              <a:cxn ang="0">
                <a:pos x="80" y="48"/>
              </a:cxn>
              <a:cxn ang="0">
                <a:pos x="74" y="46"/>
              </a:cxn>
              <a:cxn ang="0">
                <a:pos x="68" y="48"/>
              </a:cxn>
              <a:cxn ang="0">
                <a:pos x="58" y="52"/>
              </a:cxn>
              <a:cxn ang="0">
                <a:pos x="52" y="60"/>
              </a:cxn>
              <a:cxn ang="0">
                <a:pos x="52" y="66"/>
              </a:cxn>
              <a:cxn ang="0">
                <a:pos x="44" y="62"/>
              </a:cxn>
              <a:cxn ang="0">
                <a:pos x="36" y="56"/>
              </a:cxn>
              <a:cxn ang="0">
                <a:pos x="28" y="54"/>
              </a:cxn>
              <a:cxn ang="0">
                <a:pos x="24" y="56"/>
              </a:cxn>
              <a:cxn ang="0">
                <a:pos x="22" y="60"/>
              </a:cxn>
              <a:cxn ang="0">
                <a:pos x="16" y="56"/>
              </a:cxn>
              <a:cxn ang="0">
                <a:pos x="10" y="54"/>
              </a:cxn>
              <a:cxn ang="0">
                <a:pos x="8" y="58"/>
              </a:cxn>
              <a:cxn ang="0">
                <a:pos x="10" y="64"/>
              </a:cxn>
              <a:cxn ang="0">
                <a:pos x="16" y="66"/>
              </a:cxn>
              <a:cxn ang="0">
                <a:pos x="14" y="72"/>
              </a:cxn>
              <a:cxn ang="0">
                <a:pos x="8" y="74"/>
              </a:cxn>
              <a:cxn ang="0">
                <a:pos x="2" y="78"/>
              </a:cxn>
              <a:cxn ang="0">
                <a:pos x="2" y="68"/>
              </a:cxn>
              <a:cxn ang="0">
                <a:pos x="0" y="60"/>
              </a:cxn>
              <a:cxn ang="0">
                <a:pos x="0" y="52"/>
              </a:cxn>
              <a:cxn ang="0">
                <a:pos x="6" y="50"/>
              </a:cxn>
              <a:cxn ang="0">
                <a:pos x="10" y="44"/>
              </a:cxn>
              <a:cxn ang="0">
                <a:pos x="10" y="38"/>
              </a:cxn>
              <a:cxn ang="0">
                <a:pos x="16" y="38"/>
              </a:cxn>
              <a:cxn ang="0">
                <a:pos x="22" y="42"/>
              </a:cxn>
              <a:cxn ang="0">
                <a:pos x="28" y="40"/>
              </a:cxn>
              <a:cxn ang="0">
                <a:pos x="30" y="16"/>
              </a:cxn>
              <a:cxn ang="0">
                <a:pos x="30" y="0"/>
              </a:cxn>
            </a:cxnLst>
            <a:rect l="0" t="0" r="r" b="b"/>
            <a:pathLst>
              <a:path w="92" h="78">
                <a:moveTo>
                  <a:pt x="30" y="0"/>
                </a:moveTo>
                <a:lnTo>
                  <a:pt x="38" y="6"/>
                </a:lnTo>
                <a:lnTo>
                  <a:pt x="48" y="16"/>
                </a:lnTo>
                <a:lnTo>
                  <a:pt x="66" y="26"/>
                </a:lnTo>
                <a:lnTo>
                  <a:pt x="76" y="30"/>
                </a:lnTo>
                <a:lnTo>
                  <a:pt x="84" y="24"/>
                </a:lnTo>
                <a:lnTo>
                  <a:pt x="90" y="24"/>
                </a:lnTo>
                <a:lnTo>
                  <a:pt x="84" y="30"/>
                </a:lnTo>
                <a:lnTo>
                  <a:pt x="88" y="36"/>
                </a:lnTo>
                <a:lnTo>
                  <a:pt x="92" y="40"/>
                </a:lnTo>
                <a:lnTo>
                  <a:pt x="84" y="46"/>
                </a:lnTo>
                <a:lnTo>
                  <a:pt x="80" y="48"/>
                </a:lnTo>
                <a:lnTo>
                  <a:pt x="74" y="46"/>
                </a:lnTo>
                <a:lnTo>
                  <a:pt x="68" y="48"/>
                </a:lnTo>
                <a:lnTo>
                  <a:pt x="58" y="52"/>
                </a:lnTo>
                <a:lnTo>
                  <a:pt x="52" y="60"/>
                </a:lnTo>
                <a:lnTo>
                  <a:pt x="52" y="66"/>
                </a:lnTo>
                <a:lnTo>
                  <a:pt x="44" y="62"/>
                </a:lnTo>
                <a:lnTo>
                  <a:pt x="36" y="56"/>
                </a:lnTo>
                <a:lnTo>
                  <a:pt x="28" y="54"/>
                </a:lnTo>
                <a:lnTo>
                  <a:pt x="24" y="56"/>
                </a:lnTo>
                <a:lnTo>
                  <a:pt x="22" y="60"/>
                </a:lnTo>
                <a:lnTo>
                  <a:pt x="16" y="56"/>
                </a:lnTo>
                <a:lnTo>
                  <a:pt x="10" y="54"/>
                </a:lnTo>
                <a:lnTo>
                  <a:pt x="8" y="58"/>
                </a:lnTo>
                <a:lnTo>
                  <a:pt x="10" y="64"/>
                </a:lnTo>
                <a:lnTo>
                  <a:pt x="16" y="66"/>
                </a:lnTo>
                <a:lnTo>
                  <a:pt x="14" y="72"/>
                </a:lnTo>
                <a:lnTo>
                  <a:pt x="8" y="74"/>
                </a:lnTo>
                <a:lnTo>
                  <a:pt x="2" y="78"/>
                </a:lnTo>
                <a:lnTo>
                  <a:pt x="2" y="68"/>
                </a:lnTo>
                <a:lnTo>
                  <a:pt x="0" y="60"/>
                </a:lnTo>
                <a:lnTo>
                  <a:pt x="0" y="52"/>
                </a:lnTo>
                <a:lnTo>
                  <a:pt x="6" y="50"/>
                </a:lnTo>
                <a:lnTo>
                  <a:pt x="10" y="44"/>
                </a:lnTo>
                <a:lnTo>
                  <a:pt x="10" y="38"/>
                </a:lnTo>
                <a:lnTo>
                  <a:pt x="16" y="38"/>
                </a:lnTo>
                <a:lnTo>
                  <a:pt x="22" y="42"/>
                </a:lnTo>
                <a:lnTo>
                  <a:pt x="28" y="40"/>
                </a:lnTo>
                <a:lnTo>
                  <a:pt x="30" y="16"/>
                </a:lnTo>
                <a:lnTo>
                  <a:pt x="30" y="0"/>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607" name="Freeform 563"/>
          <p:cNvSpPr>
            <a:spLocks/>
          </p:cNvSpPr>
          <p:nvPr/>
        </p:nvSpPr>
        <p:spPr bwMode="auto">
          <a:xfrm>
            <a:off x="7535875" y="3433806"/>
            <a:ext cx="63404" cy="43323"/>
          </a:xfrm>
          <a:custGeom>
            <a:avLst/>
            <a:gdLst/>
            <a:ahLst/>
            <a:cxnLst>
              <a:cxn ang="0">
                <a:pos x="30" y="16"/>
              </a:cxn>
              <a:cxn ang="0">
                <a:pos x="24" y="14"/>
              </a:cxn>
              <a:cxn ang="0">
                <a:pos x="18" y="18"/>
              </a:cxn>
              <a:cxn ang="0">
                <a:pos x="14" y="26"/>
              </a:cxn>
              <a:cxn ang="0">
                <a:pos x="6" y="24"/>
              </a:cxn>
              <a:cxn ang="0">
                <a:pos x="6" y="18"/>
              </a:cxn>
              <a:cxn ang="0">
                <a:pos x="0" y="14"/>
              </a:cxn>
              <a:cxn ang="0">
                <a:pos x="8" y="8"/>
              </a:cxn>
              <a:cxn ang="0">
                <a:pos x="16" y="8"/>
              </a:cxn>
              <a:cxn ang="0">
                <a:pos x="24" y="6"/>
              </a:cxn>
              <a:cxn ang="0">
                <a:pos x="28" y="0"/>
              </a:cxn>
              <a:cxn ang="0">
                <a:pos x="36" y="0"/>
              </a:cxn>
              <a:cxn ang="0">
                <a:pos x="40" y="6"/>
              </a:cxn>
              <a:cxn ang="0">
                <a:pos x="38" y="8"/>
              </a:cxn>
              <a:cxn ang="0">
                <a:pos x="34" y="14"/>
              </a:cxn>
              <a:cxn ang="0">
                <a:pos x="30" y="16"/>
              </a:cxn>
            </a:cxnLst>
            <a:rect l="0" t="0" r="r" b="b"/>
            <a:pathLst>
              <a:path w="40" h="26">
                <a:moveTo>
                  <a:pt x="30" y="16"/>
                </a:moveTo>
                <a:lnTo>
                  <a:pt x="24" y="14"/>
                </a:lnTo>
                <a:lnTo>
                  <a:pt x="18" y="18"/>
                </a:lnTo>
                <a:lnTo>
                  <a:pt x="14" y="26"/>
                </a:lnTo>
                <a:lnTo>
                  <a:pt x="6" y="24"/>
                </a:lnTo>
                <a:lnTo>
                  <a:pt x="6" y="18"/>
                </a:lnTo>
                <a:lnTo>
                  <a:pt x="0" y="14"/>
                </a:lnTo>
                <a:lnTo>
                  <a:pt x="8" y="8"/>
                </a:lnTo>
                <a:lnTo>
                  <a:pt x="16" y="8"/>
                </a:lnTo>
                <a:lnTo>
                  <a:pt x="24" y="6"/>
                </a:lnTo>
                <a:lnTo>
                  <a:pt x="28" y="0"/>
                </a:lnTo>
                <a:lnTo>
                  <a:pt x="36" y="0"/>
                </a:lnTo>
                <a:lnTo>
                  <a:pt x="40" y="6"/>
                </a:lnTo>
                <a:lnTo>
                  <a:pt x="38" y="8"/>
                </a:lnTo>
                <a:lnTo>
                  <a:pt x="34" y="14"/>
                </a:lnTo>
                <a:lnTo>
                  <a:pt x="30" y="16"/>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608" name="Freeform 564"/>
          <p:cNvSpPr>
            <a:spLocks/>
          </p:cNvSpPr>
          <p:nvPr/>
        </p:nvSpPr>
        <p:spPr bwMode="auto">
          <a:xfrm>
            <a:off x="7469300" y="3443804"/>
            <a:ext cx="60233" cy="83312"/>
          </a:xfrm>
          <a:custGeom>
            <a:avLst/>
            <a:gdLst/>
            <a:ahLst/>
            <a:cxnLst>
              <a:cxn ang="0">
                <a:pos x="4" y="12"/>
              </a:cxn>
              <a:cxn ang="0">
                <a:pos x="10" y="8"/>
              </a:cxn>
              <a:cxn ang="0">
                <a:pos x="16" y="0"/>
              </a:cxn>
              <a:cxn ang="0">
                <a:pos x="24" y="0"/>
              </a:cxn>
              <a:cxn ang="0">
                <a:pos x="28" y="6"/>
              </a:cxn>
              <a:cxn ang="0">
                <a:pos x="34" y="10"/>
              </a:cxn>
              <a:cxn ang="0">
                <a:pos x="38" y="16"/>
              </a:cxn>
              <a:cxn ang="0">
                <a:pos x="36" y="24"/>
              </a:cxn>
              <a:cxn ang="0">
                <a:pos x="32" y="26"/>
              </a:cxn>
              <a:cxn ang="0">
                <a:pos x="30" y="32"/>
              </a:cxn>
              <a:cxn ang="0">
                <a:pos x="30" y="40"/>
              </a:cxn>
              <a:cxn ang="0">
                <a:pos x="26" y="50"/>
              </a:cxn>
              <a:cxn ang="0">
                <a:pos x="18" y="48"/>
              </a:cxn>
              <a:cxn ang="0">
                <a:pos x="18" y="44"/>
              </a:cxn>
              <a:cxn ang="0">
                <a:pos x="20" y="36"/>
              </a:cxn>
              <a:cxn ang="0">
                <a:pos x="12" y="36"/>
              </a:cxn>
              <a:cxn ang="0">
                <a:pos x="14" y="30"/>
              </a:cxn>
              <a:cxn ang="0">
                <a:pos x="18" y="24"/>
              </a:cxn>
              <a:cxn ang="0">
                <a:pos x="18" y="20"/>
              </a:cxn>
              <a:cxn ang="0">
                <a:pos x="16" y="14"/>
              </a:cxn>
              <a:cxn ang="0">
                <a:pos x="8" y="16"/>
              </a:cxn>
              <a:cxn ang="0">
                <a:pos x="0" y="18"/>
              </a:cxn>
              <a:cxn ang="0">
                <a:pos x="4" y="12"/>
              </a:cxn>
            </a:cxnLst>
            <a:rect l="0" t="0" r="r" b="b"/>
            <a:pathLst>
              <a:path w="38" h="50">
                <a:moveTo>
                  <a:pt x="4" y="12"/>
                </a:moveTo>
                <a:lnTo>
                  <a:pt x="10" y="8"/>
                </a:lnTo>
                <a:lnTo>
                  <a:pt x="16" y="0"/>
                </a:lnTo>
                <a:lnTo>
                  <a:pt x="24" y="0"/>
                </a:lnTo>
                <a:lnTo>
                  <a:pt x="28" y="6"/>
                </a:lnTo>
                <a:lnTo>
                  <a:pt x="34" y="10"/>
                </a:lnTo>
                <a:lnTo>
                  <a:pt x="38" y="16"/>
                </a:lnTo>
                <a:lnTo>
                  <a:pt x="36" y="24"/>
                </a:lnTo>
                <a:lnTo>
                  <a:pt x="32" y="26"/>
                </a:lnTo>
                <a:lnTo>
                  <a:pt x="30" y="32"/>
                </a:lnTo>
                <a:lnTo>
                  <a:pt x="30" y="40"/>
                </a:lnTo>
                <a:lnTo>
                  <a:pt x="26" y="50"/>
                </a:lnTo>
                <a:lnTo>
                  <a:pt x="18" y="48"/>
                </a:lnTo>
                <a:lnTo>
                  <a:pt x="18" y="44"/>
                </a:lnTo>
                <a:lnTo>
                  <a:pt x="20" y="36"/>
                </a:lnTo>
                <a:lnTo>
                  <a:pt x="12" y="36"/>
                </a:lnTo>
                <a:lnTo>
                  <a:pt x="14" y="30"/>
                </a:lnTo>
                <a:lnTo>
                  <a:pt x="18" y="24"/>
                </a:lnTo>
                <a:lnTo>
                  <a:pt x="18" y="20"/>
                </a:lnTo>
                <a:lnTo>
                  <a:pt x="16" y="14"/>
                </a:lnTo>
                <a:lnTo>
                  <a:pt x="8" y="16"/>
                </a:lnTo>
                <a:lnTo>
                  <a:pt x="0" y="18"/>
                </a:lnTo>
                <a:lnTo>
                  <a:pt x="4" y="12"/>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609" name="Freeform 565"/>
          <p:cNvSpPr>
            <a:spLocks/>
          </p:cNvSpPr>
          <p:nvPr/>
        </p:nvSpPr>
        <p:spPr bwMode="auto">
          <a:xfrm>
            <a:off x="7507342" y="3210531"/>
            <a:ext cx="275808" cy="246603"/>
          </a:xfrm>
          <a:custGeom>
            <a:avLst/>
            <a:gdLst/>
            <a:ahLst/>
            <a:cxnLst>
              <a:cxn ang="0">
                <a:pos x="12" y="128"/>
              </a:cxn>
              <a:cxn ang="0">
                <a:pos x="32" y="112"/>
              </a:cxn>
              <a:cxn ang="0">
                <a:pos x="60" y="110"/>
              </a:cxn>
              <a:cxn ang="0">
                <a:pos x="80" y="100"/>
              </a:cxn>
              <a:cxn ang="0">
                <a:pos x="92" y="82"/>
              </a:cxn>
              <a:cxn ang="0">
                <a:pos x="100" y="80"/>
              </a:cxn>
              <a:cxn ang="0">
                <a:pos x="110" y="82"/>
              </a:cxn>
              <a:cxn ang="0">
                <a:pos x="140" y="52"/>
              </a:cxn>
              <a:cxn ang="0">
                <a:pos x="144" y="30"/>
              </a:cxn>
              <a:cxn ang="0">
                <a:pos x="146" y="10"/>
              </a:cxn>
              <a:cxn ang="0">
                <a:pos x="160" y="12"/>
              </a:cxn>
              <a:cxn ang="0">
                <a:pos x="158" y="2"/>
              </a:cxn>
              <a:cxn ang="0">
                <a:pos x="166" y="10"/>
              </a:cxn>
              <a:cxn ang="0">
                <a:pos x="172" y="28"/>
              </a:cxn>
              <a:cxn ang="0">
                <a:pos x="168" y="48"/>
              </a:cxn>
              <a:cxn ang="0">
                <a:pos x="158" y="66"/>
              </a:cxn>
              <a:cxn ang="0">
                <a:pos x="154" y="86"/>
              </a:cxn>
              <a:cxn ang="0">
                <a:pos x="152" y="98"/>
              </a:cxn>
              <a:cxn ang="0">
                <a:pos x="152" y="108"/>
              </a:cxn>
              <a:cxn ang="0">
                <a:pos x="148" y="118"/>
              </a:cxn>
              <a:cxn ang="0">
                <a:pos x="138" y="116"/>
              </a:cxn>
              <a:cxn ang="0">
                <a:pos x="126" y="116"/>
              </a:cxn>
              <a:cxn ang="0">
                <a:pos x="126" y="128"/>
              </a:cxn>
              <a:cxn ang="0">
                <a:pos x="116" y="126"/>
              </a:cxn>
              <a:cxn ang="0">
                <a:pos x="102" y="126"/>
              </a:cxn>
              <a:cxn ang="0">
                <a:pos x="90" y="122"/>
              </a:cxn>
              <a:cxn ang="0">
                <a:pos x="92" y="132"/>
              </a:cxn>
              <a:cxn ang="0">
                <a:pos x="80" y="144"/>
              </a:cxn>
              <a:cxn ang="0">
                <a:pos x="68" y="140"/>
              </a:cxn>
              <a:cxn ang="0">
                <a:pos x="70" y="130"/>
              </a:cxn>
              <a:cxn ang="0">
                <a:pos x="56" y="124"/>
              </a:cxn>
              <a:cxn ang="0">
                <a:pos x="38" y="130"/>
              </a:cxn>
              <a:cxn ang="0">
                <a:pos x="18" y="134"/>
              </a:cxn>
              <a:cxn ang="0">
                <a:pos x="2" y="138"/>
              </a:cxn>
            </a:cxnLst>
            <a:rect l="0" t="0" r="r" b="b"/>
            <a:pathLst>
              <a:path w="174" h="148">
                <a:moveTo>
                  <a:pt x="0" y="134"/>
                </a:moveTo>
                <a:lnTo>
                  <a:pt x="12" y="128"/>
                </a:lnTo>
                <a:lnTo>
                  <a:pt x="26" y="118"/>
                </a:lnTo>
                <a:lnTo>
                  <a:pt x="32" y="112"/>
                </a:lnTo>
                <a:lnTo>
                  <a:pt x="44" y="110"/>
                </a:lnTo>
                <a:lnTo>
                  <a:pt x="60" y="110"/>
                </a:lnTo>
                <a:lnTo>
                  <a:pt x="76" y="110"/>
                </a:lnTo>
                <a:lnTo>
                  <a:pt x="80" y="100"/>
                </a:lnTo>
                <a:lnTo>
                  <a:pt x="88" y="90"/>
                </a:lnTo>
                <a:lnTo>
                  <a:pt x="92" y="82"/>
                </a:lnTo>
                <a:lnTo>
                  <a:pt x="98" y="74"/>
                </a:lnTo>
                <a:lnTo>
                  <a:pt x="100" y="80"/>
                </a:lnTo>
                <a:lnTo>
                  <a:pt x="100" y="86"/>
                </a:lnTo>
                <a:lnTo>
                  <a:pt x="110" y="82"/>
                </a:lnTo>
                <a:lnTo>
                  <a:pt x="126" y="72"/>
                </a:lnTo>
                <a:lnTo>
                  <a:pt x="140" y="52"/>
                </a:lnTo>
                <a:lnTo>
                  <a:pt x="146" y="36"/>
                </a:lnTo>
                <a:lnTo>
                  <a:pt x="144" y="30"/>
                </a:lnTo>
                <a:lnTo>
                  <a:pt x="142" y="18"/>
                </a:lnTo>
                <a:lnTo>
                  <a:pt x="146" y="10"/>
                </a:lnTo>
                <a:lnTo>
                  <a:pt x="150" y="8"/>
                </a:lnTo>
                <a:lnTo>
                  <a:pt x="160" y="12"/>
                </a:lnTo>
                <a:lnTo>
                  <a:pt x="162" y="6"/>
                </a:lnTo>
                <a:lnTo>
                  <a:pt x="158" y="2"/>
                </a:lnTo>
                <a:lnTo>
                  <a:pt x="164" y="0"/>
                </a:lnTo>
                <a:lnTo>
                  <a:pt x="166" y="10"/>
                </a:lnTo>
                <a:lnTo>
                  <a:pt x="166" y="18"/>
                </a:lnTo>
                <a:lnTo>
                  <a:pt x="172" y="28"/>
                </a:lnTo>
                <a:lnTo>
                  <a:pt x="174" y="36"/>
                </a:lnTo>
                <a:lnTo>
                  <a:pt x="168" y="48"/>
                </a:lnTo>
                <a:lnTo>
                  <a:pt x="160" y="58"/>
                </a:lnTo>
                <a:lnTo>
                  <a:pt x="158" y="66"/>
                </a:lnTo>
                <a:lnTo>
                  <a:pt x="158" y="80"/>
                </a:lnTo>
                <a:lnTo>
                  <a:pt x="154" y="86"/>
                </a:lnTo>
                <a:lnTo>
                  <a:pt x="152" y="96"/>
                </a:lnTo>
                <a:lnTo>
                  <a:pt x="152" y="98"/>
                </a:lnTo>
                <a:lnTo>
                  <a:pt x="152" y="102"/>
                </a:lnTo>
                <a:lnTo>
                  <a:pt x="152" y="108"/>
                </a:lnTo>
                <a:lnTo>
                  <a:pt x="152" y="110"/>
                </a:lnTo>
                <a:lnTo>
                  <a:pt x="148" y="118"/>
                </a:lnTo>
                <a:lnTo>
                  <a:pt x="142" y="122"/>
                </a:lnTo>
                <a:lnTo>
                  <a:pt x="138" y="116"/>
                </a:lnTo>
                <a:lnTo>
                  <a:pt x="132" y="114"/>
                </a:lnTo>
                <a:lnTo>
                  <a:pt x="126" y="116"/>
                </a:lnTo>
                <a:lnTo>
                  <a:pt x="128" y="124"/>
                </a:lnTo>
                <a:lnTo>
                  <a:pt x="126" y="128"/>
                </a:lnTo>
                <a:lnTo>
                  <a:pt x="118" y="122"/>
                </a:lnTo>
                <a:lnTo>
                  <a:pt x="116" y="126"/>
                </a:lnTo>
                <a:lnTo>
                  <a:pt x="110" y="126"/>
                </a:lnTo>
                <a:lnTo>
                  <a:pt x="102" y="126"/>
                </a:lnTo>
                <a:lnTo>
                  <a:pt x="92" y="126"/>
                </a:lnTo>
                <a:lnTo>
                  <a:pt x="90" y="122"/>
                </a:lnTo>
                <a:lnTo>
                  <a:pt x="88" y="126"/>
                </a:lnTo>
                <a:lnTo>
                  <a:pt x="92" y="132"/>
                </a:lnTo>
                <a:lnTo>
                  <a:pt x="84" y="136"/>
                </a:lnTo>
                <a:lnTo>
                  <a:pt x="80" y="144"/>
                </a:lnTo>
                <a:lnTo>
                  <a:pt x="74" y="148"/>
                </a:lnTo>
                <a:lnTo>
                  <a:pt x="68" y="140"/>
                </a:lnTo>
                <a:lnTo>
                  <a:pt x="62" y="136"/>
                </a:lnTo>
                <a:lnTo>
                  <a:pt x="70" y="130"/>
                </a:lnTo>
                <a:lnTo>
                  <a:pt x="72" y="124"/>
                </a:lnTo>
                <a:lnTo>
                  <a:pt x="56" y="124"/>
                </a:lnTo>
                <a:lnTo>
                  <a:pt x="50" y="128"/>
                </a:lnTo>
                <a:lnTo>
                  <a:pt x="38" y="130"/>
                </a:lnTo>
                <a:lnTo>
                  <a:pt x="28" y="134"/>
                </a:lnTo>
                <a:lnTo>
                  <a:pt x="18" y="134"/>
                </a:lnTo>
                <a:lnTo>
                  <a:pt x="10" y="140"/>
                </a:lnTo>
                <a:lnTo>
                  <a:pt x="2" y="138"/>
                </a:lnTo>
                <a:lnTo>
                  <a:pt x="0" y="134"/>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610" name="Freeform 566"/>
          <p:cNvSpPr>
            <a:spLocks/>
          </p:cNvSpPr>
          <p:nvPr/>
        </p:nvSpPr>
        <p:spPr bwMode="auto">
          <a:xfrm>
            <a:off x="7390044" y="3307173"/>
            <a:ext cx="79256" cy="119968"/>
          </a:xfrm>
          <a:custGeom>
            <a:avLst/>
            <a:gdLst/>
            <a:ahLst/>
            <a:cxnLst>
              <a:cxn ang="0">
                <a:pos x="2" y="32"/>
              </a:cxn>
              <a:cxn ang="0">
                <a:pos x="2" y="28"/>
              </a:cxn>
              <a:cxn ang="0">
                <a:pos x="8" y="30"/>
              </a:cxn>
              <a:cxn ang="0">
                <a:pos x="12" y="28"/>
              </a:cxn>
              <a:cxn ang="0">
                <a:pos x="10" y="22"/>
              </a:cxn>
              <a:cxn ang="0">
                <a:pos x="6" y="20"/>
              </a:cxn>
              <a:cxn ang="0">
                <a:pos x="10" y="6"/>
              </a:cxn>
              <a:cxn ang="0">
                <a:pos x="20" y="2"/>
              </a:cxn>
              <a:cxn ang="0">
                <a:pos x="30" y="0"/>
              </a:cxn>
              <a:cxn ang="0">
                <a:pos x="38" y="8"/>
              </a:cxn>
              <a:cxn ang="0">
                <a:pos x="44" y="18"/>
              </a:cxn>
              <a:cxn ang="0">
                <a:pos x="48" y="30"/>
              </a:cxn>
              <a:cxn ang="0">
                <a:pos x="50" y="40"/>
              </a:cxn>
              <a:cxn ang="0">
                <a:pos x="48" y="54"/>
              </a:cxn>
              <a:cxn ang="0">
                <a:pos x="50" y="54"/>
              </a:cxn>
              <a:cxn ang="0">
                <a:pos x="50" y="56"/>
              </a:cxn>
              <a:cxn ang="0">
                <a:pos x="46" y="58"/>
              </a:cxn>
              <a:cxn ang="0">
                <a:pos x="38" y="62"/>
              </a:cxn>
              <a:cxn ang="0">
                <a:pos x="34" y="64"/>
              </a:cxn>
              <a:cxn ang="0">
                <a:pos x="28" y="60"/>
              </a:cxn>
              <a:cxn ang="0">
                <a:pos x="24" y="64"/>
              </a:cxn>
              <a:cxn ang="0">
                <a:pos x="16" y="70"/>
              </a:cxn>
              <a:cxn ang="0">
                <a:pos x="12" y="68"/>
              </a:cxn>
              <a:cxn ang="0">
                <a:pos x="2" y="72"/>
              </a:cxn>
              <a:cxn ang="0">
                <a:pos x="0" y="66"/>
              </a:cxn>
              <a:cxn ang="0">
                <a:pos x="2" y="58"/>
              </a:cxn>
              <a:cxn ang="0">
                <a:pos x="2" y="48"/>
              </a:cxn>
              <a:cxn ang="0">
                <a:pos x="6" y="46"/>
              </a:cxn>
              <a:cxn ang="0">
                <a:pos x="6" y="38"/>
              </a:cxn>
              <a:cxn ang="0">
                <a:pos x="2" y="32"/>
              </a:cxn>
            </a:cxnLst>
            <a:rect l="0" t="0" r="r" b="b"/>
            <a:pathLst>
              <a:path w="50" h="72">
                <a:moveTo>
                  <a:pt x="2" y="32"/>
                </a:moveTo>
                <a:lnTo>
                  <a:pt x="2" y="28"/>
                </a:lnTo>
                <a:lnTo>
                  <a:pt x="8" y="30"/>
                </a:lnTo>
                <a:lnTo>
                  <a:pt x="12" y="28"/>
                </a:lnTo>
                <a:lnTo>
                  <a:pt x="10" y="22"/>
                </a:lnTo>
                <a:lnTo>
                  <a:pt x="6" y="20"/>
                </a:lnTo>
                <a:lnTo>
                  <a:pt x="10" y="6"/>
                </a:lnTo>
                <a:lnTo>
                  <a:pt x="20" y="2"/>
                </a:lnTo>
                <a:lnTo>
                  <a:pt x="30" y="0"/>
                </a:lnTo>
                <a:lnTo>
                  <a:pt x="38" y="8"/>
                </a:lnTo>
                <a:lnTo>
                  <a:pt x="44" y="18"/>
                </a:lnTo>
                <a:lnTo>
                  <a:pt x="48" y="30"/>
                </a:lnTo>
                <a:lnTo>
                  <a:pt x="50" y="40"/>
                </a:lnTo>
                <a:lnTo>
                  <a:pt x="48" y="54"/>
                </a:lnTo>
                <a:lnTo>
                  <a:pt x="50" y="54"/>
                </a:lnTo>
                <a:lnTo>
                  <a:pt x="50" y="56"/>
                </a:lnTo>
                <a:lnTo>
                  <a:pt x="46" y="58"/>
                </a:lnTo>
                <a:lnTo>
                  <a:pt x="38" y="62"/>
                </a:lnTo>
                <a:lnTo>
                  <a:pt x="34" y="64"/>
                </a:lnTo>
                <a:lnTo>
                  <a:pt x="28" y="60"/>
                </a:lnTo>
                <a:lnTo>
                  <a:pt x="24" y="64"/>
                </a:lnTo>
                <a:lnTo>
                  <a:pt x="16" y="70"/>
                </a:lnTo>
                <a:lnTo>
                  <a:pt x="12" y="68"/>
                </a:lnTo>
                <a:lnTo>
                  <a:pt x="2" y="72"/>
                </a:lnTo>
                <a:lnTo>
                  <a:pt x="0" y="66"/>
                </a:lnTo>
                <a:lnTo>
                  <a:pt x="2" y="58"/>
                </a:lnTo>
                <a:lnTo>
                  <a:pt x="2" y="48"/>
                </a:lnTo>
                <a:lnTo>
                  <a:pt x="6" y="46"/>
                </a:lnTo>
                <a:lnTo>
                  <a:pt x="6" y="38"/>
                </a:lnTo>
                <a:lnTo>
                  <a:pt x="2" y="32"/>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611" name="Freeform 567"/>
          <p:cNvSpPr>
            <a:spLocks/>
          </p:cNvSpPr>
          <p:nvPr/>
        </p:nvSpPr>
        <p:spPr bwMode="auto">
          <a:xfrm>
            <a:off x="7342491" y="3167209"/>
            <a:ext cx="155341" cy="159959"/>
          </a:xfrm>
          <a:custGeom>
            <a:avLst/>
            <a:gdLst/>
            <a:ahLst/>
            <a:cxnLst>
              <a:cxn ang="0">
                <a:pos x="24" y="92"/>
              </a:cxn>
              <a:cxn ang="0">
                <a:pos x="12" y="94"/>
              </a:cxn>
              <a:cxn ang="0">
                <a:pos x="8" y="88"/>
              </a:cxn>
              <a:cxn ang="0">
                <a:pos x="12" y="80"/>
              </a:cxn>
              <a:cxn ang="0">
                <a:pos x="12" y="70"/>
              </a:cxn>
              <a:cxn ang="0">
                <a:pos x="16" y="60"/>
              </a:cxn>
              <a:cxn ang="0">
                <a:pos x="6" y="60"/>
              </a:cxn>
              <a:cxn ang="0">
                <a:pos x="0" y="56"/>
              </a:cxn>
              <a:cxn ang="0">
                <a:pos x="6" y="48"/>
              </a:cxn>
              <a:cxn ang="0">
                <a:pos x="22" y="38"/>
              </a:cxn>
              <a:cxn ang="0">
                <a:pos x="28" y="32"/>
              </a:cxn>
              <a:cxn ang="0">
                <a:pos x="36" y="24"/>
              </a:cxn>
              <a:cxn ang="0">
                <a:pos x="40" y="22"/>
              </a:cxn>
              <a:cxn ang="0">
                <a:pos x="50" y="26"/>
              </a:cxn>
              <a:cxn ang="0">
                <a:pos x="60" y="24"/>
              </a:cxn>
              <a:cxn ang="0">
                <a:pos x="62" y="16"/>
              </a:cxn>
              <a:cxn ang="0">
                <a:pos x="72" y="16"/>
              </a:cxn>
              <a:cxn ang="0">
                <a:pos x="80" y="10"/>
              </a:cxn>
              <a:cxn ang="0">
                <a:pos x="82" y="4"/>
              </a:cxn>
              <a:cxn ang="0">
                <a:pos x="88" y="0"/>
              </a:cxn>
              <a:cxn ang="0">
                <a:pos x="98" y="8"/>
              </a:cxn>
              <a:cxn ang="0">
                <a:pos x="92" y="12"/>
              </a:cxn>
              <a:cxn ang="0">
                <a:pos x="84" y="18"/>
              </a:cxn>
              <a:cxn ang="0">
                <a:pos x="80" y="28"/>
              </a:cxn>
              <a:cxn ang="0">
                <a:pos x="78" y="38"/>
              </a:cxn>
              <a:cxn ang="0">
                <a:pos x="76" y="42"/>
              </a:cxn>
              <a:cxn ang="0">
                <a:pos x="68" y="46"/>
              </a:cxn>
              <a:cxn ang="0">
                <a:pos x="52" y="52"/>
              </a:cxn>
              <a:cxn ang="0">
                <a:pos x="48" y="58"/>
              </a:cxn>
              <a:cxn ang="0">
                <a:pos x="48" y="66"/>
              </a:cxn>
              <a:cxn ang="0">
                <a:pos x="52" y="76"/>
              </a:cxn>
              <a:cxn ang="0">
                <a:pos x="56" y="80"/>
              </a:cxn>
              <a:cxn ang="0">
                <a:pos x="60" y="84"/>
              </a:cxn>
              <a:cxn ang="0">
                <a:pos x="50" y="86"/>
              </a:cxn>
              <a:cxn ang="0">
                <a:pos x="40" y="90"/>
              </a:cxn>
              <a:cxn ang="0">
                <a:pos x="36" y="96"/>
              </a:cxn>
              <a:cxn ang="0">
                <a:pos x="24" y="92"/>
              </a:cxn>
            </a:cxnLst>
            <a:rect l="0" t="0" r="r" b="b"/>
            <a:pathLst>
              <a:path w="98" h="96">
                <a:moveTo>
                  <a:pt x="24" y="92"/>
                </a:moveTo>
                <a:lnTo>
                  <a:pt x="12" y="94"/>
                </a:lnTo>
                <a:lnTo>
                  <a:pt x="8" y="88"/>
                </a:lnTo>
                <a:lnTo>
                  <a:pt x="12" y="80"/>
                </a:lnTo>
                <a:lnTo>
                  <a:pt x="12" y="70"/>
                </a:lnTo>
                <a:lnTo>
                  <a:pt x="16" y="60"/>
                </a:lnTo>
                <a:lnTo>
                  <a:pt x="6" y="60"/>
                </a:lnTo>
                <a:lnTo>
                  <a:pt x="0" y="56"/>
                </a:lnTo>
                <a:lnTo>
                  <a:pt x="6" y="48"/>
                </a:lnTo>
                <a:lnTo>
                  <a:pt x="22" y="38"/>
                </a:lnTo>
                <a:lnTo>
                  <a:pt x="28" y="32"/>
                </a:lnTo>
                <a:lnTo>
                  <a:pt x="36" y="24"/>
                </a:lnTo>
                <a:lnTo>
                  <a:pt x="40" y="22"/>
                </a:lnTo>
                <a:lnTo>
                  <a:pt x="50" y="26"/>
                </a:lnTo>
                <a:lnTo>
                  <a:pt x="60" y="24"/>
                </a:lnTo>
                <a:lnTo>
                  <a:pt x="62" y="16"/>
                </a:lnTo>
                <a:lnTo>
                  <a:pt x="72" y="16"/>
                </a:lnTo>
                <a:lnTo>
                  <a:pt x="80" y="10"/>
                </a:lnTo>
                <a:lnTo>
                  <a:pt x="82" y="4"/>
                </a:lnTo>
                <a:lnTo>
                  <a:pt x="88" y="0"/>
                </a:lnTo>
                <a:lnTo>
                  <a:pt x="98" y="8"/>
                </a:lnTo>
                <a:lnTo>
                  <a:pt x="92" y="12"/>
                </a:lnTo>
                <a:lnTo>
                  <a:pt x="84" y="18"/>
                </a:lnTo>
                <a:lnTo>
                  <a:pt x="80" y="28"/>
                </a:lnTo>
                <a:lnTo>
                  <a:pt x="78" y="38"/>
                </a:lnTo>
                <a:lnTo>
                  <a:pt x="76" y="42"/>
                </a:lnTo>
                <a:lnTo>
                  <a:pt x="68" y="46"/>
                </a:lnTo>
                <a:lnTo>
                  <a:pt x="52" y="52"/>
                </a:lnTo>
                <a:lnTo>
                  <a:pt x="48" y="58"/>
                </a:lnTo>
                <a:lnTo>
                  <a:pt x="48" y="66"/>
                </a:lnTo>
                <a:lnTo>
                  <a:pt x="52" y="76"/>
                </a:lnTo>
                <a:lnTo>
                  <a:pt x="56" y="80"/>
                </a:lnTo>
                <a:lnTo>
                  <a:pt x="60" y="84"/>
                </a:lnTo>
                <a:lnTo>
                  <a:pt x="50" y="86"/>
                </a:lnTo>
                <a:lnTo>
                  <a:pt x="40" y="90"/>
                </a:lnTo>
                <a:lnTo>
                  <a:pt x="36" y="96"/>
                </a:lnTo>
                <a:lnTo>
                  <a:pt x="24" y="92"/>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612" name="Freeform 568"/>
          <p:cNvSpPr>
            <a:spLocks/>
          </p:cNvSpPr>
          <p:nvPr/>
        </p:nvSpPr>
        <p:spPr bwMode="auto">
          <a:xfrm>
            <a:off x="6061724" y="2807303"/>
            <a:ext cx="1540725" cy="1019735"/>
          </a:xfrm>
          <a:custGeom>
            <a:avLst/>
            <a:gdLst/>
            <a:ahLst/>
            <a:cxnLst>
              <a:cxn ang="0">
                <a:pos x="108" y="176"/>
              </a:cxn>
              <a:cxn ang="0">
                <a:pos x="170" y="134"/>
              </a:cxn>
              <a:cxn ang="0">
                <a:pos x="210" y="104"/>
              </a:cxn>
              <a:cxn ang="0">
                <a:pos x="258" y="116"/>
              </a:cxn>
              <a:cxn ang="0">
                <a:pos x="278" y="170"/>
              </a:cxn>
              <a:cxn ang="0">
                <a:pos x="358" y="212"/>
              </a:cxn>
              <a:cxn ang="0">
                <a:pos x="506" y="240"/>
              </a:cxn>
              <a:cxn ang="0">
                <a:pos x="608" y="200"/>
              </a:cxn>
              <a:cxn ang="0">
                <a:pos x="654" y="164"/>
              </a:cxn>
              <a:cxn ang="0">
                <a:pos x="736" y="144"/>
              </a:cxn>
              <a:cxn ang="0">
                <a:pos x="668" y="116"/>
              </a:cxn>
              <a:cxn ang="0">
                <a:pos x="714" y="76"/>
              </a:cxn>
              <a:cxn ang="0">
                <a:pos x="750" y="20"/>
              </a:cxn>
              <a:cxn ang="0">
                <a:pos x="798" y="0"/>
              </a:cxn>
              <a:cxn ang="0">
                <a:pos x="856" y="68"/>
              </a:cxn>
              <a:cxn ang="0">
                <a:pos x="908" y="100"/>
              </a:cxn>
              <a:cxn ang="0">
                <a:pos x="970" y="110"/>
              </a:cxn>
              <a:cxn ang="0">
                <a:pos x="934" y="174"/>
              </a:cxn>
              <a:cxn ang="0">
                <a:pos x="896" y="216"/>
              </a:cxn>
              <a:cxn ang="0">
                <a:pos x="848" y="238"/>
              </a:cxn>
              <a:cxn ang="0">
                <a:pos x="798" y="274"/>
              </a:cxn>
              <a:cxn ang="0">
                <a:pos x="772" y="266"/>
              </a:cxn>
              <a:cxn ang="0">
                <a:pos x="724" y="286"/>
              </a:cxn>
              <a:cxn ang="0">
                <a:pos x="720" y="316"/>
              </a:cxn>
              <a:cxn ang="0">
                <a:pos x="758" y="316"/>
              </a:cxn>
              <a:cxn ang="0">
                <a:pos x="752" y="334"/>
              </a:cxn>
              <a:cxn ang="0">
                <a:pos x="736" y="372"/>
              </a:cxn>
              <a:cxn ang="0">
                <a:pos x="766" y="422"/>
              </a:cxn>
              <a:cxn ang="0">
                <a:pos x="760" y="438"/>
              </a:cxn>
              <a:cxn ang="0">
                <a:pos x="766" y="450"/>
              </a:cxn>
              <a:cxn ang="0">
                <a:pos x="714" y="542"/>
              </a:cxn>
              <a:cxn ang="0">
                <a:pos x="638" y="568"/>
              </a:cxn>
              <a:cxn ang="0">
                <a:pos x="586" y="596"/>
              </a:cxn>
              <a:cxn ang="0">
                <a:pos x="576" y="594"/>
              </a:cxn>
              <a:cxn ang="0">
                <a:pos x="528" y="590"/>
              </a:cxn>
              <a:cxn ang="0">
                <a:pos x="492" y="576"/>
              </a:cxn>
              <a:cxn ang="0">
                <a:pos x="450" y="590"/>
              </a:cxn>
              <a:cxn ang="0">
                <a:pos x="420" y="594"/>
              </a:cxn>
              <a:cxn ang="0">
                <a:pos x="402" y="552"/>
              </a:cxn>
              <a:cxn ang="0">
                <a:pos x="392" y="490"/>
              </a:cxn>
              <a:cxn ang="0">
                <a:pos x="352" y="464"/>
              </a:cxn>
              <a:cxn ang="0">
                <a:pos x="292" y="488"/>
              </a:cxn>
              <a:cxn ang="0">
                <a:pos x="230" y="488"/>
              </a:cxn>
              <a:cxn ang="0">
                <a:pos x="146" y="456"/>
              </a:cxn>
              <a:cxn ang="0">
                <a:pos x="80" y="418"/>
              </a:cxn>
              <a:cxn ang="0">
                <a:pos x="84" y="380"/>
              </a:cxn>
              <a:cxn ang="0">
                <a:pos x="70" y="352"/>
              </a:cxn>
              <a:cxn ang="0">
                <a:pos x="20" y="318"/>
              </a:cxn>
              <a:cxn ang="0">
                <a:pos x="2" y="284"/>
              </a:cxn>
              <a:cxn ang="0">
                <a:pos x="32" y="266"/>
              </a:cxn>
              <a:cxn ang="0">
                <a:pos x="102" y="232"/>
              </a:cxn>
            </a:cxnLst>
            <a:rect l="0" t="0" r="r" b="b"/>
            <a:pathLst>
              <a:path w="972" h="612">
                <a:moveTo>
                  <a:pt x="108" y="228"/>
                </a:moveTo>
                <a:lnTo>
                  <a:pt x="108" y="218"/>
                </a:lnTo>
                <a:lnTo>
                  <a:pt x="116" y="210"/>
                </a:lnTo>
                <a:lnTo>
                  <a:pt x="110" y="194"/>
                </a:lnTo>
                <a:lnTo>
                  <a:pt x="108" y="176"/>
                </a:lnTo>
                <a:lnTo>
                  <a:pt x="120" y="170"/>
                </a:lnTo>
                <a:lnTo>
                  <a:pt x="138" y="170"/>
                </a:lnTo>
                <a:lnTo>
                  <a:pt x="142" y="156"/>
                </a:lnTo>
                <a:lnTo>
                  <a:pt x="152" y="132"/>
                </a:lnTo>
                <a:lnTo>
                  <a:pt x="170" y="134"/>
                </a:lnTo>
                <a:lnTo>
                  <a:pt x="184" y="134"/>
                </a:lnTo>
                <a:lnTo>
                  <a:pt x="194" y="132"/>
                </a:lnTo>
                <a:lnTo>
                  <a:pt x="194" y="118"/>
                </a:lnTo>
                <a:lnTo>
                  <a:pt x="198" y="104"/>
                </a:lnTo>
                <a:lnTo>
                  <a:pt x="210" y="104"/>
                </a:lnTo>
                <a:lnTo>
                  <a:pt x="212" y="94"/>
                </a:lnTo>
                <a:lnTo>
                  <a:pt x="228" y="94"/>
                </a:lnTo>
                <a:lnTo>
                  <a:pt x="232" y="104"/>
                </a:lnTo>
                <a:lnTo>
                  <a:pt x="242" y="114"/>
                </a:lnTo>
                <a:lnTo>
                  <a:pt x="258" y="116"/>
                </a:lnTo>
                <a:lnTo>
                  <a:pt x="272" y="130"/>
                </a:lnTo>
                <a:lnTo>
                  <a:pt x="280" y="142"/>
                </a:lnTo>
                <a:lnTo>
                  <a:pt x="280" y="150"/>
                </a:lnTo>
                <a:lnTo>
                  <a:pt x="274" y="158"/>
                </a:lnTo>
                <a:lnTo>
                  <a:pt x="278" y="170"/>
                </a:lnTo>
                <a:lnTo>
                  <a:pt x="286" y="174"/>
                </a:lnTo>
                <a:lnTo>
                  <a:pt x="320" y="176"/>
                </a:lnTo>
                <a:lnTo>
                  <a:pt x="330" y="186"/>
                </a:lnTo>
                <a:lnTo>
                  <a:pt x="352" y="198"/>
                </a:lnTo>
                <a:lnTo>
                  <a:pt x="358" y="212"/>
                </a:lnTo>
                <a:lnTo>
                  <a:pt x="364" y="220"/>
                </a:lnTo>
                <a:lnTo>
                  <a:pt x="418" y="222"/>
                </a:lnTo>
                <a:lnTo>
                  <a:pt x="446" y="224"/>
                </a:lnTo>
                <a:lnTo>
                  <a:pt x="470" y="236"/>
                </a:lnTo>
                <a:lnTo>
                  <a:pt x="506" y="240"/>
                </a:lnTo>
                <a:lnTo>
                  <a:pt x="528" y="226"/>
                </a:lnTo>
                <a:lnTo>
                  <a:pt x="572" y="226"/>
                </a:lnTo>
                <a:lnTo>
                  <a:pt x="590" y="216"/>
                </a:lnTo>
                <a:lnTo>
                  <a:pt x="590" y="210"/>
                </a:lnTo>
                <a:lnTo>
                  <a:pt x="608" y="200"/>
                </a:lnTo>
                <a:lnTo>
                  <a:pt x="602" y="188"/>
                </a:lnTo>
                <a:lnTo>
                  <a:pt x="608" y="176"/>
                </a:lnTo>
                <a:lnTo>
                  <a:pt x="622" y="176"/>
                </a:lnTo>
                <a:lnTo>
                  <a:pt x="640" y="178"/>
                </a:lnTo>
                <a:lnTo>
                  <a:pt x="654" y="164"/>
                </a:lnTo>
                <a:lnTo>
                  <a:pt x="670" y="164"/>
                </a:lnTo>
                <a:lnTo>
                  <a:pt x="688" y="150"/>
                </a:lnTo>
                <a:lnTo>
                  <a:pt x="708" y="142"/>
                </a:lnTo>
                <a:lnTo>
                  <a:pt x="720" y="142"/>
                </a:lnTo>
                <a:lnTo>
                  <a:pt x="736" y="144"/>
                </a:lnTo>
                <a:lnTo>
                  <a:pt x="734" y="134"/>
                </a:lnTo>
                <a:lnTo>
                  <a:pt x="714" y="114"/>
                </a:lnTo>
                <a:lnTo>
                  <a:pt x="704" y="112"/>
                </a:lnTo>
                <a:lnTo>
                  <a:pt x="696" y="118"/>
                </a:lnTo>
                <a:lnTo>
                  <a:pt x="668" y="116"/>
                </a:lnTo>
                <a:lnTo>
                  <a:pt x="672" y="102"/>
                </a:lnTo>
                <a:lnTo>
                  <a:pt x="680" y="84"/>
                </a:lnTo>
                <a:lnTo>
                  <a:pt x="686" y="76"/>
                </a:lnTo>
                <a:lnTo>
                  <a:pt x="704" y="86"/>
                </a:lnTo>
                <a:lnTo>
                  <a:pt x="714" y="76"/>
                </a:lnTo>
                <a:lnTo>
                  <a:pt x="726" y="74"/>
                </a:lnTo>
                <a:lnTo>
                  <a:pt x="730" y="58"/>
                </a:lnTo>
                <a:lnTo>
                  <a:pt x="740" y="40"/>
                </a:lnTo>
                <a:lnTo>
                  <a:pt x="750" y="34"/>
                </a:lnTo>
                <a:lnTo>
                  <a:pt x="750" y="20"/>
                </a:lnTo>
                <a:lnTo>
                  <a:pt x="738" y="18"/>
                </a:lnTo>
                <a:lnTo>
                  <a:pt x="740" y="10"/>
                </a:lnTo>
                <a:lnTo>
                  <a:pt x="754" y="4"/>
                </a:lnTo>
                <a:lnTo>
                  <a:pt x="780" y="2"/>
                </a:lnTo>
                <a:lnTo>
                  <a:pt x="798" y="0"/>
                </a:lnTo>
                <a:lnTo>
                  <a:pt x="814" y="6"/>
                </a:lnTo>
                <a:lnTo>
                  <a:pt x="828" y="12"/>
                </a:lnTo>
                <a:lnTo>
                  <a:pt x="840" y="32"/>
                </a:lnTo>
                <a:lnTo>
                  <a:pt x="848" y="52"/>
                </a:lnTo>
                <a:lnTo>
                  <a:pt x="856" y="68"/>
                </a:lnTo>
                <a:lnTo>
                  <a:pt x="862" y="84"/>
                </a:lnTo>
                <a:lnTo>
                  <a:pt x="878" y="84"/>
                </a:lnTo>
                <a:lnTo>
                  <a:pt x="888" y="90"/>
                </a:lnTo>
                <a:lnTo>
                  <a:pt x="902" y="98"/>
                </a:lnTo>
                <a:lnTo>
                  <a:pt x="908" y="100"/>
                </a:lnTo>
                <a:lnTo>
                  <a:pt x="912" y="120"/>
                </a:lnTo>
                <a:lnTo>
                  <a:pt x="934" y="122"/>
                </a:lnTo>
                <a:lnTo>
                  <a:pt x="940" y="114"/>
                </a:lnTo>
                <a:lnTo>
                  <a:pt x="954" y="112"/>
                </a:lnTo>
                <a:lnTo>
                  <a:pt x="970" y="110"/>
                </a:lnTo>
                <a:lnTo>
                  <a:pt x="972" y="124"/>
                </a:lnTo>
                <a:lnTo>
                  <a:pt x="964" y="128"/>
                </a:lnTo>
                <a:lnTo>
                  <a:pt x="958" y="150"/>
                </a:lnTo>
                <a:lnTo>
                  <a:pt x="946" y="172"/>
                </a:lnTo>
                <a:lnTo>
                  <a:pt x="934" y="174"/>
                </a:lnTo>
                <a:lnTo>
                  <a:pt x="928" y="168"/>
                </a:lnTo>
                <a:lnTo>
                  <a:pt x="914" y="178"/>
                </a:lnTo>
                <a:lnTo>
                  <a:pt x="914" y="214"/>
                </a:lnTo>
                <a:lnTo>
                  <a:pt x="906" y="224"/>
                </a:lnTo>
                <a:lnTo>
                  <a:pt x="896" y="216"/>
                </a:lnTo>
                <a:lnTo>
                  <a:pt x="880" y="232"/>
                </a:lnTo>
                <a:lnTo>
                  <a:pt x="870" y="232"/>
                </a:lnTo>
                <a:lnTo>
                  <a:pt x="868" y="240"/>
                </a:lnTo>
                <a:lnTo>
                  <a:pt x="858" y="242"/>
                </a:lnTo>
                <a:lnTo>
                  <a:pt x="848" y="238"/>
                </a:lnTo>
                <a:lnTo>
                  <a:pt x="844" y="240"/>
                </a:lnTo>
                <a:lnTo>
                  <a:pt x="830" y="254"/>
                </a:lnTo>
                <a:lnTo>
                  <a:pt x="818" y="262"/>
                </a:lnTo>
                <a:lnTo>
                  <a:pt x="808" y="272"/>
                </a:lnTo>
                <a:lnTo>
                  <a:pt x="798" y="274"/>
                </a:lnTo>
                <a:lnTo>
                  <a:pt x="788" y="276"/>
                </a:lnTo>
                <a:lnTo>
                  <a:pt x="760" y="294"/>
                </a:lnTo>
                <a:lnTo>
                  <a:pt x="758" y="282"/>
                </a:lnTo>
                <a:lnTo>
                  <a:pt x="762" y="272"/>
                </a:lnTo>
                <a:lnTo>
                  <a:pt x="772" y="266"/>
                </a:lnTo>
                <a:lnTo>
                  <a:pt x="770" y="256"/>
                </a:lnTo>
                <a:lnTo>
                  <a:pt x="762" y="256"/>
                </a:lnTo>
                <a:lnTo>
                  <a:pt x="750" y="258"/>
                </a:lnTo>
                <a:lnTo>
                  <a:pt x="728" y="276"/>
                </a:lnTo>
                <a:lnTo>
                  <a:pt x="724" y="286"/>
                </a:lnTo>
                <a:lnTo>
                  <a:pt x="704" y="286"/>
                </a:lnTo>
                <a:lnTo>
                  <a:pt x="700" y="294"/>
                </a:lnTo>
                <a:lnTo>
                  <a:pt x="706" y="308"/>
                </a:lnTo>
                <a:lnTo>
                  <a:pt x="720" y="310"/>
                </a:lnTo>
                <a:lnTo>
                  <a:pt x="720" y="316"/>
                </a:lnTo>
                <a:lnTo>
                  <a:pt x="722" y="324"/>
                </a:lnTo>
                <a:lnTo>
                  <a:pt x="734" y="322"/>
                </a:lnTo>
                <a:lnTo>
                  <a:pt x="742" y="314"/>
                </a:lnTo>
                <a:lnTo>
                  <a:pt x="750" y="312"/>
                </a:lnTo>
                <a:lnTo>
                  <a:pt x="758" y="316"/>
                </a:lnTo>
                <a:lnTo>
                  <a:pt x="774" y="320"/>
                </a:lnTo>
                <a:lnTo>
                  <a:pt x="778" y="328"/>
                </a:lnTo>
                <a:lnTo>
                  <a:pt x="772" y="330"/>
                </a:lnTo>
                <a:lnTo>
                  <a:pt x="760" y="330"/>
                </a:lnTo>
                <a:lnTo>
                  <a:pt x="752" y="334"/>
                </a:lnTo>
                <a:lnTo>
                  <a:pt x="750" y="340"/>
                </a:lnTo>
                <a:lnTo>
                  <a:pt x="740" y="344"/>
                </a:lnTo>
                <a:lnTo>
                  <a:pt x="730" y="358"/>
                </a:lnTo>
                <a:lnTo>
                  <a:pt x="726" y="368"/>
                </a:lnTo>
                <a:lnTo>
                  <a:pt x="736" y="372"/>
                </a:lnTo>
                <a:lnTo>
                  <a:pt x="742" y="378"/>
                </a:lnTo>
                <a:lnTo>
                  <a:pt x="750" y="398"/>
                </a:lnTo>
                <a:lnTo>
                  <a:pt x="752" y="406"/>
                </a:lnTo>
                <a:lnTo>
                  <a:pt x="768" y="418"/>
                </a:lnTo>
                <a:lnTo>
                  <a:pt x="766" y="422"/>
                </a:lnTo>
                <a:lnTo>
                  <a:pt x="756" y="418"/>
                </a:lnTo>
                <a:lnTo>
                  <a:pt x="752" y="426"/>
                </a:lnTo>
                <a:lnTo>
                  <a:pt x="764" y="430"/>
                </a:lnTo>
                <a:lnTo>
                  <a:pt x="768" y="436"/>
                </a:lnTo>
                <a:lnTo>
                  <a:pt x="760" y="438"/>
                </a:lnTo>
                <a:lnTo>
                  <a:pt x="750" y="440"/>
                </a:lnTo>
                <a:lnTo>
                  <a:pt x="744" y="444"/>
                </a:lnTo>
                <a:lnTo>
                  <a:pt x="742" y="446"/>
                </a:lnTo>
                <a:lnTo>
                  <a:pt x="756" y="448"/>
                </a:lnTo>
                <a:lnTo>
                  <a:pt x="766" y="450"/>
                </a:lnTo>
                <a:lnTo>
                  <a:pt x="766" y="462"/>
                </a:lnTo>
                <a:lnTo>
                  <a:pt x="758" y="480"/>
                </a:lnTo>
                <a:lnTo>
                  <a:pt x="738" y="504"/>
                </a:lnTo>
                <a:lnTo>
                  <a:pt x="724" y="524"/>
                </a:lnTo>
                <a:lnTo>
                  <a:pt x="714" y="542"/>
                </a:lnTo>
                <a:lnTo>
                  <a:pt x="692" y="560"/>
                </a:lnTo>
                <a:lnTo>
                  <a:pt x="678" y="572"/>
                </a:lnTo>
                <a:lnTo>
                  <a:pt x="656" y="576"/>
                </a:lnTo>
                <a:lnTo>
                  <a:pt x="644" y="576"/>
                </a:lnTo>
                <a:lnTo>
                  <a:pt x="638" y="568"/>
                </a:lnTo>
                <a:lnTo>
                  <a:pt x="632" y="570"/>
                </a:lnTo>
                <a:lnTo>
                  <a:pt x="632" y="584"/>
                </a:lnTo>
                <a:lnTo>
                  <a:pt x="618" y="588"/>
                </a:lnTo>
                <a:lnTo>
                  <a:pt x="598" y="594"/>
                </a:lnTo>
                <a:lnTo>
                  <a:pt x="586" y="596"/>
                </a:lnTo>
                <a:lnTo>
                  <a:pt x="582" y="604"/>
                </a:lnTo>
                <a:lnTo>
                  <a:pt x="584" y="612"/>
                </a:lnTo>
                <a:lnTo>
                  <a:pt x="576" y="608"/>
                </a:lnTo>
                <a:lnTo>
                  <a:pt x="576" y="600"/>
                </a:lnTo>
                <a:lnTo>
                  <a:pt x="576" y="594"/>
                </a:lnTo>
                <a:lnTo>
                  <a:pt x="566" y="594"/>
                </a:lnTo>
                <a:lnTo>
                  <a:pt x="556" y="590"/>
                </a:lnTo>
                <a:lnTo>
                  <a:pt x="546" y="594"/>
                </a:lnTo>
                <a:lnTo>
                  <a:pt x="536" y="594"/>
                </a:lnTo>
                <a:lnTo>
                  <a:pt x="528" y="590"/>
                </a:lnTo>
                <a:lnTo>
                  <a:pt x="526" y="574"/>
                </a:lnTo>
                <a:lnTo>
                  <a:pt x="514" y="572"/>
                </a:lnTo>
                <a:lnTo>
                  <a:pt x="508" y="568"/>
                </a:lnTo>
                <a:lnTo>
                  <a:pt x="500" y="568"/>
                </a:lnTo>
                <a:lnTo>
                  <a:pt x="492" y="576"/>
                </a:lnTo>
                <a:lnTo>
                  <a:pt x="458" y="576"/>
                </a:lnTo>
                <a:lnTo>
                  <a:pt x="456" y="580"/>
                </a:lnTo>
                <a:lnTo>
                  <a:pt x="444" y="580"/>
                </a:lnTo>
                <a:lnTo>
                  <a:pt x="444" y="588"/>
                </a:lnTo>
                <a:lnTo>
                  <a:pt x="450" y="590"/>
                </a:lnTo>
                <a:lnTo>
                  <a:pt x="448" y="598"/>
                </a:lnTo>
                <a:lnTo>
                  <a:pt x="440" y="598"/>
                </a:lnTo>
                <a:lnTo>
                  <a:pt x="436" y="594"/>
                </a:lnTo>
                <a:lnTo>
                  <a:pt x="428" y="594"/>
                </a:lnTo>
                <a:lnTo>
                  <a:pt x="420" y="594"/>
                </a:lnTo>
                <a:lnTo>
                  <a:pt x="420" y="588"/>
                </a:lnTo>
                <a:lnTo>
                  <a:pt x="412" y="586"/>
                </a:lnTo>
                <a:lnTo>
                  <a:pt x="412" y="570"/>
                </a:lnTo>
                <a:lnTo>
                  <a:pt x="402" y="566"/>
                </a:lnTo>
                <a:lnTo>
                  <a:pt x="402" y="552"/>
                </a:lnTo>
                <a:lnTo>
                  <a:pt x="382" y="546"/>
                </a:lnTo>
                <a:lnTo>
                  <a:pt x="382" y="542"/>
                </a:lnTo>
                <a:lnTo>
                  <a:pt x="398" y="520"/>
                </a:lnTo>
                <a:lnTo>
                  <a:pt x="400" y="496"/>
                </a:lnTo>
                <a:lnTo>
                  <a:pt x="392" y="490"/>
                </a:lnTo>
                <a:lnTo>
                  <a:pt x="386" y="480"/>
                </a:lnTo>
                <a:lnTo>
                  <a:pt x="378" y="478"/>
                </a:lnTo>
                <a:lnTo>
                  <a:pt x="362" y="476"/>
                </a:lnTo>
                <a:lnTo>
                  <a:pt x="362" y="462"/>
                </a:lnTo>
                <a:lnTo>
                  <a:pt x="352" y="464"/>
                </a:lnTo>
                <a:lnTo>
                  <a:pt x="330" y="464"/>
                </a:lnTo>
                <a:lnTo>
                  <a:pt x="324" y="472"/>
                </a:lnTo>
                <a:lnTo>
                  <a:pt x="312" y="472"/>
                </a:lnTo>
                <a:lnTo>
                  <a:pt x="302" y="486"/>
                </a:lnTo>
                <a:lnTo>
                  <a:pt x="292" y="488"/>
                </a:lnTo>
                <a:lnTo>
                  <a:pt x="278" y="486"/>
                </a:lnTo>
                <a:lnTo>
                  <a:pt x="266" y="482"/>
                </a:lnTo>
                <a:lnTo>
                  <a:pt x="256" y="482"/>
                </a:lnTo>
                <a:lnTo>
                  <a:pt x="250" y="488"/>
                </a:lnTo>
                <a:lnTo>
                  <a:pt x="230" y="488"/>
                </a:lnTo>
                <a:lnTo>
                  <a:pt x="208" y="486"/>
                </a:lnTo>
                <a:lnTo>
                  <a:pt x="192" y="484"/>
                </a:lnTo>
                <a:lnTo>
                  <a:pt x="174" y="472"/>
                </a:lnTo>
                <a:lnTo>
                  <a:pt x="162" y="464"/>
                </a:lnTo>
                <a:lnTo>
                  <a:pt x="146" y="456"/>
                </a:lnTo>
                <a:lnTo>
                  <a:pt x="132" y="442"/>
                </a:lnTo>
                <a:lnTo>
                  <a:pt x="118" y="448"/>
                </a:lnTo>
                <a:lnTo>
                  <a:pt x="106" y="438"/>
                </a:lnTo>
                <a:lnTo>
                  <a:pt x="80" y="426"/>
                </a:lnTo>
                <a:lnTo>
                  <a:pt x="80" y="418"/>
                </a:lnTo>
                <a:lnTo>
                  <a:pt x="84" y="408"/>
                </a:lnTo>
                <a:lnTo>
                  <a:pt x="94" y="406"/>
                </a:lnTo>
                <a:lnTo>
                  <a:pt x="96" y="398"/>
                </a:lnTo>
                <a:lnTo>
                  <a:pt x="84" y="390"/>
                </a:lnTo>
                <a:lnTo>
                  <a:pt x="84" y="380"/>
                </a:lnTo>
                <a:lnTo>
                  <a:pt x="100" y="372"/>
                </a:lnTo>
                <a:lnTo>
                  <a:pt x="108" y="364"/>
                </a:lnTo>
                <a:lnTo>
                  <a:pt x="108" y="356"/>
                </a:lnTo>
                <a:lnTo>
                  <a:pt x="90" y="344"/>
                </a:lnTo>
                <a:lnTo>
                  <a:pt x="70" y="352"/>
                </a:lnTo>
                <a:lnTo>
                  <a:pt x="58" y="350"/>
                </a:lnTo>
                <a:lnTo>
                  <a:pt x="38" y="342"/>
                </a:lnTo>
                <a:lnTo>
                  <a:pt x="38" y="332"/>
                </a:lnTo>
                <a:lnTo>
                  <a:pt x="20" y="326"/>
                </a:lnTo>
                <a:lnTo>
                  <a:pt x="20" y="318"/>
                </a:lnTo>
                <a:lnTo>
                  <a:pt x="20" y="298"/>
                </a:lnTo>
                <a:lnTo>
                  <a:pt x="8" y="300"/>
                </a:lnTo>
                <a:lnTo>
                  <a:pt x="2" y="298"/>
                </a:lnTo>
                <a:lnTo>
                  <a:pt x="0" y="290"/>
                </a:lnTo>
                <a:lnTo>
                  <a:pt x="2" y="284"/>
                </a:lnTo>
                <a:lnTo>
                  <a:pt x="4" y="274"/>
                </a:lnTo>
                <a:lnTo>
                  <a:pt x="16" y="266"/>
                </a:lnTo>
                <a:lnTo>
                  <a:pt x="18" y="260"/>
                </a:lnTo>
                <a:lnTo>
                  <a:pt x="32" y="260"/>
                </a:lnTo>
                <a:lnTo>
                  <a:pt x="32" y="266"/>
                </a:lnTo>
                <a:lnTo>
                  <a:pt x="48" y="262"/>
                </a:lnTo>
                <a:lnTo>
                  <a:pt x="52" y="252"/>
                </a:lnTo>
                <a:lnTo>
                  <a:pt x="72" y="252"/>
                </a:lnTo>
                <a:lnTo>
                  <a:pt x="76" y="244"/>
                </a:lnTo>
                <a:lnTo>
                  <a:pt x="102" y="232"/>
                </a:lnTo>
                <a:lnTo>
                  <a:pt x="108" y="228"/>
                </a:lnTo>
                <a:close/>
              </a:path>
            </a:pathLst>
          </a:custGeom>
          <a:solidFill>
            <a:srgbClr val="0060A9"/>
          </a:solidFill>
          <a:ln w="6350" cmpd="sng">
            <a:solidFill>
              <a:schemeClr val="tx1"/>
            </a:solidFill>
            <a:prstDash val="solid"/>
            <a:round/>
            <a:headEnd/>
            <a:tailEnd/>
          </a:ln>
        </p:spPr>
        <p:txBody>
          <a:bodyPr/>
          <a:lstStyle/>
          <a:p>
            <a:endParaRPr lang="en-US" dirty="0"/>
          </a:p>
        </p:txBody>
      </p:sp>
      <p:sp>
        <p:nvSpPr>
          <p:cNvPr id="613" name="Freeform 569"/>
          <p:cNvSpPr>
            <a:spLocks/>
          </p:cNvSpPr>
          <p:nvPr/>
        </p:nvSpPr>
        <p:spPr bwMode="auto">
          <a:xfrm>
            <a:off x="6721128" y="3773718"/>
            <a:ext cx="196553" cy="226608"/>
          </a:xfrm>
          <a:custGeom>
            <a:avLst/>
            <a:gdLst/>
            <a:ahLst/>
            <a:cxnLst>
              <a:cxn ang="0">
                <a:pos x="12" y="14"/>
              </a:cxn>
              <a:cxn ang="0">
                <a:pos x="20" y="14"/>
              </a:cxn>
              <a:cxn ang="0">
                <a:pos x="24" y="18"/>
              </a:cxn>
              <a:cxn ang="0">
                <a:pos x="32" y="18"/>
              </a:cxn>
              <a:cxn ang="0">
                <a:pos x="34" y="10"/>
              </a:cxn>
              <a:cxn ang="0">
                <a:pos x="28" y="8"/>
              </a:cxn>
              <a:cxn ang="0">
                <a:pos x="28" y="0"/>
              </a:cxn>
              <a:cxn ang="0">
                <a:pos x="40" y="0"/>
              </a:cxn>
              <a:cxn ang="0">
                <a:pos x="40" y="4"/>
              </a:cxn>
              <a:cxn ang="0">
                <a:pos x="50" y="14"/>
              </a:cxn>
              <a:cxn ang="0">
                <a:pos x="52" y="24"/>
              </a:cxn>
              <a:cxn ang="0">
                <a:pos x="52" y="28"/>
              </a:cxn>
              <a:cxn ang="0">
                <a:pos x="74" y="26"/>
              </a:cxn>
              <a:cxn ang="0">
                <a:pos x="80" y="36"/>
              </a:cxn>
              <a:cxn ang="0">
                <a:pos x="82" y="46"/>
              </a:cxn>
              <a:cxn ang="0">
                <a:pos x="68" y="46"/>
              </a:cxn>
              <a:cxn ang="0">
                <a:pos x="68" y="56"/>
              </a:cxn>
              <a:cxn ang="0">
                <a:pos x="76" y="60"/>
              </a:cxn>
              <a:cxn ang="0">
                <a:pos x="100" y="84"/>
              </a:cxn>
              <a:cxn ang="0">
                <a:pos x="120" y="106"/>
              </a:cxn>
              <a:cxn ang="0">
                <a:pos x="124" y="120"/>
              </a:cxn>
              <a:cxn ang="0">
                <a:pos x="122" y="134"/>
              </a:cxn>
              <a:cxn ang="0">
                <a:pos x="112" y="134"/>
              </a:cxn>
              <a:cxn ang="0">
                <a:pos x="110" y="128"/>
              </a:cxn>
              <a:cxn ang="0">
                <a:pos x="104" y="128"/>
              </a:cxn>
              <a:cxn ang="0">
                <a:pos x="102" y="136"/>
              </a:cxn>
              <a:cxn ang="0">
                <a:pos x="90" y="136"/>
              </a:cxn>
              <a:cxn ang="0">
                <a:pos x="90" y="130"/>
              </a:cxn>
              <a:cxn ang="0">
                <a:pos x="94" y="118"/>
              </a:cxn>
              <a:cxn ang="0">
                <a:pos x="94" y="108"/>
              </a:cxn>
              <a:cxn ang="0">
                <a:pos x="84" y="98"/>
              </a:cxn>
              <a:cxn ang="0">
                <a:pos x="80" y="82"/>
              </a:cxn>
              <a:cxn ang="0">
                <a:pos x="64" y="64"/>
              </a:cxn>
              <a:cxn ang="0">
                <a:pos x="52" y="72"/>
              </a:cxn>
              <a:cxn ang="0">
                <a:pos x="40" y="68"/>
              </a:cxn>
              <a:cxn ang="0">
                <a:pos x="20" y="80"/>
              </a:cxn>
              <a:cxn ang="0">
                <a:pos x="20" y="66"/>
              </a:cxn>
              <a:cxn ang="0">
                <a:pos x="24" y="62"/>
              </a:cxn>
              <a:cxn ang="0">
                <a:pos x="20" y="48"/>
              </a:cxn>
              <a:cxn ang="0">
                <a:pos x="12" y="46"/>
              </a:cxn>
              <a:cxn ang="0">
                <a:pos x="12" y="38"/>
              </a:cxn>
              <a:cxn ang="0">
                <a:pos x="0" y="32"/>
              </a:cxn>
              <a:cxn ang="0">
                <a:pos x="14" y="24"/>
              </a:cxn>
              <a:cxn ang="0">
                <a:pos x="12" y="14"/>
              </a:cxn>
            </a:cxnLst>
            <a:rect l="0" t="0" r="r" b="b"/>
            <a:pathLst>
              <a:path w="124" h="136">
                <a:moveTo>
                  <a:pt x="12" y="14"/>
                </a:moveTo>
                <a:lnTo>
                  <a:pt x="20" y="14"/>
                </a:lnTo>
                <a:lnTo>
                  <a:pt x="24" y="18"/>
                </a:lnTo>
                <a:lnTo>
                  <a:pt x="32" y="18"/>
                </a:lnTo>
                <a:lnTo>
                  <a:pt x="34" y="10"/>
                </a:lnTo>
                <a:lnTo>
                  <a:pt x="28" y="8"/>
                </a:lnTo>
                <a:lnTo>
                  <a:pt x="28" y="0"/>
                </a:lnTo>
                <a:lnTo>
                  <a:pt x="40" y="0"/>
                </a:lnTo>
                <a:lnTo>
                  <a:pt x="40" y="4"/>
                </a:lnTo>
                <a:lnTo>
                  <a:pt x="50" y="14"/>
                </a:lnTo>
                <a:lnTo>
                  <a:pt x="52" y="24"/>
                </a:lnTo>
                <a:lnTo>
                  <a:pt x="52" y="28"/>
                </a:lnTo>
                <a:lnTo>
                  <a:pt x="74" y="26"/>
                </a:lnTo>
                <a:lnTo>
                  <a:pt x="80" y="36"/>
                </a:lnTo>
                <a:lnTo>
                  <a:pt x="82" y="46"/>
                </a:lnTo>
                <a:lnTo>
                  <a:pt x="68" y="46"/>
                </a:lnTo>
                <a:lnTo>
                  <a:pt x="68" y="56"/>
                </a:lnTo>
                <a:lnTo>
                  <a:pt x="76" y="60"/>
                </a:lnTo>
                <a:lnTo>
                  <a:pt x="100" y="84"/>
                </a:lnTo>
                <a:lnTo>
                  <a:pt x="120" y="106"/>
                </a:lnTo>
                <a:lnTo>
                  <a:pt x="124" y="120"/>
                </a:lnTo>
                <a:lnTo>
                  <a:pt x="122" y="134"/>
                </a:lnTo>
                <a:lnTo>
                  <a:pt x="112" y="134"/>
                </a:lnTo>
                <a:lnTo>
                  <a:pt x="110" y="128"/>
                </a:lnTo>
                <a:lnTo>
                  <a:pt x="104" y="128"/>
                </a:lnTo>
                <a:lnTo>
                  <a:pt x="102" y="136"/>
                </a:lnTo>
                <a:lnTo>
                  <a:pt x="90" y="136"/>
                </a:lnTo>
                <a:lnTo>
                  <a:pt x="90" y="130"/>
                </a:lnTo>
                <a:lnTo>
                  <a:pt x="94" y="118"/>
                </a:lnTo>
                <a:lnTo>
                  <a:pt x="94" y="108"/>
                </a:lnTo>
                <a:lnTo>
                  <a:pt x="84" y="98"/>
                </a:lnTo>
                <a:lnTo>
                  <a:pt x="80" y="82"/>
                </a:lnTo>
                <a:lnTo>
                  <a:pt x="64" y="64"/>
                </a:lnTo>
                <a:lnTo>
                  <a:pt x="52" y="72"/>
                </a:lnTo>
                <a:lnTo>
                  <a:pt x="40" y="68"/>
                </a:lnTo>
                <a:lnTo>
                  <a:pt x="20" y="80"/>
                </a:lnTo>
                <a:lnTo>
                  <a:pt x="20" y="66"/>
                </a:lnTo>
                <a:lnTo>
                  <a:pt x="24" y="62"/>
                </a:lnTo>
                <a:lnTo>
                  <a:pt x="20" y="48"/>
                </a:lnTo>
                <a:lnTo>
                  <a:pt x="12" y="46"/>
                </a:lnTo>
                <a:lnTo>
                  <a:pt x="12" y="38"/>
                </a:lnTo>
                <a:lnTo>
                  <a:pt x="0" y="32"/>
                </a:lnTo>
                <a:lnTo>
                  <a:pt x="14" y="24"/>
                </a:lnTo>
                <a:lnTo>
                  <a:pt x="12" y="14"/>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614" name="Freeform 570"/>
          <p:cNvSpPr>
            <a:spLocks/>
          </p:cNvSpPr>
          <p:nvPr/>
        </p:nvSpPr>
        <p:spPr bwMode="auto">
          <a:xfrm>
            <a:off x="6423128" y="2860622"/>
            <a:ext cx="805235" cy="346576"/>
          </a:xfrm>
          <a:custGeom>
            <a:avLst/>
            <a:gdLst/>
            <a:ahLst/>
            <a:cxnLst>
              <a:cxn ang="0">
                <a:pos x="8" y="54"/>
              </a:cxn>
              <a:cxn ang="0">
                <a:pos x="30" y="44"/>
              </a:cxn>
              <a:cxn ang="0">
                <a:pos x="80" y="28"/>
              </a:cxn>
              <a:cxn ang="0">
                <a:pos x="112" y="44"/>
              </a:cxn>
              <a:cxn ang="0">
                <a:pos x="152" y="50"/>
              </a:cxn>
              <a:cxn ang="0">
                <a:pos x="166" y="32"/>
              </a:cxn>
              <a:cxn ang="0">
                <a:pos x="168" y="4"/>
              </a:cxn>
              <a:cxn ang="0">
                <a:pos x="186" y="2"/>
              </a:cxn>
              <a:cxn ang="0">
                <a:pos x="224" y="14"/>
              </a:cxn>
              <a:cxn ang="0">
                <a:pos x="236" y="36"/>
              </a:cxn>
              <a:cxn ang="0">
                <a:pos x="276" y="32"/>
              </a:cxn>
              <a:cxn ang="0">
                <a:pos x="306" y="42"/>
              </a:cxn>
              <a:cxn ang="0">
                <a:pos x="322" y="52"/>
              </a:cxn>
              <a:cxn ang="0">
                <a:pos x="350" y="60"/>
              </a:cxn>
              <a:cxn ang="0">
                <a:pos x="398" y="52"/>
              </a:cxn>
              <a:cxn ang="0">
                <a:pos x="416" y="38"/>
              </a:cxn>
              <a:cxn ang="0">
                <a:pos x="434" y="42"/>
              </a:cxn>
              <a:cxn ang="0">
                <a:pos x="458" y="44"/>
              </a:cxn>
              <a:cxn ang="0">
                <a:pos x="448" y="60"/>
              </a:cxn>
              <a:cxn ang="0">
                <a:pos x="468" y="86"/>
              </a:cxn>
              <a:cxn ang="0">
                <a:pos x="486" y="82"/>
              </a:cxn>
              <a:cxn ang="0">
                <a:pos x="508" y="112"/>
              </a:cxn>
              <a:cxn ang="0">
                <a:pos x="480" y="110"/>
              </a:cxn>
              <a:cxn ang="0">
                <a:pos x="442" y="132"/>
              </a:cxn>
              <a:cxn ang="0">
                <a:pos x="412" y="146"/>
              </a:cxn>
              <a:cxn ang="0">
                <a:pos x="380" y="144"/>
              </a:cxn>
              <a:cxn ang="0">
                <a:pos x="380" y="168"/>
              </a:cxn>
              <a:cxn ang="0">
                <a:pos x="362" y="184"/>
              </a:cxn>
              <a:cxn ang="0">
                <a:pos x="300" y="194"/>
              </a:cxn>
              <a:cxn ang="0">
                <a:pos x="242" y="204"/>
              </a:cxn>
              <a:cxn ang="0">
                <a:pos x="190" y="190"/>
              </a:cxn>
              <a:cxn ang="0">
                <a:pos x="130" y="178"/>
              </a:cxn>
              <a:cxn ang="0">
                <a:pos x="102" y="154"/>
              </a:cxn>
              <a:cxn ang="0">
                <a:pos x="58" y="142"/>
              </a:cxn>
              <a:cxn ang="0">
                <a:pos x="46" y="126"/>
              </a:cxn>
              <a:cxn ang="0">
                <a:pos x="52" y="110"/>
              </a:cxn>
              <a:cxn ang="0">
                <a:pos x="30" y="84"/>
              </a:cxn>
              <a:cxn ang="0">
                <a:pos x="4" y="72"/>
              </a:cxn>
            </a:cxnLst>
            <a:rect l="0" t="0" r="r" b="b"/>
            <a:pathLst>
              <a:path w="508" h="208">
                <a:moveTo>
                  <a:pt x="0" y="62"/>
                </a:moveTo>
                <a:lnTo>
                  <a:pt x="8" y="54"/>
                </a:lnTo>
                <a:lnTo>
                  <a:pt x="22" y="52"/>
                </a:lnTo>
                <a:lnTo>
                  <a:pt x="30" y="44"/>
                </a:lnTo>
                <a:lnTo>
                  <a:pt x="64" y="26"/>
                </a:lnTo>
                <a:lnTo>
                  <a:pt x="80" y="28"/>
                </a:lnTo>
                <a:lnTo>
                  <a:pt x="102" y="32"/>
                </a:lnTo>
                <a:lnTo>
                  <a:pt x="112" y="44"/>
                </a:lnTo>
                <a:lnTo>
                  <a:pt x="144" y="44"/>
                </a:lnTo>
                <a:lnTo>
                  <a:pt x="152" y="50"/>
                </a:lnTo>
                <a:lnTo>
                  <a:pt x="164" y="40"/>
                </a:lnTo>
                <a:lnTo>
                  <a:pt x="166" y="32"/>
                </a:lnTo>
                <a:lnTo>
                  <a:pt x="154" y="18"/>
                </a:lnTo>
                <a:lnTo>
                  <a:pt x="168" y="4"/>
                </a:lnTo>
                <a:lnTo>
                  <a:pt x="172" y="0"/>
                </a:lnTo>
                <a:lnTo>
                  <a:pt x="186" y="2"/>
                </a:lnTo>
                <a:lnTo>
                  <a:pt x="200" y="6"/>
                </a:lnTo>
                <a:lnTo>
                  <a:pt x="224" y="14"/>
                </a:lnTo>
                <a:lnTo>
                  <a:pt x="226" y="24"/>
                </a:lnTo>
                <a:lnTo>
                  <a:pt x="236" y="36"/>
                </a:lnTo>
                <a:lnTo>
                  <a:pt x="262" y="40"/>
                </a:lnTo>
                <a:lnTo>
                  <a:pt x="276" y="32"/>
                </a:lnTo>
                <a:lnTo>
                  <a:pt x="300" y="36"/>
                </a:lnTo>
                <a:lnTo>
                  <a:pt x="306" y="42"/>
                </a:lnTo>
                <a:lnTo>
                  <a:pt x="316" y="44"/>
                </a:lnTo>
                <a:lnTo>
                  <a:pt x="322" y="52"/>
                </a:lnTo>
                <a:lnTo>
                  <a:pt x="328" y="58"/>
                </a:lnTo>
                <a:lnTo>
                  <a:pt x="350" y="60"/>
                </a:lnTo>
                <a:lnTo>
                  <a:pt x="368" y="58"/>
                </a:lnTo>
                <a:lnTo>
                  <a:pt x="398" y="52"/>
                </a:lnTo>
                <a:lnTo>
                  <a:pt x="408" y="44"/>
                </a:lnTo>
                <a:lnTo>
                  <a:pt x="416" y="38"/>
                </a:lnTo>
                <a:lnTo>
                  <a:pt x="426" y="36"/>
                </a:lnTo>
                <a:lnTo>
                  <a:pt x="434" y="42"/>
                </a:lnTo>
                <a:lnTo>
                  <a:pt x="442" y="42"/>
                </a:lnTo>
                <a:lnTo>
                  <a:pt x="458" y="44"/>
                </a:lnTo>
                <a:lnTo>
                  <a:pt x="452" y="52"/>
                </a:lnTo>
                <a:lnTo>
                  <a:pt x="448" y="60"/>
                </a:lnTo>
                <a:lnTo>
                  <a:pt x="440" y="84"/>
                </a:lnTo>
                <a:lnTo>
                  <a:pt x="468" y="86"/>
                </a:lnTo>
                <a:lnTo>
                  <a:pt x="476" y="80"/>
                </a:lnTo>
                <a:lnTo>
                  <a:pt x="486" y="82"/>
                </a:lnTo>
                <a:lnTo>
                  <a:pt x="506" y="102"/>
                </a:lnTo>
                <a:lnTo>
                  <a:pt x="508" y="112"/>
                </a:lnTo>
                <a:lnTo>
                  <a:pt x="494" y="110"/>
                </a:lnTo>
                <a:lnTo>
                  <a:pt x="480" y="110"/>
                </a:lnTo>
                <a:lnTo>
                  <a:pt x="460" y="118"/>
                </a:lnTo>
                <a:lnTo>
                  <a:pt x="442" y="132"/>
                </a:lnTo>
                <a:lnTo>
                  <a:pt x="426" y="132"/>
                </a:lnTo>
                <a:lnTo>
                  <a:pt x="412" y="146"/>
                </a:lnTo>
                <a:lnTo>
                  <a:pt x="394" y="144"/>
                </a:lnTo>
                <a:lnTo>
                  <a:pt x="380" y="144"/>
                </a:lnTo>
                <a:lnTo>
                  <a:pt x="374" y="156"/>
                </a:lnTo>
                <a:lnTo>
                  <a:pt x="380" y="168"/>
                </a:lnTo>
                <a:lnTo>
                  <a:pt x="362" y="178"/>
                </a:lnTo>
                <a:lnTo>
                  <a:pt x="362" y="184"/>
                </a:lnTo>
                <a:lnTo>
                  <a:pt x="344" y="194"/>
                </a:lnTo>
                <a:lnTo>
                  <a:pt x="300" y="194"/>
                </a:lnTo>
                <a:lnTo>
                  <a:pt x="278" y="208"/>
                </a:lnTo>
                <a:lnTo>
                  <a:pt x="242" y="204"/>
                </a:lnTo>
                <a:lnTo>
                  <a:pt x="218" y="192"/>
                </a:lnTo>
                <a:lnTo>
                  <a:pt x="190" y="190"/>
                </a:lnTo>
                <a:lnTo>
                  <a:pt x="136" y="188"/>
                </a:lnTo>
                <a:lnTo>
                  <a:pt x="130" y="178"/>
                </a:lnTo>
                <a:lnTo>
                  <a:pt x="124" y="166"/>
                </a:lnTo>
                <a:lnTo>
                  <a:pt x="102" y="154"/>
                </a:lnTo>
                <a:lnTo>
                  <a:pt x="92" y="144"/>
                </a:lnTo>
                <a:lnTo>
                  <a:pt x="58" y="142"/>
                </a:lnTo>
                <a:lnTo>
                  <a:pt x="50" y="138"/>
                </a:lnTo>
                <a:lnTo>
                  <a:pt x="46" y="126"/>
                </a:lnTo>
                <a:lnTo>
                  <a:pt x="52" y="118"/>
                </a:lnTo>
                <a:lnTo>
                  <a:pt x="52" y="110"/>
                </a:lnTo>
                <a:lnTo>
                  <a:pt x="44" y="98"/>
                </a:lnTo>
                <a:lnTo>
                  <a:pt x="30" y="84"/>
                </a:lnTo>
                <a:lnTo>
                  <a:pt x="14" y="82"/>
                </a:lnTo>
                <a:lnTo>
                  <a:pt x="4" y="72"/>
                </a:lnTo>
                <a:lnTo>
                  <a:pt x="0" y="62"/>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615" name="Freeform 571"/>
          <p:cNvSpPr>
            <a:spLocks/>
          </p:cNvSpPr>
          <p:nvPr/>
        </p:nvSpPr>
        <p:spPr bwMode="auto">
          <a:xfrm>
            <a:off x="7063513" y="4265256"/>
            <a:ext cx="41213" cy="34992"/>
          </a:xfrm>
          <a:custGeom>
            <a:avLst/>
            <a:gdLst/>
            <a:ahLst/>
            <a:cxnLst>
              <a:cxn ang="0">
                <a:pos x="1" y="10"/>
              </a:cxn>
              <a:cxn ang="0">
                <a:pos x="11" y="0"/>
              </a:cxn>
              <a:cxn ang="0">
                <a:pos x="1" y="10"/>
              </a:cxn>
            </a:cxnLst>
            <a:rect l="0" t="0" r="r" b="b"/>
            <a:pathLst>
              <a:path w="26" h="21">
                <a:moveTo>
                  <a:pt x="1" y="10"/>
                </a:moveTo>
                <a:cubicBezTo>
                  <a:pt x="13" y="18"/>
                  <a:pt x="26" y="10"/>
                  <a:pt x="11" y="0"/>
                </a:cubicBezTo>
                <a:cubicBezTo>
                  <a:pt x="0" y="3"/>
                  <a:pt x="1" y="21"/>
                  <a:pt x="1" y="10"/>
                </a:cubicBezTo>
                <a:close/>
              </a:path>
            </a:pathLst>
          </a:custGeom>
          <a:solidFill>
            <a:srgbClr val="B4DFF4"/>
          </a:solidFill>
          <a:ln w="6350" cmpd="sng">
            <a:solidFill>
              <a:schemeClr val="tx1"/>
            </a:solidFill>
            <a:round/>
            <a:headEnd/>
            <a:tailEnd/>
          </a:ln>
          <a:effectLst/>
        </p:spPr>
        <p:txBody>
          <a:bodyPr wrap="none" anchor="ctr"/>
          <a:lstStyle/>
          <a:p>
            <a:endParaRPr lang="en-US" dirty="0"/>
          </a:p>
        </p:txBody>
      </p:sp>
      <p:sp>
        <p:nvSpPr>
          <p:cNvPr id="616" name="Freeform 572"/>
          <p:cNvSpPr>
            <a:spLocks/>
          </p:cNvSpPr>
          <p:nvPr/>
        </p:nvSpPr>
        <p:spPr bwMode="auto">
          <a:xfrm>
            <a:off x="6805139" y="4311911"/>
            <a:ext cx="28532" cy="26660"/>
          </a:xfrm>
          <a:custGeom>
            <a:avLst/>
            <a:gdLst/>
            <a:ahLst/>
            <a:cxnLst>
              <a:cxn ang="0">
                <a:pos x="18" y="16"/>
              </a:cxn>
              <a:cxn ang="0">
                <a:pos x="10" y="2"/>
              </a:cxn>
              <a:cxn ang="0">
                <a:pos x="4" y="14"/>
              </a:cxn>
              <a:cxn ang="0">
                <a:pos x="12" y="12"/>
              </a:cxn>
              <a:cxn ang="0">
                <a:pos x="18" y="16"/>
              </a:cxn>
            </a:cxnLst>
            <a:rect l="0" t="0" r="r" b="b"/>
            <a:pathLst>
              <a:path w="18" h="16">
                <a:moveTo>
                  <a:pt x="18" y="16"/>
                </a:moveTo>
                <a:cubicBezTo>
                  <a:pt x="17" y="14"/>
                  <a:pt x="17" y="0"/>
                  <a:pt x="10" y="2"/>
                </a:cubicBezTo>
                <a:cubicBezTo>
                  <a:pt x="5" y="2"/>
                  <a:pt x="0" y="11"/>
                  <a:pt x="4" y="14"/>
                </a:cubicBezTo>
                <a:cubicBezTo>
                  <a:pt x="6" y="15"/>
                  <a:pt x="9" y="11"/>
                  <a:pt x="12" y="12"/>
                </a:cubicBezTo>
                <a:cubicBezTo>
                  <a:pt x="14" y="12"/>
                  <a:pt x="16" y="14"/>
                  <a:pt x="18" y="16"/>
                </a:cubicBezTo>
                <a:close/>
              </a:path>
            </a:pathLst>
          </a:custGeom>
          <a:solidFill>
            <a:srgbClr val="0060A9"/>
          </a:solidFill>
          <a:ln w="6350" cmpd="sng">
            <a:solidFill>
              <a:schemeClr val="tx1"/>
            </a:solidFill>
            <a:round/>
            <a:headEnd/>
            <a:tailEnd/>
          </a:ln>
          <a:effectLst/>
        </p:spPr>
        <p:txBody>
          <a:bodyPr wrap="none" anchor="ctr"/>
          <a:lstStyle/>
          <a:p>
            <a:endParaRPr lang="en-US" dirty="0"/>
          </a:p>
        </p:txBody>
      </p:sp>
      <p:grpSp>
        <p:nvGrpSpPr>
          <p:cNvPr id="617" name="Group 616"/>
          <p:cNvGrpSpPr/>
          <p:nvPr/>
        </p:nvGrpSpPr>
        <p:grpSpPr>
          <a:xfrm>
            <a:off x="152400" y="4247027"/>
            <a:ext cx="1979653" cy="1528633"/>
            <a:chOff x="304800" y="4800600"/>
            <a:chExt cx="1132726" cy="848879"/>
          </a:xfrm>
        </p:grpSpPr>
        <p:sp>
          <p:nvSpPr>
            <p:cNvPr id="618" name="Rectangle 617"/>
            <p:cNvSpPr/>
            <p:nvPr/>
          </p:nvSpPr>
          <p:spPr bwMode="auto">
            <a:xfrm>
              <a:off x="304800" y="4800600"/>
              <a:ext cx="217714" cy="206829"/>
            </a:xfrm>
            <a:prstGeom prst="rect">
              <a:avLst/>
            </a:prstGeom>
            <a:solidFill>
              <a:srgbClr val="0060A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Times" charset="0"/>
              </a:endParaRPr>
            </a:p>
          </p:txBody>
        </p:sp>
        <p:sp>
          <p:nvSpPr>
            <p:cNvPr id="619" name="TextBox 618"/>
            <p:cNvSpPr txBox="1"/>
            <p:nvPr/>
          </p:nvSpPr>
          <p:spPr>
            <a:xfrm>
              <a:off x="488481" y="4811510"/>
              <a:ext cx="883119" cy="244084"/>
            </a:xfrm>
            <a:prstGeom prst="rect">
              <a:avLst/>
            </a:prstGeom>
            <a:noFill/>
          </p:spPr>
          <p:txBody>
            <a:bodyPr wrap="square" rtlCol="0">
              <a:spAutoFit/>
            </a:bodyPr>
            <a:lstStyle/>
            <a:p>
              <a:r>
                <a:rPr lang="en-US" sz="1100" dirty="0" smtClean="0">
                  <a:latin typeface="Univers LT Std 45 Light" panose="020B0403020202020204" pitchFamily="34" charset="0"/>
                </a:rPr>
                <a:t>AACSB-accredited members present</a:t>
              </a:r>
              <a:endParaRPr lang="en-US" sz="1100" dirty="0">
                <a:latin typeface="Univers LT Std 45 Light" panose="020B0403020202020204" pitchFamily="34" charset="0"/>
              </a:endParaRPr>
            </a:p>
          </p:txBody>
        </p:sp>
        <p:grpSp>
          <p:nvGrpSpPr>
            <p:cNvPr id="620" name="Group 284"/>
            <p:cNvGrpSpPr/>
            <p:nvPr/>
          </p:nvGrpSpPr>
          <p:grpSpPr>
            <a:xfrm>
              <a:off x="304800" y="5410199"/>
              <a:ext cx="1132726" cy="239280"/>
              <a:chOff x="1142388" y="5889154"/>
              <a:chExt cx="1132726" cy="239280"/>
            </a:xfrm>
          </p:grpSpPr>
          <p:sp>
            <p:nvSpPr>
              <p:cNvPr id="624" name="Rectangle 623"/>
              <p:cNvSpPr/>
              <p:nvPr/>
            </p:nvSpPr>
            <p:spPr bwMode="auto">
              <a:xfrm>
                <a:off x="1142388" y="5900041"/>
                <a:ext cx="217714" cy="206829"/>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Times" charset="0"/>
                </a:endParaRPr>
              </a:p>
            </p:txBody>
          </p:sp>
          <p:sp>
            <p:nvSpPr>
              <p:cNvPr id="625" name="TextBox 624"/>
              <p:cNvSpPr txBox="1"/>
              <p:nvPr/>
            </p:nvSpPr>
            <p:spPr>
              <a:xfrm>
                <a:off x="1328113" y="5889154"/>
                <a:ext cx="947001" cy="239280"/>
              </a:xfrm>
              <a:prstGeom prst="rect">
                <a:avLst/>
              </a:prstGeom>
              <a:noFill/>
            </p:spPr>
            <p:txBody>
              <a:bodyPr wrap="square" rtlCol="0">
                <a:spAutoFit/>
              </a:bodyPr>
              <a:lstStyle/>
              <a:p>
                <a:r>
                  <a:rPr lang="en-US" sz="1100" dirty="0" smtClean="0">
                    <a:latin typeface="Univers LT Std 45 Light" panose="020B0403020202020204" pitchFamily="34" charset="0"/>
                  </a:rPr>
                  <a:t>No AACSB members present</a:t>
                </a:r>
                <a:endParaRPr lang="en-US" sz="1100" dirty="0">
                  <a:latin typeface="Univers LT Std 45 Light" panose="020B0403020202020204" pitchFamily="34" charset="0"/>
                </a:endParaRPr>
              </a:p>
            </p:txBody>
          </p:sp>
        </p:grpSp>
        <p:grpSp>
          <p:nvGrpSpPr>
            <p:cNvPr id="621" name="Group 296"/>
            <p:cNvGrpSpPr/>
            <p:nvPr/>
          </p:nvGrpSpPr>
          <p:grpSpPr>
            <a:xfrm>
              <a:off x="304800" y="5105399"/>
              <a:ext cx="1132726" cy="239280"/>
              <a:chOff x="1142388" y="5889154"/>
              <a:chExt cx="1132726" cy="239280"/>
            </a:xfrm>
          </p:grpSpPr>
          <p:sp>
            <p:nvSpPr>
              <p:cNvPr id="622" name="Rectangle 621"/>
              <p:cNvSpPr/>
              <p:nvPr/>
            </p:nvSpPr>
            <p:spPr bwMode="auto">
              <a:xfrm>
                <a:off x="1142388" y="5900041"/>
                <a:ext cx="217714" cy="206829"/>
              </a:xfrm>
              <a:prstGeom prst="rect">
                <a:avLst/>
              </a:prstGeom>
              <a:solidFill>
                <a:srgbClr val="B4DF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Times" charset="0"/>
                </a:endParaRPr>
              </a:p>
            </p:txBody>
          </p:sp>
          <p:sp>
            <p:nvSpPr>
              <p:cNvPr id="623" name="TextBox 622"/>
              <p:cNvSpPr txBox="1"/>
              <p:nvPr/>
            </p:nvSpPr>
            <p:spPr>
              <a:xfrm>
                <a:off x="1328113" y="5889154"/>
                <a:ext cx="947001" cy="239280"/>
              </a:xfrm>
              <a:prstGeom prst="rect">
                <a:avLst/>
              </a:prstGeom>
              <a:noFill/>
            </p:spPr>
            <p:txBody>
              <a:bodyPr wrap="square" rtlCol="0">
                <a:spAutoFit/>
              </a:bodyPr>
              <a:lstStyle/>
              <a:p>
                <a:r>
                  <a:rPr lang="en-US" sz="1100" dirty="0" smtClean="0">
                    <a:latin typeface="Univers LT Std 45 Light" panose="020B0403020202020204" pitchFamily="34" charset="0"/>
                  </a:rPr>
                  <a:t>AACSB members present</a:t>
                </a:r>
                <a:endParaRPr lang="en-US" sz="1100" dirty="0">
                  <a:latin typeface="Univers LT Std 45 Light" panose="020B0403020202020204" pitchFamily="34" charset="0"/>
                </a:endParaRPr>
              </a:p>
            </p:txBody>
          </p:sp>
        </p:grpSp>
      </p:grpSp>
      <p:sp>
        <p:nvSpPr>
          <p:cNvPr id="626" name="Freeform 397"/>
          <p:cNvSpPr>
            <a:spLocks/>
          </p:cNvSpPr>
          <p:nvPr/>
        </p:nvSpPr>
        <p:spPr bwMode="auto">
          <a:xfrm>
            <a:off x="4686988" y="3158801"/>
            <a:ext cx="46113" cy="46637"/>
          </a:xfrm>
          <a:custGeom>
            <a:avLst/>
            <a:gdLst/>
            <a:ahLst/>
            <a:cxnLst>
              <a:cxn ang="0">
                <a:pos x="22" y="20"/>
              </a:cxn>
              <a:cxn ang="0">
                <a:pos x="14" y="16"/>
              </a:cxn>
              <a:cxn ang="0">
                <a:pos x="8" y="12"/>
              </a:cxn>
              <a:cxn ang="0">
                <a:pos x="0" y="4"/>
              </a:cxn>
              <a:cxn ang="0">
                <a:pos x="2" y="0"/>
              </a:cxn>
              <a:cxn ang="0">
                <a:pos x="10" y="0"/>
              </a:cxn>
              <a:cxn ang="0">
                <a:pos x="16" y="4"/>
              </a:cxn>
              <a:cxn ang="0">
                <a:pos x="22" y="6"/>
              </a:cxn>
              <a:cxn ang="0">
                <a:pos x="24" y="14"/>
              </a:cxn>
              <a:cxn ang="0">
                <a:pos x="22" y="20"/>
              </a:cxn>
            </a:cxnLst>
            <a:rect l="0" t="0" r="r" b="b"/>
            <a:pathLst>
              <a:path w="24" h="20">
                <a:moveTo>
                  <a:pt x="22" y="20"/>
                </a:moveTo>
                <a:lnTo>
                  <a:pt x="14" y="16"/>
                </a:lnTo>
                <a:lnTo>
                  <a:pt x="8" y="12"/>
                </a:lnTo>
                <a:lnTo>
                  <a:pt x="0" y="4"/>
                </a:lnTo>
                <a:lnTo>
                  <a:pt x="2" y="0"/>
                </a:lnTo>
                <a:lnTo>
                  <a:pt x="10" y="0"/>
                </a:lnTo>
                <a:lnTo>
                  <a:pt x="16" y="4"/>
                </a:lnTo>
                <a:lnTo>
                  <a:pt x="22" y="6"/>
                </a:lnTo>
                <a:lnTo>
                  <a:pt x="24" y="14"/>
                </a:lnTo>
                <a:lnTo>
                  <a:pt x="22" y="20"/>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627" name="Freeform 545"/>
          <p:cNvSpPr>
            <a:spLocks/>
          </p:cNvSpPr>
          <p:nvPr/>
        </p:nvSpPr>
        <p:spPr bwMode="auto">
          <a:xfrm>
            <a:off x="7915000" y="4091561"/>
            <a:ext cx="31702" cy="19996"/>
          </a:xfrm>
          <a:custGeom>
            <a:avLst/>
            <a:gdLst/>
            <a:ahLst/>
            <a:cxnLst>
              <a:cxn ang="0">
                <a:pos x="4" y="0"/>
              </a:cxn>
              <a:cxn ang="0">
                <a:pos x="10" y="0"/>
              </a:cxn>
              <a:cxn ang="0">
                <a:pos x="20" y="8"/>
              </a:cxn>
              <a:cxn ang="0">
                <a:pos x="20" y="10"/>
              </a:cxn>
              <a:cxn ang="0">
                <a:pos x="20" y="12"/>
              </a:cxn>
              <a:cxn ang="0">
                <a:pos x="18" y="12"/>
              </a:cxn>
              <a:cxn ang="0">
                <a:pos x="4" y="10"/>
              </a:cxn>
              <a:cxn ang="0">
                <a:pos x="0" y="4"/>
              </a:cxn>
              <a:cxn ang="0">
                <a:pos x="4" y="0"/>
              </a:cxn>
            </a:cxnLst>
            <a:rect l="0" t="0" r="r" b="b"/>
            <a:pathLst>
              <a:path w="20" h="12">
                <a:moveTo>
                  <a:pt x="4" y="0"/>
                </a:moveTo>
                <a:lnTo>
                  <a:pt x="10" y="0"/>
                </a:lnTo>
                <a:lnTo>
                  <a:pt x="20" y="8"/>
                </a:lnTo>
                <a:lnTo>
                  <a:pt x="20" y="10"/>
                </a:lnTo>
                <a:lnTo>
                  <a:pt x="20" y="12"/>
                </a:lnTo>
                <a:lnTo>
                  <a:pt x="18" y="12"/>
                </a:lnTo>
                <a:lnTo>
                  <a:pt x="4" y="10"/>
                </a:lnTo>
                <a:lnTo>
                  <a:pt x="0" y="4"/>
                </a:lnTo>
                <a:lnTo>
                  <a:pt x="4" y="0"/>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628" name="Freeform 547"/>
          <p:cNvSpPr>
            <a:spLocks/>
          </p:cNvSpPr>
          <p:nvPr/>
        </p:nvSpPr>
        <p:spPr bwMode="auto">
          <a:xfrm>
            <a:off x="8991003" y="4868862"/>
            <a:ext cx="22192" cy="16663"/>
          </a:xfrm>
          <a:custGeom>
            <a:avLst/>
            <a:gdLst/>
            <a:ahLst/>
            <a:cxnLst>
              <a:cxn ang="0">
                <a:pos x="0" y="2"/>
              </a:cxn>
              <a:cxn ang="0">
                <a:pos x="6" y="0"/>
              </a:cxn>
              <a:cxn ang="0">
                <a:pos x="14" y="4"/>
              </a:cxn>
              <a:cxn ang="0">
                <a:pos x="14" y="10"/>
              </a:cxn>
              <a:cxn ang="0">
                <a:pos x="6" y="8"/>
              </a:cxn>
              <a:cxn ang="0">
                <a:pos x="0" y="2"/>
              </a:cxn>
            </a:cxnLst>
            <a:rect l="0" t="0" r="r" b="b"/>
            <a:pathLst>
              <a:path w="14" h="10">
                <a:moveTo>
                  <a:pt x="0" y="2"/>
                </a:moveTo>
                <a:lnTo>
                  <a:pt x="6" y="0"/>
                </a:lnTo>
                <a:lnTo>
                  <a:pt x="14" y="4"/>
                </a:lnTo>
                <a:lnTo>
                  <a:pt x="14" y="10"/>
                </a:lnTo>
                <a:lnTo>
                  <a:pt x="6" y="8"/>
                </a:lnTo>
                <a:lnTo>
                  <a:pt x="0" y="2"/>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sp>
        <p:nvSpPr>
          <p:cNvPr id="629" name="Freeform 547"/>
          <p:cNvSpPr>
            <a:spLocks/>
          </p:cNvSpPr>
          <p:nvPr/>
        </p:nvSpPr>
        <p:spPr bwMode="auto">
          <a:xfrm flipH="1">
            <a:off x="8914146" y="4868862"/>
            <a:ext cx="46113" cy="46637"/>
          </a:xfrm>
          <a:custGeom>
            <a:avLst/>
            <a:gdLst/>
            <a:ahLst/>
            <a:cxnLst>
              <a:cxn ang="0">
                <a:pos x="0" y="2"/>
              </a:cxn>
              <a:cxn ang="0">
                <a:pos x="6" y="0"/>
              </a:cxn>
              <a:cxn ang="0">
                <a:pos x="14" y="4"/>
              </a:cxn>
              <a:cxn ang="0">
                <a:pos x="14" y="10"/>
              </a:cxn>
              <a:cxn ang="0">
                <a:pos x="6" y="8"/>
              </a:cxn>
              <a:cxn ang="0">
                <a:pos x="0" y="2"/>
              </a:cxn>
            </a:cxnLst>
            <a:rect l="0" t="0" r="r" b="b"/>
            <a:pathLst>
              <a:path w="14" h="10">
                <a:moveTo>
                  <a:pt x="0" y="2"/>
                </a:moveTo>
                <a:lnTo>
                  <a:pt x="6" y="0"/>
                </a:lnTo>
                <a:lnTo>
                  <a:pt x="14" y="4"/>
                </a:lnTo>
                <a:lnTo>
                  <a:pt x="14" y="10"/>
                </a:lnTo>
                <a:lnTo>
                  <a:pt x="6" y="8"/>
                </a:lnTo>
                <a:lnTo>
                  <a:pt x="0" y="2"/>
                </a:lnTo>
                <a:close/>
              </a:path>
            </a:pathLst>
          </a:custGeom>
          <a:solidFill>
            <a:schemeClr val="bg2">
              <a:lumMod val="75000"/>
            </a:schemeClr>
          </a:solidFill>
          <a:ln w="6350" cmpd="sng">
            <a:solidFill>
              <a:schemeClr val="tx1"/>
            </a:solidFill>
            <a:prstDash val="solid"/>
            <a:round/>
            <a:headEnd/>
            <a:tailEnd/>
          </a:ln>
        </p:spPr>
        <p:txBody>
          <a:bodyPr/>
          <a:lstStyle/>
          <a:p>
            <a:endParaRPr lang="en-US" dirty="0"/>
          </a:p>
        </p:txBody>
      </p:sp>
      <p:grpSp>
        <p:nvGrpSpPr>
          <p:cNvPr id="630" name="Group 629"/>
          <p:cNvGrpSpPr/>
          <p:nvPr/>
        </p:nvGrpSpPr>
        <p:grpSpPr>
          <a:xfrm>
            <a:off x="8991003" y="4635672"/>
            <a:ext cx="69746" cy="97726"/>
            <a:chOff x="8991600" y="4572000"/>
            <a:chExt cx="69149" cy="95802"/>
          </a:xfrm>
          <a:solidFill>
            <a:schemeClr val="bg2">
              <a:lumMod val="75000"/>
            </a:schemeClr>
          </a:solidFill>
        </p:grpSpPr>
        <p:sp>
          <p:nvSpPr>
            <p:cNvPr id="631" name="Freeform 545"/>
            <p:cNvSpPr>
              <a:spLocks/>
            </p:cNvSpPr>
            <p:nvPr/>
          </p:nvSpPr>
          <p:spPr bwMode="auto">
            <a:xfrm>
              <a:off x="8991600" y="4648200"/>
              <a:ext cx="31431" cy="19602"/>
            </a:xfrm>
            <a:custGeom>
              <a:avLst/>
              <a:gdLst/>
              <a:ahLst/>
              <a:cxnLst>
                <a:cxn ang="0">
                  <a:pos x="4" y="0"/>
                </a:cxn>
                <a:cxn ang="0">
                  <a:pos x="10" y="0"/>
                </a:cxn>
                <a:cxn ang="0">
                  <a:pos x="20" y="8"/>
                </a:cxn>
                <a:cxn ang="0">
                  <a:pos x="20" y="10"/>
                </a:cxn>
                <a:cxn ang="0">
                  <a:pos x="20" y="12"/>
                </a:cxn>
                <a:cxn ang="0">
                  <a:pos x="18" y="12"/>
                </a:cxn>
                <a:cxn ang="0">
                  <a:pos x="4" y="10"/>
                </a:cxn>
                <a:cxn ang="0">
                  <a:pos x="0" y="4"/>
                </a:cxn>
                <a:cxn ang="0">
                  <a:pos x="4" y="0"/>
                </a:cxn>
              </a:cxnLst>
              <a:rect l="0" t="0" r="r" b="b"/>
              <a:pathLst>
                <a:path w="20" h="12">
                  <a:moveTo>
                    <a:pt x="4" y="0"/>
                  </a:moveTo>
                  <a:lnTo>
                    <a:pt x="10" y="0"/>
                  </a:lnTo>
                  <a:lnTo>
                    <a:pt x="20" y="8"/>
                  </a:lnTo>
                  <a:lnTo>
                    <a:pt x="20" y="10"/>
                  </a:lnTo>
                  <a:lnTo>
                    <a:pt x="20" y="12"/>
                  </a:lnTo>
                  <a:lnTo>
                    <a:pt x="18" y="12"/>
                  </a:lnTo>
                  <a:lnTo>
                    <a:pt x="4" y="10"/>
                  </a:lnTo>
                  <a:lnTo>
                    <a:pt x="0" y="4"/>
                  </a:lnTo>
                  <a:lnTo>
                    <a:pt x="4" y="0"/>
                  </a:lnTo>
                  <a:close/>
                </a:path>
              </a:pathLst>
            </a:custGeom>
            <a:grpFill/>
            <a:ln w="6350" cmpd="sng">
              <a:solidFill>
                <a:schemeClr val="tx1"/>
              </a:solidFill>
              <a:prstDash val="solid"/>
              <a:round/>
              <a:headEnd/>
              <a:tailEnd/>
            </a:ln>
          </p:spPr>
          <p:txBody>
            <a:bodyPr/>
            <a:lstStyle/>
            <a:p>
              <a:endParaRPr lang="en-US" dirty="0"/>
            </a:p>
          </p:txBody>
        </p:sp>
        <p:sp>
          <p:nvSpPr>
            <p:cNvPr id="632" name="Freeform 546"/>
            <p:cNvSpPr>
              <a:spLocks/>
            </p:cNvSpPr>
            <p:nvPr/>
          </p:nvSpPr>
          <p:spPr bwMode="auto">
            <a:xfrm>
              <a:off x="9016745" y="4572000"/>
              <a:ext cx="25145" cy="32669"/>
            </a:xfrm>
            <a:custGeom>
              <a:avLst/>
              <a:gdLst/>
              <a:ahLst/>
              <a:cxnLst>
                <a:cxn ang="0">
                  <a:pos x="0" y="0"/>
                </a:cxn>
                <a:cxn ang="0">
                  <a:pos x="2" y="8"/>
                </a:cxn>
                <a:cxn ang="0">
                  <a:pos x="6" y="18"/>
                </a:cxn>
                <a:cxn ang="0">
                  <a:pos x="16" y="20"/>
                </a:cxn>
                <a:cxn ang="0">
                  <a:pos x="14" y="8"/>
                </a:cxn>
                <a:cxn ang="0">
                  <a:pos x="8" y="4"/>
                </a:cxn>
                <a:cxn ang="0">
                  <a:pos x="0" y="0"/>
                </a:cxn>
              </a:cxnLst>
              <a:rect l="0" t="0" r="r" b="b"/>
              <a:pathLst>
                <a:path w="16" h="20">
                  <a:moveTo>
                    <a:pt x="0" y="0"/>
                  </a:moveTo>
                  <a:lnTo>
                    <a:pt x="2" y="8"/>
                  </a:lnTo>
                  <a:lnTo>
                    <a:pt x="6" y="18"/>
                  </a:lnTo>
                  <a:lnTo>
                    <a:pt x="16" y="20"/>
                  </a:lnTo>
                  <a:lnTo>
                    <a:pt x="14" y="8"/>
                  </a:lnTo>
                  <a:lnTo>
                    <a:pt x="8" y="4"/>
                  </a:lnTo>
                  <a:lnTo>
                    <a:pt x="0" y="0"/>
                  </a:lnTo>
                  <a:close/>
                </a:path>
              </a:pathLst>
            </a:custGeom>
            <a:grpFill/>
            <a:ln w="6350" cmpd="sng">
              <a:solidFill>
                <a:schemeClr val="tx1"/>
              </a:solidFill>
              <a:prstDash val="solid"/>
              <a:round/>
              <a:headEnd/>
              <a:tailEnd/>
            </a:ln>
          </p:spPr>
          <p:txBody>
            <a:bodyPr/>
            <a:lstStyle/>
            <a:p>
              <a:endParaRPr lang="en-US" dirty="0"/>
            </a:p>
          </p:txBody>
        </p:sp>
        <p:sp>
          <p:nvSpPr>
            <p:cNvPr id="633" name="Freeform 547"/>
            <p:cNvSpPr>
              <a:spLocks/>
            </p:cNvSpPr>
            <p:nvPr/>
          </p:nvSpPr>
          <p:spPr bwMode="auto">
            <a:xfrm>
              <a:off x="9038747" y="4624270"/>
              <a:ext cx="22002" cy="16335"/>
            </a:xfrm>
            <a:custGeom>
              <a:avLst/>
              <a:gdLst/>
              <a:ahLst/>
              <a:cxnLst>
                <a:cxn ang="0">
                  <a:pos x="0" y="2"/>
                </a:cxn>
                <a:cxn ang="0">
                  <a:pos x="6" y="0"/>
                </a:cxn>
                <a:cxn ang="0">
                  <a:pos x="14" y="4"/>
                </a:cxn>
                <a:cxn ang="0">
                  <a:pos x="14" y="10"/>
                </a:cxn>
                <a:cxn ang="0">
                  <a:pos x="6" y="8"/>
                </a:cxn>
                <a:cxn ang="0">
                  <a:pos x="0" y="2"/>
                </a:cxn>
              </a:cxnLst>
              <a:rect l="0" t="0" r="r" b="b"/>
              <a:pathLst>
                <a:path w="14" h="10">
                  <a:moveTo>
                    <a:pt x="0" y="2"/>
                  </a:moveTo>
                  <a:lnTo>
                    <a:pt x="6" y="0"/>
                  </a:lnTo>
                  <a:lnTo>
                    <a:pt x="14" y="4"/>
                  </a:lnTo>
                  <a:lnTo>
                    <a:pt x="14" y="10"/>
                  </a:lnTo>
                  <a:lnTo>
                    <a:pt x="6" y="8"/>
                  </a:lnTo>
                  <a:lnTo>
                    <a:pt x="0" y="2"/>
                  </a:lnTo>
                  <a:close/>
                </a:path>
              </a:pathLst>
            </a:custGeom>
            <a:grpFill/>
            <a:ln w="6350" cmpd="sng">
              <a:solidFill>
                <a:schemeClr val="tx1"/>
              </a:solidFill>
              <a:prstDash val="solid"/>
              <a:round/>
              <a:headEnd/>
              <a:tailEnd/>
            </a:ln>
          </p:spPr>
          <p:txBody>
            <a:bodyPr/>
            <a:lstStyle/>
            <a:p>
              <a:endParaRPr lang="en-US" dirty="0"/>
            </a:p>
          </p:txBody>
        </p:sp>
      </p:grpSp>
      <p:grpSp>
        <p:nvGrpSpPr>
          <p:cNvPr id="634" name="Group 633"/>
          <p:cNvGrpSpPr/>
          <p:nvPr/>
        </p:nvGrpSpPr>
        <p:grpSpPr>
          <a:xfrm>
            <a:off x="8500555" y="4791132"/>
            <a:ext cx="61006" cy="97726"/>
            <a:chOff x="8505347" y="4724400"/>
            <a:chExt cx="60484" cy="95802"/>
          </a:xfrm>
          <a:solidFill>
            <a:schemeClr val="bg2">
              <a:lumMod val="75000"/>
            </a:schemeClr>
          </a:solidFill>
        </p:grpSpPr>
        <p:sp>
          <p:nvSpPr>
            <p:cNvPr id="635" name="Freeform 545"/>
            <p:cNvSpPr>
              <a:spLocks/>
            </p:cNvSpPr>
            <p:nvPr/>
          </p:nvSpPr>
          <p:spPr bwMode="auto">
            <a:xfrm>
              <a:off x="8534400" y="4800600"/>
              <a:ext cx="31431" cy="19602"/>
            </a:xfrm>
            <a:custGeom>
              <a:avLst/>
              <a:gdLst/>
              <a:ahLst/>
              <a:cxnLst>
                <a:cxn ang="0">
                  <a:pos x="4" y="0"/>
                </a:cxn>
                <a:cxn ang="0">
                  <a:pos x="10" y="0"/>
                </a:cxn>
                <a:cxn ang="0">
                  <a:pos x="20" y="8"/>
                </a:cxn>
                <a:cxn ang="0">
                  <a:pos x="20" y="10"/>
                </a:cxn>
                <a:cxn ang="0">
                  <a:pos x="20" y="12"/>
                </a:cxn>
                <a:cxn ang="0">
                  <a:pos x="18" y="12"/>
                </a:cxn>
                <a:cxn ang="0">
                  <a:pos x="4" y="10"/>
                </a:cxn>
                <a:cxn ang="0">
                  <a:pos x="0" y="4"/>
                </a:cxn>
                <a:cxn ang="0">
                  <a:pos x="4" y="0"/>
                </a:cxn>
              </a:cxnLst>
              <a:rect l="0" t="0" r="r" b="b"/>
              <a:pathLst>
                <a:path w="20" h="12">
                  <a:moveTo>
                    <a:pt x="4" y="0"/>
                  </a:moveTo>
                  <a:lnTo>
                    <a:pt x="10" y="0"/>
                  </a:lnTo>
                  <a:lnTo>
                    <a:pt x="20" y="8"/>
                  </a:lnTo>
                  <a:lnTo>
                    <a:pt x="20" y="10"/>
                  </a:lnTo>
                  <a:lnTo>
                    <a:pt x="20" y="12"/>
                  </a:lnTo>
                  <a:lnTo>
                    <a:pt x="18" y="12"/>
                  </a:lnTo>
                  <a:lnTo>
                    <a:pt x="4" y="10"/>
                  </a:lnTo>
                  <a:lnTo>
                    <a:pt x="0" y="4"/>
                  </a:lnTo>
                  <a:lnTo>
                    <a:pt x="4" y="0"/>
                  </a:lnTo>
                  <a:close/>
                </a:path>
              </a:pathLst>
            </a:custGeom>
            <a:grpFill/>
            <a:ln w="6350" cmpd="sng">
              <a:solidFill>
                <a:schemeClr val="tx1"/>
              </a:solidFill>
              <a:prstDash val="solid"/>
              <a:round/>
              <a:headEnd/>
              <a:tailEnd/>
            </a:ln>
          </p:spPr>
          <p:txBody>
            <a:bodyPr/>
            <a:lstStyle/>
            <a:p>
              <a:endParaRPr lang="en-US" dirty="0"/>
            </a:p>
          </p:txBody>
        </p:sp>
        <p:sp>
          <p:nvSpPr>
            <p:cNvPr id="636" name="Freeform 546"/>
            <p:cNvSpPr>
              <a:spLocks/>
            </p:cNvSpPr>
            <p:nvPr/>
          </p:nvSpPr>
          <p:spPr bwMode="auto">
            <a:xfrm>
              <a:off x="8534400" y="4724400"/>
              <a:ext cx="25145" cy="32669"/>
            </a:xfrm>
            <a:custGeom>
              <a:avLst/>
              <a:gdLst/>
              <a:ahLst/>
              <a:cxnLst>
                <a:cxn ang="0">
                  <a:pos x="0" y="0"/>
                </a:cxn>
                <a:cxn ang="0">
                  <a:pos x="2" y="8"/>
                </a:cxn>
                <a:cxn ang="0">
                  <a:pos x="6" y="18"/>
                </a:cxn>
                <a:cxn ang="0">
                  <a:pos x="16" y="20"/>
                </a:cxn>
                <a:cxn ang="0">
                  <a:pos x="14" y="8"/>
                </a:cxn>
                <a:cxn ang="0">
                  <a:pos x="8" y="4"/>
                </a:cxn>
                <a:cxn ang="0">
                  <a:pos x="0" y="0"/>
                </a:cxn>
              </a:cxnLst>
              <a:rect l="0" t="0" r="r" b="b"/>
              <a:pathLst>
                <a:path w="16" h="20">
                  <a:moveTo>
                    <a:pt x="0" y="0"/>
                  </a:moveTo>
                  <a:lnTo>
                    <a:pt x="2" y="8"/>
                  </a:lnTo>
                  <a:lnTo>
                    <a:pt x="6" y="18"/>
                  </a:lnTo>
                  <a:lnTo>
                    <a:pt x="16" y="20"/>
                  </a:lnTo>
                  <a:lnTo>
                    <a:pt x="14" y="8"/>
                  </a:lnTo>
                  <a:lnTo>
                    <a:pt x="8" y="4"/>
                  </a:lnTo>
                  <a:lnTo>
                    <a:pt x="0" y="0"/>
                  </a:lnTo>
                  <a:close/>
                </a:path>
              </a:pathLst>
            </a:custGeom>
            <a:grpFill/>
            <a:ln w="6350" cmpd="sng">
              <a:solidFill>
                <a:schemeClr val="tx1"/>
              </a:solidFill>
              <a:prstDash val="solid"/>
              <a:round/>
              <a:headEnd/>
              <a:tailEnd/>
            </a:ln>
          </p:spPr>
          <p:txBody>
            <a:bodyPr/>
            <a:lstStyle/>
            <a:p>
              <a:endParaRPr lang="en-US" dirty="0"/>
            </a:p>
          </p:txBody>
        </p:sp>
        <p:sp>
          <p:nvSpPr>
            <p:cNvPr id="637" name="Freeform 547"/>
            <p:cNvSpPr>
              <a:spLocks/>
            </p:cNvSpPr>
            <p:nvPr/>
          </p:nvSpPr>
          <p:spPr bwMode="auto">
            <a:xfrm>
              <a:off x="8505347" y="4776670"/>
              <a:ext cx="22002" cy="16335"/>
            </a:xfrm>
            <a:custGeom>
              <a:avLst/>
              <a:gdLst/>
              <a:ahLst/>
              <a:cxnLst>
                <a:cxn ang="0">
                  <a:pos x="0" y="2"/>
                </a:cxn>
                <a:cxn ang="0">
                  <a:pos x="6" y="0"/>
                </a:cxn>
                <a:cxn ang="0">
                  <a:pos x="14" y="4"/>
                </a:cxn>
                <a:cxn ang="0">
                  <a:pos x="14" y="10"/>
                </a:cxn>
                <a:cxn ang="0">
                  <a:pos x="6" y="8"/>
                </a:cxn>
                <a:cxn ang="0">
                  <a:pos x="0" y="2"/>
                </a:cxn>
              </a:cxnLst>
              <a:rect l="0" t="0" r="r" b="b"/>
              <a:pathLst>
                <a:path w="14" h="10">
                  <a:moveTo>
                    <a:pt x="0" y="2"/>
                  </a:moveTo>
                  <a:lnTo>
                    <a:pt x="6" y="0"/>
                  </a:lnTo>
                  <a:lnTo>
                    <a:pt x="14" y="4"/>
                  </a:lnTo>
                  <a:lnTo>
                    <a:pt x="14" y="10"/>
                  </a:lnTo>
                  <a:lnTo>
                    <a:pt x="6" y="8"/>
                  </a:lnTo>
                  <a:lnTo>
                    <a:pt x="0" y="2"/>
                  </a:lnTo>
                  <a:close/>
                </a:path>
              </a:pathLst>
            </a:custGeom>
            <a:grpFill/>
            <a:ln w="6350" cmpd="sng">
              <a:solidFill>
                <a:schemeClr val="tx1"/>
              </a:solidFill>
              <a:prstDash val="solid"/>
              <a:round/>
              <a:headEnd/>
              <a:tailEnd/>
            </a:ln>
          </p:spPr>
          <p:txBody>
            <a:bodyPr/>
            <a:lstStyle/>
            <a:p>
              <a:endParaRPr lang="en-US" dirty="0"/>
            </a:p>
          </p:txBody>
        </p:sp>
      </p:grpSp>
      <p:grpSp>
        <p:nvGrpSpPr>
          <p:cNvPr id="638" name="Group 637"/>
          <p:cNvGrpSpPr/>
          <p:nvPr/>
        </p:nvGrpSpPr>
        <p:grpSpPr>
          <a:xfrm>
            <a:off x="7838142" y="3858371"/>
            <a:ext cx="95878" cy="168789"/>
            <a:chOff x="7848600" y="3810000"/>
            <a:chExt cx="95058" cy="165467"/>
          </a:xfrm>
          <a:solidFill>
            <a:schemeClr val="bg2">
              <a:lumMod val="75000"/>
            </a:schemeClr>
          </a:solidFill>
        </p:grpSpPr>
        <p:sp>
          <p:nvSpPr>
            <p:cNvPr id="639" name="Freeform 356"/>
            <p:cNvSpPr>
              <a:spLocks/>
            </p:cNvSpPr>
            <p:nvPr/>
          </p:nvSpPr>
          <p:spPr bwMode="auto">
            <a:xfrm>
              <a:off x="7848600" y="3886200"/>
              <a:ext cx="18858" cy="13067"/>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grpFill/>
            <a:ln w="7938">
              <a:solidFill>
                <a:schemeClr val="tx1"/>
              </a:solidFill>
              <a:prstDash val="solid"/>
              <a:round/>
              <a:headEnd/>
              <a:tailEnd/>
            </a:ln>
          </p:spPr>
          <p:txBody>
            <a:bodyPr/>
            <a:lstStyle/>
            <a:p>
              <a:endParaRPr lang="en-US" dirty="0"/>
            </a:p>
          </p:txBody>
        </p:sp>
        <p:sp>
          <p:nvSpPr>
            <p:cNvPr id="640" name="Freeform 356"/>
            <p:cNvSpPr>
              <a:spLocks/>
            </p:cNvSpPr>
            <p:nvPr/>
          </p:nvSpPr>
          <p:spPr bwMode="auto">
            <a:xfrm>
              <a:off x="7848600" y="3810000"/>
              <a:ext cx="18858" cy="13067"/>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grpFill/>
            <a:ln w="7938">
              <a:solidFill>
                <a:schemeClr val="tx1"/>
              </a:solidFill>
              <a:prstDash val="solid"/>
              <a:round/>
              <a:headEnd/>
              <a:tailEnd/>
            </a:ln>
          </p:spPr>
          <p:txBody>
            <a:bodyPr/>
            <a:lstStyle/>
            <a:p>
              <a:endParaRPr lang="en-US" dirty="0"/>
            </a:p>
          </p:txBody>
        </p:sp>
        <p:sp>
          <p:nvSpPr>
            <p:cNvPr id="641" name="Freeform 356"/>
            <p:cNvSpPr>
              <a:spLocks/>
            </p:cNvSpPr>
            <p:nvPr/>
          </p:nvSpPr>
          <p:spPr bwMode="auto">
            <a:xfrm>
              <a:off x="7924800" y="3962400"/>
              <a:ext cx="18858" cy="13067"/>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grpFill/>
            <a:ln w="7938">
              <a:solidFill>
                <a:schemeClr val="tx1"/>
              </a:solidFill>
              <a:prstDash val="solid"/>
              <a:round/>
              <a:headEnd/>
              <a:tailEnd/>
            </a:ln>
          </p:spPr>
          <p:txBody>
            <a:bodyPr/>
            <a:lstStyle/>
            <a:p>
              <a:endParaRPr lang="en-US" dirty="0"/>
            </a:p>
          </p:txBody>
        </p:sp>
      </p:grpSp>
      <p:sp>
        <p:nvSpPr>
          <p:cNvPr id="642" name="Freeform 571"/>
          <p:cNvSpPr>
            <a:spLocks/>
          </p:cNvSpPr>
          <p:nvPr/>
        </p:nvSpPr>
        <p:spPr bwMode="auto">
          <a:xfrm>
            <a:off x="8991003" y="5102052"/>
            <a:ext cx="41213" cy="34992"/>
          </a:xfrm>
          <a:custGeom>
            <a:avLst/>
            <a:gdLst/>
            <a:ahLst/>
            <a:cxnLst>
              <a:cxn ang="0">
                <a:pos x="1" y="10"/>
              </a:cxn>
              <a:cxn ang="0">
                <a:pos x="11" y="0"/>
              </a:cxn>
              <a:cxn ang="0">
                <a:pos x="1" y="10"/>
              </a:cxn>
            </a:cxnLst>
            <a:rect l="0" t="0" r="r" b="b"/>
            <a:pathLst>
              <a:path w="26" h="21">
                <a:moveTo>
                  <a:pt x="1" y="10"/>
                </a:moveTo>
                <a:cubicBezTo>
                  <a:pt x="13" y="18"/>
                  <a:pt x="26" y="10"/>
                  <a:pt x="11" y="0"/>
                </a:cubicBezTo>
                <a:cubicBezTo>
                  <a:pt x="0" y="3"/>
                  <a:pt x="1" y="21"/>
                  <a:pt x="1" y="10"/>
                </a:cubicBezTo>
                <a:close/>
              </a:path>
            </a:pathLst>
          </a:custGeom>
          <a:solidFill>
            <a:schemeClr val="bg2">
              <a:lumMod val="75000"/>
            </a:schemeClr>
          </a:solidFill>
          <a:ln w="6350" cmpd="sng">
            <a:solidFill>
              <a:schemeClr val="tx1"/>
            </a:solidFill>
            <a:round/>
            <a:headEnd/>
            <a:tailEnd/>
          </a:ln>
          <a:effectLst/>
        </p:spPr>
        <p:txBody>
          <a:bodyPr wrap="none" anchor="ctr"/>
          <a:lstStyle/>
          <a:p>
            <a:endParaRPr lang="en-US" dirty="0"/>
          </a:p>
        </p:txBody>
      </p:sp>
      <p:sp>
        <p:nvSpPr>
          <p:cNvPr id="643" name="Freeform 356"/>
          <p:cNvSpPr>
            <a:spLocks/>
          </p:cNvSpPr>
          <p:nvPr/>
        </p:nvSpPr>
        <p:spPr bwMode="auto">
          <a:xfrm>
            <a:off x="7761285" y="4247021"/>
            <a:ext cx="19021" cy="13329"/>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644" name="Freeform 356"/>
          <p:cNvSpPr>
            <a:spLocks/>
          </p:cNvSpPr>
          <p:nvPr/>
        </p:nvSpPr>
        <p:spPr bwMode="auto">
          <a:xfrm>
            <a:off x="7761285" y="4169291"/>
            <a:ext cx="19021" cy="13329"/>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645" name="Freeform 356"/>
          <p:cNvSpPr>
            <a:spLocks/>
          </p:cNvSpPr>
          <p:nvPr/>
        </p:nvSpPr>
        <p:spPr bwMode="auto">
          <a:xfrm>
            <a:off x="7838142" y="4324751"/>
            <a:ext cx="19021" cy="13329"/>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grpSp>
        <p:nvGrpSpPr>
          <p:cNvPr id="646" name="Group 645"/>
          <p:cNvGrpSpPr/>
          <p:nvPr/>
        </p:nvGrpSpPr>
        <p:grpSpPr>
          <a:xfrm>
            <a:off x="5993564" y="4169291"/>
            <a:ext cx="19021" cy="246520"/>
            <a:chOff x="6019800" y="4114800"/>
            <a:chExt cx="18858" cy="241667"/>
          </a:xfrm>
          <a:solidFill>
            <a:schemeClr val="bg2">
              <a:lumMod val="75000"/>
            </a:schemeClr>
          </a:solidFill>
        </p:grpSpPr>
        <p:sp>
          <p:nvSpPr>
            <p:cNvPr id="647" name="Freeform 356"/>
            <p:cNvSpPr>
              <a:spLocks/>
            </p:cNvSpPr>
            <p:nvPr/>
          </p:nvSpPr>
          <p:spPr bwMode="auto">
            <a:xfrm>
              <a:off x="6019800" y="4114800"/>
              <a:ext cx="18858" cy="13067"/>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grpFill/>
            <a:ln w="7938">
              <a:solidFill>
                <a:schemeClr val="tx1"/>
              </a:solidFill>
              <a:prstDash val="solid"/>
              <a:round/>
              <a:headEnd/>
              <a:tailEnd/>
            </a:ln>
          </p:spPr>
          <p:txBody>
            <a:bodyPr/>
            <a:lstStyle/>
            <a:p>
              <a:endParaRPr lang="en-US" dirty="0"/>
            </a:p>
          </p:txBody>
        </p:sp>
        <p:sp>
          <p:nvSpPr>
            <p:cNvPr id="648" name="Freeform 356"/>
            <p:cNvSpPr>
              <a:spLocks/>
            </p:cNvSpPr>
            <p:nvPr/>
          </p:nvSpPr>
          <p:spPr bwMode="auto">
            <a:xfrm>
              <a:off x="6019800" y="4343400"/>
              <a:ext cx="18858" cy="13067"/>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grpFill/>
            <a:ln w="7938">
              <a:solidFill>
                <a:schemeClr val="tx1"/>
              </a:solidFill>
              <a:prstDash val="solid"/>
              <a:round/>
              <a:headEnd/>
              <a:tailEnd/>
            </a:ln>
          </p:spPr>
          <p:txBody>
            <a:bodyPr/>
            <a:lstStyle/>
            <a:p>
              <a:endParaRPr lang="en-US" dirty="0"/>
            </a:p>
          </p:txBody>
        </p:sp>
        <p:sp>
          <p:nvSpPr>
            <p:cNvPr id="649" name="Freeform 356"/>
            <p:cNvSpPr>
              <a:spLocks/>
            </p:cNvSpPr>
            <p:nvPr/>
          </p:nvSpPr>
          <p:spPr bwMode="auto">
            <a:xfrm>
              <a:off x="6019800" y="4191000"/>
              <a:ext cx="18858" cy="13067"/>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grpFill/>
            <a:ln w="7938">
              <a:solidFill>
                <a:schemeClr val="tx1"/>
              </a:solidFill>
              <a:prstDash val="solid"/>
              <a:round/>
              <a:headEnd/>
              <a:tailEnd/>
            </a:ln>
          </p:spPr>
          <p:txBody>
            <a:bodyPr/>
            <a:lstStyle/>
            <a:p>
              <a:endParaRPr lang="en-US" dirty="0"/>
            </a:p>
          </p:txBody>
        </p:sp>
        <p:sp>
          <p:nvSpPr>
            <p:cNvPr id="650" name="Freeform 356"/>
            <p:cNvSpPr>
              <a:spLocks/>
            </p:cNvSpPr>
            <p:nvPr/>
          </p:nvSpPr>
          <p:spPr bwMode="auto">
            <a:xfrm>
              <a:off x="6019800" y="4267200"/>
              <a:ext cx="18858" cy="13067"/>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grpFill/>
            <a:ln w="7938">
              <a:solidFill>
                <a:schemeClr val="tx1"/>
              </a:solidFill>
              <a:prstDash val="solid"/>
              <a:round/>
              <a:headEnd/>
              <a:tailEnd/>
            </a:ln>
          </p:spPr>
          <p:txBody>
            <a:bodyPr/>
            <a:lstStyle/>
            <a:p>
              <a:endParaRPr lang="en-US" dirty="0"/>
            </a:p>
          </p:txBody>
        </p:sp>
      </p:grpSp>
      <p:grpSp>
        <p:nvGrpSpPr>
          <p:cNvPr id="651" name="Group 650"/>
          <p:cNvGrpSpPr/>
          <p:nvPr/>
        </p:nvGrpSpPr>
        <p:grpSpPr>
          <a:xfrm>
            <a:off x="5301847" y="4635672"/>
            <a:ext cx="95878" cy="91059"/>
            <a:chOff x="5334000" y="4572000"/>
            <a:chExt cx="95058" cy="89267"/>
          </a:xfrm>
          <a:solidFill>
            <a:schemeClr val="bg2">
              <a:lumMod val="75000"/>
            </a:schemeClr>
          </a:solidFill>
        </p:grpSpPr>
        <p:sp>
          <p:nvSpPr>
            <p:cNvPr id="652" name="Freeform 356"/>
            <p:cNvSpPr>
              <a:spLocks/>
            </p:cNvSpPr>
            <p:nvPr/>
          </p:nvSpPr>
          <p:spPr bwMode="auto">
            <a:xfrm>
              <a:off x="5410200" y="4572000"/>
              <a:ext cx="18858" cy="13067"/>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grpFill/>
            <a:ln w="7938">
              <a:solidFill>
                <a:schemeClr val="tx1"/>
              </a:solidFill>
              <a:prstDash val="solid"/>
              <a:round/>
              <a:headEnd/>
              <a:tailEnd/>
            </a:ln>
          </p:spPr>
          <p:txBody>
            <a:bodyPr/>
            <a:lstStyle/>
            <a:p>
              <a:endParaRPr lang="en-US" dirty="0"/>
            </a:p>
          </p:txBody>
        </p:sp>
        <p:sp>
          <p:nvSpPr>
            <p:cNvPr id="653" name="Freeform 356"/>
            <p:cNvSpPr>
              <a:spLocks/>
            </p:cNvSpPr>
            <p:nvPr/>
          </p:nvSpPr>
          <p:spPr bwMode="auto">
            <a:xfrm>
              <a:off x="5334000" y="4648200"/>
              <a:ext cx="18858" cy="13067"/>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grpFill/>
            <a:ln w="7938">
              <a:solidFill>
                <a:schemeClr val="tx1"/>
              </a:solidFill>
              <a:prstDash val="solid"/>
              <a:round/>
              <a:headEnd/>
              <a:tailEnd/>
            </a:ln>
          </p:spPr>
          <p:txBody>
            <a:bodyPr/>
            <a:lstStyle/>
            <a:p>
              <a:endParaRPr lang="en-US" dirty="0"/>
            </a:p>
          </p:txBody>
        </p:sp>
      </p:grpSp>
      <p:sp>
        <p:nvSpPr>
          <p:cNvPr id="654" name="Freeform 356"/>
          <p:cNvSpPr>
            <a:spLocks/>
          </p:cNvSpPr>
          <p:nvPr/>
        </p:nvSpPr>
        <p:spPr bwMode="auto">
          <a:xfrm>
            <a:off x="8068714" y="4324751"/>
            <a:ext cx="19021" cy="13329"/>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655" name="Freeform 356"/>
          <p:cNvSpPr>
            <a:spLocks/>
          </p:cNvSpPr>
          <p:nvPr/>
        </p:nvSpPr>
        <p:spPr bwMode="auto">
          <a:xfrm>
            <a:off x="7915000" y="4247021"/>
            <a:ext cx="19021" cy="13329"/>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656" name="Freeform 356"/>
          <p:cNvSpPr>
            <a:spLocks/>
          </p:cNvSpPr>
          <p:nvPr/>
        </p:nvSpPr>
        <p:spPr bwMode="auto">
          <a:xfrm>
            <a:off x="7991857" y="4247021"/>
            <a:ext cx="19021" cy="13329"/>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grpSp>
        <p:nvGrpSpPr>
          <p:cNvPr id="657" name="Group 656"/>
          <p:cNvGrpSpPr/>
          <p:nvPr/>
        </p:nvGrpSpPr>
        <p:grpSpPr>
          <a:xfrm>
            <a:off x="5562600" y="4495800"/>
            <a:ext cx="95878" cy="91059"/>
            <a:chOff x="5562600" y="4495800"/>
            <a:chExt cx="95878" cy="91059"/>
          </a:xfrm>
          <a:solidFill>
            <a:schemeClr val="bg2">
              <a:lumMod val="75000"/>
            </a:schemeClr>
          </a:solidFill>
        </p:grpSpPr>
        <p:sp>
          <p:nvSpPr>
            <p:cNvPr id="658" name="Freeform 356"/>
            <p:cNvSpPr>
              <a:spLocks/>
            </p:cNvSpPr>
            <p:nvPr/>
          </p:nvSpPr>
          <p:spPr bwMode="auto">
            <a:xfrm>
              <a:off x="5639457" y="4495800"/>
              <a:ext cx="19021" cy="13329"/>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grpFill/>
            <a:ln w="7938">
              <a:solidFill>
                <a:schemeClr val="tx1"/>
              </a:solidFill>
              <a:prstDash val="solid"/>
              <a:round/>
              <a:headEnd/>
              <a:tailEnd/>
            </a:ln>
          </p:spPr>
          <p:txBody>
            <a:bodyPr/>
            <a:lstStyle/>
            <a:p>
              <a:endParaRPr lang="en-US" dirty="0"/>
            </a:p>
          </p:txBody>
        </p:sp>
        <p:sp>
          <p:nvSpPr>
            <p:cNvPr id="659" name="Freeform 356"/>
            <p:cNvSpPr>
              <a:spLocks/>
            </p:cNvSpPr>
            <p:nvPr/>
          </p:nvSpPr>
          <p:spPr bwMode="auto">
            <a:xfrm>
              <a:off x="5562600" y="4573530"/>
              <a:ext cx="19021" cy="13329"/>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grpFill/>
            <a:ln w="7938">
              <a:solidFill>
                <a:schemeClr val="tx1"/>
              </a:solidFill>
              <a:prstDash val="solid"/>
              <a:round/>
              <a:headEnd/>
              <a:tailEnd/>
            </a:ln>
          </p:spPr>
          <p:txBody>
            <a:bodyPr/>
            <a:lstStyle/>
            <a:p>
              <a:endParaRPr lang="en-US" dirty="0"/>
            </a:p>
          </p:txBody>
        </p:sp>
        <p:sp>
          <p:nvSpPr>
            <p:cNvPr id="660" name="Freeform 356"/>
            <p:cNvSpPr>
              <a:spLocks/>
            </p:cNvSpPr>
            <p:nvPr/>
          </p:nvSpPr>
          <p:spPr bwMode="auto">
            <a:xfrm>
              <a:off x="5638800" y="4572000"/>
              <a:ext cx="19021" cy="13329"/>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grpFill/>
            <a:ln w="7938">
              <a:solidFill>
                <a:schemeClr val="tx1"/>
              </a:solidFill>
              <a:prstDash val="solid"/>
              <a:round/>
              <a:headEnd/>
              <a:tailEnd/>
            </a:ln>
          </p:spPr>
          <p:txBody>
            <a:bodyPr/>
            <a:lstStyle/>
            <a:p>
              <a:endParaRPr lang="en-US" dirty="0"/>
            </a:p>
          </p:txBody>
        </p:sp>
      </p:grpSp>
      <p:sp>
        <p:nvSpPr>
          <p:cNvPr id="661" name="Freeform 356"/>
          <p:cNvSpPr>
            <a:spLocks/>
          </p:cNvSpPr>
          <p:nvPr/>
        </p:nvSpPr>
        <p:spPr bwMode="auto">
          <a:xfrm>
            <a:off x="5715657" y="4800600"/>
            <a:ext cx="19021" cy="13329"/>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662" name="Freeform 356"/>
          <p:cNvSpPr>
            <a:spLocks/>
          </p:cNvSpPr>
          <p:nvPr/>
        </p:nvSpPr>
        <p:spPr bwMode="auto">
          <a:xfrm>
            <a:off x="5638800" y="4878330"/>
            <a:ext cx="19021" cy="13329"/>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663" name="Freeform 662"/>
          <p:cNvSpPr/>
          <p:nvPr/>
        </p:nvSpPr>
        <p:spPr>
          <a:xfrm>
            <a:off x="4805363" y="4047564"/>
            <a:ext cx="259556" cy="74939"/>
          </a:xfrm>
          <a:custGeom>
            <a:avLst/>
            <a:gdLst>
              <a:gd name="connsiteX0" fmla="*/ 0 w 259556"/>
              <a:gd name="connsiteY0" fmla="*/ 62474 h 74939"/>
              <a:gd name="connsiteX1" fmla="*/ 7143 w 259556"/>
              <a:gd name="connsiteY1" fmla="*/ 55330 h 74939"/>
              <a:gd name="connsiteX2" fmla="*/ 23812 w 259556"/>
              <a:gd name="connsiteY2" fmla="*/ 50567 h 74939"/>
              <a:gd name="connsiteX3" fmla="*/ 64293 w 259556"/>
              <a:gd name="connsiteY3" fmla="*/ 52949 h 74939"/>
              <a:gd name="connsiteX4" fmla="*/ 66675 w 259556"/>
              <a:gd name="connsiteY4" fmla="*/ 60092 h 74939"/>
              <a:gd name="connsiteX5" fmla="*/ 59531 w 259556"/>
              <a:gd name="connsiteY5" fmla="*/ 62474 h 74939"/>
              <a:gd name="connsiteX6" fmla="*/ 73818 w 259556"/>
              <a:gd name="connsiteY6" fmla="*/ 74380 h 74939"/>
              <a:gd name="connsiteX7" fmla="*/ 90487 w 259556"/>
              <a:gd name="connsiteY7" fmla="*/ 71999 h 74939"/>
              <a:gd name="connsiteX8" fmla="*/ 100012 w 259556"/>
              <a:gd name="connsiteY8" fmla="*/ 62474 h 74939"/>
              <a:gd name="connsiteX9" fmla="*/ 111918 w 259556"/>
              <a:gd name="connsiteY9" fmla="*/ 52949 h 74939"/>
              <a:gd name="connsiteX10" fmla="*/ 142875 w 259556"/>
              <a:gd name="connsiteY10" fmla="*/ 57711 h 74939"/>
              <a:gd name="connsiteX11" fmla="*/ 169068 w 259556"/>
              <a:gd name="connsiteY11" fmla="*/ 55330 h 74939"/>
              <a:gd name="connsiteX12" fmla="*/ 178593 w 259556"/>
              <a:gd name="connsiteY12" fmla="*/ 33899 h 74939"/>
              <a:gd name="connsiteX13" fmla="*/ 180975 w 259556"/>
              <a:gd name="connsiteY13" fmla="*/ 26755 h 74939"/>
              <a:gd name="connsiteX14" fmla="*/ 178593 w 259556"/>
              <a:gd name="connsiteY14" fmla="*/ 12467 h 74939"/>
              <a:gd name="connsiteX15" fmla="*/ 180975 w 259556"/>
              <a:gd name="connsiteY15" fmla="*/ 5324 h 74939"/>
              <a:gd name="connsiteX16" fmla="*/ 188118 w 259556"/>
              <a:gd name="connsiteY16" fmla="*/ 561 h 74939"/>
              <a:gd name="connsiteX17" fmla="*/ 192881 w 259556"/>
              <a:gd name="connsiteY17" fmla="*/ 7705 h 74939"/>
              <a:gd name="connsiteX18" fmla="*/ 207168 w 259556"/>
              <a:gd name="connsiteY18" fmla="*/ 21992 h 74939"/>
              <a:gd name="connsiteX19" fmla="*/ 209550 w 259556"/>
              <a:gd name="connsiteY19" fmla="*/ 36280 h 74939"/>
              <a:gd name="connsiteX20" fmla="*/ 214312 w 259556"/>
              <a:gd name="connsiteY20" fmla="*/ 43424 h 74939"/>
              <a:gd name="connsiteX21" fmla="*/ 245268 w 259556"/>
              <a:gd name="connsiteY21" fmla="*/ 50567 h 74939"/>
              <a:gd name="connsiteX22" fmla="*/ 252412 w 259556"/>
              <a:gd name="connsiteY22" fmla="*/ 52949 h 74939"/>
              <a:gd name="connsiteX23" fmla="*/ 259556 w 259556"/>
              <a:gd name="connsiteY23" fmla="*/ 60092 h 7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9556" h="74939">
                <a:moveTo>
                  <a:pt x="0" y="62474"/>
                </a:moveTo>
                <a:cubicBezTo>
                  <a:pt x="2381" y="60093"/>
                  <a:pt x="4341" y="57198"/>
                  <a:pt x="7143" y="55330"/>
                </a:cubicBezTo>
                <a:cubicBezTo>
                  <a:pt x="9190" y="53965"/>
                  <a:pt x="22546" y="50884"/>
                  <a:pt x="23812" y="50567"/>
                </a:cubicBezTo>
                <a:cubicBezTo>
                  <a:pt x="37306" y="51361"/>
                  <a:pt x="51098" y="50017"/>
                  <a:pt x="64293" y="52949"/>
                </a:cubicBezTo>
                <a:cubicBezTo>
                  <a:pt x="66743" y="53493"/>
                  <a:pt x="67797" y="57847"/>
                  <a:pt x="66675" y="60092"/>
                </a:cubicBezTo>
                <a:cubicBezTo>
                  <a:pt x="65552" y="62337"/>
                  <a:pt x="61912" y="61680"/>
                  <a:pt x="59531" y="62474"/>
                </a:cubicBezTo>
                <a:cubicBezTo>
                  <a:pt x="61328" y="64271"/>
                  <a:pt x="70137" y="74012"/>
                  <a:pt x="73818" y="74380"/>
                </a:cubicBezTo>
                <a:cubicBezTo>
                  <a:pt x="79403" y="74939"/>
                  <a:pt x="84931" y="72793"/>
                  <a:pt x="90487" y="71999"/>
                </a:cubicBezTo>
                <a:cubicBezTo>
                  <a:pt x="95682" y="56413"/>
                  <a:pt x="88467" y="71710"/>
                  <a:pt x="100012" y="62474"/>
                </a:cubicBezTo>
                <a:cubicBezTo>
                  <a:pt x="115400" y="50164"/>
                  <a:pt x="93963" y="58934"/>
                  <a:pt x="111918" y="52949"/>
                </a:cubicBezTo>
                <a:cubicBezTo>
                  <a:pt x="124146" y="57025"/>
                  <a:pt x="124458" y="57711"/>
                  <a:pt x="142875" y="57711"/>
                </a:cubicBezTo>
                <a:cubicBezTo>
                  <a:pt x="151642" y="57711"/>
                  <a:pt x="160337" y="56124"/>
                  <a:pt x="169068" y="55330"/>
                </a:cubicBezTo>
                <a:cubicBezTo>
                  <a:pt x="176616" y="44008"/>
                  <a:pt x="172925" y="50903"/>
                  <a:pt x="178593" y="33899"/>
                </a:cubicBezTo>
                <a:lnTo>
                  <a:pt x="180975" y="26755"/>
                </a:lnTo>
                <a:cubicBezTo>
                  <a:pt x="180181" y="21992"/>
                  <a:pt x="180752" y="16786"/>
                  <a:pt x="178593" y="12467"/>
                </a:cubicBezTo>
                <a:cubicBezTo>
                  <a:pt x="174574" y="4428"/>
                  <a:pt x="161987" y="10070"/>
                  <a:pt x="180975" y="5324"/>
                </a:cubicBezTo>
                <a:cubicBezTo>
                  <a:pt x="183356" y="3736"/>
                  <a:pt x="185312" y="0"/>
                  <a:pt x="188118" y="561"/>
                </a:cubicBezTo>
                <a:cubicBezTo>
                  <a:pt x="190924" y="1122"/>
                  <a:pt x="190980" y="5566"/>
                  <a:pt x="192881" y="7705"/>
                </a:cubicBezTo>
                <a:cubicBezTo>
                  <a:pt x="197355" y="12739"/>
                  <a:pt x="207168" y="21992"/>
                  <a:pt x="207168" y="21992"/>
                </a:cubicBezTo>
                <a:cubicBezTo>
                  <a:pt x="207962" y="26755"/>
                  <a:pt x="208023" y="31699"/>
                  <a:pt x="209550" y="36280"/>
                </a:cubicBezTo>
                <a:cubicBezTo>
                  <a:pt x="210455" y="38995"/>
                  <a:pt x="211885" y="41907"/>
                  <a:pt x="214312" y="43424"/>
                </a:cubicBezTo>
                <a:cubicBezTo>
                  <a:pt x="222059" y="48266"/>
                  <a:pt x="236896" y="49371"/>
                  <a:pt x="245268" y="50567"/>
                </a:cubicBezTo>
                <a:cubicBezTo>
                  <a:pt x="247649" y="51361"/>
                  <a:pt x="250323" y="51557"/>
                  <a:pt x="252412" y="52949"/>
                </a:cubicBezTo>
                <a:cubicBezTo>
                  <a:pt x="255214" y="54817"/>
                  <a:pt x="259556" y="60092"/>
                  <a:pt x="259556" y="6009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nvGrpSpPr>
          <p:cNvPr id="664" name="Group 663"/>
          <p:cNvGrpSpPr/>
          <p:nvPr/>
        </p:nvGrpSpPr>
        <p:grpSpPr>
          <a:xfrm>
            <a:off x="2236858" y="3657600"/>
            <a:ext cx="68163" cy="66132"/>
            <a:chOff x="2236858" y="3657600"/>
            <a:chExt cx="68163" cy="66132"/>
          </a:xfrm>
          <a:solidFill>
            <a:schemeClr val="bg2">
              <a:lumMod val="75000"/>
            </a:schemeClr>
          </a:solidFill>
        </p:grpSpPr>
        <p:sp>
          <p:nvSpPr>
            <p:cNvPr id="665" name="Freeform 355"/>
            <p:cNvSpPr>
              <a:spLocks/>
            </p:cNvSpPr>
            <p:nvPr/>
          </p:nvSpPr>
          <p:spPr bwMode="auto">
            <a:xfrm>
              <a:off x="2236858" y="3697072"/>
              <a:ext cx="19021" cy="26660"/>
            </a:xfrm>
            <a:custGeom>
              <a:avLst/>
              <a:gdLst/>
              <a:ahLst/>
              <a:cxnLst>
                <a:cxn ang="0">
                  <a:pos x="8" y="4"/>
                </a:cxn>
                <a:cxn ang="0">
                  <a:pos x="2" y="0"/>
                </a:cxn>
                <a:cxn ang="0">
                  <a:pos x="0" y="8"/>
                </a:cxn>
                <a:cxn ang="0">
                  <a:pos x="6" y="12"/>
                </a:cxn>
                <a:cxn ang="0">
                  <a:pos x="10" y="16"/>
                </a:cxn>
                <a:cxn ang="0">
                  <a:pos x="12" y="10"/>
                </a:cxn>
                <a:cxn ang="0">
                  <a:pos x="8" y="4"/>
                </a:cxn>
              </a:cxnLst>
              <a:rect l="0" t="0" r="r" b="b"/>
              <a:pathLst>
                <a:path w="12" h="16">
                  <a:moveTo>
                    <a:pt x="8" y="4"/>
                  </a:moveTo>
                  <a:lnTo>
                    <a:pt x="2" y="0"/>
                  </a:lnTo>
                  <a:lnTo>
                    <a:pt x="0" y="8"/>
                  </a:lnTo>
                  <a:lnTo>
                    <a:pt x="6" y="12"/>
                  </a:lnTo>
                  <a:lnTo>
                    <a:pt x="10" y="16"/>
                  </a:lnTo>
                  <a:lnTo>
                    <a:pt x="12" y="10"/>
                  </a:lnTo>
                  <a:lnTo>
                    <a:pt x="8" y="4"/>
                  </a:lnTo>
                  <a:close/>
                </a:path>
              </a:pathLst>
            </a:custGeom>
            <a:grpFill/>
            <a:ln w="7938">
              <a:solidFill>
                <a:schemeClr val="tx1"/>
              </a:solidFill>
              <a:prstDash val="solid"/>
              <a:round/>
              <a:headEnd/>
              <a:tailEnd/>
            </a:ln>
          </p:spPr>
          <p:txBody>
            <a:bodyPr/>
            <a:lstStyle/>
            <a:p>
              <a:endParaRPr lang="en-US" dirty="0"/>
            </a:p>
          </p:txBody>
        </p:sp>
        <p:sp>
          <p:nvSpPr>
            <p:cNvPr id="666" name="Freeform 355"/>
            <p:cNvSpPr>
              <a:spLocks/>
            </p:cNvSpPr>
            <p:nvPr/>
          </p:nvSpPr>
          <p:spPr bwMode="auto">
            <a:xfrm>
              <a:off x="2286000" y="3657600"/>
              <a:ext cx="19021" cy="26660"/>
            </a:xfrm>
            <a:custGeom>
              <a:avLst/>
              <a:gdLst/>
              <a:ahLst/>
              <a:cxnLst>
                <a:cxn ang="0">
                  <a:pos x="8" y="4"/>
                </a:cxn>
                <a:cxn ang="0">
                  <a:pos x="2" y="0"/>
                </a:cxn>
                <a:cxn ang="0">
                  <a:pos x="0" y="8"/>
                </a:cxn>
                <a:cxn ang="0">
                  <a:pos x="6" y="12"/>
                </a:cxn>
                <a:cxn ang="0">
                  <a:pos x="10" y="16"/>
                </a:cxn>
                <a:cxn ang="0">
                  <a:pos x="12" y="10"/>
                </a:cxn>
                <a:cxn ang="0">
                  <a:pos x="8" y="4"/>
                </a:cxn>
              </a:cxnLst>
              <a:rect l="0" t="0" r="r" b="b"/>
              <a:pathLst>
                <a:path w="12" h="16">
                  <a:moveTo>
                    <a:pt x="8" y="4"/>
                  </a:moveTo>
                  <a:lnTo>
                    <a:pt x="2" y="0"/>
                  </a:lnTo>
                  <a:lnTo>
                    <a:pt x="0" y="8"/>
                  </a:lnTo>
                  <a:lnTo>
                    <a:pt x="6" y="12"/>
                  </a:lnTo>
                  <a:lnTo>
                    <a:pt x="10" y="16"/>
                  </a:lnTo>
                  <a:lnTo>
                    <a:pt x="12" y="10"/>
                  </a:lnTo>
                  <a:lnTo>
                    <a:pt x="8" y="4"/>
                  </a:lnTo>
                  <a:close/>
                </a:path>
              </a:pathLst>
            </a:custGeom>
            <a:grpFill/>
            <a:ln w="7938">
              <a:solidFill>
                <a:schemeClr val="tx1"/>
              </a:solidFill>
              <a:prstDash val="solid"/>
              <a:round/>
              <a:headEnd/>
              <a:tailEnd/>
            </a:ln>
          </p:spPr>
          <p:txBody>
            <a:bodyPr/>
            <a:lstStyle/>
            <a:p>
              <a:endParaRPr lang="en-US" dirty="0"/>
            </a:p>
          </p:txBody>
        </p:sp>
      </p:grpSp>
      <p:sp>
        <p:nvSpPr>
          <p:cNvPr id="667" name="Freeform 286"/>
          <p:cNvSpPr>
            <a:spLocks/>
          </p:cNvSpPr>
          <p:nvPr/>
        </p:nvSpPr>
        <p:spPr bwMode="auto">
          <a:xfrm>
            <a:off x="2436668" y="1371600"/>
            <a:ext cx="1511831" cy="1169539"/>
          </a:xfrm>
          <a:custGeom>
            <a:avLst/>
            <a:gdLst/>
            <a:ahLst/>
            <a:cxnLst>
              <a:cxn ang="0">
                <a:pos x="676" y="508"/>
              </a:cxn>
              <a:cxn ang="0">
                <a:pos x="628" y="526"/>
              </a:cxn>
              <a:cxn ang="0">
                <a:pos x="546" y="572"/>
              </a:cxn>
              <a:cxn ang="0">
                <a:pos x="510" y="592"/>
              </a:cxn>
              <a:cxn ang="0">
                <a:pos x="502" y="636"/>
              </a:cxn>
              <a:cxn ang="0">
                <a:pos x="482" y="664"/>
              </a:cxn>
              <a:cxn ang="0">
                <a:pos x="428" y="702"/>
              </a:cxn>
              <a:cxn ang="0">
                <a:pos x="390" y="700"/>
              </a:cxn>
              <a:cxn ang="0">
                <a:pos x="348" y="634"/>
              </a:cxn>
              <a:cxn ang="0">
                <a:pos x="340" y="600"/>
              </a:cxn>
              <a:cxn ang="0">
                <a:pos x="312" y="546"/>
              </a:cxn>
              <a:cxn ang="0">
                <a:pos x="312" y="516"/>
              </a:cxn>
              <a:cxn ang="0">
                <a:pos x="346" y="522"/>
              </a:cxn>
              <a:cxn ang="0">
                <a:pos x="356" y="466"/>
              </a:cxn>
              <a:cxn ang="0">
                <a:pos x="296" y="436"/>
              </a:cxn>
              <a:cxn ang="0">
                <a:pos x="330" y="414"/>
              </a:cxn>
              <a:cxn ang="0">
                <a:pos x="274" y="414"/>
              </a:cxn>
              <a:cxn ang="0">
                <a:pos x="238" y="306"/>
              </a:cxn>
              <a:cxn ang="0">
                <a:pos x="148" y="262"/>
              </a:cxn>
              <a:cxn ang="0">
                <a:pos x="100" y="272"/>
              </a:cxn>
              <a:cxn ang="0">
                <a:pos x="68" y="256"/>
              </a:cxn>
              <a:cxn ang="0">
                <a:pos x="24" y="240"/>
              </a:cxn>
              <a:cxn ang="0">
                <a:pos x="102" y="222"/>
              </a:cxn>
              <a:cxn ang="0">
                <a:pos x="8" y="206"/>
              </a:cxn>
              <a:cxn ang="0">
                <a:pos x="58" y="180"/>
              </a:cxn>
              <a:cxn ang="0">
                <a:pos x="124" y="134"/>
              </a:cxn>
              <a:cxn ang="0">
                <a:pos x="128" y="102"/>
              </a:cxn>
              <a:cxn ang="0">
                <a:pos x="182" y="70"/>
              </a:cxn>
              <a:cxn ang="0">
                <a:pos x="230" y="68"/>
              </a:cxn>
              <a:cxn ang="0">
                <a:pos x="296" y="50"/>
              </a:cxn>
              <a:cxn ang="0">
                <a:pos x="344" y="66"/>
              </a:cxn>
              <a:cxn ang="0">
                <a:pos x="374" y="44"/>
              </a:cxn>
              <a:cxn ang="0">
                <a:pos x="400" y="40"/>
              </a:cxn>
              <a:cxn ang="0">
                <a:pos x="478" y="14"/>
              </a:cxn>
              <a:cxn ang="0">
                <a:pos x="618" y="0"/>
              </a:cxn>
              <a:cxn ang="0">
                <a:pos x="756" y="18"/>
              </a:cxn>
              <a:cxn ang="0">
                <a:pos x="738" y="56"/>
              </a:cxn>
              <a:cxn ang="0">
                <a:pos x="754" y="66"/>
              </a:cxn>
              <a:cxn ang="0">
                <a:pos x="760" y="76"/>
              </a:cxn>
              <a:cxn ang="0">
                <a:pos x="806" y="66"/>
              </a:cxn>
              <a:cxn ang="0">
                <a:pos x="792" y="102"/>
              </a:cxn>
              <a:cxn ang="0">
                <a:pos x="884" y="68"/>
              </a:cxn>
              <a:cxn ang="0">
                <a:pos x="948" y="90"/>
              </a:cxn>
              <a:cxn ang="0">
                <a:pos x="872" y="110"/>
              </a:cxn>
              <a:cxn ang="0">
                <a:pos x="888" y="130"/>
              </a:cxn>
              <a:cxn ang="0">
                <a:pos x="866" y="138"/>
              </a:cxn>
              <a:cxn ang="0">
                <a:pos x="842" y="170"/>
              </a:cxn>
              <a:cxn ang="0">
                <a:pos x="848" y="212"/>
              </a:cxn>
              <a:cxn ang="0">
                <a:pos x="840" y="228"/>
              </a:cxn>
              <a:cxn ang="0">
                <a:pos x="860" y="258"/>
              </a:cxn>
              <a:cxn ang="0">
                <a:pos x="814" y="248"/>
              </a:cxn>
              <a:cxn ang="0">
                <a:pos x="848" y="296"/>
              </a:cxn>
              <a:cxn ang="0">
                <a:pos x="850" y="324"/>
              </a:cxn>
              <a:cxn ang="0">
                <a:pos x="830" y="350"/>
              </a:cxn>
              <a:cxn ang="0">
                <a:pos x="756" y="360"/>
              </a:cxn>
              <a:cxn ang="0">
                <a:pos x="800" y="400"/>
              </a:cxn>
              <a:cxn ang="0">
                <a:pos x="804" y="410"/>
              </a:cxn>
              <a:cxn ang="0">
                <a:pos x="756" y="416"/>
              </a:cxn>
              <a:cxn ang="0">
                <a:pos x="778" y="452"/>
              </a:cxn>
            </a:cxnLst>
            <a:rect l="0" t="0" r="r" b="b"/>
            <a:pathLst>
              <a:path w="962" h="716">
                <a:moveTo>
                  <a:pt x="790" y="462"/>
                </a:moveTo>
                <a:lnTo>
                  <a:pt x="752" y="484"/>
                </a:lnTo>
                <a:lnTo>
                  <a:pt x="736" y="496"/>
                </a:lnTo>
                <a:lnTo>
                  <a:pt x="676" y="508"/>
                </a:lnTo>
                <a:lnTo>
                  <a:pt x="658" y="512"/>
                </a:lnTo>
                <a:lnTo>
                  <a:pt x="646" y="506"/>
                </a:lnTo>
                <a:lnTo>
                  <a:pt x="642" y="514"/>
                </a:lnTo>
                <a:lnTo>
                  <a:pt x="628" y="526"/>
                </a:lnTo>
                <a:lnTo>
                  <a:pt x="608" y="552"/>
                </a:lnTo>
                <a:lnTo>
                  <a:pt x="582" y="564"/>
                </a:lnTo>
                <a:lnTo>
                  <a:pt x="560" y="572"/>
                </a:lnTo>
                <a:lnTo>
                  <a:pt x="546" y="572"/>
                </a:lnTo>
                <a:lnTo>
                  <a:pt x="524" y="576"/>
                </a:lnTo>
                <a:lnTo>
                  <a:pt x="518" y="582"/>
                </a:lnTo>
                <a:lnTo>
                  <a:pt x="518" y="588"/>
                </a:lnTo>
                <a:lnTo>
                  <a:pt x="510" y="592"/>
                </a:lnTo>
                <a:lnTo>
                  <a:pt x="512" y="606"/>
                </a:lnTo>
                <a:lnTo>
                  <a:pt x="504" y="612"/>
                </a:lnTo>
                <a:lnTo>
                  <a:pt x="508" y="620"/>
                </a:lnTo>
                <a:lnTo>
                  <a:pt x="502" y="636"/>
                </a:lnTo>
                <a:lnTo>
                  <a:pt x="486" y="648"/>
                </a:lnTo>
                <a:lnTo>
                  <a:pt x="474" y="650"/>
                </a:lnTo>
                <a:lnTo>
                  <a:pt x="480" y="658"/>
                </a:lnTo>
                <a:lnTo>
                  <a:pt x="482" y="664"/>
                </a:lnTo>
                <a:lnTo>
                  <a:pt x="476" y="686"/>
                </a:lnTo>
                <a:lnTo>
                  <a:pt x="462" y="716"/>
                </a:lnTo>
                <a:lnTo>
                  <a:pt x="444" y="714"/>
                </a:lnTo>
                <a:lnTo>
                  <a:pt x="428" y="702"/>
                </a:lnTo>
                <a:lnTo>
                  <a:pt x="426" y="690"/>
                </a:lnTo>
                <a:lnTo>
                  <a:pt x="416" y="694"/>
                </a:lnTo>
                <a:lnTo>
                  <a:pt x="406" y="694"/>
                </a:lnTo>
                <a:lnTo>
                  <a:pt x="390" y="700"/>
                </a:lnTo>
                <a:lnTo>
                  <a:pt x="374" y="672"/>
                </a:lnTo>
                <a:lnTo>
                  <a:pt x="356" y="654"/>
                </a:lnTo>
                <a:lnTo>
                  <a:pt x="362" y="644"/>
                </a:lnTo>
                <a:lnTo>
                  <a:pt x="348" y="634"/>
                </a:lnTo>
                <a:lnTo>
                  <a:pt x="348" y="618"/>
                </a:lnTo>
                <a:lnTo>
                  <a:pt x="360" y="604"/>
                </a:lnTo>
                <a:lnTo>
                  <a:pt x="354" y="594"/>
                </a:lnTo>
                <a:lnTo>
                  <a:pt x="340" y="600"/>
                </a:lnTo>
                <a:lnTo>
                  <a:pt x="324" y="588"/>
                </a:lnTo>
                <a:lnTo>
                  <a:pt x="312" y="572"/>
                </a:lnTo>
                <a:lnTo>
                  <a:pt x="304" y="560"/>
                </a:lnTo>
                <a:lnTo>
                  <a:pt x="312" y="546"/>
                </a:lnTo>
                <a:lnTo>
                  <a:pt x="316" y="540"/>
                </a:lnTo>
                <a:lnTo>
                  <a:pt x="304" y="540"/>
                </a:lnTo>
                <a:lnTo>
                  <a:pt x="302" y="528"/>
                </a:lnTo>
                <a:lnTo>
                  <a:pt x="312" y="516"/>
                </a:lnTo>
                <a:lnTo>
                  <a:pt x="318" y="516"/>
                </a:lnTo>
                <a:lnTo>
                  <a:pt x="336" y="520"/>
                </a:lnTo>
                <a:lnTo>
                  <a:pt x="342" y="522"/>
                </a:lnTo>
                <a:lnTo>
                  <a:pt x="346" y="522"/>
                </a:lnTo>
                <a:lnTo>
                  <a:pt x="348" y="520"/>
                </a:lnTo>
                <a:lnTo>
                  <a:pt x="344" y="500"/>
                </a:lnTo>
                <a:lnTo>
                  <a:pt x="344" y="478"/>
                </a:lnTo>
                <a:lnTo>
                  <a:pt x="356" y="466"/>
                </a:lnTo>
                <a:lnTo>
                  <a:pt x="352" y="456"/>
                </a:lnTo>
                <a:lnTo>
                  <a:pt x="330" y="456"/>
                </a:lnTo>
                <a:lnTo>
                  <a:pt x="310" y="444"/>
                </a:lnTo>
                <a:lnTo>
                  <a:pt x="296" y="436"/>
                </a:lnTo>
                <a:lnTo>
                  <a:pt x="318" y="434"/>
                </a:lnTo>
                <a:lnTo>
                  <a:pt x="342" y="442"/>
                </a:lnTo>
                <a:lnTo>
                  <a:pt x="344" y="430"/>
                </a:lnTo>
                <a:lnTo>
                  <a:pt x="330" y="414"/>
                </a:lnTo>
                <a:lnTo>
                  <a:pt x="320" y="410"/>
                </a:lnTo>
                <a:lnTo>
                  <a:pt x="304" y="400"/>
                </a:lnTo>
                <a:lnTo>
                  <a:pt x="296" y="412"/>
                </a:lnTo>
                <a:lnTo>
                  <a:pt x="274" y="414"/>
                </a:lnTo>
                <a:lnTo>
                  <a:pt x="274" y="398"/>
                </a:lnTo>
                <a:lnTo>
                  <a:pt x="288" y="378"/>
                </a:lnTo>
                <a:lnTo>
                  <a:pt x="264" y="332"/>
                </a:lnTo>
                <a:lnTo>
                  <a:pt x="238" y="306"/>
                </a:lnTo>
                <a:lnTo>
                  <a:pt x="228" y="294"/>
                </a:lnTo>
                <a:lnTo>
                  <a:pt x="226" y="284"/>
                </a:lnTo>
                <a:lnTo>
                  <a:pt x="196" y="274"/>
                </a:lnTo>
                <a:lnTo>
                  <a:pt x="148" y="262"/>
                </a:lnTo>
                <a:lnTo>
                  <a:pt x="138" y="266"/>
                </a:lnTo>
                <a:lnTo>
                  <a:pt x="118" y="274"/>
                </a:lnTo>
                <a:lnTo>
                  <a:pt x="106" y="264"/>
                </a:lnTo>
                <a:lnTo>
                  <a:pt x="100" y="272"/>
                </a:lnTo>
                <a:lnTo>
                  <a:pt x="94" y="276"/>
                </a:lnTo>
                <a:lnTo>
                  <a:pt x="76" y="272"/>
                </a:lnTo>
                <a:lnTo>
                  <a:pt x="52" y="262"/>
                </a:lnTo>
                <a:lnTo>
                  <a:pt x="68" y="256"/>
                </a:lnTo>
                <a:lnTo>
                  <a:pt x="76" y="252"/>
                </a:lnTo>
                <a:lnTo>
                  <a:pt x="62" y="250"/>
                </a:lnTo>
                <a:lnTo>
                  <a:pt x="42" y="250"/>
                </a:lnTo>
                <a:lnTo>
                  <a:pt x="24" y="240"/>
                </a:lnTo>
                <a:lnTo>
                  <a:pt x="30" y="234"/>
                </a:lnTo>
                <a:lnTo>
                  <a:pt x="60" y="234"/>
                </a:lnTo>
                <a:lnTo>
                  <a:pt x="100" y="230"/>
                </a:lnTo>
                <a:lnTo>
                  <a:pt x="102" y="222"/>
                </a:lnTo>
                <a:lnTo>
                  <a:pt x="84" y="222"/>
                </a:lnTo>
                <a:lnTo>
                  <a:pt x="62" y="224"/>
                </a:lnTo>
                <a:lnTo>
                  <a:pt x="40" y="220"/>
                </a:lnTo>
                <a:lnTo>
                  <a:pt x="8" y="206"/>
                </a:lnTo>
                <a:lnTo>
                  <a:pt x="0" y="196"/>
                </a:lnTo>
                <a:lnTo>
                  <a:pt x="8" y="188"/>
                </a:lnTo>
                <a:lnTo>
                  <a:pt x="32" y="184"/>
                </a:lnTo>
                <a:lnTo>
                  <a:pt x="58" y="180"/>
                </a:lnTo>
                <a:lnTo>
                  <a:pt x="76" y="170"/>
                </a:lnTo>
                <a:lnTo>
                  <a:pt x="106" y="170"/>
                </a:lnTo>
                <a:lnTo>
                  <a:pt x="122" y="156"/>
                </a:lnTo>
                <a:lnTo>
                  <a:pt x="124" y="134"/>
                </a:lnTo>
                <a:lnTo>
                  <a:pt x="112" y="140"/>
                </a:lnTo>
                <a:lnTo>
                  <a:pt x="82" y="128"/>
                </a:lnTo>
                <a:lnTo>
                  <a:pt x="102" y="114"/>
                </a:lnTo>
                <a:lnTo>
                  <a:pt x="128" y="102"/>
                </a:lnTo>
                <a:lnTo>
                  <a:pt x="160" y="92"/>
                </a:lnTo>
                <a:lnTo>
                  <a:pt x="184" y="100"/>
                </a:lnTo>
                <a:lnTo>
                  <a:pt x="190" y="80"/>
                </a:lnTo>
                <a:lnTo>
                  <a:pt x="182" y="70"/>
                </a:lnTo>
                <a:lnTo>
                  <a:pt x="212" y="66"/>
                </a:lnTo>
                <a:lnTo>
                  <a:pt x="222" y="76"/>
                </a:lnTo>
                <a:lnTo>
                  <a:pt x="238" y="80"/>
                </a:lnTo>
                <a:lnTo>
                  <a:pt x="230" y="68"/>
                </a:lnTo>
                <a:lnTo>
                  <a:pt x="226" y="62"/>
                </a:lnTo>
                <a:lnTo>
                  <a:pt x="224" y="60"/>
                </a:lnTo>
                <a:lnTo>
                  <a:pt x="224" y="58"/>
                </a:lnTo>
                <a:lnTo>
                  <a:pt x="296" y="50"/>
                </a:lnTo>
                <a:lnTo>
                  <a:pt x="304" y="70"/>
                </a:lnTo>
                <a:lnTo>
                  <a:pt x="316" y="66"/>
                </a:lnTo>
                <a:lnTo>
                  <a:pt x="312" y="48"/>
                </a:lnTo>
                <a:lnTo>
                  <a:pt x="344" y="66"/>
                </a:lnTo>
                <a:lnTo>
                  <a:pt x="366" y="66"/>
                </a:lnTo>
                <a:lnTo>
                  <a:pt x="350" y="56"/>
                </a:lnTo>
                <a:lnTo>
                  <a:pt x="358" y="44"/>
                </a:lnTo>
                <a:lnTo>
                  <a:pt x="374" y="44"/>
                </a:lnTo>
                <a:lnTo>
                  <a:pt x="404" y="56"/>
                </a:lnTo>
                <a:lnTo>
                  <a:pt x="442" y="74"/>
                </a:lnTo>
                <a:lnTo>
                  <a:pt x="450" y="68"/>
                </a:lnTo>
                <a:lnTo>
                  <a:pt x="400" y="40"/>
                </a:lnTo>
                <a:lnTo>
                  <a:pt x="422" y="34"/>
                </a:lnTo>
                <a:lnTo>
                  <a:pt x="424" y="24"/>
                </a:lnTo>
                <a:lnTo>
                  <a:pt x="450" y="16"/>
                </a:lnTo>
                <a:lnTo>
                  <a:pt x="478" y="14"/>
                </a:lnTo>
                <a:lnTo>
                  <a:pt x="510" y="18"/>
                </a:lnTo>
                <a:lnTo>
                  <a:pt x="534" y="16"/>
                </a:lnTo>
                <a:lnTo>
                  <a:pt x="562" y="4"/>
                </a:lnTo>
                <a:lnTo>
                  <a:pt x="618" y="0"/>
                </a:lnTo>
                <a:lnTo>
                  <a:pt x="680" y="0"/>
                </a:lnTo>
                <a:lnTo>
                  <a:pt x="716" y="4"/>
                </a:lnTo>
                <a:lnTo>
                  <a:pt x="746" y="12"/>
                </a:lnTo>
                <a:lnTo>
                  <a:pt x="756" y="18"/>
                </a:lnTo>
                <a:lnTo>
                  <a:pt x="760" y="24"/>
                </a:lnTo>
                <a:lnTo>
                  <a:pt x="814" y="38"/>
                </a:lnTo>
                <a:lnTo>
                  <a:pt x="800" y="48"/>
                </a:lnTo>
                <a:lnTo>
                  <a:pt x="738" y="56"/>
                </a:lnTo>
                <a:lnTo>
                  <a:pt x="676" y="58"/>
                </a:lnTo>
                <a:lnTo>
                  <a:pt x="668" y="70"/>
                </a:lnTo>
                <a:lnTo>
                  <a:pt x="694" y="64"/>
                </a:lnTo>
                <a:lnTo>
                  <a:pt x="754" y="66"/>
                </a:lnTo>
                <a:lnTo>
                  <a:pt x="740" y="76"/>
                </a:lnTo>
                <a:lnTo>
                  <a:pt x="726" y="80"/>
                </a:lnTo>
                <a:lnTo>
                  <a:pt x="734" y="82"/>
                </a:lnTo>
                <a:lnTo>
                  <a:pt x="760" y="76"/>
                </a:lnTo>
                <a:lnTo>
                  <a:pt x="774" y="68"/>
                </a:lnTo>
                <a:lnTo>
                  <a:pt x="782" y="58"/>
                </a:lnTo>
                <a:lnTo>
                  <a:pt x="800" y="58"/>
                </a:lnTo>
                <a:lnTo>
                  <a:pt x="806" y="66"/>
                </a:lnTo>
                <a:lnTo>
                  <a:pt x="806" y="82"/>
                </a:lnTo>
                <a:lnTo>
                  <a:pt x="774" y="104"/>
                </a:lnTo>
                <a:lnTo>
                  <a:pt x="770" y="114"/>
                </a:lnTo>
                <a:lnTo>
                  <a:pt x="792" y="102"/>
                </a:lnTo>
                <a:lnTo>
                  <a:pt x="820" y="86"/>
                </a:lnTo>
                <a:lnTo>
                  <a:pt x="836" y="74"/>
                </a:lnTo>
                <a:lnTo>
                  <a:pt x="868" y="84"/>
                </a:lnTo>
                <a:lnTo>
                  <a:pt x="884" y="68"/>
                </a:lnTo>
                <a:lnTo>
                  <a:pt x="914" y="66"/>
                </a:lnTo>
                <a:lnTo>
                  <a:pt x="946" y="70"/>
                </a:lnTo>
                <a:lnTo>
                  <a:pt x="962" y="80"/>
                </a:lnTo>
                <a:lnTo>
                  <a:pt x="948" y="90"/>
                </a:lnTo>
                <a:lnTo>
                  <a:pt x="922" y="98"/>
                </a:lnTo>
                <a:lnTo>
                  <a:pt x="916" y="106"/>
                </a:lnTo>
                <a:lnTo>
                  <a:pt x="906" y="110"/>
                </a:lnTo>
                <a:lnTo>
                  <a:pt x="872" y="110"/>
                </a:lnTo>
                <a:lnTo>
                  <a:pt x="852" y="116"/>
                </a:lnTo>
                <a:lnTo>
                  <a:pt x="870" y="120"/>
                </a:lnTo>
                <a:lnTo>
                  <a:pt x="896" y="122"/>
                </a:lnTo>
                <a:lnTo>
                  <a:pt x="888" y="130"/>
                </a:lnTo>
                <a:lnTo>
                  <a:pt x="850" y="128"/>
                </a:lnTo>
                <a:lnTo>
                  <a:pt x="832" y="132"/>
                </a:lnTo>
                <a:lnTo>
                  <a:pt x="840" y="140"/>
                </a:lnTo>
                <a:lnTo>
                  <a:pt x="866" y="138"/>
                </a:lnTo>
                <a:lnTo>
                  <a:pt x="876" y="138"/>
                </a:lnTo>
                <a:lnTo>
                  <a:pt x="868" y="146"/>
                </a:lnTo>
                <a:lnTo>
                  <a:pt x="844" y="152"/>
                </a:lnTo>
                <a:lnTo>
                  <a:pt x="842" y="170"/>
                </a:lnTo>
                <a:lnTo>
                  <a:pt x="822" y="180"/>
                </a:lnTo>
                <a:lnTo>
                  <a:pt x="812" y="208"/>
                </a:lnTo>
                <a:lnTo>
                  <a:pt x="822" y="210"/>
                </a:lnTo>
                <a:lnTo>
                  <a:pt x="848" y="212"/>
                </a:lnTo>
                <a:lnTo>
                  <a:pt x="836" y="220"/>
                </a:lnTo>
                <a:lnTo>
                  <a:pt x="836" y="224"/>
                </a:lnTo>
                <a:lnTo>
                  <a:pt x="838" y="226"/>
                </a:lnTo>
                <a:lnTo>
                  <a:pt x="840" y="228"/>
                </a:lnTo>
                <a:lnTo>
                  <a:pt x="854" y="234"/>
                </a:lnTo>
                <a:lnTo>
                  <a:pt x="868" y="238"/>
                </a:lnTo>
                <a:lnTo>
                  <a:pt x="864" y="250"/>
                </a:lnTo>
                <a:lnTo>
                  <a:pt x="860" y="258"/>
                </a:lnTo>
                <a:lnTo>
                  <a:pt x="858" y="260"/>
                </a:lnTo>
                <a:lnTo>
                  <a:pt x="846" y="252"/>
                </a:lnTo>
                <a:lnTo>
                  <a:pt x="836" y="244"/>
                </a:lnTo>
                <a:lnTo>
                  <a:pt x="814" y="248"/>
                </a:lnTo>
                <a:lnTo>
                  <a:pt x="814" y="262"/>
                </a:lnTo>
                <a:lnTo>
                  <a:pt x="834" y="268"/>
                </a:lnTo>
                <a:lnTo>
                  <a:pt x="850" y="280"/>
                </a:lnTo>
                <a:lnTo>
                  <a:pt x="848" y="296"/>
                </a:lnTo>
                <a:lnTo>
                  <a:pt x="828" y="298"/>
                </a:lnTo>
                <a:lnTo>
                  <a:pt x="840" y="312"/>
                </a:lnTo>
                <a:lnTo>
                  <a:pt x="846" y="320"/>
                </a:lnTo>
                <a:lnTo>
                  <a:pt x="850" y="324"/>
                </a:lnTo>
                <a:lnTo>
                  <a:pt x="850" y="328"/>
                </a:lnTo>
                <a:lnTo>
                  <a:pt x="838" y="334"/>
                </a:lnTo>
                <a:lnTo>
                  <a:pt x="826" y="336"/>
                </a:lnTo>
                <a:lnTo>
                  <a:pt x="830" y="350"/>
                </a:lnTo>
                <a:lnTo>
                  <a:pt x="812" y="356"/>
                </a:lnTo>
                <a:lnTo>
                  <a:pt x="790" y="356"/>
                </a:lnTo>
                <a:lnTo>
                  <a:pt x="768" y="354"/>
                </a:lnTo>
                <a:lnTo>
                  <a:pt x="756" y="360"/>
                </a:lnTo>
                <a:lnTo>
                  <a:pt x="768" y="372"/>
                </a:lnTo>
                <a:lnTo>
                  <a:pt x="800" y="372"/>
                </a:lnTo>
                <a:lnTo>
                  <a:pt x="804" y="382"/>
                </a:lnTo>
                <a:lnTo>
                  <a:pt x="800" y="400"/>
                </a:lnTo>
                <a:lnTo>
                  <a:pt x="782" y="386"/>
                </a:lnTo>
                <a:lnTo>
                  <a:pt x="774" y="386"/>
                </a:lnTo>
                <a:lnTo>
                  <a:pt x="776" y="392"/>
                </a:lnTo>
                <a:lnTo>
                  <a:pt x="804" y="410"/>
                </a:lnTo>
                <a:lnTo>
                  <a:pt x="810" y="446"/>
                </a:lnTo>
                <a:lnTo>
                  <a:pt x="790" y="444"/>
                </a:lnTo>
                <a:lnTo>
                  <a:pt x="770" y="430"/>
                </a:lnTo>
                <a:lnTo>
                  <a:pt x="756" y="416"/>
                </a:lnTo>
                <a:lnTo>
                  <a:pt x="750" y="414"/>
                </a:lnTo>
                <a:lnTo>
                  <a:pt x="750" y="432"/>
                </a:lnTo>
                <a:lnTo>
                  <a:pt x="756" y="446"/>
                </a:lnTo>
                <a:lnTo>
                  <a:pt x="778" y="452"/>
                </a:lnTo>
                <a:lnTo>
                  <a:pt x="804" y="454"/>
                </a:lnTo>
                <a:lnTo>
                  <a:pt x="790" y="462"/>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
        <p:nvSpPr>
          <p:cNvPr id="668" name="Freeform 386"/>
          <p:cNvSpPr>
            <a:spLocks/>
          </p:cNvSpPr>
          <p:nvPr/>
        </p:nvSpPr>
        <p:spPr bwMode="auto">
          <a:xfrm>
            <a:off x="5982469" y="3153879"/>
            <a:ext cx="250447" cy="126635"/>
          </a:xfrm>
          <a:custGeom>
            <a:avLst/>
            <a:gdLst/>
            <a:ahLst/>
            <a:cxnLst>
              <a:cxn ang="0">
                <a:pos x="6" y="20"/>
              </a:cxn>
              <a:cxn ang="0">
                <a:pos x="16" y="8"/>
              </a:cxn>
              <a:cxn ang="0">
                <a:pos x="28" y="8"/>
              </a:cxn>
              <a:cxn ang="0">
                <a:pos x="32" y="12"/>
              </a:cxn>
              <a:cxn ang="0">
                <a:pos x="50" y="10"/>
              </a:cxn>
              <a:cxn ang="0">
                <a:pos x="52" y="4"/>
              </a:cxn>
              <a:cxn ang="0">
                <a:pos x="60" y="0"/>
              </a:cxn>
              <a:cxn ang="0">
                <a:pos x="72" y="2"/>
              </a:cxn>
              <a:cxn ang="0">
                <a:pos x="74" y="10"/>
              </a:cxn>
              <a:cxn ang="0">
                <a:pos x="134" y="8"/>
              </a:cxn>
              <a:cxn ang="0">
                <a:pos x="140" y="14"/>
              </a:cxn>
              <a:cxn ang="0">
                <a:pos x="148" y="16"/>
              </a:cxn>
              <a:cxn ang="0">
                <a:pos x="158" y="20"/>
              </a:cxn>
              <a:cxn ang="0">
                <a:pos x="152" y="24"/>
              </a:cxn>
              <a:cxn ang="0">
                <a:pos x="138" y="32"/>
              </a:cxn>
              <a:cxn ang="0">
                <a:pos x="126" y="36"/>
              </a:cxn>
              <a:cxn ang="0">
                <a:pos x="122" y="44"/>
              </a:cxn>
              <a:cxn ang="0">
                <a:pos x="102" y="44"/>
              </a:cxn>
              <a:cxn ang="0">
                <a:pos x="98" y="54"/>
              </a:cxn>
              <a:cxn ang="0">
                <a:pos x="82" y="58"/>
              </a:cxn>
              <a:cxn ang="0">
                <a:pos x="82" y="52"/>
              </a:cxn>
              <a:cxn ang="0">
                <a:pos x="68" y="52"/>
              </a:cxn>
              <a:cxn ang="0">
                <a:pos x="66" y="58"/>
              </a:cxn>
              <a:cxn ang="0">
                <a:pos x="58" y="62"/>
              </a:cxn>
              <a:cxn ang="0">
                <a:pos x="54" y="66"/>
              </a:cxn>
              <a:cxn ang="0">
                <a:pos x="52" y="76"/>
              </a:cxn>
              <a:cxn ang="0">
                <a:pos x="32" y="76"/>
              </a:cxn>
              <a:cxn ang="0">
                <a:pos x="18" y="74"/>
              </a:cxn>
              <a:cxn ang="0">
                <a:pos x="6" y="74"/>
              </a:cxn>
              <a:cxn ang="0">
                <a:pos x="4" y="66"/>
              </a:cxn>
              <a:cxn ang="0">
                <a:pos x="2" y="60"/>
              </a:cxn>
              <a:cxn ang="0">
                <a:pos x="4" y="56"/>
              </a:cxn>
              <a:cxn ang="0">
                <a:pos x="8" y="60"/>
              </a:cxn>
              <a:cxn ang="0">
                <a:pos x="20" y="60"/>
              </a:cxn>
              <a:cxn ang="0">
                <a:pos x="30" y="56"/>
              </a:cxn>
              <a:cxn ang="0">
                <a:pos x="38" y="48"/>
              </a:cxn>
              <a:cxn ang="0">
                <a:pos x="30" y="40"/>
              </a:cxn>
              <a:cxn ang="0">
                <a:pos x="20" y="34"/>
              </a:cxn>
              <a:cxn ang="0">
                <a:pos x="8" y="38"/>
              </a:cxn>
              <a:cxn ang="0">
                <a:pos x="0" y="34"/>
              </a:cxn>
              <a:cxn ang="0">
                <a:pos x="2" y="30"/>
              </a:cxn>
              <a:cxn ang="0">
                <a:pos x="6" y="20"/>
              </a:cxn>
            </a:cxnLst>
            <a:rect l="0" t="0" r="r" b="b"/>
            <a:pathLst>
              <a:path w="158" h="76">
                <a:moveTo>
                  <a:pt x="6" y="20"/>
                </a:moveTo>
                <a:lnTo>
                  <a:pt x="16" y="8"/>
                </a:lnTo>
                <a:lnTo>
                  <a:pt x="28" y="8"/>
                </a:lnTo>
                <a:lnTo>
                  <a:pt x="32" y="12"/>
                </a:lnTo>
                <a:lnTo>
                  <a:pt x="50" y="10"/>
                </a:lnTo>
                <a:lnTo>
                  <a:pt x="52" y="4"/>
                </a:lnTo>
                <a:lnTo>
                  <a:pt x="60" y="0"/>
                </a:lnTo>
                <a:lnTo>
                  <a:pt x="72" y="2"/>
                </a:lnTo>
                <a:lnTo>
                  <a:pt x="74" y="10"/>
                </a:lnTo>
                <a:lnTo>
                  <a:pt x="134" y="8"/>
                </a:lnTo>
                <a:lnTo>
                  <a:pt x="140" y="14"/>
                </a:lnTo>
                <a:lnTo>
                  <a:pt x="148" y="16"/>
                </a:lnTo>
                <a:lnTo>
                  <a:pt x="158" y="20"/>
                </a:lnTo>
                <a:lnTo>
                  <a:pt x="152" y="24"/>
                </a:lnTo>
                <a:lnTo>
                  <a:pt x="138" y="32"/>
                </a:lnTo>
                <a:lnTo>
                  <a:pt x="126" y="36"/>
                </a:lnTo>
                <a:lnTo>
                  <a:pt x="122" y="44"/>
                </a:lnTo>
                <a:lnTo>
                  <a:pt x="102" y="44"/>
                </a:lnTo>
                <a:lnTo>
                  <a:pt x="98" y="54"/>
                </a:lnTo>
                <a:lnTo>
                  <a:pt x="82" y="58"/>
                </a:lnTo>
                <a:lnTo>
                  <a:pt x="82" y="52"/>
                </a:lnTo>
                <a:lnTo>
                  <a:pt x="68" y="52"/>
                </a:lnTo>
                <a:lnTo>
                  <a:pt x="66" y="58"/>
                </a:lnTo>
                <a:lnTo>
                  <a:pt x="58" y="62"/>
                </a:lnTo>
                <a:lnTo>
                  <a:pt x="54" y="66"/>
                </a:lnTo>
                <a:lnTo>
                  <a:pt x="52" y="76"/>
                </a:lnTo>
                <a:lnTo>
                  <a:pt x="32" y="76"/>
                </a:lnTo>
                <a:lnTo>
                  <a:pt x="18" y="74"/>
                </a:lnTo>
                <a:lnTo>
                  <a:pt x="6" y="74"/>
                </a:lnTo>
                <a:lnTo>
                  <a:pt x="4" y="66"/>
                </a:lnTo>
                <a:lnTo>
                  <a:pt x="2" y="60"/>
                </a:lnTo>
                <a:lnTo>
                  <a:pt x="4" y="56"/>
                </a:lnTo>
                <a:lnTo>
                  <a:pt x="8" y="60"/>
                </a:lnTo>
                <a:lnTo>
                  <a:pt x="20" y="60"/>
                </a:lnTo>
                <a:lnTo>
                  <a:pt x="30" y="56"/>
                </a:lnTo>
                <a:lnTo>
                  <a:pt x="38" y="48"/>
                </a:lnTo>
                <a:lnTo>
                  <a:pt x="30" y="40"/>
                </a:lnTo>
                <a:lnTo>
                  <a:pt x="20" y="34"/>
                </a:lnTo>
                <a:lnTo>
                  <a:pt x="8" y="38"/>
                </a:lnTo>
                <a:lnTo>
                  <a:pt x="0" y="34"/>
                </a:lnTo>
                <a:lnTo>
                  <a:pt x="2" y="30"/>
                </a:lnTo>
                <a:lnTo>
                  <a:pt x="6" y="20"/>
                </a:lnTo>
                <a:close/>
              </a:path>
            </a:pathLst>
          </a:custGeom>
          <a:solidFill>
            <a:schemeClr val="bg2">
              <a:lumMod val="75000"/>
            </a:schemeClr>
          </a:solidFill>
          <a:ln w="7938">
            <a:solidFill>
              <a:schemeClr val="tx1"/>
            </a:solidFill>
            <a:prstDash val="solid"/>
            <a:round/>
            <a:headEnd/>
            <a:tailEnd/>
          </a:ln>
        </p:spPr>
        <p:txBody>
          <a:bodyPr/>
          <a:lstStyle/>
          <a:p>
            <a:endParaRPr lang="en-US" dirty="0"/>
          </a:p>
        </p:txBody>
      </p:sp>
    </p:spTree>
    <p:extLst>
      <p:ext uri="{BB962C8B-B14F-4D97-AF65-F5344CB8AC3E}">
        <p14:creationId xmlns:p14="http://schemas.microsoft.com/office/powerpoint/2010/main" val="3832115026"/>
      </p:ext>
    </p:extLst>
  </p:cSld>
  <p:clrMapOvr>
    <a:masterClrMapping/>
  </p:clrMapOvr>
  <mc:AlternateContent xmlns:mc="http://schemas.openxmlformats.org/markup-compatibility/2006" xmlns:p14="http://schemas.microsoft.com/office/powerpoint/2010/main">
    <mc:Choice Requires="p14">
      <p:transition spd="slow" p14:dur="2000" advTm="11108"/>
    </mc:Choice>
    <mc:Fallback xmlns="">
      <p:transition spd="slow" advTm="11108"/>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5744"/>
            <a:ext cx="7886700" cy="1325563"/>
          </a:xfrm>
        </p:spPr>
        <p:txBody>
          <a:bodyPr/>
          <a:lstStyle/>
          <a:p>
            <a:pPr>
              <a:defRPr/>
            </a:pPr>
            <a:r>
              <a:rPr lang="en-US" sz="4000" dirty="0" smtClean="0"/>
              <a:t>Application for Initial Accreditation Visit</a:t>
            </a:r>
            <a:endParaRPr lang="en-US" sz="4000" dirty="0"/>
          </a:p>
        </p:txBody>
      </p:sp>
      <p:sp>
        <p:nvSpPr>
          <p:cNvPr id="3" name="Content Placeholder 2"/>
          <p:cNvSpPr>
            <a:spLocks noGrp="1"/>
          </p:cNvSpPr>
          <p:nvPr>
            <p:ph idx="1"/>
          </p:nvPr>
        </p:nvSpPr>
        <p:spPr/>
        <p:txBody>
          <a:bodyPr/>
          <a:lstStyle/>
          <a:p>
            <a:pPr>
              <a:defRPr/>
            </a:pPr>
            <a:r>
              <a:rPr lang="en-US" dirty="0"/>
              <a:t>Letter of application</a:t>
            </a:r>
          </a:p>
          <a:p>
            <a:pPr>
              <a:defRPr/>
            </a:pPr>
            <a:r>
              <a:rPr lang="en-US" dirty="0"/>
              <a:t>Scope of accreditation  </a:t>
            </a:r>
          </a:p>
          <a:p>
            <a:pPr>
              <a:defRPr/>
            </a:pPr>
            <a:r>
              <a:rPr lang="en-US" dirty="0"/>
              <a:t>Comparable peers, aspirants and competitors</a:t>
            </a:r>
          </a:p>
          <a:p>
            <a:pPr>
              <a:defRPr/>
            </a:pPr>
            <a:r>
              <a:rPr lang="en-US" dirty="0"/>
              <a:t>Preferred date for visit</a:t>
            </a:r>
          </a:p>
          <a:p>
            <a:pPr>
              <a:defRPr/>
            </a:pPr>
            <a:r>
              <a:rPr lang="en-US" dirty="0"/>
              <a:t>Suggestions for peer review team members</a:t>
            </a:r>
          </a:p>
          <a:p>
            <a:pPr>
              <a:defRPr/>
            </a:pPr>
            <a:r>
              <a:rPr lang="en-US" dirty="0"/>
              <a:t>Collaborative process </a:t>
            </a:r>
          </a:p>
          <a:p>
            <a:pPr>
              <a:defRPr/>
            </a:pPr>
            <a:endParaRPr lang="en-US" dirty="0"/>
          </a:p>
        </p:txBody>
      </p:sp>
    </p:spTree>
    <p:extLst>
      <p:ext uri="{BB962C8B-B14F-4D97-AF65-F5344CB8AC3E}">
        <p14:creationId xmlns:p14="http://schemas.microsoft.com/office/powerpoint/2010/main" val="5128522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Initial Accreditation Visit</a:t>
            </a:r>
            <a:endParaRPr lang="en-US" dirty="0"/>
          </a:p>
        </p:txBody>
      </p:sp>
      <p:sp>
        <p:nvSpPr>
          <p:cNvPr id="3" name="Content Placeholder 2"/>
          <p:cNvSpPr>
            <a:spLocks noGrp="1"/>
          </p:cNvSpPr>
          <p:nvPr>
            <p:ph idx="1"/>
          </p:nvPr>
        </p:nvSpPr>
        <p:spPr/>
        <p:txBody>
          <a:bodyPr/>
          <a:lstStyle/>
          <a:p>
            <a:pPr>
              <a:defRPr/>
            </a:pPr>
            <a:r>
              <a:rPr lang="en-US" sz="2800" dirty="0" smtClean="0"/>
              <a:t>Work transitions from Mentor to Peer Review Team Chair</a:t>
            </a:r>
          </a:p>
          <a:p>
            <a:pPr>
              <a:defRPr/>
            </a:pPr>
            <a:r>
              <a:rPr lang="en-US" sz="2800" dirty="0" smtClean="0"/>
              <a:t>Development </a:t>
            </a:r>
            <a:r>
              <a:rPr lang="en-US" sz="2800" dirty="0"/>
              <a:t>of Final Self Evaluation Report </a:t>
            </a:r>
          </a:p>
          <a:p>
            <a:pPr>
              <a:defRPr/>
            </a:pPr>
            <a:r>
              <a:rPr lang="en-US" sz="2800" dirty="0"/>
              <a:t>Pre-Visit Letter</a:t>
            </a:r>
          </a:p>
          <a:p>
            <a:pPr>
              <a:defRPr/>
            </a:pPr>
            <a:r>
              <a:rPr lang="en-US" sz="2800" dirty="0"/>
              <a:t>Visit occurs</a:t>
            </a:r>
          </a:p>
          <a:p>
            <a:pPr>
              <a:defRPr/>
            </a:pPr>
            <a:r>
              <a:rPr lang="en-US" sz="2800" dirty="0"/>
              <a:t>Recommendation: accredit, deferral, denial</a:t>
            </a:r>
          </a:p>
          <a:p>
            <a:pPr>
              <a:defRPr/>
            </a:pPr>
            <a:r>
              <a:rPr lang="en-US" sz="2800" dirty="0"/>
              <a:t>IAC and Board of Directors need to concur </a:t>
            </a:r>
          </a:p>
          <a:p>
            <a:pPr>
              <a:defRPr/>
            </a:pPr>
            <a:r>
              <a:rPr lang="en-US" sz="2800" dirty="0"/>
              <a:t>Accreditation is </a:t>
            </a:r>
            <a:r>
              <a:rPr lang="en-US" sz="2800" dirty="0" smtClean="0"/>
              <a:t>extended for </a:t>
            </a:r>
            <a:r>
              <a:rPr lang="en-US" sz="2800" dirty="0"/>
              <a:t>5 years</a:t>
            </a:r>
          </a:p>
          <a:p>
            <a:pPr>
              <a:defRPr/>
            </a:pPr>
            <a:endParaRPr lang="en-US" dirty="0"/>
          </a:p>
        </p:txBody>
      </p:sp>
    </p:spTree>
    <p:extLst>
      <p:ext uri="{BB962C8B-B14F-4D97-AF65-F5344CB8AC3E}">
        <p14:creationId xmlns:p14="http://schemas.microsoft.com/office/powerpoint/2010/main" val="9509397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Elements of a Positive Visit</a:t>
            </a:r>
            <a:endParaRPr lang="en-US" dirty="0"/>
          </a:p>
        </p:txBody>
      </p:sp>
      <p:sp>
        <p:nvSpPr>
          <p:cNvPr id="3" name="Content Placeholder 2"/>
          <p:cNvSpPr>
            <a:spLocks noGrp="1"/>
          </p:cNvSpPr>
          <p:nvPr>
            <p:ph idx="1"/>
          </p:nvPr>
        </p:nvSpPr>
        <p:spPr/>
        <p:txBody>
          <a:bodyPr/>
          <a:lstStyle/>
          <a:p>
            <a:pPr>
              <a:defRPr/>
            </a:pPr>
            <a:r>
              <a:rPr lang="en-US" dirty="0"/>
              <a:t>Clear communication between the team and the applicant </a:t>
            </a:r>
          </a:p>
          <a:p>
            <a:pPr>
              <a:defRPr/>
            </a:pPr>
            <a:r>
              <a:rPr lang="en-US" dirty="0"/>
              <a:t>Well prepared team members </a:t>
            </a:r>
          </a:p>
          <a:p>
            <a:pPr>
              <a:defRPr/>
            </a:pPr>
            <a:r>
              <a:rPr lang="en-US" dirty="0"/>
              <a:t>Flexibility by the team and applicant</a:t>
            </a:r>
          </a:p>
          <a:p>
            <a:pPr>
              <a:defRPr/>
            </a:pPr>
            <a:r>
              <a:rPr lang="en-US" dirty="0"/>
              <a:t>A good working relationship among team members</a:t>
            </a:r>
          </a:p>
          <a:p>
            <a:pPr>
              <a:defRPr/>
            </a:pPr>
            <a:r>
              <a:rPr lang="en-US" dirty="0"/>
              <a:t>Sufficient “alone-time” for team</a:t>
            </a:r>
          </a:p>
          <a:p>
            <a:pPr>
              <a:defRPr/>
            </a:pPr>
            <a:endParaRPr lang="en-US" dirty="0"/>
          </a:p>
        </p:txBody>
      </p:sp>
    </p:spTree>
    <p:extLst>
      <p:ext uri="{BB962C8B-B14F-4D97-AF65-F5344CB8AC3E}">
        <p14:creationId xmlns:p14="http://schemas.microsoft.com/office/powerpoint/2010/main" val="38705200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smtClean="0"/>
              <a:t>Elements of a Positive Visit-</a:t>
            </a:r>
            <a:br>
              <a:rPr lang="en-US" sz="4000" dirty="0" smtClean="0"/>
            </a:br>
            <a:r>
              <a:rPr lang="en-US" sz="4000" dirty="0" smtClean="0"/>
              <a:t>continued</a:t>
            </a:r>
            <a:endParaRPr lang="en-US" sz="4000" dirty="0"/>
          </a:p>
        </p:txBody>
      </p:sp>
      <p:sp>
        <p:nvSpPr>
          <p:cNvPr id="3" name="Content Placeholder 2"/>
          <p:cNvSpPr>
            <a:spLocks noGrp="1"/>
          </p:cNvSpPr>
          <p:nvPr>
            <p:ph idx="1"/>
          </p:nvPr>
        </p:nvSpPr>
        <p:spPr/>
        <p:txBody>
          <a:bodyPr/>
          <a:lstStyle/>
          <a:p>
            <a:pPr>
              <a:defRPr/>
            </a:pPr>
            <a:r>
              <a:rPr lang="en-US" dirty="0"/>
              <a:t>Team members who avoid reacting to personal agendas</a:t>
            </a:r>
          </a:p>
          <a:p>
            <a:pPr>
              <a:defRPr/>
            </a:pPr>
            <a:r>
              <a:rPr lang="en-US" dirty="0"/>
              <a:t>A team approach that is both evaluative and consultative</a:t>
            </a:r>
          </a:p>
          <a:p>
            <a:pPr>
              <a:defRPr/>
            </a:pPr>
            <a:r>
              <a:rPr lang="en-US" dirty="0"/>
              <a:t>Adequate time to draft a clearly written team visit report  </a:t>
            </a:r>
          </a:p>
        </p:txBody>
      </p:sp>
    </p:spTree>
    <p:extLst>
      <p:ext uri="{BB962C8B-B14F-4D97-AF65-F5344CB8AC3E}">
        <p14:creationId xmlns:p14="http://schemas.microsoft.com/office/powerpoint/2010/main" val="22905731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2590800"/>
            <a:ext cx="8686800" cy="1470025"/>
          </a:xfrm>
        </p:spPr>
        <p:txBody>
          <a:bodyPr>
            <a:normAutofit fontScale="90000"/>
          </a:bodyPr>
          <a:lstStyle/>
          <a:p>
            <a:pPr algn="ctr">
              <a:defRPr/>
            </a:pPr>
            <a:r>
              <a:rPr lang="en-US" dirty="0" smtClean="0"/>
              <a:t>Continuous Improvement Review Process </a:t>
            </a:r>
            <a:endParaRPr lang="en-US" dirty="0"/>
          </a:p>
        </p:txBody>
      </p:sp>
    </p:spTree>
    <p:extLst>
      <p:ext uri="{BB962C8B-B14F-4D97-AF65-F5344CB8AC3E}">
        <p14:creationId xmlns:p14="http://schemas.microsoft.com/office/powerpoint/2010/main" val="26873144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normAutofit/>
          </a:bodyPr>
          <a:lstStyle/>
          <a:p>
            <a:pPr eaLnBrk="1" hangingPunct="1">
              <a:defRPr/>
            </a:pPr>
            <a:r>
              <a:rPr lang="en-US" sz="4000" dirty="0"/>
              <a:t>Continuous Improvement Review </a:t>
            </a:r>
            <a:r>
              <a:rPr lang="en-US" sz="4000" dirty="0" smtClean="0"/>
              <a:t>Philosophy</a:t>
            </a:r>
          </a:p>
        </p:txBody>
      </p:sp>
      <p:sp>
        <p:nvSpPr>
          <p:cNvPr id="19459" name="Rectangle 3"/>
          <p:cNvSpPr>
            <a:spLocks noGrp="1" noChangeArrowheads="1"/>
          </p:cNvSpPr>
          <p:nvPr>
            <p:ph idx="1"/>
          </p:nvPr>
        </p:nvSpPr>
        <p:spPr/>
        <p:txBody>
          <a:bodyPr/>
          <a:lstStyle/>
          <a:p>
            <a:pPr eaLnBrk="1" hangingPunct="1">
              <a:defRPr/>
            </a:pPr>
            <a:r>
              <a:rPr lang="en-US" sz="2400" dirty="0" smtClean="0"/>
              <a:t>The review begins from the premise of the accredability of the institution:</a:t>
            </a:r>
          </a:p>
          <a:p>
            <a:pPr lvl="1" eaLnBrk="1" hangingPunct="1">
              <a:buFontTx/>
              <a:buNone/>
              <a:defRPr/>
            </a:pPr>
            <a:endParaRPr lang="en-US" sz="1000" dirty="0" smtClean="0"/>
          </a:p>
          <a:p>
            <a:pPr lvl="1" eaLnBrk="1" hangingPunct="1">
              <a:spcBef>
                <a:spcPts val="0"/>
              </a:spcBef>
              <a:buFontTx/>
              <a:buNone/>
              <a:defRPr/>
            </a:pPr>
            <a:r>
              <a:rPr lang="en-US" sz="2400" dirty="0" smtClean="0"/>
              <a:t>-  The </a:t>
            </a:r>
            <a:r>
              <a:rPr lang="en-US" sz="2400" dirty="0"/>
              <a:t>institution has previously been accredited</a:t>
            </a:r>
          </a:p>
          <a:p>
            <a:pPr lvl="1" eaLnBrk="1" hangingPunct="1">
              <a:spcBef>
                <a:spcPts val="0"/>
              </a:spcBef>
              <a:buFontTx/>
              <a:buChar char="-"/>
              <a:defRPr/>
            </a:pPr>
            <a:r>
              <a:rPr lang="en-US" sz="2400" dirty="0"/>
              <a:t>S</a:t>
            </a:r>
            <a:r>
              <a:rPr lang="en-US" sz="2400" dirty="0" smtClean="0"/>
              <a:t>how actions to continuously improve quality from one 5-year cycle to the next</a:t>
            </a:r>
            <a:endParaRPr lang="en-US" sz="2400" dirty="0"/>
          </a:p>
          <a:p>
            <a:pPr lvl="1" eaLnBrk="1" hangingPunct="1">
              <a:spcBef>
                <a:spcPts val="0"/>
              </a:spcBef>
              <a:buFontTx/>
              <a:buChar char="-"/>
              <a:defRPr/>
            </a:pPr>
            <a:r>
              <a:rPr lang="en-US" sz="2400" dirty="0" smtClean="0"/>
              <a:t>Report on actions taken to address issues raised during the prior PRT visit</a:t>
            </a:r>
          </a:p>
          <a:p>
            <a:pPr lvl="1" eaLnBrk="1" hangingPunct="1">
              <a:spcBef>
                <a:spcPts val="0"/>
              </a:spcBef>
              <a:buFontTx/>
              <a:buChar char="-"/>
              <a:defRPr/>
            </a:pPr>
            <a:r>
              <a:rPr lang="en-US" sz="2400" dirty="0" smtClean="0"/>
              <a:t>Process is </a:t>
            </a:r>
            <a:r>
              <a:rPr lang="en-US" sz="2400" i="1" dirty="0" smtClean="0"/>
              <a:t>forward</a:t>
            </a:r>
            <a:r>
              <a:rPr lang="en-US" sz="2400" dirty="0" smtClean="0"/>
              <a:t> looking and focused on continuous improvement, strategy and consultative issues</a:t>
            </a:r>
          </a:p>
        </p:txBody>
      </p:sp>
      <p:sp>
        <p:nvSpPr>
          <p:cNvPr id="583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D606AF3-610D-40D5-90F4-F91348AF8CD5}" type="slidenum">
              <a:rPr lang="en-US" altLang="en-US" sz="1400" smtClean="0"/>
              <a:pPr>
                <a:spcBef>
                  <a:spcPct val="0"/>
                </a:spcBef>
                <a:buFontTx/>
                <a:buNone/>
              </a:pPr>
              <a:t>55</a:t>
            </a:fld>
            <a:endParaRPr lang="en-US" altLang="en-US" sz="1400" smtClean="0"/>
          </a:p>
        </p:txBody>
      </p:sp>
    </p:spTree>
    <p:extLst>
      <p:ext uri="{BB962C8B-B14F-4D97-AF65-F5344CB8AC3E}">
        <p14:creationId xmlns:p14="http://schemas.microsoft.com/office/powerpoint/2010/main" val="376692962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5" name="Rectangle 2"/>
          <p:cNvSpPr>
            <a:spLocks noGrp="1" noChangeArrowheads="1"/>
          </p:cNvSpPr>
          <p:nvPr>
            <p:ph type="title"/>
          </p:nvPr>
        </p:nvSpPr>
        <p:spPr/>
        <p:txBody>
          <a:bodyPr anchor="t">
            <a:normAutofit/>
          </a:bodyPr>
          <a:lstStyle/>
          <a:p>
            <a:pPr>
              <a:defRPr/>
            </a:pPr>
            <a:r>
              <a:rPr lang="en-US" sz="4000" dirty="0" smtClean="0"/>
              <a:t>Continuous Improvement Review Summary</a:t>
            </a:r>
          </a:p>
        </p:txBody>
      </p:sp>
      <p:sp>
        <p:nvSpPr>
          <p:cNvPr id="177153" name="Rectangle 4"/>
          <p:cNvSpPr>
            <a:spLocks noGrp="1" noChangeArrowheads="1"/>
          </p:cNvSpPr>
          <p:nvPr>
            <p:ph idx="1"/>
          </p:nvPr>
        </p:nvSpPr>
        <p:spPr/>
        <p:txBody>
          <a:bodyPr/>
          <a:lstStyle/>
          <a:p>
            <a:pPr>
              <a:spcBef>
                <a:spcPts val="600"/>
              </a:spcBef>
              <a:buFontTx/>
              <a:buNone/>
              <a:defRPr/>
            </a:pPr>
            <a:r>
              <a:rPr lang="en-US" sz="2000" dirty="0" smtClean="0">
                <a:cs typeface="Arial" charset="0"/>
              </a:rPr>
              <a:t>Year 1 and 2:</a:t>
            </a:r>
          </a:p>
          <a:p>
            <a:pPr>
              <a:spcBef>
                <a:spcPts val="600"/>
              </a:spcBef>
              <a:defRPr/>
            </a:pPr>
            <a:r>
              <a:rPr lang="en-US" sz="2000" dirty="0" smtClean="0">
                <a:cs typeface="Arial" charset="0"/>
              </a:rPr>
              <a:t>Review and refine Strategic</a:t>
            </a:r>
          </a:p>
          <a:p>
            <a:pPr marL="0" indent="0">
              <a:spcBef>
                <a:spcPts val="600"/>
              </a:spcBef>
              <a:buNone/>
              <a:defRPr/>
            </a:pPr>
            <a:r>
              <a:rPr lang="en-US" sz="2000" dirty="0" smtClean="0">
                <a:cs typeface="Arial" charset="0"/>
              </a:rPr>
              <a:t>    Management Plan</a:t>
            </a:r>
            <a:endParaRPr lang="en-US" sz="1000" dirty="0" smtClean="0">
              <a:cs typeface="Arial" charset="0"/>
            </a:endParaRPr>
          </a:p>
          <a:p>
            <a:pPr>
              <a:spcBef>
                <a:spcPts val="600"/>
              </a:spcBef>
              <a:defRPr/>
            </a:pPr>
            <a:r>
              <a:rPr lang="en-US" sz="2000" dirty="0" smtClean="0">
                <a:cs typeface="Arial" charset="0"/>
              </a:rPr>
              <a:t>Complete Key Data and Accreditation </a:t>
            </a:r>
          </a:p>
          <a:p>
            <a:pPr marL="0" indent="0">
              <a:spcBef>
                <a:spcPts val="600"/>
              </a:spcBef>
              <a:buNone/>
              <a:defRPr/>
            </a:pPr>
            <a:r>
              <a:rPr lang="en-US" sz="2000" dirty="0" smtClean="0">
                <a:cs typeface="Arial" charset="0"/>
              </a:rPr>
              <a:t>    Data Sections of the Business School </a:t>
            </a:r>
            <a:endParaRPr lang="en-US" sz="2000" dirty="0">
              <a:cs typeface="Arial" charset="0"/>
            </a:endParaRPr>
          </a:p>
          <a:p>
            <a:pPr marL="0" indent="0">
              <a:spcBef>
                <a:spcPts val="600"/>
              </a:spcBef>
              <a:buNone/>
              <a:defRPr/>
            </a:pPr>
            <a:r>
              <a:rPr lang="en-US" sz="2000" dirty="0" smtClean="0">
                <a:cs typeface="Arial" charset="0"/>
              </a:rPr>
              <a:t>    Questionnaire or Accounting Program </a:t>
            </a:r>
            <a:r>
              <a:rPr lang="en-US" sz="2000" dirty="0">
                <a:cs typeface="Arial" charset="0"/>
              </a:rPr>
              <a:t> </a:t>
            </a:r>
            <a:endParaRPr lang="en-US" sz="2000" dirty="0" smtClean="0">
              <a:cs typeface="Arial" charset="0"/>
            </a:endParaRPr>
          </a:p>
          <a:p>
            <a:pPr marL="0" indent="0">
              <a:spcBef>
                <a:spcPts val="600"/>
              </a:spcBef>
              <a:buNone/>
              <a:defRPr/>
            </a:pPr>
            <a:r>
              <a:rPr lang="en-US" sz="2000" dirty="0">
                <a:cs typeface="Arial" charset="0"/>
              </a:rPr>
              <a:t> </a:t>
            </a:r>
            <a:r>
              <a:rPr lang="en-US" sz="2000" dirty="0" smtClean="0">
                <a:cs typeface="Arial" charset="0"/>
              </a:rPr>
              <a:t>   Questionnaire for prior academic year</a:t>
            </a:r>
          </a:p>
        </p:txBody>
      </p:sp>
      <p:sp>
        <p:nvSpPr>
          <p:cNvPr id="59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14BC529-367D-42F1-823E-972C9EE05A7F}" type="slidenum">
              <a:rPr lang="en-US" altLang="en-US" sz="1400" smtClean="0"/>
              <a:pPr>
                <a:spcBef>
                  <a:spcPct val="0"/>
                </a:spcBef>
                <a:buFontTx/>
                <a:buNone/>
              </a:pPr>
              <a:t>56</a:t>
            </a:fld>
            <a:endParaRPr lang="en-US" altLang="en-US" sz="1400" smtClean="0"/>
          </a:p>
        </p:txBody>
      </p:sp>
      <p:sp>
        <p:nvSpPr>
          <p:cNvPr id="177154" name="Rectangle 5"/>
          <p:cNvSpPr>
            <a:spLocks noGrp="1" noChangeArrowheads="1"/>
          </p:cNvSpPr>
          <p:nvPr>
            <p:ph sz="half" idx="4294967295"/>
          </p:nvPr>
        </p:nvSpPr>
        <p:spPr>
          <a:xfrm>
            <a:off x="5334000" y="1600200"/>
            <a:ext cx="3810000" cy="4114800"/>
          </a:xfrm>
        </p:spPr>
        <p:txBody>
          <a:bodyPr/>
          <a:lstStyle/>
          <a:p>
            <a:pPr>
              <a:lnSpc>
                <a:spcPct val="90000"/>
              </a:lnSpc>
              <a:buFontTx/>
              <a:buNone/>
              <a:defRPr/>
            </a:pPr>
            <a:r>
              <a:rPr lang="en-US" sz="2000" dirty="0" smtClean="0">
                <a:cs typeface="Arial" charset="0"/>
              </a:rPr>
              <a:t>Year 3:</a:t>
            </a:r>
          </a:p>
          <a:p>
            <a:pPr>
              <a:spcBef>
                <a:spcPts val="600"/>
              </a:spcBef>
              <a:defRPr/>
            </a:pPr>
            <a:r>
              <a:rPr lang="en-US" sz="2000" dirty="0" smtClean="0">
                <a:cs typeface="Arial" charset="0"/>
              </a:rPr>
              <a:t>Repeat steps listed for year 1 and 2</a:t>
            </a:r>
            <a:endParaRPr lang="en-US" sz="1000" dirty="0" smtClean="0">
              <a:cs typeface="Arial" charset="0"/>
            </a:endParaRPr>
          </a:p>
          <a:p>
            <a:pPr>
              <a:spcBef>
                <a:spcPts val="600"/>
              </a:spcBef>
              <a:defRPr/>
            </a:pPr>
            <a:r>
              <a:rPr lang="en-US" sz="2000" dirty="0" smtClean="0">
                <a:cs typeface="Arial" charset="0"/>
              </a:rPr>
              <a:t>Submit Continuous Improvement Review Application with preferred visit dates</a:t>
            </a:r>
            <a:endParaRPr lang="en-US" sz="1000" dirty="0" smtClean="0">
              <a:cs typeface="Arial" charset="0"/>
            </a:endParaRPr>
          </a:p>
          <a:p>
            <a:pPr>
              <a:spcBef>
                <a:spcPts val="600"/>
              </a:spcBef>
              <a:defRPr/>
            </a:pPr>
            <a:r>
              <a:rPr lang="en-US" sz="2000" dirty="0" smtClean="0">
                <a:cs typeface="Arial" charset="0"/>
              </a:rPr>
              <a:t>Submit List of Degree Programs with links to course descriptions</a:t>
            </a:r>
            <a:endParaRPr lang="en-US" sz="1000" dirty="0" smtClean="0">
              <a:cs typeface="Arial" charset="0"/>
            </a:endParaRPr>
          </a:p>
          <a:p>
            <a:pPr>
              <a:spcBef>
                <a:spcPts val="600"/>
              </a:spcBef>
              <a:defRPr/>
            </a:pPr>
            <a:r>
              <a:rPr lang="en-US" sz="2000" dirty="0" smtClean="0">
                <a:cs typeface="Arial" charset="0"/>
              </a:rPr>
              <a:t>Submit List of Comparison Groups (Peer, Competitive, and Aspirant)</a:t>
            </a:r>
          </a:p>
          <a:p>
            <a:pPr>
              <a:spcBef>
                <a:spcPts val="600"/>
              </a:spcBef>
              <a:defRPr/>
            </a:pPr>
            <a:r>
              <a:rPr lang="en-US" sz="2000" dirty="0" smtClean="0">
                <a:cs typeface="Arial" charset="0"/>
              </a:rPr>
              <a:t>Consultative elements</a:t>
            </a:r>
          </a:p>
        </p:txBody>
      </p:sp>
    </p:spTree>
    <p:extLst>
      <p:ext uri="{BB962C8B-B14F-4D97-AF65-F5344CB8AC3E}">
        <p14:creationId xmlns:p14="http://schemas.microsoft.com/office/powerpoint/2010/main" val="320029319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chor="t">
            <a:normAutofit/>
          </a:bodyPr>
          <a:lstStyle/>
          <a:p>
            <a:pPr>
              <a:defRPr/>
            </a:pPr>
            <a:r>
              <a:rPr lang="en-US" sz="4000" dirty="0" smtClean="0"/>
              <a:t>Continuous Improvement Review Summary</a:t>
            </a:r>
          </a:p>
        </p:txBody>
      </p:sp>
      <p:sp>
        <p:nvSpPr>
          <p:cNvPr id="178177" name="Rectangle 4"/>
          <p:cNvSpPr>
            <a:spLocks noGrp="1" noChangeArrowheads="1"/>
          </p:cNvSpPr>
          <p:nvPr>
            <p:ph idx="1"/>
          </p:nvPr>
        </p:nvSpPr>
        <p:spPr/>
        <p:txBody>
          <a:bodyPr>
            <a:normAutofit/>
          </a:bodyPr>
          <a:lstStyle/>
          <a:p>
            <a:pPr>
              <a:lnSpc>
                <a:spcPct val="80000"/>
              </a:lnSpc>
              <a:buFontTx/>
              <a:buNone/>
              <a:defRPr/>
            </a:pPr>
            <a:r>
              <a:rPr lang="en-US" sz="2000" dirty="0" smtClean="0">
                <a:cs typeface="Arial" charset="0"/>
              </a:rPr>
              <a:t>Year 4:</a:t>
            </a:r>
          </a:p>
          <a:p>
            <a:pPr>
              <a:spcBef>
                <a:spcPts val="600"/>
              </a:spcBef>
              <a:defRPr/>
            </a:pPr>
            <a:r>
              <a:rPr lang="en-US" sz="1900" dirty="0" smtClean="0">
                <a:cs typeface="Arial" charset="0"/>
              </a:rPr>
              <a:t>Repeat steps listed for year 1 and 2</a:t>
            </a:r>
          </a:p>
          <a:p>
            <a:pPr>
              <a:spcBef>
                <a:spcPts val="600"/>
              </a:spcBef>
              <a:defRPr/>
            </a:pPr>
            <a:r>
              <a:rPr lang="en-US" sz="1900" dirty="0" smtClean="0">
                <a:cs typeface="Arial" charset="0"/>
              </a:rPr>
              <a:t>CIRC determines </a:t>
            </a:r>
            <a:r>
              <a:rPr lang="en-US" sz="1900" dirty="0">
                <a:cs typeface="Arial" charset="0"/>
              </a:rPr>
              <a:t>exclusions and </a:t>
            </a:r>
            <a:endParaRPr lang="en-US" sz="1900" dirty="0" smtClean="0">
              <a:cs typeface="Arial" charset="0"/>
            </a:endParaRPr>
          </a:p>
          <a:p>
            <a:pPr marL="0" indent="0">
              <a:spcBef>
                <a:spcPts val="600"/>
              </a:spcBef>
              <a:buNone/>
              <a:defRPr/>
            </a:pPr>
            <a:r>
              <a:rPr lang="en-US" sz="1900" dirty="0">
                <a:cs typeface="Arial" charset="0"/>
              </a:rPr>
              <a:t> </a:t>
            </a:r>
            <a:r>
              <a:rPr lang="en-US" sz="1900" dirty="0" smtClean="0">
                <a:cs typeface="Arial" charset="0"/>
              </a:rPr>
              <a:t>    the </a:t>
            </a:r>
            <a:r>
              <a:rPr lang="en-US" sz="1900" dirty="0">
                <a:cs typeface="Arial" charset="0"/>
              </a:rPr>
              <a:t>scope of </a:t>
            </a:r>
            <a:r>
              <a:rPr lang="en-US" sz="1900" dirty="0" smtClean="0">
                <a:cs typeface="Arial" charset="0"/>
              </a:rPr>
              <a:t>accreditation</a:t>
            </a:r>
            <a:endParaRPr lang="en-US" sz="1900" dirty="0">
              <a:cs typeface="Arial" charset="0"/>
            </a:endParaRPr>
          </a:p>
          <a:p>
            <a:pPr>
              <a:spcBef>
                <a:spcPts val="600"/>
              </a:spcBef>
              <a:defRPr/>
            </a:pPr>
            <a:r>
              <a:rPr lang="en-US" sz="1900" dirty="0">
                <a:cs typeface="Arial" charset="0"/>
              </a:rPr>
              <a:t>AACSB Peer Review Team established </a:t>
            </a:r>
            <a:endParaRPr lang="en-US" sz="1900" dirty="0" smtClean="0">
              <a:cs typeface="Arial" charset="0"/>
            </a:endParaRPr>
          </a:p>
          <a:p>
            <a:pPr marL="0" indent="0">
              <a:spcBef>
                <a:spcPts val="600"/>
              </a:spcBef>
              <a:buNone/>
              <a:defRPr/>
            </a:pPr>
            <a:r>
              <a:rPr lang="en-US" sz="1900" dirty="0">
                <a:cs typeface="Arial" charset="0"/>
              </a:rPr>
              <a:t> </a:t>
            </a:r>
            <a:r>
              <a:rPr lang="en-US" sz="1900" dirty="0" smtClean="0">
                <a:cs typeface="Arial" charset="0"/>
              </a:rPr>
              <a:t>   from </a:t>
            </a:r>
            <a:r>
              <a:rPr lang="en-US" sz="1900" dirty="0">
                <a:cs typeface="Arial" charset="0"/>
              </a:rPr>
              <a:t>peer and aspirant </a:t>
            </a:r>
            <a:r>
              <a:rPr lang="en-US" sz="1900" dirty="0" smtClean="0">
                <a:cs typeface="Arial" charset="0"/>
              </a:rPr>
              <a:t>groups</a:t>
            </a:r>
            <a:endParaRPr lang="en-US" sz="1900" dirty="0">
              <a:cs typeface="Arial" charset="0"/>
            </a:endParaRPr>
          </a:p>
          <a:p>
            <a:pPr>
              <a:spcBef>
                <a:spcPts val="600"/>
              </a:spcBef>
              <a:defRPr/>
            </a:pPr>
            <a:r>
              <a:rPr lang="en-US" sz="1900" dirty="0">
                <a:cs typeface="Arial" charset="0"/>
              </a:rPr>
              <a:t>Work with AACSB to set the visit date</a:t>
            </a:r>
          </a:p>
        </p:txBody>
      </p:sp>
      <p:sp>
        <p:nvSpPr>
          <p:cNvPr id="604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8A7050E-5A4B-4D22-A399-71B52B9E53A7}" type="slidenum">
              <a:rPr lang="en-US" altLang="en-US" sz="1400" smtClean="0"/>
              <a:pPr>
                <a:spcBef>
                  <a:spcPct val="0"/>
                </a:spcBef>
                <a:buFontTx/>
                <a:buNone/>
              </a:pPr>
              <a:t>57</a:t>
            </a:fld>
            <a:endParaRPr lang="en-US" altLang="en-US" sz="1400" smtClean="0"/>
          </a:p>
        </p:txBody>
      </p:sp>
      <p:sp>
        <p:nvSpPr>
          <p:cNvPr id="275459" name="Rectangle 5"/>
          <p:cNvSpPr>
            <a:spLocks noGrp="1" noChangeArrowheads="1"/>
          </p:cNvSpPr>
          <p:nvPr>
            <p:ph sz="half" idx="4294967295"/>
          </p:nvPr>
        </p:nvSpPr>
        <p:spPr>
          <a:xfrm>
            <a:off x="5181600" y="1676400"/>
            <a:ext cx="3962400" cy="4114800"/>
          </a:xfrm>
        </p:spPr>
        <p:txBody>
          <a:bodyPr>
            <a:normAutofit/>
          </a:bodyPr>
          <a:lstStyle/>
          <a:p>
            <a:pPr>
              <a:lnSpc>
                <a:spcPct val="80000"/>
              </a:lnSpc>
              <a:buFontTx/>
              <a:buNone/>
              <a:defRPr/>
            </a:pPr>
            <a:r>
              <a:rPr lang="en-US" sz="2000" dirty="0" smtClean="0"/>
              <a:t>Year 5:</a:t>
            </a:r>
          </a:p>
          <a:p>
            <a:pPr>
              <a:spcBef>
                <a:spcPts val="600"/>
              </a:spcBef>
              <a:defRPr/>
            </a:pPr>
            <a:r>
              <a:rPr lang="en-US" sz="2000" dirty="0">
                <a:cs typeface="Arial" charset="0"/>
              </a:rPr>
              <a:t>Repeat steps for year 1 and 2</a:t>
            </a:r>
          </a:p>
          <a:p>
            <a:pPr>
              <a:spcBef>
                <a:spcPts val="600"/>
              </a:spcBef>
              <a:defRPr/>
            </a:pPr>
            <a:r>
              <a:rPr lang="en-US" sz="2000" dirty="0">
                <a:cs typeface="Arial" charset="0"/>
              </a:rPr>
              <a:t>Submit Fifth Year Continuous Review Improvement Report</a:t>
            </a:r>
          </a:p>
          <a:p>
            <a:pPr>
              <a:spcBef>
                <a:spcPts val="600"/>
              </a:spcBef>
              <a:defRPr/>
            </a:pPr>
            <a:r>
              <a:rPr lang="en-US" sz="2000" dirty="0">
                <a:cs typeface="Arial" charset="0"/>
              </a:rPr>
              <a:t>Optional, request  Accreditation Statistical Reports</a:t>
            </a:r>
          </a:p>
          <a:p>
            <a:pPr>
              <a:spcBef>
                <a:spcPts val="600"/>
              </a:spcBef>
              <a:defRPr/>
            </a:pPr>
            <a:r>
              <a:rPr lang="en-US" sz="2000" dirty="0">
                <a:cs typeface="Arial" charset="0"/>
              </a:rPr>
              <a:t>Prepare </a:t>
            </a:r>
            <a:r>
              <a:rPr lang="en-US" sz="2000" dirty="0" smtClean="0">
                <a:cs typeface="Arial" charset="0"/>
              </a:rPr>
              <a:t>visit </a:t>
            </a:r>
            <a:r>
              <a:rPr lang="en-US" sz="2000" dirty="0">
                <a:cs typeface="Arial" charset="0"/>
              </a:rPr>
              <a:t>schedule with Peer Review </a:t>
            </a:r>
            <a:r>
              <a:rPr lang="en-US" sz="2000" dirty="0" smtClean="0">
                <a:cs typeface="Arial" charset="0"/>
              </a:rPr>
              <a:t>Team Chair</a:t>
            </a:r>
            <a:endParaRPr lang="en-US" sz="2000" dirty="0">
              <a:cs typeface="Arial" charset="0"/>
            </a:endParaRPr>
          </a:p>
          <a:p>
            <a:pPr>
              <a:spcBef>
                <a:spcPts val="600"/>
              </a:spcBef>
              <a:defRPr/>
            </a:pPr>
            <a:r>
              <a:rPr lang="en-US" sz="2000" dirty="0">
                <a:cs typeface="Arial" charset="0"/>
              </a:rPr>
              <a:t>Peer Review Team </a:t>
            </a:r>
            <a:r>
              <a:rPr lang="en-US" sz="2000" dirty="0" smtClean="0">
                <a:cs typeface="Arial" charset="0"/>
              </a:rPr>
              <a:t>visit occurs</a:t>
            </a:r>
          </a:p>
          <a:p>
            <a:pPr>
              <a:spcBef>
                <a:spcPts val="600"/>
              </a:spcBef>
              <a:defRPr/>
            </a:pPr>
            <a:r>
              <a:rPr lang="en-US" sz="2000" dirty="0" smtClean="0">
                <a:cs typeface="Arial" charset="0"/>
              </a:rPr>
              <a:t>Peer Review Team recommendation and committee review</a:t>
            </a:r>
            <a:endParaRPr lang="en-US" sz="2000" dirty="0">
              <a:cs typeface="Arial" charset="0"/>
            </a:endParaRPr>
          </a:p>
        </p:txBody>
      </p:sp>
    </p:spTree>
    <p:extLst>
      <p:ext uri="{BB962C8B-B14F-4D97-AF65-F5344CB8AC3E}">
        <p14:creationId xmlns:p14="http://schemas.microsoft.com/office/powerpoint/2010/main" val="287034131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2590800"/>
            <a:ext cx="8686800" cy="1470025"/>
          </a:xfrm>
        </p:spPr>
        <p:txBody>
          <a:bodyPr>
            <a:normAutofit fontScale="90000"/>
          </a:bodyPr>
          <a:lstStyle/>
          <a:p>
            <a:pPr algn="ctr">
              <a:defRPr/>
            </a:pPr>
            <a:r>
              <a:rPr lang="en-US" dirty="0" smtClean="0"/>
              <a:t>Accreditation Standards Overview</a:t>
            </a:r>
            <a:endParaRPr lang="en-US" dirty="0"/>
          </a:p>
        </p:txBody>
      </p:sp>
    </p:spTree>
    <p:extLst>
      <p:ext uri="{BB962C8B-B14F-4D97-AF65-F5344CB8AC3E}">
        <p14:creationId xmlns:p14="http://schemas.microsoft.com/office/powerpoint/2010/main" val="28930887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Strategic Management and Innovation</a:t>
            </a:r>
            <a:endParaRPr lang="en-US" sz="3600" dirty="0"/>
          </a:p>
        </p:txBody>
      </p:sp>
      <p:sp>
        <p:nvSpPr>
          <p:cNvPr id="3" name="Content Placeholder 2"/>
          <p:cNvSpPr>
            <a:spLocks noGrp="1"/>
          </p:cNvSpPr>
          <p:nvPr>
            <p:ph idx="1"/>
          </p:nvPr>
        </p:nvSpPr>
        <p:spPr/>
        <p:txBody>
          <a:bodyPr/>
          <a:lstStyle/>
          <a:p>
            <a:pPr>
              <a:defRPr/>
            </a:pPr>
            <a:r>
              <a:rPr lang="en-US" dirty="0" smtClean="0"/>
              <a:t>Standard </a:t>
            </a:r>
            <a:r>
              <a:rPr lang="en-US" dirty="0"/>
              <a:t>1: Mission, Impact, and </a:t>
            </a:r>
            <a:r>
              <a:rPr lang="en-US" dirty="0" smtClean="0"/>
              <a:t>Innovation</a:t>
            </a:r>
            <a:endParaRPr lang="en-US" i="1" dirty="0"/>
          </a:p>
          <a:p>
            <a:pPr>
              <a:defRPr/>
            </a:pPr>
            <a:r>
              <a:rPr lang="en-US" dirty="0"/>
              <a:t>Standard 2: Intellectual Contributions &amp; Alignment </a:t>
            </a:r>
            <a:r>
              <a:rPr lang="en-US" dirty="0" smtClean="0"/>
              <a:t>with Mission</a:t>
            </a:r>
            <a:endParaRPr lang="en-US" i="1" dirty="0"/>
          </a:p>
          <a:p>
            <a:pPr>
              <a:defRPr/>
            </a:pPr>
            <a:r>
              <a:rPr lang="en-US" dirty="0"/>
              <a:t>Standard 3: Financial Strategies and Allocation </a:t>
            </a:r>
            <a:r>
              <a:rPr lang="en-US" dirty="0" smtClean="0"/>
              <a:t>of Resources</a:t>
            </a:r>
            <a:endParaRPr lang="en-US" dirty="0"/>
          </a:p>
        </p:txBody>
      </p:sp>
    </p:spTree>
    <p:extLst>
      <p:ext uri="{BB962C8B-B14F-4D97-AF65-F5344CB8AC3E}">
        <p14:creationId xmlns:p14="http://schemas.microsoft.com/office/powerpoint/2010/main" val="3931803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AACSB Landscape</a:t>
            </a:r>
            <a:endParaRPr lang="en-US" dirty="0"/>
          </a:p>
        </p:txBody>
      </p:sp>
      <p:pic>
        <p:nvPicPr>
          <p:cNvPr id="5" name="Picture 4"/>
          <p:cNvPicPr>
            <a:picLocks noChangeAspect="1"/>
          </p:cNvPicPr>
          <p:nvPr/>
        </p:nvPicPr>
        <p:blipFill rotWithShape="1">
          <a:blip r:embed="rId3"/>
          <a:srcRect r="1379"/>
          <a:stretch/>
        </p:blipFill>
        <p:spPr>
          <a:xfrm>
            <a:off x="533400" y="1485870"/>
            <a:ext cx="7815470" cy="2266950"/>
          </a:xfrm>
          <a:prstGeom prst="rect">
            <a:avLst/>
          </a:prstGeom>
        </p:spPr>
      </p:pic>
      <p:sp>
        <p:nvSpPr>
          <p:cNvPr id="6" name="TextBox 5"/>
          <p:cNvSpPr txBox="1"/>
          <p:nvPr/>
        </p:nvSpPr>
        <p:spPr>
          <a:xfrm>
            <a:off x="1073426" y="1654943"/>
            <a:ext cx="1083365" cy="523220"/>
          </a:xfrm>
          <a:prstGeom prst="rect">
            <a:avLst/>
          </a:prstGeom>
          <a:noFill/>
        </p:spPr>
        <p:txBody>
          <a:bodyPr wrap="square" rtlCol="0">
            <a:spAutoFit/>
          </a:bodyPr>
          <a:lstStyle/>
          <a:p>
            <a:pPr algn="r"/>
            <a:r>
              <a:rPr lang="en-US" sz="2800" dirty="0" smtClean="0">
                <a:solidFill>
                  <a:schemeClr val="accent5">
                    <a:lumMod val="50000"/>
                  </a:schemeClr>
                </a:solidFill>
                <a:latin typeface="Arial Narrow" panose="020B0606020202030204" pitchFamily="34" charset="0"/>
              </a:rPr>
              <a:t>1,548</a:t>
            </a:r>
            <a:endParaRPr lang="en-US" sz="2800" dirty="0">
              <a:solidFill>
                <a:schemeClr val="accent5">
                  <a:lumMod val="50000"/>
                </a:schemeClr>
              </a:solidFill>
              <a:latin typeface="Arial Narrow" panose="020B0606020202030204" pitchFamily="34" charset="0"/>
            </a:endParaRPr>
          </a:p>
        </p:txBody>
      </p:sp>
      <p:sp>
        <p:nvSpPr>
          <p:cNvPr id="7" name="TextBox 6"/>
          <p:cNvSpPr txBox="1"/>
          <p:nvPr/>
        </p:nvSpPr>
        <p:spPr>
          <a:xfrm>
            <a:off x="1073426" y="2938777"/>
            <a:ext cx="1083365" cy="523220"/>
          </a:xfrm>
          <a:prstGeom prst="rect">
            <a:avLst/>
          </a:prstGeom>
          <a:noFill/>
        </p:spPr>
        <p:txBody>
          <a:bodyPr wrap="square" rtlCol="0">
            <a:spAutoFit/>
          </a:bodyPr>
          <a:lstStyle/>
          <a:p>
            <a:pPr algn="r"/>
            <a:r>
              <a:rPr lang="en-US" sz="2800" dirty="0" smtClean="0">
                <a:solidFill>
                  <a:schemeClr val="accent5">
                    <a:lumMod val="50000"/>
                  </a:schemeClr>
                </a:solidFill>
                <a:latin typeface="Arial Narrow" panose="020B0606020202030204" pitchFamily="34" charset="0"/>
              </a:rPr>
              <a:t>97</a:t>
            </a:r>
            <a:endParaRPr lang="en-US" sz="2800" dirty="0">
              <a:solidFill>
                <a:schemeClr val="accent5">
                  <a:lumMod val="50000"/>
                </a:schemeClr>
              </a:solidFill>
              <a:latin typeface="Arial Narrow" panose="020B0606020202030204" pitchFamily="34" charset="0"/>
            </a:endParaRPr>
          </a:p>
        </p:txBody>
      </p:sp>
      <p:sp>
        <p:nvSpPr>
          <p:cNvPr id="8" name="TextBox 7"/>
          <p:cNvSpPr txBox="1"/>
          <p:nvPr/>
        </p:nvSpPr>
        <p:spPr>
          <a:xfrm>
            <a:off x="6033052" y="1708608"/>
            <a:ext cx="758687" cy="461665"/>
          </a:xfrm>
          <a:prstGeom prst="rect">
            <a:avLst/>
          </a:prstGeom>
          <a:noFill/>
        </p:spPr>
        <p:txBody>
          <a:bodyPr wrap="square" rtlCol="0">
            <a:spAutoFit/>
          </a:bodyPr>
          <a:lstStyle/>
          <a:p>
            <a:pPr algn="r"/>
            <a:r>
              <a:rPr lang="en-US" sz="2400" dirty="0" smtClean="0">
                <a:solidFill>
                  <a:schemeClr val="accent5">
                    <a:lumMod val="50000"/>
                  </a:schemeClr>
                </a:solidFill>
                <a:latin typeface="Arial Narrow" panose="020B0606020202030204" pitchFamily="34" charset="0"/>
              </a:rPr>
              <a:t>775</a:t>
            </a:r>
            <a:endParaRPr lang="en-US" sz="2400" dirty="0">
              <a:solidFill>
                <a:schemeClr val="accent5">
                  <a:lumMod val="50000"/>
                </a:schemeClr>
              </a:solidFill>
              <a:latin typeface="Arial Narrow" panose="020B0606020202030204" pitchFamily="34" charset="0"/>
            </a:endParaRPr>
          </a:p>
        </p:txBody>
      </p:sp>
      <p:sp>
        <p:nvSpPr>
          <p:cNvPr id="9" name="TextBox 8"/>
          <p:cNvSpPr txBox="1"/>
          <p:nvPr/>
        </p:nvSpPr>
        <p:spPr>
          <a:xfrm>
            <a:off x="6033051" y="2455803"/>
            <a:ext cx="758687" cy="461665"/>
          </a:xfrm>
          <a:prstGeom prst="rect">
            <a:avLst/>
          </a:prstGeom>
          <a:noFill/>
        </p:spPr>
        <p:txBody>
          <a:bodyPr wrap="square" rtlCol="0">
            <a:spAutoFit/>
          </a:bodyPr>
          <a:lstStyle/>
          <a:p>
            <a:pPr algn="r"/>
            <a:r>
              <a:rPr lang="en-US" sz="2400" dirty="0" smtClean="0">
                <a:solidFill>
                  <a:schemeClr val="accent5">
                    <a:lumMod val="50000"/>
                  </a:schemeClr>
                </a:solidFill>
                <a:latin typeface="Arial Narrow" panose="020B0606020202030204" pitchFamily="34" charset="0"/>
              </a:rPr>
              <a:t>52</a:t>
            </a:r>
            <a:endParaRPr lang="en-US" sz="2400" dirty="0">
              <a:solidFill>
                <a:schemeClr val="accent5">
                  <a:lumMod val="50000"/>
                </a:schemeClr>
              </a:solidFill>
              <a:latin typeface="Arial Narrow" panose="020B0606020202030204" pitchFamily="34" charset="0"/>
            </a:endParaRPr>
          </a:p>
        </p:txBody>
      </p:sp>
      <p:sp>
        <p:nvSpPr>
          <p:cNvPr id="10" name="TextBox 9"/>
          <p:cNvSpPr txBox="1"/>
          <p:nvPr/>
        </p:nvSpPr>
        <p:spPr>
          <a:xfrm>
            <a:off x="5842551" y="3093907"/>
            <a:ext cx="758687" cy="461665"/>
          </a:xfrm>
          <a:prstGeom prst="rect">
            <a:avLst/>
          </a:prstGeom>
          <a:noFill/>
        </p:spPr>
        <p:txBody>
          <a:bodyPr wrap="square" rtlCol="0">
            <a:spAutoFit/>
          </a:bodyPr>
          <a:lstStyle/>
          <a:p>
            <a:pPr algn="r"/>
            <a:r>
              <a:rPr lang="en-US" sz="2400" dirty="0" smtClean="0">
                <a:solidFill>
                  <a:schemeClr val="accent5">
                    <a:lumMod val="50000"/>
                  </a:schemeClr>
                </a:solidFill>
                <a:latin typeface="Arial Narrow" panose="020B0606020202030204" pitchFamily="34" charset="0"/>
              </a:rPr>
              <a:t>185</a:t>
            </a:r>
            <a:endParaRPr lang="en-US" sz="2400" dirty="0">
              <a:solidFill>
                <a:schemeClr val="accent5">
                  <a:lumMod val="50000"/>
                </a:schemeClr>
              </a:solidFill>
              <a:latin typeface="Arial Narrow" panose="020B0606020202030204" pitchFamily="34" charset="0"/>
            </a:endParaRPr>
          </a:p>
        </p:txBody>
      </p:sp>
      <p:sp>
        <p:nvSpPr>
          <p:cNvPr id="11" name="TextBox 10"/>
          <p:cNvSpPr txBox="1"/>
          <p:nvPr/>
        </p:nvSpPr>
        <p:spPr>
          <a:xfrm>
            <a:off x="3336233" y="2142417"/>
            <a:ext cx="758687" cy="400110"/>
          </a:xfrm>
          <a:prstGeom prst="rect">
            <a:avLst/>
          </a:prstGeom>
          <a:noFill/>
        </p:spPr>
        <p:txBody>
          <a:bodyPr wrap="square" rtlCol="0">
            <a:spAutoFit/>
          </a:bodyPr>
          <a:lstStyle/>
          <a:p>
            <a:pPr algn="r"/>
            <a:r>
              <a:rPr lang="en-US" sz="2000" dirty="0" smtClean="0">
                <a:solidFill>
                  <a:schemeClr val="accent5">
                    <a:lumMod val="50000"/>
                  </a:schemeClr>
                </a:solidFill>
                <a:latin typeface="Arial Narrow" panose="020B0606020202030204" pitchFamily="34" charset="0"/>
              </a:rPr>
              <a:t>1,487</a:t>
            </a:r>
            <a:endParaRPr lang="en-US" sz="2000" dirty="0">
              <a:solidFill>
                <a:schemeClr val="accent5">
                  <a:lumMod val="50000"/>
                </a:schemeClr>
              </a:solidFill>
              <a:latin typeface="Arial Narrow" panose="020B0606020202030204" pitchFamily="34" charset="0"/>
            </a:endParaRPr>
          </a:p>
        </p:txBody>
      </p:sp>
      <p:sp>
        <p:nvSpPr>
          <p:cNvPr id="12" name="TextBox 11"/>
          <p:cNvSpPr txBox="1"/>
          <p:nvPr/>
        </p:nvSpPr>
        <p:spPr>
          <a:xfrm>
            <a:off x="3336232" y="2419290"/>
            <a:ext cx="758687" cy="400110"/>
          </a:xfrm>
          <a:prstGeom prst="rect">
            <a:avLst/>
          </a:prstGeom>
          <a:noFill/>
        </p:spPr>
        <p:txBody>
          <a:bodyPr wrap="square" rtlCol="0">
            <a:spAutoFit/>
          </a:bodyPr>
          <a:lstStyle/>
          <a:p>
            <a:pPr algn="r"/>
            <a:r>
              <a:rPr lang="en-US" sz="2000" dirty="0" smtClean="0">
                <a:solidFill>
                  <a:schemeClr val="accent5">
                    <a:lumMod val="50000"/>
                  </a:schemeClr>
                </a:solidFill>
                <a:latin typeface="Arial Narrow" panose="020B0606020202030204" pitchFamily="34" charset="0"/>
              </a:rPr>
              <a:t>61</a:t>
            </a:r>
            <a:endParaRPr lang="en-US" sz="2000" dirty="0">
              <a:solidFill>
                <a:schemeClr val="accent5">
                  <a:lumMod val="50000"/>
                </a:schemeClr>
              </a:solidFill>
              <a:latin typeface="Arial Narrow" panose="020B0606020202030204" pitchFamily="34" charset="0"/>
            </a:endParaRPr>
          </a:p>
        </p:txBody>
      </p:sp>
      <p:pic>
        <p:nvPicPr>
          <p:cNvPr id="13"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t="69996" r="1379" b="-1"/>
          <a:stretch/>
        </p:blipFill>
        <p:spPr>
          <a:xfrm>
            <a:off x="533400" y="4522304"/>
            <a:ext cx="7815470" cy="1426132"/>
          </a:xfrm>
          <a:prstGeom prst="rect">
            <a:avLst/>
          </a:prstGeom>
        </p:spPr>
      </p:pic>
      <p:sp>
        <p:nvSpPr>
          <p:cNvPr id="3" name="TextBox 2"/>
          <p:cNvSpPr txBox="1"/>
          <p:nvPr/>
        </p:nvSpPr>
        <p:spPr>
          <a:xfrm>
            <a:off x="3187145" y="5235370"/>
            <a:ext cx="500272" cy="523220"/>
          </a:xfrm>
          <a:prstGeom prst="rect">
            <a:avLst/>
          </a:prstGeom>
          <a:solidFill>
            <a:schemeClr val="bg1"/>
          </a:solidFill>
        </p:spPr>
        <p:txBody>
          <a:bodyPr wrap="square" rtlCol="0">
            <a:spAutoFit/>
          </a:bodyPr>
          <a:lstStyle/>
          <a:p>
            <a:pPr algn="r"/>
            <a:r>
              <a:rPr lang="en-US" sz="2800" dirty="0" smtClean="0">
                <a:solidFill>
                  <a:srgbClr val="0060A9"/>
                </a:solidFill>
                <a:latin typeface="Arial Narrow" panose="020B0606020202030204" pitchFamily="34" charset="0"/>
              </a:rPr>
              <a:t>5</a:t>
            </a:r>
            <a:endParaRPr lang="en-US" sz="2800" dirty="0">
              <a:solidFill>
                <a:srgbClr val="0060A9"/>
              </a:solidFill>
              <a:latin typeface="Arial Narrow" panose="020B0606020202030204" pitchFamily="34" charset="0"/>
            </a:endParaRPr>
          </a:p>
        </p:txBody>
      </p:sp>
      <p:sp>
        <p:nvSpPr>
          <p:cNvPr id="14" name="TextBox 13"/>
          <p:cNvSpPr txBox="1"/>
          <p:nvPr/>
        </p:nvSpPr>
        <p:spPr>
          <a:xfrm>
            <a:off x="2922104" y="4522304"/>
            <a:ext cx="1113184" cy="307777"/>
          </a:xfrm>
          <a:prstGeom prst="rect">
            <a:avLst/>
          </a:prstGeom>
          <a:solidFill>
            <a:schemeClr val="bg1"/>
          </a:solidFill>
        </p:spPr>
        <p:txBody>
          <a:bodyPr wrap="square" rtlCol="0">
            <a:spAutoFit/>
          </a:bodyPr>
          <a:lstStyle/>
          <a:p>
            <a:r>
              <a:rPr lang="en-US" sz="1400" dirty="0" smtClean="0">
                <a:solidFill>
                  <a:srgbClr val="00355C"/>
                </a:solidFill>
                <a:latin typeface="Arial" panose="020B0604020202020204" pitchFamily="34" charset="0"/>
                <a:cs typeface="Arial" panose="020B0604020202020204" pitchFamily="34" charset="0"/>
              </a:rPr>
              <a:t>IN 2015-16,</a:t>
            </a:r>
            <a:endParaRPr lang="en-US" sz="1400" dirty="0">
              <a:solidFill>
                <a:srgbClr val="00355C"/>
              </a:solidFill>
              <a:latin typeface="Arial" panose="020B0604020202020204" pitchFamily="34" charset="0"/>
              <a:cs typeface="Arial" panose="020B0604020202020204" pitchFamily="34" charset="0"/>
            </a:endParaRPr>
          </a:p>
        </p:txBody>
      </p:sp>
      <p:sp>
        <p:nvSpPr>
          <p:cNvPr id="15" name="TextBox 14"/>
          <p:cNvSpPr txBox="1"/>
          <p:nvPr/>
        </p:nvSpPr>
        <p:spPr>
          <a:xfrm>
            <a:off x="4094919" y="4436438"/>
            <a:ext cx="657640" cy="707886"/>
          </a:xfrm>
          <a:prstGeom prst="rect">
            <a:avLst/>
          </a:prstGeom>
          <a:solidFill>
            <a:schemeClr val="bg1"/>
          </a:solidFill>
        </p:spPr>
        <p:txBody>
          <a:bodyPr wrap="square" rtlCol="0">
            <a:spAutoFit/>
          </a:bodyPr>
          <a:lstStyle/>
          <a:p>
            <a:r>
              <a:rPr lang="en-US" sz="4000" dirty="0" smtClean="0">
                <a:solidFill>
                  <a:srgbClr val="0060A9"/>
                </a:solidFill>
                <a:latin typeface="Arial Narrow" panose="020B0606020202030204" pitchFamily="34" charset="0"/>
                <a:cs typeface="Arial" panose="020B0604020202020204" pitchFamily="34" charset="0"/>
              </a:rPr>
              <a:t>88</a:t>
            </a:r>
            <a:endParaRPr lang="en-US" sz="4000" dirty="0">
              <a:solidFill>
                <a:srgbClr val="0060A9"/>
              </a:solidFill>
              <a:latin typeface="Arial Narrow" panose="020B0606020202030204" pitchFamily="34" charset="0"/>
              <a:cs typeface="Arial" panose="020B0604020202020204" pitchFamily="34" charset="0"/>
            </a:endParaRPr>
          </a:p>
        </p:txBody>
      </p:sp>
      <p:pic>
        <p:nvPicPr>
          <p:cNvPr id="4"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53214" r="1379" b="33699"/>
          <a:stretch/>
        </p:blipFill>
        <p:spPr>
          <a:xfrm>
            <a:off x="533400" y="3900284"/>
            <a:ext cx="7815470" cy="622020"/>
          </a:xfrm>
        </p:spPr>
      </p:pic>
      <p:sp>
        <p:nvSpPr>
          <p:cNvPr id="17" name="TextBox 16"/>
          <p:cNvSpPr txBox="1"/>
          <p:nvPr/>
        </p:nvSpPr>
        <p:spPr>
          <a:xfrm>
            <a:off x="5117558" y="6174695"/>
            <a:ext cx="2967359" cy="366147"/>
          </a:xfrm>
          <a:prstGeom prst="rect">
            <a:avLst/>
          </a:prstGeom>
          <a:noFill/>
        </p:spPr>
        <p:txBody>
          <a:bodyPr wrap="square" rtlCol="0">
            <a:spAutoFit/>
          </a:bodyPr>
          <a:lstStyle/>
          <a:p>
            <a:r>
              <a:rPr lang="en-US" dirty="0" smtClean="0"/>
              <a:t>As of 31 October 2016</a:t>
            </a:r>
            <a:endParaRPr lang="en-US" dirty="0"/>
          </a:p>
        </p:txBody>
      </p:sp>
    </p:spTree>
    <p:extLst>
      <p:ext uri="{BB962C8B-B14F-4D97-AF65-F5344CB8AC3E}">
        <p14:creationId xmlns:p14="http://schemas.microsoft.com/office/powerpoint/2010/main" val="36470377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Participants – Students, Faculty and Professional Staff</a:t>
            </a:r>
            <a:endParaRPr lang="en-US" sz="3600" dirty="0"/>
          </a:p>
        </p:txBody>
      </p:sp>
      <p:sp>
        <p:nvSpPr>
          <p:cNvPr id="3" name="Content Placeholder 2"/>
          <p:cNvSpPr>
            <a:spLocks noGrp="1"/>
          </p:cNvSpPr>
          <p:nvPr>
            <p:ph idx="1"/>
          </p:nvPr>
        </p:nvSpPr>
        <p:spPr/>
        <p:txBody>
          <a:bodyPr/>
          <a:lstStyle/>
          <a:p>
            <a:pPr>
              <a:defRPr/>
            </a:pPr>
            <a:r>
              <a:rPr lang="en-US" sz="2800" dirty="0"/>
              <a:t>Standard 4: Student Admissions, </a:t>
            </a:r>
            <a:r>
              <a:rPr lang="en-US" sz="2800" dirty="0" smtClean="0"/>
              <a:t>Progression</a:t>
            </a:r>
            <a:r>
              <a:rPr lang="en-US" sz="2800" dirty="0"/>
              <a:t> </a:t>
            </a:r>
            <a:r>
              <a:rPr lang="en-US" sz="2800" dirty="0" smtClean="0"/>
              <a:t>&amp; Career Development</a:t>
            </a:r>
            <a:endParaRPr lang="en-US" sz="2800" i="1" dirty="0"/>
          </a:p>
          <a:p>
            <a:pPr>
              <a:defRPr/>
            </a:pPr>
            <a:r>
              <a:rPr lang="en-US" sz="2800" dirty="0"/>
              <a:t>Standard 5: Faculty </a:t>
            </a:r>
            <a:r>
              <a:rPr lang="en-US" sz="2800" dirty="0" smtClean="0"/>
              <a:t>Sufficiency </a:t>
            </a:r>
            <a:r>
              <a:rPr lang="en-US" sz="2800" dirty="0"/>
              <a:t>&amp; </a:t>
            </a:r>
            <a:r>
              <a:rPr lang="en-US" sz="2800" dirty="0" smtClean="0"/>
              <a:t>Deployment</a:t>
            </a:r>
            <a:endParaRPr lang="en-US" sz="2800" i="1" dirty="0"/>
          </a:p>
          <a:p>
            <a:pPr>
              <a:defRPr/>
            </a:pPr>
            <a:r>
              <a:rPr lang="en-US" sz="2800" dirty="0"/>
              <a:t>Standard 6: Faculty Management &amp; </a:t>
            </a:r>
            <a:r>
              <a:rPr lang="en-US" sz="2800" dirty="0" smtClean="0"/>
              <a:t>Support</a:t>
            </a:r>
            <a:endParaRPr lang="en-US" sz="2800" i="1" dirty="0"/>
          </a:p>
          <a:p>
            <a:pPr>
              <a:defRPr/>
            </a:pPr>
            <a:r>
              <a:rPr lang="en-US" sz="2800" dirty="0"/>
              <a:t>Standard 7: Professional Staff </a:t>
            </a:r>
            <a:r>
              <a:rPr lang="en-US" sz="2800" dirty="0" smtClean="0"/>
              <a:t>Sufficiency </a:t>
            </a:r>
            <a:r>
              <a:rPr lang="en-US" sz="2800" dirty="0"/>
              <a:t>&amp; Deployment</a:t>
            </a:r>
          </a:p>
          <a:p>
            <a:pPr>
              <a:defRPr/>
            </a:pPr>
            <a:endParaRPr lang="en-US" dirty="0"/>
          </a:p>
        </p:txBody>
      </p:sp>
    </p:spTree>
    <p:extLst>
      <p:ext uri="{BB962C8B-B14F-4D97-AF65-F5344CB8AC3E}">
        <p14:creationId xmlns:p14="http://schemas.microsoft.com/office/powerpoint/2010/main" val="33229692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Learning and Teaching</a:t>
            </a:r>
            <a:endParaRPr lang="en-US" dirty="0"/>
          </a:p>
        </p:txBody>
      </p:sp>
      <p:sp>
        <p:nvSpPr>
          <p:cNvPr id="3" name="Content Placeholder 2"/>
          <p:cNvSpPr>
            <a:spLocks noGrp="1"/>
          </p:cNvSpPr>
          <p:nvPr>
            <p:ph idx="1"/>
          </p:nvPr>
        </p:nvSpPr>
        <p:spPr/>
        <p:txBody>
          <a:bodyPr/>
          <a:lstStyle/>
          <a:p>
            <a:pPr>
              <a:defRPr/>
            </a:pPr>
            <a:r>
              <a:rPr lang="en-US" sz="2800" dirty="0"/>
              <a:t>Standard 8: Curricula Management &amp; Assurance </a:t>
            </a:r>
            <a:r>
              <a:rPr lang="en-US" sz="2800" dirty="0" smtClean="0"/>
              <a:t>of Learning</a:t>
            </a:r>
            <a:endParaRPr lang="en-US" sz="2800" dirty="0"/>
          </a:p>
          <a:p>
            <a:pPr>
              <a:defRPr/>
            </a:pPr>
            <a:r>
              <a:rPr lang="en-US" sz="2800" dirty="0" smtClean="0"/>
              <a:t>Standard </a:t>
            </a:r>
            <a:r>
              <a:rPr lang="en-US" sz="2800" dirty="0"/>
              <a:t>9: Curriculum Content</a:t>
            </a:r>
          </a:p>
          <a:p>
            <a:pPr>
              <a:defRPr/>
            </a:pPr>
            <a:r>
              <a:rPr lang="en-US" sz="2800" dirty="0" smtClean="0"/>
              <a:t>Standard </a:t>
            </a:r>
            <a:r>
              <a:rPr lang="en-US" sz="2800" dirty="0"/>
              <a:t>10: Student–Faculty Interactions</a:t>
            </a:r>
          </a:p>
          <a:p>
            <a:pPr>
              <a:defRPr/>
            </a:pPr>
            <a:r>
              <a:rPr lang="en-US" sz="2800" dirty="0" smtClean="0"/>
              <a:t>Standard </a:t>
            </a:r>
            <a:r>
              <a:rPr lang="en-US" sz="2800" dirty="0"/>
              <a:t>11: Degree Program Educational Level</a:t>
            </a:r>
            <a:r>
              <a:rPr lang="en-US" sz="2800" dirty="0" smtClean="0"/>
              <a:t>, Structure</a:t>
            </a:r>
            <a:r>
              <a:rPr lang="en-US" sz="2800" dirty="0"/>
              <a:t>, &amp; </a:t>
            </a:r>
            <a:r>
              <a:rPr lang="en-US" sz="2800" dirty="0" smtClean="0"/>
              <a:t>Equivalence</a:t>
            </a:r>
            <a:endParaRPr lang="en-US" sz="2800" i="1" dirty="0"/>
          </a:p>
          <a:p>
            <a:pPr>
              <a:defRPr/>
            </a:pPr>
            <a:r>
              <a:rPr lang="en-US" sz="2800" dirty="0"/>
              <a:t>Standard 12: Teaching </a:t>
            </a:r>
            <a:r>
              <a:rPr lang="en-US" sz="2800" dirty="0" smtClean="0"/>
              <a:t>Effectiveness</a:t>
            </a:r>
            <a:endParaRPr lang="en-US" sz="2800" dirty="0"/>
          </a:p>
        </p:txBody>
      </p:sp>
    </p:spTree>
    <p:extLst>
      <p:ext uri="{BB962C8B-B14F-4D97-AF65-F5344CB8AC3E}">
        <p14:creationId xmlns:p14="http://schemas.microsoft.com/office/powerpoint/2010/main" val="507850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Academic and Professional Engagement</a:t>
            </a:r>
            <a:endParaRPr lang="en-US" dirty="0"/>
          </a:p>
        </p:txBody>
      </p:sp>
      <p:sp>
        <p:nvSpPr>
          <p:cNvPr id="3" name="Content Placeholder 2"/>
          <p:cNvSpPr>
            <a:spLocks noGrp="1"/>
          </p:cNvSpPr>
          <p:nvPr>
            <p:ph idx="1"/>
          </p:nvPr>
        </p:nvSpPr>
        <p:spPr/>
        <p:txBody>
          <a:bodyPr/>
          <a:lstStyle/>
          <a:p>
            <a:pPr>
              <a:defRPr/>
            </a:pPr>
            <a:r>
              <a:rPr lang="en-US" dirty="0"/>
              <a:t>Standard 13: Student Academic &amp; </a:t>
            </a:r>
            <a:r>
              <a:rPr lang="en-US" dirty="0" smtClean="0"/>
              <a:t>Professional Engagement</a:t>
            </a:r>
            <a:endParaRPr lang="en-US" dirty="0"/>
          </a:p>
          <a:p>
            <a:pPr>
              <a:defRPr/>
            </a:pPr>
            <a:r>
              <a:rPr lang="en-US" dirty="0" smtClean="0"/>
              <a:t>Standard </a:t>
            </a:r>
            <a:r>
              <a:rPr lang="en-US" dirty="0"/>
              <a:t>14: Executive </a:t>
            </a:r>
            <a:r>
              <a:rPr lang="en-US" dirty="0" smtClean="0"/>
              <a:t>Education</a:t>
            </a:r>
            <a:endParaRPr lang="en-US" i="1" dirty="0"/>
          </a:p>
          <a:p>
            <a:pPr>
              <a:defRPr/>
            </a:pPr>
            <a:r>
              <a:rPr lang="en-US" dirty="0"/>
              <a:t>Standard 15: Faculty </a:t>
            </a:r>
            <a:r>
              <a:rPr lang="en-US" dirty="0" smtClean="0"/>
              <a:t>Qualifications </a:t>
            </a:r>
            <a:r>
              <a:rPr lang="en-US" dirty="0"/>
              <a:t>&amp; Engagement</a:t>
            </a:r>
          </a:p>
        </p:txBody>
      </p:sp>
    </p:spTree>
    <p:extLst>
      <p:ext uri="{BB962C8B-B14F-4D97-AF65-F5344CB8AC3E}">
        <p14:creationId xmlns:p14="http://schemas.microsoft.com/office/powerpoint/2010/main" val="26106439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pPr marL="0" indent="0" algn="ctr">
              <a:buFontTx/>
              <a:buNone/>
              <a:defRPr/>
            </a:pPr>
            <a:r>
              <a:rPr lang="en-US" sz="4400" dirty="0" smtClean="0"/>
              <a:t>Accreditation Volunteer </a:t>
            </a:r>
          </a:p>
          <a:p>
            <a:pPr marL="0" indent="0" algn="ctr">
              <a:buFontTx/>
              <a:buNone/>
              <a:defRPr/>
            </a:pPr>
            <a:r>
              <a:rPr lang="en-US" sz="4400" dirty="0" smtClean="0"/>
              <a:t>Roles</a:t>
            </a:r>
          </a:p>
        </p:txBody>
      </p:sp>
    </p:spTree>
    <p:extLst>
      <p:ext uri="{BB962C8B-B14F-4D97-AF65-F5344CB8AC3E}">
        <p14:creationId xmlns:p14="http://schemas.microsoft.com/office/powerpoint/2010/main" val="3560870885"/>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800" dirty="0" smtClean="0">
                <a:cs typeface="Arial" pitchFamily="34" charset="0"/>
              </a:rPr>
              <a:t>AACSB – Accreditation Volunteer Roles</a:t>
            </a:r>
            <a:endParaRPr lang="en-US" sz="3800" dirty="0">
              <a:cs typeface="Arial" pitchFamily="34" charset="0"/>
            </a:endParaRPr>
          </a:p>
        </p:txBody>
      </p:sp>
      <p:sp>
        <p:nvSpPr>
          <p:cNvPr id="3" name="Content Placeholder 2"/>
          <p:cNvSpPr>
            <a:spLocks noGrp="1"/>
          </p:cNvSpPr>
          <p:nvPr>
            <p:ph idx="1"/>
          </p:nvPr>
        </p:nvSpPr>
        <p:spPr/>
        <p:txBody>
          <a:bodyPr/>
          <a:lstStyle/>
          <a:p>
            <a:pPr>
              <a:defRPr/>
            </a:pPr>
            <a:r>
              <a:rPr lang="en-US" sz="2800" dirty="0" smtClean="0"/>
              <a:t>Mentor</a:t>
            </a:r>
          </a:p>
          <a:p>
            <a:pPr>
              <a:defRPr/>
            </a:pPr>
            <a:r>
              <a:rPr lang="en-US" sz="2800" dirty="0" smtClean="0"/>
              <a:t>Member of peer review team </a:t>
            </a:r>
          </a:p>
          <a:p>
            <a:pPr lvl="1">
              <a:defRPr/>
            </a:pPr>
            <a:r>
              <a:rPr lang="en-US" dirty="0" smtClean="0">
                <a:sym typeface="Symbol"/>
              </a:rPr>
              <a:t>Initial accreditation </a:t>
            </a:r>
          </a:p>
          <a:p>
            <a:pPr lvl="1">
              <a:defRPr/>
            </a:pPr>
            <a:r>
              <a:rPr lang="en-US" dirty="0" smtClean="0">
                <a:sym typeface="Symbol"/>
              </a:rPr>
              <a:t>Continuous </a:t>
            </a:r>
            <a:r>
              <a:rPr lang="en-US" dirty="0">
                <a:sym typeface="Symbol"/>
              </a:rPr>
              <a:t>Improvement Review</a:t>
            </a:r>
            <a:endParaRPr lang="en-US" dirty="0"/>
          </a:p>
          <a:p>
            <a:pPr>
              <a:defRPr/>
            </a:pPr>
            <a:r>
              <a:rPr lang="en-US" sz="2800" dirty="0" smtClean="0"/>
              <a:t>Committee member: </a:t>
            </a:r>
          </a:p>
          <a:p>
            <a:pPr lvl="1">
              <a:defRPr/>
            </a:pPr>
            <a:r>
              <a:rPr lang="en-US" dirty="0" smtClean="0"/>
              <a:t>Chair </a:t>
            </a:r>
          </a:p>
          <a:p>
            <a:pPr lvl="1">
              <a:defRPr/>
            </a:pPr>
            <a:r>
              <a:rPr lang="en-US" dirty="0" smtClean="0"/>
              <a:t>Vice Chair</a:t>
            </a:r>
          </a:p>
          <a:p>
            <a:pPr lvl="1">
              <a:defRPr/>
            </a:pPr>
            <a:r>
              <a:rPr lang="en-US" dirty="0" smtClean="0"/>
              <a:t>Reader/ Liaison</a:t>
            </a:r>
            <a:endParaRPr lang="en-US" dirty="0"/>
          </a:p>
        </p:txBody>
      </p:sp>
    </p:spTree>
    <p:extLst>
      <p:ext uri="{BB962C8B-B14F-4D97-AF65-F5344CB8AC3E}">
        <p14:creationId xmlns:p14="http://schemas.microsoft.com/office/powerpoint/2010/main" val="6708497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800" dirty="0" smtClean="0"/>
              <a:t>Role of the Mentor</a:t>
            </a:r>
            <a:endParaRPr lang="en-US" sz="3800" dirty="0"/>
          </a:p>
        </p:txBody>
      </p:sp>
      <p:sp>
        <p:nvSpPr>
          <p:cNvPr id="3" name="Content Placeholder 2"/>
          <p:cNvSpPr>
            <a:spLocks noGrp="1"/>
          </p:cNvSpPr>
          <p:nvPr>
            <p:ph idx="1"/>
          </p:nvPr>
        </p:nvSpPr>
        <p:spPr/>
        <p:txBody>
          <a:bodyPr/>
          <a:lstStyle/>
          <a:p>
            <a:pPr>
              <a:defRPr/>
            </a:pPr>
            <a:r>
              <a:rPr lang="en-US" sz="2400" dirty="0"/>
              <a:t>Mentor/school relationship for multiple years</a:t>
            </a:r>
          </a:p>
          <a:p>
            <a:pPr>
              <a:defRPr/>
            </a:pPr>
            <a:r>
              <a:rPr lang="en-US" sz="2400" dirty="0" smtClean="0"/>
              <a:t>Visit the school</a:t>
            </a:r>
          </a:p>
          <a:p>
            <a:pPr>
              <a:defRPr/>
            </a:pPr>
            <a:r>
              <a:rPr lang="en-US" sz="2400" dirty="0" smtClean="0"/>
              <a:t>Helps the school determine if the accreditation effort is realistic</a:t>
            </a:r>
          </a:p>
          <a:p>
            <a:pPr>
              <a:defRPr/>
            </a:pPr>
            <a:r>
              <a:rPr lang="en-US" sz="2400" dirty="0" smtClean="0"/>
              <a:t>Educate the school on the standards</a:t>
            </a:r>
          </a:p>
          <a:p>
            <a:pPr>
              <a:defRPr/>
            </a:pPr>
            <a:r>
              <a:rPr lang="en-US" sz="2400" dirty="0"/>
              <a:t>Provide guidance in developing and implementing plans to meet  accreditation standards</a:t>
            </a:r>
          </a:p>
          <a:p>
            <a:pPr>
              <a:defRPr/>
            </a:pPr>
            <a:r>
              <a:rPr lang="en-US" sz="2400" dirty="0"/>
              <a:t>Keeps the accreditation committee informed of the school’s progress</a:t>
            </a:r>
          </a:p>
          <a:p>
            <a:pPr>
              <a:defRPr/>
            </a:pPr>
            <a:endParaRPr lang="en-US" dirty="0" smtClean="0"/>
          </a:p>
          <a:p>
            <a:pPr>
              <a:defRPr/>
            </a:pPr>
            <a:endParaRPr lang="en-US" dirty="0"/>
          </a:p>
        </p:txBody>
      </p:sp>
    </p:spTree>
    <p:extLst>
      <p:ext uri="{BB962C8B-B14F-4D97-AF65-F5344CB8AC3E}">
        <p14:creationId xmlns:p14="http://schemas.microsoft.com/office/powerpoint/2010/main" val="19687406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800" dirty="0" smtClean="0">
                <a:cs typeface="Arial" pitchFamily="34" charset="0"/>
              </a:rPr>
              <a:t>Initial Accreditation Chair</a:t>
            </a:r>
            <a:endParaRPr lang="en-US" sz="3800" dirty="0">
              <a:cs typeface="Arial" pitchFamily="34" charset="0"/>
            </a:endParaRPr>
          </a:p>
        </p:txBody>
      </p:sp>
      <p:sp>
        <p:nvSpPr>
          <p:cNvPr id="3" name="Content Placeholder 2"/>
          <p:cNvSpPr>
            <a:spLocks noGrp="1"/>
          </p:cNvSpPr>
          <p:nvPr>
            <p:ph idx="1"/>
          </p:nvPr>
        </p:nvSpPr>
        <p:spPr/>
        <p:txBody>
          <a:bodyPr/>
          <a:lstStyle/>
          <a:p>
            <a:pPr>
              <a:defRPr/>
            </a:pPr>
            <a:r>
              <a:rPr lang="en-US" dirty="0" smtClean="0"/>
              <a:t>Responsibilities of the Chair:</a:t>
            </a:r>
          </a:p>
          <a:p>
            <a:pPr lvl="1">
              <a:defRPr/>
            </a:pPr>
            <a:r>
              <a:rPr lang="en-US" sz="3200" dirty="0" smtClean="0"/>
              <a:t>Ensure team performs cohesively</a:t>
            </a:r>
          </a:p>
          <a:p>
            <a:pPr lvl="1">
              <a:defRPr/>
            </a:pPr>
            <a:r>
              <a:rPr lang="en-US" sz="3200" dirty="0" smtClean="0"/>
              <a:t>Review applicant’s final SER</a:t>
            </a:r>
          </a:p>
          <a:p>
            <a:pPr lvl="1">
              <a:defRPr/>
            </a:pPr>
            <a:r>
              <a:rPr lang="en-US" sz="3200" dirty="0" smtClean="0"/>
              <a:t>Chair the visit and coordinate the writing of  the team report</a:t>
            </a:r>
          </a:p>
          <a:p>
            <a:pPr>
              <a:defRPr/>
            </a:pPr>
            <a:endParaRPr lang="en-US" dirty="0" smtClean="0"/>
          </a:p>
          <a:p>
            <a:pPr>
              <a:defRPr/>
            </a:pPr>
            <a:endParaRPr lang="en-US" dirty="0" smtClean="0"/>
          </a:p>
          <a:p>
            <a:pPr>
              <a:defRPr/>
            </a:pPr>
            <a:endParaRPr lang="en-US" dirty="0" smtClean="0"/>
          </a:p>
          <a:p>
            <a:pPr>
              <a:defRPr/>
            </a:pPr>
            <a:endParaRPr lang="en-US" dirty="0"/>
          </a:p>
        </p:txBody>
      </p:sp>
    </p:spTree>
    <p:extLst>
      <p:ext uri="{BB962C8B-B14F-4D97-AF65-F5344CB8AC3E}">
        <p14:creationId xmlns:p14="http://schemas.microsoft.com/office/powerpoint/2010/main" val="14859979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800" dirty="0" smtClean="0"/>
              <a:t/>
            </a:r>
            <a:br>
              <a:rPr lang="en-US" sz="3800" dirty="0" smtClean="0"/>
            </a:br>
            <a:r>
              <a:rPr lang="en-US" sz="3800" dirty="0" smtClean="0">
                <a:cs typeface="Arial" pitchFamily="34" charset="0"/>
              </a:rPr>
              <a:t>Initial Accreditation Team</a:t>
            </a:r>
            <a:endParaRPr lang="en-US" sz="3800" dirty="0">
              <a:cs typeface="Arial" pitchFamily="34" charset="0"/>
            </a:endParaRPr>
          </a:p>
        </p:txBody>
      </p:sp>
      <p:sp>
        <p:nvSpPr>
          <p:cNvPr id="3" name="Content Placeholder 2"/>
          <p:cNvSpPr>
            <a:spLocks noGrp="1"/>
          </p:cNvSpPr>
          <p:nvPr>
            <p:ph idx="1"/>
          </p:nvPr>
        </p:nvSpPr>
        <p:spPr/>
        <p:txBody>
          <a:bodyPr/>
          <a:lstStyle/>
          <a:p>
            <a:pPr>
              <a:defRPr/>
            </a:pPr>
            <a:r>
              <a:rPr lang="en-US" dirty="0" smtClean="0"/>
              <a:t>Responsibilities of member: </a:t>
            </a:r>
          </a:p>
          <a:p>
            <a:pPr lvl="1">
              <a:defRPr/>
            </a:pPr>
            <a:r>
              <a:rPr lang="en-US" dirty="0" smtClean="0"/>
              <a:t>Reviews the final SER</a:t>
            </a:r>
          </a:p>
          <a:p>
            <a:pPr lvl="1">
              <a:defRPr/>
            </a:pPr>
            <a:r>
              <a:rPr lang="en-US" dirty="0" smtClean="0"/>
              <a:t>Provides input for the pre-visit letter</a:t>
            </a:r>
          </a:p>
          <a:p>
            <a:pPr lvl="1">
              <a:defRPr/>
            </a:pPr>
            <a:r>
              <a:rPr lang="en-US" dirty="0" smtClean="0"/>
              <a:t>Actively participates in the on-site visit</a:t>
            </a:r>
          </a:p>
          <a:p>
            <a:pPr lvl="1">
              <a:defRPr/>
            </a:pPr>
            <a:r>
              <a:rPr lang="en-US" dirty="0" smtClean="0"/>
              <a:t>Writes part of the team report</a:t>
            </a:r>
          </a:p>
          <a:p>
            <a:pPr lvl="1">
              <a:buFontTx/>
              <a:buNone/>
              <a:defRPr/>
            </a:pPr>
            <a:endParaRPr lang="en-US" dirty="0" smtClean="0"/>
          </a:p>
          <a:p>
            <a:pPr lvl="1">
              <a:buFontTx/>
              <a:buNone/>
              <a:defRPr/>
            </a:pPr>
            <a:endParaRPr lang="en-US" dirty="0" smtClean="0"/>
          </a:p>
          <a:p>
            <a:pPr lvl="1">
              <a:buFontTx/>
              <a:buNone/>
              <a:defRPr/>
            </a:pPr>
            <a:endParaRPr lang="en-US" dirty="0" smtClean="0"/>
          </a:p>
        </p:txBody>
      </p:sp>
    </p:spTree>
    <p:extLst>
      <p:ext uri="{BB962C8B-B14F-4D97-AF65-F5344CB8AC3E}">
        <p14:creationId xmlns:p14="http://schemas.microsoft.com/office/powerpoint/2010/main" val="36518391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320" y="579310"/>
            <a:ext cx="7886700" cy="1325563"/>
          </a:xfrm>
        </p:spPr>
        <p:txBody>
          <a:bodyPr>
            <a:normAutofit fontScale="90000"/>
          </a:bodyPr>
          <a:lstStyle/>
          <a:p>
            <a:pPr>
              <a:defRPr/>
            </a:pPr>
            <a:r>
              <a:rPr lang="en-US" sz="4200" dirty="0" smtClean="0"/>
              <a:t>The Continuous Improvement Review Team Chair </a:t>
            </a:r>
            <a:r>
              <a:rPr lang="en-US" sz="3400" dirty="0" smtClean="0"/>
              <a:t/>
            </a:r>
            <a:br>
              <a:rPr lang="en-US" sz="3400" dirty="0" smtClean="0"/>
            </a:br>
            <a:endParaRPr lang="en-US" sz="3400" dirty="0"/>
          </a:p>
        </p:txBody>
      </p:sp>
      <p:sp>
        <p:nvSpPr>
          <p:cNvPr id="3" name="Content Placeholder 2"/>
          <p:cNvSpPr>
            <a:spLocks noGrp="1"/>
          </p:cNvSpPr>
          <p:nvPr>
            <p:ph idx="1"/>
          </p:nvPr>
        </p:nvSpPr>
        <p:spPr/>
        <p:txBody>
          <a:bodyPr>
            <a:normAutofit/>
          </a:bodyPr>
          <a:lstStyle/>
          <a:p>
            <a:pPr>
              <a:defRPr/>
            </a:pPr>
            <a:r>
              <a:rPr lang="en-US" dirty="0" smtClean="0"/>
              <a:t>Team Chair Responsibilities</a:t>
            </a:r>
          </a:p>
          <a:p>
            <a:pPr lvl="1">
              <a:defRPr/>
            </a:pPr>
            <a:r>
              <a:rPr lang="en-US" dirty="0" smtClean="0"/>
              <a:t>May visit the school before the actual visit</a:t>
            </a:r>
          </a:p>
          <a:p>
            <a:pPr lvl="1">
              <a:defRPr/>
            </a:pPr>
            <a:r>
              <a:rPr lang="en-US" dirty="0" smtClean="0"/>
              <a:t>Answers questions during development of  the CIR report</a:t>
            </a:r>
          </a:p>
          <a:p>
            <a:pPr lvl="1">
              <a:defRPr/>
            </a:pPr>
            <a:r>
              <a:rPr lang="en-US" dirty="0" smtClean="0"/>
              <a:t>Analyzes data, develops visit schedule and prepares the visit team report</a:t>
            </a:r>
          </a:p>
          <a:p>
            <a:pPr lvl="1">
              <a:defRPr/>
            </a:pPr>
            <a:r>
              <a:rPr lang="en-US" dirty="0" smtClean="0"/>
              <a:t>Chairs the visit and coordinates the writing of  the team report</a:t>
            </a:r>
          </a:p>
          <a:p>
            <a:pPr lvl="1">
              <a:defRPr/>
            </a:pPr>
            <a:r>
              <a:rPr lang="en-US" dirty="0" smtClean="0"/>
              <a:t>Ensures the team performs effectively</a:t>
            </a:r>
            <a:endParaRPr lang="en-US" dirty="0"/>
          </a:p>
        </p:txBody>
      </p:sp>
    </p:spTree>
    <p:extLst>
      <p:ext uri="{BB962C8B-B14F-4D97-AF65-F5344CB8AC3E}">
        <p14:creationId xmlns:p14="http://schemas.microsoft.com/office/powerpoint/2010/main" val="40499929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31" y="562834"/>
            <a:ext cx="7886700" cy="1325563"/>
          </a:xfrm>
        </p:spPr>
        <p:txBody>
          <a:bodyPr>
            <a:normAutofit fontScale="90000"/>
          </a:bodyPr>
          <a:lstStyle/>
          <a:p>
            <a:pPr>
              <a:defRPr/>
            </a:pPr>
            <a:r>
              <a:rPr lang="en-US" sz="4200" dirty="0" smtClean="0"/>
              <a:t>Continuous Improvement Review Team Members </a:t>
            </a:r>
            <a:r>
              <a:rPr lang="en-US" sz="3600" dirty="0" smtClean="0"/>
              <a:t/>
            </a:r>
            <a:br>
              <a:rPr lang="en-US" sz="3600" dirty="0" smtClean="0"/>
            </a:br>
            <a:endParaRPr lang="en-US" sz="3600" dirty="0"/>
          </a:p>
        </p:txBody>
      </p:sp>
      <p:sp>
        <p:nvSpPr>
          <p:cNvPr id="3" name="Content Placeholder 2"/>
          <p:cNvSpPr>
            <a:spLocks noGrp="1"/>
          </p:cNvSpPr>
          <p:nvPr>
            <p:ph idx="1"/>
          </p:nvPr>
        </p:nvSpPr>
        <p:spPr/>
        <p:txBody>
          <a:bodyPr/>
          <a:lstStyle/>
          <a:p>
            <a:pPr>
              <a:defRPr/>
            </a:pPr>
            <a:r>
              <a:rPr lang="en-US" dirty="0" smtClean="0"/>
              <a:t>Team Member Responsibilities: </a:t>
            </a:r>
          </a:p>
          <a:p>
            <a:pPr lvl="1">
              <a:defRPr/>
            </a:pPr>
            <a:r>
              <a:rPr lang="en-US" dirty="0" smtClean="0"/>
              <a:t>Reviews CIR Report</a:t>
            </a:r>
          </a:p>
          <a:p>
            <a:pPr lvl="1">
              <a:defRPr/>
            </a:pPr>
            <a:r>
              <a:rPr lang="en-US" dirty="0" smtClean="0"/>
              <a:t>Provides Chair with questions/discussion items before the visit</a:t>
            </a:r>
          </a:p>
          <a:p>
            <a:pPr lvl="1">
              <a:defRPr/>
            </a:pPr>
            <a:r>
              <a:rPr lang="en-US" dirty="0" smtClean="0"/>
              <a:t>Actively participates in the on-site review</a:t>
            </a:r>
          </a:p>
          <a:p>
            <a:pPr lvl="1">
              <a:defRPr/>
            </a:pPr>
            <a:r>
              <a:rPr lang="en-US" dirty="0" smtClean="0"/>
              <a:t>Participates in the writing of the team report</a:t>
            </a:r>
            <a:endParaRPr lang="en-US" dirty="0"/>
          </a:p>
        </p:txBody>
      </p:sp>
    </p:spTree>
    <p:extLst>
      <p:ext uri="{BB962C8B-B14F-4D97-AF65-F5344CB8AC3E}">
        <p14:creationId xmlns:p14="http://schemas.microsoft.com/office/powerpoint/2010/main" val="2777365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4350" y="1257300"/>
            <a:ext cx="6057900" cy="857250"/>
          </a:xfrm>
        </p:spPr>
        <p:txBody>
          <a:bodyPr/>
          <a:lstStyle/>
          <a:p>
            <a:pPr>
              <a:defRPr/>
            </a:pPr>
            <a:r>
              <a:rPr lang="en-US" dirty="0" smtClean="0"/>
              <a:t>Educational Membership</a:t>
            </a:r>
            <a:endParaRPr lang="en-US" dirty="0"/>
          </a:p>
        </p:txBody>
      </p:sp>
      <p:sp>
        <p:nvSpPr>
          <p:cNvPr id="5" name="Content Placeholder 2"/>
          <p:cNvSpPr>
            <a:spLocks noGrp="1"/>
          </p:cNvSpPr>
          <p:nvPr>
            <p:ph idx="1"/>
          </p:nvPr>
        </p:nvSpPr>
        <p:spPr>
          <a:xfrm>
            <a:off x="1051868" y="2171700"/>
            <a:ext cx="7214801" cy="3200400"/>
          </a:xfrm>
        </p:spPr>
        <p:txBody>
          <a:bodyPr>
            <a:normAutofit fontScale="92500" lnSpcReduction="20000"/>
          </a:bodyPr>
          <a:lstStyle/>
          <a:p>
            <a:pPr marL="0" indent="0">
              <a:buNone/>
              <a:defRPr/>
            </a:pPr>
            <a:r>
              <a:rPr lang="en-US" dirty="0" smtClean="0"/>
              <a:t>Eligibility for Educational Institutions:</a:t>
            </a:r>
          </a:p>
          <a:p>
            <a:pPr lvl="1">
              <a:defRPr/>
            </a:pPr>
            <a:r>
              <a:rPr lang="en-US" dirty="0"/>
              <a:t>Open to institutions offering bachelors, masters, and doctoral degree programs in business, </a:t>
            </a:r>
            <a:r>
              <a:rPr lang="en-US" dirty="0" smtClean="0"/>
              <a:t>management, </a:t>
            </a:r>
            <a:r>
              <a:rPr lang="en-US" dirty="0"/>
              <a:t>and/or accounting.</a:t>
            </a:r>
          </a:p>
          <a:p>
            <a:pPr lvl="1">
              <a:defRPr/>
            </a:pPr>
            <a:r>
              <a:rPr lang="en-US" dirty="0"/>
              <a:t>Require the school be authorized to grant degrees by appropriate governing body in country which they operate</a:t>
            </a:r>
          </a:p>
          <a:p>
            <a:pPr lvl="1">
              <a:defRPr/>
            </a:pPr>
            <a:r>
              <a:rPr lang="en-US" dirty="0"/>
              <a:t>Offer at least one degree independently</a:t>
            </a:r>
          </a:p>
          <a:p>
            <a:pPr lvl="1">
              <a:defRPr/>
            </a:pPr>
            <a:r>
              <a:rPr lang="en-US" dirty="0"/>
              <a:t>AACSB grants membership to the highest level institution (university vs. business school); the entity that is authorized to grant degrees</a:t>
            </a:r>
          </a:p>
          <a:p>
            <a:pPr>
              <a:defRPr/>
            </a:pPr>
            <a:endParaRPr lang="en-US" dirty="0"/>
          </a:p>
          <a:p>
            <a:pPr marL="0" indent="0">
              <a:buNone/>
              <a:defRPr/>
            </a:pPr>
            <a:endParaRPr lang="en-US" dirty="0"/>
          </a:p>
        </p:txBody>
      </p:sp>
    </p:spTree>
    <p:extLst>
      <p:ext uri="{BB962C8B-B14F-4D97-AF65-F5344CB8AC3E}">
        <p14:creationId xmlns:p14="http://schemas.microsoft.com/office/powerpoint/2010/main" val="5128904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800" dirty="0" smtClean="0"/>
              <a:t>Committee Member</a:t>
            </a:r>
            <a:endParaRPr lang="en-US" sz="3800" dirty="0"/>
          </a:p>
        </p:txBody>
      </p:sp>
      <p:sp>
        <p:nvSpPr>
          <p:cNvPr id="3" name="Content Placeholder 2"/>
          <p:cNvSpPr>
            <a:spLocks noGrp="1"/>
          </p:cNvSpPr>
          <p:nvPr>
            <p:ph idx="1"/>
          </p:nvPr>
        </p:nvSpPr>
        <p:spPr/>
        <p:txBody>
          <a:bodyPr/>
          <a:lstStyle/>
          <a:p>
            <a:pPr marL="0" indent="0">
              <a:buFontTx/>
              <a:buNone/>
              <a:defRPr/>
            </a:pPr>
            <a:r>
              <a:rPr lang="en-US" dirty="0" smtClean="0"/>
              <a:t>Board of Directors delegates to:</a:t>
            </a:r>
          </a:p>
          <a:p>
            <a:pPr>
              <a:defRPr/>
            </a:pPr>
            <a:r>
              <a:rPr lang="en-US" sz="2800" dirty="0" smtClean="0"/>
              <a:t>3 Operating Committees:</a:t>
            </a:r>
          </a:p>
          <a:p>
            <a:pPr lvl="1">
              <a:defRPr/>
            </a:pPr>
            <a:r>
              <a:rPr lang="en-US" sz="2400" dirty="0" smtClean="0"/>
              <a:t>Initial Accreditation Committee (IAC)</a:t>
            </a:r>
          </a:p>
          <a:p>
            <a:pPr lvl="1">
              <a:defRPr/>
            </a:pPr>
            <a:r>
              <a:rPr lang="en-US" sz="2400" dirty="0" smtClean="0"/>
              <a:t>Continuous Improvement Review Committee (CIRC)</a:t>
            </a:r>
          </a:p>
          <a:p>
            <a:pPr lvl="1">
              <a:defRPr/>
            </a:pPr>
            <a:r>
              <a:rPr lang="en-US" sz="2400" dirty="0" smtClean="0"/>
              <a:t>Accounting Accreditation Committee (AAC)</a:t>
            </a:r>
          </a:p>
          <a:p>
            <a:pPr>
              <a:defRPr/>
            </a:pPr>
            <a:r>
              <a:rPr lang="en-US" sz="2800" dirty="0" smtClean="0"/>
              <a:t>1 Oversight Committee</a:t>
            </a:r>
          </a:p>
          <a:p>
            <a:pPr lvl="1">
              <a:defRPr/>
            </a:pPr>
            <a:r>
              <a:rPr lang="en-US" sz="2400" dirty="0" smtClean="0"/>
              <a:t>Committee on Accreditation Policy (CAP)</a:t>
            </a:r>
          </a:p>
        </p:txBody>
      </p:sp>
    </p:spTree>
    <p:extLst>
      <p:ext uri="{BB962C8B-B14F-4D97-AF65-F5344CB8AC3E}">
        <p14:creationId xmlns:p14="http://schemas.microsoft.com/office/powerpoint/2010/main" val="12976277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800" dirty="0" smtClean="0"/>
              <a:t>Committee Member</a:t>
            </a:r>
            <a:endParaRPr lang="en-US" sz="3800" dirty="0"/>
          </a:p>
        </p:txBody>
      </p:sp>
      <p:sp>
        <p:nvSpPr>
          <p:cNvPr id="3" name="Content Placeholder 2"/>
          <p:cNvSpPr>
            <a:spLocks noGrp="1"/>
          </p:cNvSpPr>
          <p:nvPr>
            <p:ph idx="1"/>
          </p:nvPr>
        </p:nvSpPr>
        <p:spPr/>
        <p:txBody>
          <a:bodyPr/>
          <a:lstStyle/>
          <a:p>
            <a:pPr>
              <a:defRPr/>
            </a:pPr>
            <a:r>
              <a:rPr lang="en-US" sz="2800" dirty="0" smtClean="0"/>
              <a:t>Attends 2-3 meetings per year </a:t>
            </a:r>
          </a:p>
          <a:p>
            <a:pPr>
              <a:defRPr/>
            </a:pPr>
            <a:r>
              <a:rPr lang="en-US" sz="2800" dirty="0" smtClean="0"/>
              <a:t>Reviews documentation submitted by schools</a:t>
            </a:r>
          </a:p>
          <a:p>
            <a:pPr>
              <a:defRPr/>
            </a:pPr>
            <a:r>
              <a:rPr lang="en-US" sz="2800" dirty="0" smtClean="0"/>
              <a:t>Serves as Reader or Liaison for assignments</a:t>
            </a:r>
          </a:p>
          <a:p>
            <a:pPr>
              <a:defRPr/>
            </a:pPr>
            <a:r>
              <a:rPr lang="en-US" sz="2800" dirty="0" smtClean="0"/>
              <a:t>Contacts team chair or mentor for additional information</a:t>
            </a:r>
          </a:p>
          <a:p>
            <a:pPr>
              <a:defRPr/>
            </a:pPr>
            <a:r>
              <a:rPr lang="en-US" sz="2800" dirty="0" smtClean="0"/>
              <a:t>Presents school information to committee and makes recommendation</a:t>
            </a:r>
          </a:p>
          <a:p>
            <a:pPr>
              <a:defRPr/>
            </a:pPr>
            <a:r>
              <a:rPr lang="en-US" sz="2800" dirty="0" smtClean="0"/>
              <a:t>About 10-15 hours preparation time</a:t>
            </a:r>
            <a:endParaRPr lang="en-US" sz="2800" dirty="0"/>
          </a:p>
        </p:txBody>
      </p:sp>
    </p:spTree>
    <p:extLst>
      <p:ext uri="{BB962C8B-B14F-4D97-AF65-F5344CB8AC3E}">
        <p14:creationId xmlns:p14="http://schemas.microsoft.com/office/powerpoint/2010/main" val="9115730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Comparison of Volunteer Roles</a:t>
            </a:r>
            <a:endParaRPr lang="en-US" sz="4000" dirty="0"/>
          </a:p>
        </p:txBody>
      </p:sp>
      <p:graphicFrame>
        <p:nvGraphicFramePr>
          <p:cNvPr id="5" name="Content Placeholder 4"/>
          <p:cNvGraphicFramePr>
            <a:graphicFrameLocks noGrp="1"/>
          </p:cNvGraphicFramePr>
          <p:nvPr>
            <p:ph idx="1"/>
          </p:nvPr>
        </p:nvGraphicFramePr>
        <p:xfrm>
          <a:off x="628650" y="1825625"/>
          <a:ext cx="7886700" cy="4096283"/>
        </p:xfrm>
        <a:graphic>
          <a:graphicData uri="http://schemas.openxmlformats.org/drawingml/2006/table">
            <a:tbl>
              <a:tblPr firstRow="1" bandRow="1">
                <a:tableStyleId>{5C22544A-7EE6-4342-B048-85BDC9FD1C3A}</a:tableStyleId>
              </a:tblPr>
              <a:tblGrid>
                <a:gridCol w="2628900"/>
                <a:gridCol w="2628900"/>
                <a:gridCol w="2628900"/>
              </a:tblGrid>
              <a:tr h="331773">
                <a:tc>
                  <a:txBody>
                    <a:bodyPr/>
                    <a:lstStyle/>
                    <a:p>
                      <a:pPr algn="ctr"/>
                      <a:r>
                        <a:rPr lang="en-US" sz="1400" dirty="0" smtClean="0">
                          <a:solidFill>
                            <a:schemeClr val="tx1"/>
                          </a:solidFill>
                        </a:rPr>
                        <a:t>Mentor</a:t>
                      </a:r>
                      <a:endParaRPr lang="en-US" sz="1400" dirty="0">
                        <a:solidFill>
                          <a:schemeClr val="tx1"/>
                        </a:solidFill>
                      </a:endParaRPr>
                    </a:p>
                  </a:txBody>
                  <a:tcPr marL="84500" marR="84500" marT="45710" marB="4571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400" dirty="0" smtClean="0">
                          <a:solidFill>
                            <a:schemeClr val="tx1"/>
                          </a:solidFill>
                        </a:rPr>
                        <a:t>Peer</a:t>
                      </a:r>
                      <a:r>
                        <a:rPr lang="en-US" sz="1400" baseline="0" dirty="0" smtClean="0">
                          <a:solidFill>
                            <a:schemeClr val="tx1"/>
                          </a:solidFill>
                        </a:rPr>
                        <a:t> Review Team Member</a:t>
                      </a:r>
                      <a:endParaRPr lang="en-US" sz="1400" dirty="0">
                        <a:solidFill>
                          <a:schemeClr val="tx1"/>
                        </a:solidFill>
                      </a:endParaRPr>
                    </a:p>
                  </a:txBody>
                  <a:tcPr marL="84500" marR="84500" marT="45710" marB="45710">
                    <a:lnT w="12700" cap="flat" cmpd="sng" algn="ctr">
                      <a:solidFill>
                        <a:schemeClr val="tx1"/>
                      </a:solidFill>
                      <a:prstDash val="solid"/>
                      <a:round/>
                      <a:headEnd type="none" w="med" len="med"/>
                      <a:tailEnd type="none" w="med" len="med"/>
                    </a:lnT>
                  </a:tcPr>
                </a:tc>
                <a:tc>
                  <a:txBody>
                    <a:bodyPr/>
                    <a:lstStyle/>
                    <a:p>
                      <a:pPr algn="ctr"/>
                      <a:r>
                        <a:rPr lang="en-US" sz="1400" dirty="0" smtClean="0">
                          <a:solidFill>
                            <a:schemeClr val="tx1"/>
                          </a:solidFill>
                        </a:rPr>
                        <a:t>Committee</a:t>
                      </a:r>
                      <a:r>
                        <a:rPr lang="en-US" sz="1400" baseline="0" dirty="0" smtClean="0">
                          <a:solidFill>
                            <a:schemeClr val="tx1"/>
                          </a:solidFill>
                        </a:rPr>
                        <a:t> Member</a:t>
                      </a:r>
                      <a:endParaRPr lang="en-US" sz="1400" dirty="0">
                        <a:solidFill>
                          <a:schemeClr val="tx1"/>
                        </a:solidFill>
                      </a:endParaRPr>
                    </a:p>
                  </a:txBody>
                  <a:tcPr marL="84500" marR="84500" marT="45710" marB="4571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18192">
                <a:tc>
                  <a:txBody>
                    <a:bodyPr/>
                    <a:lstStyle/>
                    <a:p>
                      <a:pPr marL="285750" lvl="0" indent="-285750">
                        <a:buFont typeface="Arial" panose="020B0604020202020204" pitchFamily="34" charset="0"/>
                        <a:buChar char="•"/>
                        <a:defRPr/>
                      </a:pPr>
                      <a:r>
                        <a:rPr lang="en-US" sz="1400" dirty="0" smtClean="0"/>
                        <a:t>2-5 year</a:t>
                      </a:r>
                      <a:r>
                        <a:rPr lang="en-US" sz="1400" baseline="0" dirty="0" smtClean="0"/>
                        <a:t> commitment </a:t>
                      </a:r>
                      <a:endParaRPr lang="en-US" sz="1400" dirty="0" smtClean="0"/>
                    </a:p>
                  </a:txBody>
                  <a:tcPr marL="84500" marR="84500" marT="45710" marB="45710">
                    <a:lnL w="12700" cap="flat" cmpd="sng" algn="ctr">
                      <a:solidFill>
                        <a:schemeClr val="tx1"/>
                      </a:solidFill>
                      <a:prstDash val="solid"/>
                      <a:round/>
                      <a:headEnd type="none" w="med" len="med"/>
                      <a:tailEnd type="none" w="med" len="med"/>
                    </a:ln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Assigned 12-18 months</a:t>
                      </a:r>
                      <a:r>
                        <a:rPr lang="en-US" sz="1400" baseline="0" dirty="0" smtClean="0"/>
                        <a:t> prior to visit</a:t>
                      </a:r>
                      <a:endParaRPr lang="en-US" sz="1400" dirty="0" smtClean="0"/>
                    </a:p>
                  </a:txBody>
                  <a:tcPr marL="84500" marR="84500" marT="45710" marB="45710"/>
                </a:tc>
                <a:tc>
                  <a:txBody>
                    <a:bodyPr/>
                    <a:lstStyle/>
                    <a:p>
                      <a:pPr marL="285750" indent="-285750">
                        <a:buFont typeface="Arial" panose="020B0604020202020204" pitchFamily="34" charset="0"/>
                        <a:buChar char="•"/>
                      </a:pPr>
                      <a:r>
                        <a:rPr lang="en-US" sz="1400" dirty="0" smtClean="0"/>
                        <a:t>2-3 year term</a:t>
                      </a:r>
                      <a:endParaRPr lang="en-US" sz="1400" dirty="0"/>
                    </a:p>
                  </a:txBody>
                  <a:tcPr marL="84500" marR="84500" marT="45710" marB="45710">
                    <a:lnR w="12700" cap="flat" cmpd="sng" algn="ctr">
                      <a:solidFill>
                        <a:schemeClr val="tx1"/>
                      </a:solidFill>
                      <a:prstDash val="solid"/>
                      <a:round/>
                      <a:headEnd type="none" w="med" len="med"/>
                      <a:tailEnd type="none" w="med" len="med"/>
                    </a:lnR>
                  </a:tcPr>
                </a:tc>
              </a:tr>
              <a:tr h="624944">
                <a:tc>
                  <a:txBody>
                    <a:bodyPr/>
                    <a:lstStyle/>
                    <a:p>
                      <a:pPr marL="285750" lvl="0" indent="-285750">
                        <a:buFont typeface="Arial" panose="020B0604020202020204" pitchFamily="34" charset="0"/>
                        <a:buChar char="•"/>
                        <a:defRPr/>
                      </a:pPr>
                      <a:r>
                        <a:rPr lang="en-US" sz="1400" dirty="0" smtClean="0"/>
                        <a:t>Visit school annually (or as needed)</a:t>
                      </a:r>
                    </a:p>
                  </a:txBody>
                  <a:tcPr marL="84500" marR="84500" marT="45710" marB="45710">
                    <a:lnL w="12700" cap="flat" cmpd="sng" algn="ctr">
                      <a:solidFill>
                        <a:schemeClr val="tx1"/>
                      </a:solidFill>
                      <a:prstDash val="solid"/>
                      <a:round/>
                      <a:headEnd type="none" w="med" len="med"/>
                      <a:tailEnd type="none" w="med" len="med"/>
                    </a:ln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Assist school with final</a:t>
                      </a:r>
                      <a:r>
                        <a:rPr lang="en-US" sz="1400" baseline="0" dirty="0" smtClean="0"/>
                        <a:t> SER or Fifth Year CIR report</a:t>
                      </a:r>
                      <a:endParaRPr lang="en-US" sz="1400" dirty="0" smtClean="0"/>
                    </a:p>
                  </a:txBody>
                  <a:tcPr marL="84500" marR="84500" marT="45710" marB="45710"/>
                </a:tc>
                <a:tc>
                  <a:txBody>
                    <a:bodyPr/>
                    <a:lstStyle/>
                    <a:p>
                      <a:pPr marL="285750" indent="-285750">
                        <a:buFont typeface="Arial" panose="020B0604020202020204" pitchFamily="34" charset="0"/>
                        <a:buChar char="•"/>
                      </a:pPr>
                      <a:r>
                        <a:rPr lang="en-US" sz="1400" dirty="0" smtClean="0"/>
                        <a:t>Meet 2-3 times per year</a:t>
                      </a:r>
                      <a:endParaRPr lang="en-US" sz="1400" dirty="0"/>
                    </a:p>
                  </a:txBody>
                  <a:tcPr marL="84500" marR="84500" marT="45710" marB="45710">
                    <a:lnR w="12700" cap="flat" cmpd="sng" algn="ctr">
                      <a:solidFill>
                        <a:schemeClr val="tx1"/>
                      </a:solidFill>
                      <a:prstDash val="solid"/>
                      <a:round/>
                      <a:headEnd type="none" w="med" len="med"/>
                      <a:tailEnd type="none" w="med" len="med"/>
                    </a:lnR>
                  </a:tcPr>
                </a:tc>
              </a:tr>
              <a:tr h="94496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Assist school in development and implementation of </a:t>
                      </a:r>
                      <a:r>
                        <a:rPr lang="en-US" sz="1400" dirty="0" err="1" smtClean="0"/>
                        <a:t>iSER</a:t>
                      </a:r>
                      <a:endParaRPr lang="en-US" sz="1400" dirty="0" smtClean="0"/>
                    </a:p>
                  </a:txBody>
                  <a:tcPr marL="84500" marR="84500" marT="45710" marB="45710">
                    <a:lnL w="12700" cap="flat" cmpd="sng" algn="ctr">
                      <a:solidFill>
                        <a:schemeClr val="tx1"/>
                      </a:solidFill>
                      <a:prstDash val="solid"/>
                      <a:round/>
                      <a:headEnd type="none" w="med" len="med"/>
                      <a:tailEnd type="none" w="med" len="med"/>
                    </a:ln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Conduct pre-visit (optional) and participate in peer</a:t>
                      </a:r>
                      <a:r>
                        <a:rPr lang="en-US" sz="1400" baseline="0" dirty="0" smtClean="0"/>
                        <a:t> review team visit (1 ½ - 2 ½ day visit)</a:t>
                      </a:r>
                      <a:endParaRPr lang="en-US" sz="1400" dirty="0" smtClean="0"/>
                    </a:p>
                  </a:txBody>
                  <a:tcPr marL="84500" marR="84500" marT="45710" marB="45710"/>
                </a:tc>
                <a:tc>
                  <a:txBody>
                    <a:bodyPr/>
                    <a:lstStyle/>
                    <a:p>
                      <a:pPr marL="285750" indent="-285750">
                        <a:buFont typeface="Arial" panose="020B0604020202020204" pitchFamily="34" charset="0"/>
                        <a:buChar char="•"/>
                      </a:pPr>
                      <a:r>
                        <a:rPr lang="en-US" sz="1400" dirty="0" smtClean="0"/>
                        <a:t>Review school and team documentation;</a:t>
                      </a:r>
                      <a:r>
                        <a:rPr lang="en-US" sz="1400" baseline="0" dirty="0" smtClean="0"/>
                        <a:t> liaison/reader </a:t>
                      </a:r>
                      <a:r>
                        <a:rPr lang="en-US" sz="1400" dirty="0" smtClean="0"/>
                        <a:t>present assigned cases</a:t>
                      </a:r>
                      <a:r>
                        <a:rPr lang="en-US" sz="1400" baseline="0" dirty="0" smtClean="0"/>
                        <a:t> during meeting</a:t>
                      </a:r>
                      <a:endParaRPr lang="en-US" sz="1400" dirty="0"/>
                    </a:p>
                  </a:txBody>
                  <a:tcPr marL="84500" marR="84500" marT="45710" marB="45710">
                    <a:lnR w="12700" cap="flat" cmpd="sng" algn="ctr">
                      <a:solidFill>
                        <a:schemeClr val="tx1"/>
                      </a:solidFill>
                      <a:prstDash val="solid"/>
                      <a:round/>
                      <a:headEnd type="none" w="med" len="med"/>
                      <a:tailEnd type="none" w="med" len="med"/>
                    </a:lnR>
                  </a:tcPr>
                </a:tc>
              </a:tr>
              <a:tr h="731577">
                <a:tc>
                  <a:txBody>
                    <a:bodyPr/>
                    <a:lstStyle/>
                    <a:p>
                      <a:pPr marL="285750" lvl="0" indent="-285750">
                        <a:buFont typeface="Arial" panose="020B0604020202020204" pitchFamily="34" charset="0"/>
                        <a:buChar char="•"/>
                        <a:defRPr/>
                      </a:pPr>
                      <a:r>
                        <a:rPr lang="en-US" sz="1400" dirty="0" smtClean="0"/>
                        <a:t>Submit mentor</a:t>
                      </a:r>
                      <a:r>
                        <a:rPr lang="en-US" sz="1400" baseline="0" dirty="0" smtClean="0"/>
                        <a:t> reports to school and AACSB</a:t>
                      </a:r>
                      <a:endParaRPr lang="en-US" sz="1400" dirty="0" smtClean="0"/>
                    </a:p>
                  </a:txBody>
                  <a:tcPr marL="84500" marR="84500" marT="45710" marB="45710">
                    <a:lnL w="12700" cap="flat" cmpd="sng" algn="ctr">
                      <a:solidFill>
                        <a:schemeClr val="tx1"/>
                      </a:solidFill>
                      <a:prstDash val="solid"/>
                      <a:round/>
                      <a:headEnd type="none" w="med" len="med"/>
                      <a:tailEnd type="none" w="med" len="med"/>
                    </a:ln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Complete pre-visit letter (initial visits only); complete PRT</a:t>
                      </a:r>
                      <a:r>
                        <a:rPr lang="en-US" sz="1400" baseline="0" dirty="0" smtClean="0"/>
                        <a:t> report</a:t>
                      </a:r>
                      <a:endParaRPr lang="en-US" sz="1400" dirty="0"/>
                    </a:p>
                  </a:txBody>
                  <a:tcPr marL="84500" marR="84500" marT="45710" marB="45710"/>
                </a:tc>
                <a:tc>
                  <a:txBody>
                    <a:bodyPr/>
                    <a:lstStyle/>
                    <a:p>
                      <a:pPr marL="285750" indent="-285750">
                        <a:buFont typeface="Arial" panose="020B0604020202020204" pitchFamily="34" charset="0"/>
                        <a:buChar char="•"/>
                      </a:pPr>
                      <a:r>
                        <a:rPr lang="en-US" sz="1400" dirty="0" smtClean="0"/>
                        <a:t>Review decision letters and provide feedback</a:t>
                      </a:r>
                      <a:endParaRPr lang="en-US" sz="1400" dirty="0"/>
                    </a:p>
                  </a:txBody>
                  <a:tcPr marL="84500" marR="84500" marT="45710" marB="45710">
                    <a:lnR w="12700" cap="flat" cmpd="sng" algn="ctr">
                      <a:solidFill>
                        <a:schemeClr val="tx1"/>
                      </a:solidFill>
                      <a:prstDash val="solid"/>
                      <a:round/>
                      <a:headEnd type="none" w="med" len="med"/>
                      <a:tailEnd type="none" w="med" len="med"/>
                    </a:lnR>
                  </a:tcPr>
                </a:tc>
              </a:tr>
              <a:tr h="731577">
                <a:tc>
                  <a:txBody>
                    <a:bodyPr/>
                    <a:lstStyle/>
                    <a:p>
                      <a:pPr marL="285750" lvl="0" indent="-285750">
                        <a:buFont typeface="Arial" panose="020B0604020202020204" pitchFamily="34" charset="0"/>
                        <a:buChar char="•"/>
                        <a:defRPr/>
                      </a:pPr>
                      <a:r>
                        <a:rPr lang="en-US" sz="1400" dirty="0" smtClean="0"/>
                        <a:t>Provide feedback to IAC/AAC</a:t>
                      </a:r>
                    </a:p>
                  </a:txBody>
                  <a:tcPr marL="84500" marR="84500" marT="45710" marB="4571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Provide feedback to</a:t>
                      </a:r>
                      <a:r>
                        <a:rPr lang="en-US" sz="1400" baseline="0" dirty="0" smtClean="0"/>
                        <a:t> IAC/AAC/CIRC (if requested)</a:t>
                      </a:r>
                      <a:endParaRPr lang="en-US" sz="1400" dirty="0"/>
                    </a:p>
                  </a:txBody>
                  <a:tcPr marL="84500" marR="84500" marT="45710" marB="45710">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t>Consult</a:t>
                      </a:r>
                      <a:r>
                        <a:rPr lang="en-US" sz="1400" baseline="0" dirty="0" smtClean="0"/>
                        <a:t> with AACSB staff and mentors/PRT members (as needed)</a:t>
                      </a:r>
                      <a:endParaRPr lang="en-US" sz="1400" dirty="0"/>
                    </a:p>
                  </a:txBody>
                  <a:tcPr marL="84500" marR="84500" marT="45710" marB="4571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818784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defRPr/>
            </a:pPr>
            <a:endParaRPr lang="en-US" dirty="0" smtClean="0"/>
          </a:p>
          <a:p>
            <a:pPr>
              <a:defRPr/>
            </a:pPr>
            <a:endParaRPr lang="en-US" sz="1200" dirty="0"/>
          </a:p>
          <a:p>
            <a:pPr marL="0" indent="0" algn="ctr">
              <a:buFontTx/>
              <a:buNone/>
              <a:defRPr/>
            </a:pPr>
            <a:r>
              <a:rPr lang="en-US" sz="6600" dirty="0" smtClean="0"/>
              <a:t>Questions?</a:t>
            </a:r>
            <a:endParaRPr lang="en-US" sz="6600" dirty="0"/>
          </a:p>
        </p:txBody>
      </p:sp>
    </p:spTree>
    <p:extLst>
      <p:ext uri="{BB962C8B-B14F-4D97-AF65-F5344CB8AC3E}">
        <p14:creationId xmlns:p14="http://schemas.microsoft.com/office/powerpoint/2010/main" val="3273180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339" y="837170"/>
            <a:ext cx="6488846" cy="841804"/>
          </a:xfrm>
        </p:spPr>
        <p:txBody>
          <a:bodyPr>
            <a:normAutofit fontScale="90000"/>
          </a:bodyPr>
          <a:lstStyle/>
          <a:p>
            <a:pPr>
              <a:defRPr/>
            </a:pPr>
            <a:r>
              <a:rPr lang="en-US" dirty="0" smtClean="0"/>
              <a:t>Applying for Educational Membership</a:t>
            </a:r>
            <a:endParaRPr lang="en-US" dirty="0"/>
          </a:p>
        </p:txBody>
      </p:sp>
      <p:sp>
        <p:nvSpPr>
          <p:cNvPr id="3" name="Content Placeholder 2"/>
          <p:cNvSpPr>
            <a:spLocks noGrp="1"/>
          </p:cNvSpPr>
          <p:nvPr>
            <p:ph idx="1"/>
          </p:nvPr>
        </p:nvSpPr>
        <p:spPr>
          <a:xfrm>
            <a:off x="1126012" y="2171700"/>
            <a:ext cx="7170014" cy="3200400"/>
          </a:xfrm>
        </p:spPr>
        <p:txBody>
          <a:bodyPr/>
          <a:lstStyle/>
          <a:p>
            <a:pPr>
              <a:defRPr/>
            </a:pPr>
            <a:r>
              <a:rPr lang="en-US" dirty="0"/>
              <a:t>Complete Membership Application and provide supporting documentation as outlined</a:t>
            </a:r>
          </a:p>
          <a:p>
            <a:pPr>
              <a:defRPr/>
            </a:pPr>
            <a:r>
              <a:rPr lang="en-US" dirty="0"/>
              <a:t>Require 30 days for review &amp; decision</a:t>
            </a:r>
          </a:p>
          <a:p>
            <a:pPr>
              <a:defRPr/>
            </a:pPr>
            <a:r>
              <a:rPr lang="en-US" dirty="0"/>
              <a:t>Membership period July 1 – June 30</a:t>
            </a:r>
          </a:p>
          <a:p>
            <a:pPr lvl="1">
              <a:defRPr/>
            </a:pPr>
            <a:r>
              <a:rPr lang="en-US" dirty="0" smtClean="0"/>
              <a:t>A</a:t>
            </a:r>
            <a:r>
              <a:rPr lang="en-US" dirty="0"/>
              <a:t>nnual membership dues are 3000 USD</a:t>
            </a:r>
          </a:p>
          <a:p>
            <a:pPr lvl="1">
              <a:defRPr/>
            </a:pPr>
            <a:r>
              <a:rPr lang="en-US" dirty="0"/>
              <a:t>Initial fee prorated monthly (250 USD/month</a:t>
            </a:r>
            <a:r>
              <a:rPr lang="en-US" dirty="0" smtClean="0"/>
              <a:t>) based on join date</a:t>
            </a:r>
          </a:p>
        </p:txBody>
      </p:sp>
    </p:spTree>
    <p:extLst>
      <p:ext uri="{BB962C8B-B14F-4D97-AF65-F5344CB8AC3E}">
        <p14:creationId xmlns:p14="http://schemas.microsoft.com/office/powerpoint/2010/main" val="999970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200150"/>
            <a:ext cx="6057900" cy="857250"/>
          </a:xfrm>
        </p:spPr>
        <p:txBody>
          <a:bodyPr/>
          <a:lstStyle/>
          <a:p>
            <a:pPr>
              <a:defRPr/>
            </a:pPr>
            <a:r>
              <a:rPr lang="en-US" dirty="0"/>
              <a:t>Member Benefits</a:t>
            </a:r>
          </a:p>
        </p:txBody>
      </p:sp>
      <p:sp>
        <p:nvSpPr>
          <p:cNvPr id="3" name="Content Placeholder 2"/>
          <p:cNvSpPr>
            <a:spLocks noGrp="1"/>
          </p:cNvSpPr>
          <p:nvPr>
            <p:ph sz="half" idx="1"/>
          </p:nvPr>
        </p:nvSpPr>
        <p:spPr>
          <a:xfrm>
            <a:off x="1132087" y="2057400"/>
            <a:ext cx="3522983" cy="3742151"/>
          </a:xfrm>
        </p:spPr>
        <p:txBody>
          <a:bodyPr>
            <a:noAutofit/>
          </a:bodyPr>
          <a:lstStyle/>
          <a:p>
            <a:pPr>
              <a:defRPr/>
            </a:pPr>
            <a:r>
              <a:rPr lang="en-US" sz="1800" dirty="0" smtClean="0"/>
              <a:t>AACSB Global Network</a:t>
            </a:r>
            <a:endParaRPr lang="en-US" sz="1800" dirty="0"/>
          </a:p>
          <a:p>
            <a:pPr lvl="1">
              <a:defRPr/>
            </a:pPr>
            <a:r>
              <a:rPr lang="en-US" sz="1800" dirty="0"/>
              <a:t>Affinity Groups</a:t>
            </a:r>
          </a:p>
          <a:p>
            <a:pPr lvl="1">
              <a:defRPr/>
            </a:pPr>
            <a:r>
              <a:rPr lang="en-US" sz="1800" dirty="0"/>
              <a:t>Exchange</a:t>
            </a:r>
          </a:p>
          <a:p>
            <a:pPr lvl="1">
              <a:defRPr/>
            </a:pPr>
            <a:r>
              <a:rPr lang="en-US" sz="1800" dirty="0"/>
              <a:t>Collaboration Concourse</a:t>
            </a:r>
          </a:p>
          <a:p>
            <a:pPr>
              <a:defRPr/>
            </a:pPr>
            <a:r>
              <a:rPr lang="en-US" sz="1800" dirty="0" smtClean="0"/>
              <a:t>Business Education Intelligence</a:t>
            </a:r>
            <a:endParaRPr lang="en-US" sz="1800" dirty="0"/>
          </a:p>
          <a:p>
            <a:pPr lvl="1">
              <a:defRPr/>
            </a:pPr>
            <a:r>
              <a:rPr lang="en-US" sz="1800" dirty="0" smtClean="0"/>
              <a:t>Industry Reports</a:t>
            </a:r>
            <a:endParaRPr lang="en-US" sz="1800" dirty="0"/>
          </a:p>
          <a:p>
            <a:pPr lvl="1">
              <a:defRPr/>
            </a:pPr>
            <a:r>
              <a:rPr lang="en-US" sz="1800" dirty="0" err="1"/>
              <a:t>DataDirect</a:t>
            </a:r>
            <a:endParaRPr lang="en-US" sz="1800" dirty="0"/>
          </a:p>
          <a:p>
            <a:pPr lvl="1">
              <a:defRPr/>
            </a:pPr>
            <a:r>
              <a:rPr lang="en-US" sz="1800" dirty="0"/>
              <a:t>Country </a:t>
            </a:r>
            <a:r>
              <a:rPr lang="en-US" sz="1800" dirty="0" smtClean="0"/>
              <a:t>Profiles</a:t>
            </a:r>
          </a:p>
          <a:p>
            <a:pPr lvl="1">
              <a:defRPr/>
            </a:pPr>
            <a:r>
              <a:rPr lang="en-US" sz="1800" dirty="0" smtClean="0"/>
              <a:t>Customized Data Reports</a:t>
            </a:r>
            <a:endParaRPr lang="en-US" sz="1800" dirty="0"/>
          </a:p>
          <a:p>
            <a:pPr>
              <a:defRPr/>
            </a:pPr>
            <a:r>
              <a:rPr lang="en-US" sz="1800" dirty="0"/>
              <a:t>Exhibiting &amp; Sponsorship</a:t>
            </a:r>
          </a:p>
          <a:p>
            <a:pPr>
              <a:defRPr/>
            </a:pPr>
            <a:r>
              <a:rPr lang="en-US" sz="1800" dirty="0" smtClean="0"/>
              <a:t>Quality Assurance &amp; Quality Improvement </a:t>
            </a:r>
            <a:r>
              <a:rPr lang="en-US" sz="1800" dirty="0"/>
              <a:t>(</a:t>
            </a:r>
            <a:r>
              <a:rPr lang="en-US" sz="1800" dirty="0" smtClean="0"/>
              <a:t>Accreditation) Services</a:t>
            </a:r>
          </a:p>
        </p:txBody>
      </p:sp>
      <p:sp>
        <p:nvSpPr>
          <p:cNvPr id="4" name="Content Placeholder 3"/>
          <p:cNvSpPr txBox="1">
            <a:spLocks/>
          </p:cNvSpPr>
          <p:nvPr/>
        </p:nvSpPr>
        <p:spPr>
          <a:xfrm>
            <a:off x="4655070" y="1994770"/>
            <a:ext cx="3799998" cy="36294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dirty="0" smtClean="0"/>
              <a:t>Publications </a:t>
            </a:r>
            <a:r>
              <a:rPr lang="en-US" sz="1800" dirty="0"/>
              <a:t>&amp; Media</a:t>
            </a:r>
          </a:p>
          <a:p>
            <a:pPr lvl="1">
              <a:defRPr/>
            </a:pPr>
            <a:r>
              <a:rPr lang="en-US" sz="1800" i="1" dirty="0" err="1"/>
              <a:t>BizEd</a:t>
            </a:r>
            <a:r>
              <a:rPr lang="en-US" sz="1800" dirty="0"/>
              <a:t> Magazine</a:t>
            </a:r>
          </a:p>
          <a:p>
            <a:pPr lvl="1">
              <a:defRPr/>
            </a:pPr>
            <a:r>
              <a:rPr lang="en-US" sz="1800" dirty="0"/>
              <a:t>AACSB LINK</a:t>
            </a:r>
          </a:p>
          <a:p>
            <a:pPr lvl="1">
              <a:defRPr/>
            </a:pPr>
            <a:r>
              <a:rPr lang="en-US" sz="1800" dirty="0"/>
              <a:t>AACSB Explores</a:t>
            </a:r>
          </a:p>
          <a:p>
            <a:pPr>
              <a:defRPr/>
            </a:pPr>
            <a:r>
              <a:rPr lang="en-US" sz="1800" dirty="0" smtClean="0"/>
              <a:t>Career </a:t>
            </a:r>
            <a:r>
              <a:rPr lang="en-US" sz="1800" dirty="0"/>
              <a:t>Services</a:t>
            </a:r>
          </a:p>
          <a:p>
            <a:pPr lvl="1">
              <a:defRPr/>
            </a:pPr>
            <a:r>
              <a:rPr lang="en-US" sz="1800" dirty="0"/>
              <a:t>BizSchoolJobs.com</a:t>
            </a:r>
          </a:p>
          <a:p>
            <a:pPr lvl="1">
              <a:defRPr/>
            </a:pPr>
            <a:r>
              <a:rPr lang="en-US" sz="1800" dirty="0" smtClean="0"/>
              <a:t>Advertising</a:t>
            </a:r>
          </a:p>
          <a:p>
            <a:pPr>
              <a:defRPr/>
            </a:pPr>
            <a:r>
              <a:rPr lang="en-US" sz="1800" dirty="0" smtClean="0"/>
              <a:t>Professional </a:t>
            </a:r>
            <a:r>
              <a:rPr lang="en-US" sz="1800" dirty="0"/>
              <a:t>Development Events</a:t>
            </a:r>
          </a:p>
          <a:p>
            <a:pPr lvl="1">
              <a:defRPr/>
            </a:pPr>
            <a:r>
              <a:rPr lang="en-US" sz="1800" dirty="0"/>
              <a:t>Conferences</a:t>
            </a:r>
          </a:p>
          <a:p>
            <a:pPr lvl="1">
              <a:defRPr/>
            </a:pPr>
            <a:r>
              <a:rPr lang="en-US" sz="1800" dirty="0"/>
              <a:t>Seminars</a:t>
            </a:r>
          </a:p>
          <a:p>
            <a:pPr lvl="1">
              <a:defRPr/>
            </a:pPr>
            <a:r>
              <a:rPr lang="en-US" sz="1800" dirty="0"/>
              <a:t>Webinars</a:t>
            </a:r>
          </a:p>
          <a:p>
            <a:pPr lvl="1">
              <a:defRPr/>
            </a:pPr>
            <a:r>
              <a:rPr lang="en-US" sz="1800" dirty="0"/>
              <a:t>eLearning</a:t>
            </a:r>
          </a:p>
          <a:p>
            <a:pPr>
              <a:defRPr/>
            </a:pPr>
            <a:endParaRPr lang="en-US" sz="1800" dirty="0"/>
          </a:p>
        </p:txBody>
      </p:sp>
    </p:spTree>
    <p:extLst>
      <p:ext uri="{BB962C8B-B14F-4D97-AF65-F5344CB8AC3E}">
        <p14:creationId xmlns:p14="http://schemas.microsoft.com/office/powerpoint/2010/main" val="3695885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6297</TotalTime>
  <Words>4055</Words>
  <Application>Microsoft Office PowerPoint</Application>
  <PresentationFormat>On-screen Show (4:3)</PresentationFormat>
  <Paragraphs>549</Paragraphs>
  <Slides>73</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73</vt:i4>
      </vt:variant>
    </vt:vector>
  </HeadingPairs>
  <TitlesOfParts>
    <vt:vector size="84" baseType="lpstr">
      <vt:lpstr>굴림</vt:lpstr>
      <vt:lpstr>ＭＳ Ｐゴシック</vt:lpstr>
      <vt:lpstr>Arial</vt:lpstr>
      <vt:lpstr>Arial Narrow</vt:lpstr>
      <vt:lpstr>Calibri</vt:lpstr>
      <vt:lpstr>Calibri Light</vt:lpstr>
      <vt:lpstr>Symbol</vt:lpstr>
      <vt:lpstr>Times</vt:lpstr>
      <vt:lpstr>Univers LT Std 45 Light</vt:lpstr>
      <vt:lpstr>Wingdings</vt:lpstr>
      <vt:lpstr>Office Theme</vt:lpstr>
      <vt:lpstr>AACSB International </vt:lpstr>
      <vt:lpstr>AACSB’s Mission and Vision</vt:lpstr>
      <vt:lpstr>What does AACSB Offer?</vt:lpstr>
      <vt:lpstr>The AACSB Network</vt:lpstr>
      <vt:lpstr>PowerPoint Presentation</vt:lpstr>
      <vt:lpstr>The AACSB Landscape</vt:lpstr>
      <vt:lpstr>Educational Membership</vt:lpstr>
      <vt:lpstr>Applying for Educational Membership</vt:lpstr>
      <vt:lpstr>Member Benefits</vt:lpstr>
      <vt:lpstr>PowerPoint Presentation</vt:lpstr>
      <vt:lpstr>PowerPoint Presentation</vt:lpstr>
      <vt:lpstr>AACSB Annual Surveys</vt:lpstr>
      <vt:lpstr>Types of Data Available</vt:lpstr>
      <vt:lpstr>Using the Data</vt:lpstr>
      <vt:lpstr>PowerPoint Presentation</vt:lpstr>
      <vt:lpstr>PowerPoint Presentation</vt:lpstr>
      <vt:lpstr>Purpose of Accreditation</vt:lpstr>
      <vt:lpstr>Value of Accreditation </vt:lpstr>
      <vt:lpstr>Accreditation is . . . . </vt:lpstr>
      <vt:lpstr>PowerPoint Presentation</vt:lpstr>
      <vt:lpstr>Delivering Relevant &amp; High-Quality Management Education</vt:lpstr>
      <vt:lpstr>Engagement</vt:lpstr>
      <vt:lpstr>Innovation</vt:lpstr>
      <vt:lpstr>Impact</vt:lpstr>
      <vt:lpstr>Discussion</vt:lpstr>
      <vt:lpstr>Initial Accreditation Process</vt:lpstr>
      <vt:lpstr>Eligibility Criteria</vt:lpstr>
      <vt:lpstr>Eligibility Criteria</vt:lpstr>
      <vt:lpstr>Scope of Accreditation</vt:lpstr>
      <vt:lpstr>Unit Criteria</vt:lpstr>
      <vt:lpstr>Reasons for Program Exclusion</vt:lpstr>
      <vt:lpstr>Accounting Accreditation</vt:lpstr>
      <vt:lpstr>Initial Accreditation Process </vt:lpstr>
      <vt:lpstr>Eligibility Process</vt:lpstr>
      <vt:lpstr>Guidelines for Completion</vt:lpstr>
      <vt:lpstr>Guidelines for Submission</vt:lpstr>
      <vt:lpstr>Eligibility Application Next Steps</vt:lpstr>
      <vt:lpstr>Assignment of Mentor</vt:lpstr>
      <vt:lpstr>What to expect from the Mentor</vt:lpstr>
      <vt:lpstr>Working with your mentor</vt:lpstr>
      <vt:lpstr>Working with your AACSB Staff Liaison</vt:lpstr>
      <vt:lpstr>Guidelines for Development of the initial Self-Evaluation Report (iSER)</vt:lpstr>
      <vt:lpstr>Gap Analysis</vt:lpstr>
      <vt:lpstr>iSER Development</vt:lpstr>
      <vt:lpstr>Characteristics of the iSER</vt:lpstr>
      <vt:lpstr>iSER Process</vt:lpstr>
      <vt:lpstr>iSER update process</vt:lpstr>
      <vt:lpstr>iSER update con’d</vt:lpstr>
      <vt:lpstr>Evaluation of Alignment Progress</vt:lpstr>
      <vt:lpstr>Application for Initial Accreditation Visit</vt:lpstr>
      <vt:lpstr>The Initial Accreditation Visit</vt:lpstr>
      <vt:lpstr>Elements of a Positive Visit</vt:lpstr>
      <vt:lpstr>Elements of a Positive Visit- continued</vt:lpstr>
      <vt:lpstr>Continuous Improvement Review Process </vt:lpstr>
      <vt:lpstr>Continuous Improvement Review Philosophy</vt:lpstr>
      <vt:lpstr>Continuous Improvement Review Summary</vt:lpstr>
      <vt:lpstr>Continuous Improvement Review Summary</vt:lpstr>
      <vt:lpstr>Accreditation Standards Overview</vt:lpstr>
      <vt:lpstr>Strategic Management and Innovation</vt:lpstr>
      <vt:lpstr>Participants – Students, Faculty and Professional Staff</vt:lpstr>
      <vt:lpstr>Learning and Teaching</vt:lpstr>
      <vt:lpstr>Academic and Professional Engagement</vt:lpstr>
      <vt:lpstr>PowerPoint Presentation</vt:lpstr>
      <vt:lpstr>AACSB – Accreditation Volunteer Roles</vt:lpstr>
      <vt:lpstr>Role of the Mentor</vt:lpstr>
      <vt:lpstr>Initial Accreditation Chair</vt:lpstr>
      <vt:lpstr> Initial Accreditation Team</vt:lpstr>
      <vt:lpstr>The Continuous Improvement Review Team Chair  </vt:lpstr>
      <vt:lpstr>Continuous Improvement Review Team Members  </vt:lpstr>
      <vt:lpstr>Committee Member</vt:lpstr>
      <vt:lpstr>Committee Member</vt:lpstr>
      <vt:lpstr>Comparison of Volunteer Roles</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Nolan Scales</dc:creator>
  <cp:lastModifiedBy>Amy Memon</cp:lastModifiedBy>
  <cp:revision>34</cp:revision>
  <dcterms:created xsi:type="dcterms:W3CDTF">2015-08-05T14:56:22Z</dcterms:created>
  <dcterms:modified xsi:type="dcterms:W3CDTF">2016-11-13T16:25:43Z</dcterms:modified>
</cp:coreProperties>
</file>