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7" r:id="rId2"/>
    <p:sldId id="343" r:id="rId3"/>
    <p:sldId id="329" r:id="rId4"/>
    <p:sldId id="263" r:id="rId5"/>
    <p:sldId id="264" r:id="rId6"/>
    <p:sldId id="328" r:id="rId7"/>
    <p:sldId id="342" r:id="rId8"/>
    <p:sldId id="301" r:id="rId9"/>
    <p:sldId id="302" r:id="rId10"/>
    <p:sldId id="303" r:id="rId11"/>
    <p:sldId id="273" r:id="rId12"/>
    <p:sldId id="336" r:id="rId13"/>
    <p:sldId id="318" r:id="rId14"/>
    <p:sldId id="338" r:id="rId15"/>
    <p:sldId id="339" r:id="rId16"/>
    <p:sldId id="323" r:id="rId17"/>
    <p:sldId id="330" r:id="rId18"/>
    <p:sldId id="333" r:id="rId19"/>
    <p:sldId id="335" r:id="rId20"/>
    <p:sldId id="341" r:id="rId21"/>
    <p:sldId id="306" r:id="rId22"/>
    <p:sldId id="284" r:id="rId23"/>
    <p:sldId id="285" r:id="rId24"/>
    <p:sldId id="286" r:id="rId25"/>
    <p:sldId id="287" r:id="rId26"/>
    <p:sldId id="352" r:id="rId27"/>
    <p:sldId id="353" r:id="rId28"/>
    <p:sldId id="354" r:id="rId29"/>
    <p:sldId id="355" r:id="rId30"/>
    <p:sldId id="292" r:id="rId31"/>
    <p:sldId id="357" r:id="rId32"/>
    <p:sldId id="313" r:id="rId33"/>
    <p:sldId id="294" r:id="rId34"/>
    <p:sldId id="363" r:id="rId35"/>
    <p:sldId id="364" r:id="rId36"/>
    <p:sldId id="365" r:id="rId37"/>
    <p:sldId id="307" r:id="rId38"/>
    <p:sldId id="366" r:id="rId39"/>
    <p:sldId id="367" r:id="rId40"/>
    <p:sldId id="368" r:id="rId41"/>
    <p:sldId id="300" r:id="rId42"/>
    <p:sldId id="358" r:id="rId43"/>
    <p:sldId id="359" r:id="rId44"/>
    <p:sldId id="36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Jongma" initials="TJ" lastIdx="8" clrIdx="0">
    <p:extLst>
      <p:ext uri="{19B8F6BF-5375-455C-9EA6-DF929625EA0E}">
        <p15:presenceInfo xmlns:p15="http://schemas.microsoft.com/office/powerpoint/2012/main" userId="S-1-5-21-134358401-209276890-1415713722-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1"/>
    <a:srgbClr val="008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8029" autoAdjust="0"/>
  </p:normalViewPr>
  <p:slideViewPr>
    <p:cSldViewPr snapToGrid="0">
      <p:cViewPr varScale="1">
        <p:scale>
          <a:sx n="92" d="100"/>
          <a:sy n="92" d="100"/>
        </p:scale>
        <p:origin x="85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429AA-DE2B-4CF4-8806-525145C903D5}" type="datetimeFigureOut">
              <a:rPr lang="en-US" smtClean="0"/>
              <a:t>11/5/2017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6509B-57F3-494A-A313-BB6159211CB8}" type="slidenum">
              <a:rPr lang="en-US" smtClean="0"/>
              <a:t>‹#›</a:t>
            </a:fld>
            <a:endParaRPr lang="en-US"/>
          </a:p>
        </p:txBody>
      </p:sp>
    </p:spTree>
    <p:extLst>
      <p:ext uri="{BB962C8B-B14F-4D97-AF65-F5344CB8AC3E}">
        <p14:creationId xmlns:p14="http://schemas.microsoft.com/office/powerpoint/2010/main" val="26019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420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r>
              <a:rPr lang="en-US" dirty="0" smtClean="0"/>
              <a:t>As an AACSB member,</a:t>
            </a:r>
            <a:r>
              <a:rPr lang="en-US" baseline="0" dirty="0" smtClean="0"/>
              <a:t> regardless of accreditation status, the data AACSB collects can be useful to you in a number of ways: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Identify business schools with similar characteristics that may be peer or aspirant schools.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Find other AACSB member schools that are looking for partnerships with schools like yours.</a:t>
            </a:r>
          </a:p>
          <a:p>
            <a:pPr marL="228600" indent="-228600">
              <a:buAutoNum type="arabicParenR"/>
            </a:pPr>
            <a:r>
              <a:rPr lang="en-US" baseline="0" dirty="0" smtClean="0"/>
              <a:t>Understanding trends related to the industry; e.g., doctoral faculty production, enrollment levels in various types of programs, or trends in operating budget levels.</a:t>
            </a:r>
          </a:p>
          <a:p>
            <a:pPr marL="0" indent="0">
              <a:buNone/>
            </a:pPr>
            <a:endParaRPr lang="en-US" baseline="0" dirty="0" smtClean="0"/>
          </a:p>
          <a:p>
            <a:pPr>
              <a:buFont typeface="Arial" panose="020B0604020202020204" pitchFamily="34" charset="0"/>
              <a:buChar char="•"/>
            </a:pPr>
            <a:r>
              <a:rPr lang="en-US" sz="1800" dirty="0" smtClean="0">
                <a:latin typeface="Arial" panose="020B0604020202020204" pitchFamily="34" charset="0"/>
                <a:cs typeface="Arial" panose="020B0604020202020204" pitchFamily="34" charset="0"/>
              </a:rPr>
              <a:t>Determine your peers and aspirants for continuous improvement benchmarking and/or quality assurance purposes</a:t>
            </a:r>
          </a:p>
          <a:p>
            <a:pPr>
              <a:buFont typeface="Arial" panose="020B0604020202020204" pitchFamily="34" charset="0"/>
              <a:buChar char="•"/>
            </a:pPr>
            <a:r>
              <a:rPr lang="en-US" sz="1800" dirty="0" smtClean="0">
                <a:latin typeface="Arial" panose="020B0604020202020204" pitchFamily="34" charset="0"/>
                <a:cs typeface="Arial" panose="020B0604020202020204" pitchFamily="34" charset="0"/>
              </a:rPr>
              <a:t>Find potential collaborative partners</a:t>
            </a:r>
          </a:p>
          <a:p>
            <a:pPr>
              <a:buFont typeface="Arial" panose="020B0604020202020204" pitchFamily="34" charset="0"/>
              <a:buChar char="•"/>
            </a:pPr>
            <a:r>
              <a:rPr lang="en-US" sz="1800" dirty="0" smtClean="0">
                <a:latin typeface="Arial" panose="020B0604020202020204" pitchFamily="34" charset="0"/>
                <a:cs typeface="Arial" panose="020B0604020202020204" pitchFamily="34" charset="0"/>
              </a:rPr>
              <a:t>Understand trends in the management education industry</a:t>
            </a:r>
          </a:p>
          <a:p>
            <a:pPr lvl="3">
              <a:buFont typeface="Arial" panose="020B0604020202020204" pitchFamily="34" charset="0"/>
              <a:buChar char="•"/>
            </a:pPr>
            <a:r>
              <a:rPr lang="en-US" sz="1500" dirty="0" smtClean="0">
                <a:latin typeface="Arial" panose="020B0604020202020204" pitchFamily="34" charset="0"/>
                <a:cs typeface="Arial" panose="020B0604020202020204" pitchFamily="34" charset="0"/>
              </a:rPr>
              <a:t>Doctoral faculty demand</a:t>
            </a:r>
          </a:p>
          <a:p>
            <a:pPr lvl="3">
              <a:buFont typeface="Arial" panose="020B0604020202020204" pitchFamily="34" charset="0"/>
              <a:buChar char="•"/>
            </a:pPr>
            <a:r>
              <a:rPr lang="en-US" sz="1500" dirty="0" smtClean="0">
                <a:latin typeface="Arial" panose="020B0604020202020204" pitchFamily="34" charset="0"/>
                <a:cs typeface="Arial" panose="020B0604020202020204" pitchFamily="34" charset="0"/>
              </a:rPr>
              <a:t>Popularity of different degree types</a:t>
            </a:r>
          </a:p>
          <a:p>
            <a:pPr lvl="3">
              <a:buFont typeface="Arial" panose="020B0604020202020204" pitchFamily="34" charset="0"/>
              <a:buChar char="•"/>
            </a:pPr>
            <a:r>
              <a:rPr lang="en-US" sz="1500" dirty="0" smtClean="0">
                <a:latin typeface="Arial" panose="020B0604020202020204" pitchFamily="34" charset="0"/>
                <a:cs typeface="Arial" panose="020B0604020202020204" pitchFamily="34" charset="0"/>
              </a:rPr>
              <a:t>Operating budget trends</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importantly, we have a dedicated DataDirect team in place to assist you with accessing the site at anytime. </a:t>
            </a:r>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71214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Prioritize resources</a:t>
            </a:r>
            <a:r>
              <a:rPr lang="en-US" baseline="0" dirty="0" smtClean="0"/>
              <a:t> A&amp;A and highlight.</a:t>
            </a:r>
            <a:endParaRPr lang="en-US" dirty="0"/>
          </a:p>
        </p:txBody>
      </p:sp>
      <p:sp>
        <p:nvSpPr>
          <p:cNvPr id="4" name="Slide Number Placeholder 3"/>
          <p:cNvSpPr>
            <a:spLocks noGrp="1"/>
          </p:cNvSpPr>
          <p:nvPr>
            <p:ph type="sldNum" sz="quarter" idx="10"/>
          </p:nvPr>
        </p:nvSpPr>
        <p:spPr/>
        <p:txBody>
          <a:bodyPr/>
          <a:lstStyle/>
          <a:p>
            <a:fld id="{5743CFFE-4489-45B8-83BD-92C7B7243B87}" type="slidenum">
              <a:rPr lang="en-US" smtClean="0"/>
              <a:t>18</a:t>
            </a:fld>
            <a:endParaRPr lang="en-US"/>
          </a:p>
        </p:txBody>
      </p:sp>
    </p:spTree>
    <p:extLst>
      <p:ext uri="{BB962C8B-B14F-4D97-AF65-F5344CB8AC3E}">
        <p14:creationId xmlns:p14="http://schemas.microsoft.com/office/powerpoint/2010/main" val="248400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19</a:t>
            </a:fld>
            <a:endParaRPr lang="en-US"/>
          </a:p>
        </p:txBody>
      </p:sp>
    </p:spTree>
    <p:extLst>
      <p:ext uri="{BB962C8B-B14F-4D97-AF65-F5344CB8AC3E}">
        <p14:creationId xmlns:p14="http://schemas.microsoft.com/office/powerpoint/2010/main" val="237889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0551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features of AACSB</a:t>
            </a:r>
            <a:r>
              <a:rPr lang="en-US" baseline="0" dirty="0" smtClean="0"/>
              <a:t> accreditation. Again, the focus is on quality and continuous improvement. Accreditation process is mission driven and therefore supports and encourages variety in mission statements. AACSB has a very diverse population of accredited schools (i.e. top research institutions, teaching schools, large, small, etc.). Research and the advancement of knowledge is also a central tenet in AACSB accreditation. Quote Jerry: research is a non-negotiable aspect of accreditation and we will discuss this later on. Also currency of the curriculum and its ability to prepare students not only for the present but also the future is important. </a:t>
            </a:r>
            <a:endParaRPr lang="en-US" dirty="0" smtClean="0"/>
          </a:p>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5762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AACSB’s 2013 Standards, which focus on engagement, innovation, and impact, can help us meet the new challenges and opportunities, mitigating and taking advantage of disruptive forces. By being better engaged with business, we can keep our finger on the pulse of management needs and make sure we are “in the loop” for potential disruptions. By being innovative, schools can maximize the possibility that they are prepared for and can benefit from disruptions. We know in science and fields like venture capital, there are potentially high returns to innovation—whether on a large-scale experimentation or through “little bets.” As a result, business schools can make the positive impact on business, society, and their graduates that they were created to make.</a:t>
            </a:r>
          </a:p>
          <a:p>
            <a:endParaRPr lang="en-US" dirty="0"/>
          </a:p>
        </p:txBody>
      </p:sp>
      <p:sp>
        <p:nvSpPr>
          <p:cNvPr id="4" name="Slide Number Placeholder 3"/>
          <p:cNvSpPr>
            <a:spLocks noGrp="1"/>
          </p:cNvSpPr>
          <p:nvPr>
            <p:ph type="sldNum" sz="quarter" idx="10"/>
          </p:nvPr>
        </p:nvSpPr>
        <p:spPr/>
        <p:txBody>
          <a:bodyPr/>
          <a:lstStyle/>
          <a:p>
            <a:fld id="{6BA5DABE-7D2A-4DB1-9E42-4078443F6147}" type="slidenum">
              <a:rPr lang="en-US" smtClean="0"/>
              <a:t>26</a:t>
            </a:fld>
            <a:endParaRPr lang="en-US" dirty="0"/>
          </a:p>
        </p:txBody>
      </p:sp>
    </p:spTree>
    <p:extLst>
      <p:ext uri="{BB962C8B-B14F-4D97-AF65-F5344CB8AC3E}">
        <p14:creationId xmlns:p14="http://schemas.microsoft.com/office/powerpoint/2010/main" val="176154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a:defRPr/>
            </a:pPr>
            <a:r>
              <a:rPr lang="en-US" dirty="0" smtClean="0"/>
              <a:t>Shared common purpose across all b schools is the preparation of students for meaningful professional, social and personal lives</a:t>
            </a:r>
          </a:p>
          <a:p>
            <a:pPr defTabSz="882305" fontAlgn="base">
              <a:spcBef>
                <a:spcPct val="30000"/>
              </a:spcBef>
              <a:spcAft>
                <a:spcPct val="0"/>
              </a:spcAft>
              <a:defRPr/>
            </a:pPr>
            <a:r>
              <a:rPr lang="en-US" b="1" dirty="0" smtClean="0"/>
              <a:t>Criterion B UNDER Part 1: Core Values and Guiding Principles- page 5 accreditation standards- COLLEGIATE ENVIRONMENT</a:t>
            </a:r>
          </a:p>
          <a:p>
            <a:endParaRPr lang="en-US" dirty="0" smtClean="0"/>
          </a:p>
          <a:p>
            <a:r>
              <a:rPr lang="en-US" b="1" dirty="0" smtClean="0"/>
              <a:t>Standard 1: The school articulates a clear and distinctive mission, the expected</a:t>
            </a:r>
          </a:p>
          <a:p>
            <a:r>
              <a:rPr lang="en-US" b="1" dirty="0" smtClean="0"/>
              <a:t>outcomes this mission implies, and strategies outlining how these outcomes will be</a:t>
            </a:r>
          </a:p>
          <a:p>
            <a:r>
              <a:rPr lang="en-US" b="1" dirty="0" smtClean="0"/>
              <a:t>achieved. The school has a history of achievement and improvement and specifies future</a:t>
            </a:r>
          </a:p>
          <a:p>
            <a:r>
              <a:rPr lang="en-US" b="1" dirty="0" smtClean="0"/>
              <a:t>actions for continuous improvement and innovation consistent with this mission,</a:t>
            </a:r>
          </a:p>
          <a:p>
            <a:r>
              <a:rPr lang="en-US" b="1" dirty="0" smtClean="0"/>
              <a:t>expected outcomes, and strategies. [MISSION, IMPACT, AND INNOVATION]</a:t>
            </a:r>
          </a:p>
          <a:p>
            <a:endParaRPr lang="en-US" b="1" dirty="0" smtClean="0"/>
          </a:p>
          <a:p>
            <a:r>
              <a:rPr lang="en-US" b="1" dirty="0" smtClean="0"/>
              <a:t>Examples: </a:t>
            </a:r>
            <a:r>
              <a:rPr lang="en-US" b="0" dirty="0" smtClean="0"/>
              <a:t>having practitioners</a:t>
            </a:r>
            <a:r>
              <a:rPr lang="en-US" b="0" baseline="0" dirty="0" smtClean="0"/>
              <a:t> on the Board or reviewing curriculum; internships; organizing public events on campus</a:t>
            </a:r>
            <a:endParaRPr lang="en-US" b="0" dirty="0" smtClean="0"/>
          </a:p>
          <a:p>
            <a:endParaRPr lang="en-US" dirty="0"/>
          </a:p>
        </p:txBody>
      </p:sp>
      <p:sp>
        <p:nvSpPr>
          <p:cNvPr id="4" name="Slide Number Placeholder 3"/>
          <p:cNvSpPr>
            <a:spLocks noGrp="1"/>
          </p:cNvSpPr>
          <p:nvPr>
            <p:ph type="sldNum" sz="quarter" idx="10"/>
          </p:nvPr>
        </p:nvSpPr>
        <p:spPr/>
        <p:txBody>
          <a:bodyPr/>
          <a:lstStyle/>
          <a:p>
            <a:fld id="{7236509B-57F3-494A-A313-BB6159211CB8}" type="slidenum">
              <a:rPr lang="en-US" smtClean="0"/>
              <a:t>27</a:t>
            </a:fld>
            <a:endParaRPr lang="en-US"/>
          </a:p>
        </p:txBody>
      </p:sp>
    </p:spTree>
    <p:extLst>
      <p:ext uri="{BB962C8B-B14F-4D97-AF65-F5344CB8AC3E}">
        <p14:creationId xmlns:p14="http://schemas.microsoft.com/office/powerpoint/2010/main" val="426347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fontAlgn="base">
              <a:spcBef>
                <a:spcPct val="30000"/>
              </a:spcBef>
              <a:spcAft>
                <a:spcPct val="0"/>
              </a:spcAft>
              <a:defRPr/>
            </a:pPr>
            <a:r>
              <a:rPr lang="en-US" b="1" dirty="0" smtClean="0"/>
              <a:t>Standard 1:  The school articulates a clear and distinctive mission, the expected outcomes this mission implies, and strategies outlining how these outcomes will be achieved. The school has a history of achievement and improvement and specifies future actions for continuous improvement and innovation consistent with this mission, expected outcomes, and strategies. [MISSION, IMPACT, AND INNOVATION]</a:t>
            </a:r>
          </a:p>
          <a:p>
            <a:pPr defTabSz="882305" fontAlgn="base">
              <a:spcBef>
                <a:spcPct val="30000"/>
              </a:spcBef>
              <a:spcAft>
                <a:spcPct val="0"/>
              </a:spcAft>
              <a:defRPr/>
            </a:pPr>
            <a:endParaRPr lang="en-US" b="1" dirty="0" smtClean="0"/>
          </a:p>
          <a:p>
            <a:r>
              <a:rPr lang="en-US" b="1" dirty="0" smtClean="0"/>
              <a:t>Global partnerships</a:t>
            </a:r>
            <a:r>
              <a:rPr lang="en-US" b="0" dirty="0" smtClean="0"/>
              <a:t>;</a:t>
            </a:r>
            <a:r>
              <a:rPr lang="en-US" b="0" baseline="0" dirty="0" smtClean="0"/>
              <a:t> joint programs; digital learning (NEOMA &gt; immersive virtual reality courses with headsets: breaking the learning routine and hands-on experience of new technology)</a:t>
            </a:r>
            <a:endParaRPr lang="en-US" b="1" dirty="0" smtClean="0"/>
          </a:p>
        </p:txBody>
      </p:sp>
      <p:sp>
        <p:nvSpPr>
          <p:cNvPr id="4" name="Slide Number Placeholder 3"/>
          <p:cNvSpPr>
            <a:spLocks noGrp="1"/>
          </p:cNvSpPr>
          <p:nvPr>
            <p:ph type="sldNum" sz="quarter" idx="10"/>
          </p:nvPr>
        </p:nvSpPr>
        <p:spPr/>
        <p:txBody>
          <a:bodyPr/>
          <a:lstStyle/>
          <a:p>
            <a:fld id="{7236509B-57F3-494A-A313-BB6159211CB8}" type="slidenum">
              <a:rPr lang="en-US" smtClean="0"/>
              <a:t>28</a:t>
            </a:fld>
            <a:endParaRPr lang="en-US"/>
          </a:p>
        </p:txBody>
      </p:sp>
    </p:spTree>
    <p:extLst>
      <p:ext uri="{BB962C8B-B14F-4D97-AF65-F5344CB8AC3E}">
        <p14:creationId xmlns:p14="http://schemas.microsoft.com/office/powerpoint/2010/main" val="94015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Be aware of focus first on high quality inputs (human, financial, physical) and the outcomes of those inputs within the context of the b schools mission and strategies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altLang="en-US" dirty="0" smtClean="0"/>
              <a:t>IC impact on theory = creation of</a:t>
            </a:r>
            <a:r>
              <a:rPr lang="en-US" altLang="en-US" baseline="0" dirty="0" smtClean="0"/>
              <a:t> new knowledge</a:t>
            </a:r>
            <a:endParaRPr lang="en-US" altLang="en-US" dirty="0" smtClean="0"/>
          </a:p>
          <a:p>
            <a:r>
              <a:rPr lang="en-US" altLang="en-US" dirty="0" smtClean="0"/>
              <a:t>IC impact on teaching </a:t>
            </a:r>
            <a:r>
              <a:rPr lang="en-US" altLang="en-US" baseline="0" dirty="0" smtClean="0"/>
              <a:t>= spreading this new knowledge</a:t>
            </a:r>
          </a:p>
          <a:p>
            <a:r>
              <a:rPr lang="en-US" altLang="en-US" baseline="0" dirty="0" smtClean="0"/>
              <a:t>IC impact on practice = the use of this new knowledge</a:t>
            </a:r>
          </a:p>
          <a:p>
            <a:endParaRPr lang="en-US" b="1" baseline="0" dirty="0" smtClean="0"/>
          </a:p>
          <a:p>
            <a:r>
              <a:rPr lang="en-US" b="1" baseline="0" dirty="0" smtClean="0"/>
              <a:t>Examples:</a:t>
            </a:r>
            <a:r>
              <a:rPr lang="en-US" b="0" baseline="0" dirty="0" smtClean="0"/>
              <a:t> </a:t>
            </a:r>
          </a:p>
          <a:p>
            <a:r>
              <a:rPr lang="en-US" b="0" baseline="0" dirty="0" smtClean="0"/>
              <a:t>- </a:t>
            </a:r>
            <a:r>
              <a:rPr lang="en-US" b="0" baseline="0" dirty="0" err="1" smtClean="0"/>
              <a:t>Uni</a:t>
            </a:r>
            <a:r>
              <a:rPr lang="en-US" b="0" baseline="0" dirty="0" smtClean="0"/>
              <a:t> of Manchester: </a:t>
            </a:r>
            <a:r>
              <a:rPr lang="en-US" b="0" baseline="0" dirty="0" err="1" smtClean="0"/>
              <a:t>creater</a:t>
            </a:r>
            <a:r>
              <a:rPr lang="en-US" b="0" baseline="0" dirty="0" smtClean="0"/>
              <a:t> Health Services Research Centre, bringing together health and business researchers to develop new perspectives on how health and social care can be delivered; </a:t>
            </a:r>
          </a:p>
          <a:p>
            <a:r>
              <a:rPr lang="en-US" b="0" baseline="0" dirty="0" smtClean="0"/>
              <a:t>- DCU delivers 2 programs at </a:t>
            </a:r>
            <a:r>
              <a:rPr lang="en-US" sz="1200" b="0" i="0" kern="1200" dirty="0" smtClean="0">
                <a:solidFill>
                  <a:schemeClr val="tx1"/>
                </a:solidFill>
                <a:effectLst/>
                <a:latin typeface="+mn-lt"/>
                <a:ea typeface="+mn-ea"/>
                <a:cs typeface="+mn-cs"/>
              </a:rPr>
              <a:t>Princess Nora </a:t>
            </a:r>
            <a:r>
              <a:rPr lang="en-US" sz="1200" b="0" i="0" kern="1200" dirty="0" err="1" smtClean="0">
                <a:solidFill>
                  <a:schemeClr val="tx1"/>
                </a:solidFill>
                <a:effectLst/>
                <a:latin typeface="+mn-lt"/>
                <a:ea typeface="+mn-ea"/>
                <a:cs typeface="+mn-cs"/>
              </a:rPr>
              <a:t>bint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Abdulrahman</a:t>
            </a:r>
            <a:r>
              <a:rPr lang="en-US" sz="1200" b="0" i="0" kern="1200" dirty="0" smtClean="0">
                <a:solidFill>
                  <a:schemeClr val="tx1"/>
                </a:solidFill>
                <a:effectLst/>
                <a:latin typeface="+mn-lt"/>
                <a:ea typeface="+mn-ea"/>
                <a:cs typeface="+mn-cs"/>
              </a:rPr>
              <a:t> University (PNU) in Riyadh, Saudi Arabia. With over 50, 000 students, PNU is the world's largest female only university. DCU faculty teaches online.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7236509B-57F3-494A-A313-BB6159211CB8}" type="slidenum">
              <a:rPr lang="en-US" smtClean="0"/>
              <a:t>29</a:t>
            </a:fld>
            <a:endParaRPr lang="en-US"/>
          </a:p>
        </p:txBody>
      </p:sp>
    </p:spTree>
    <p:extLst>
      <p:ext uri="{BB962C8B-B14F-4D97-AF65-F5344CB8AC3E}">
        <p14:creationId xmlns:p14="http://schemas.microsoft.com/office/powerpoint/2010/main" val="4179478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Initial Accreditation page: http://www.aacsb.edu/accreditation/business/initial-accreditation.aspx</a:t>
            </a:r>
          </a:p>
          <a:p>
            <a:endParaRPr lang="en-US" dirty="0" smtClean="0"/>
          </a:p>
          <a:p>
            <a:r>
              <a:rPr lang="en-US" dirty="0" smtClean="0"/>
              <a:t>Link to CIR page: http://www.aacsb.edu/accreditation/business/continuous-improvement-review/</a:t>
            </a:r>
          </a:p>
          <a:p>
            <a:endParaRPr lang="en-US" dirty="0"/>
          </a:p>
        </p:txBody>
      </p:sp>
      <p:sp>
        <p:nvSpPr>
          <p:cNvPr id="4" name="Slide Number Placeholder 3"/>
          <p:cNvSpPr>
            <a:spLocks noGrp="1"/>
          </p:cNvSpPr>
          <p:nvPr>
            <p:ph type="sldNum" sz="quarter" idx="10"/>
          </p:nvPr>
        </p:nvSpPr>
        <p:spPr/>
        <p:txBody>
          <a:bodyPr/>
          <a:lstStyle/>
          <a:p>
            <a:fld id="{6BA5DABE-7D2A-4DB1-9E42-4078443F6147}" type="slidenum">
              <a:rPr lang="en-US" smtClean="0"/>
              <a:t>32</a:t>
            </a:fld>
            <a:endParaRPr lang="en-US"/>
          </a:p>
        </p:txBody>
      </p:sp>
    </p:spTree>
    <p:extLst>
      <p:ext uri="{BB962C8B-B14F-4D97-AF65-F5344CB8AC3E}">
        <p14:creationId xmlns:p14="http://schemas.microsoft.com/office/powerpoint/2010/main" val="266647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new brand essence (and tagline),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“Business Education. Connected.” crystalizes our role in connecting the world’s business educators, corporate learning executives, and business students. Through connection and sharing of global, diverse perspectives, we are all stronger.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is the significance of the pattern in our visual brand?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weave pattern is a prominent feature of our new visual brand. It represents how we connect people (from academia and business) and ideas to create strong results. The dynamic nature of the pattern lends impact to all of our communications, and its flexibility conveys AACSB’s adaptive nature. The pattern comprises our core color palette, which is anchored by dark teal and accented by a suite of bright colors. This palette was designed to convey the optimism and forward-thinking nature of AACSB.</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 did AACSB decide to create a new brand?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AACSB’s Advocacy and Awareness initiative supports the new mission, strategies, and collective vision for business education that were released as part of our centennial celebration in 2016. With those important milestones comes a renewed focus on how we communicate to help business educators, students, business, industry stakeholders, and the world understand the critical role that business education plays in developing the leaders of tomorrow. It represents the optimism we all feel and how AACSB can contribute to the success of our members and, through them, to a more prosperous world in support of our mission and vision for the future.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How was the brand developed?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created the brand by engaging the people who know us best—AACSB staff and global membership—through interviews and online surveys. We also surveyed students and business learning executives. Our goal was to acquire a truly 360-degree understanding of how we are perceived by our most important audiences and what they need and expect from us to make them more successful. The perspectives and insights from this research informed every aspect of the brand, from the research phase to strategy development to visual design—and now to our launch.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is the ‘big idea’ behind the brand?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research revealed to us that our members value the connections AACSB provides: connections to their colleagues, to their peers in other regions and countries, and to businesses. They value the connections we provide to new ideas and best practices through our publications and research. They value the connections they make through networking at our many events. They value our quality assurance tools and expertise. This insight into what our members most value led to the essence of the brand: “Business Education. Connected.”</a:t>
            </a:r>
          </a:p>
          <a:p>
            <a:endParaRPr lang="en-US" dirty="0"/>
          </a:p>
        </p:txBody>
      </p:sp>
      <p:sp>
        <p:nvSpPr>
          <p:cNvPr id="4" name="Slide Number Placeholder 3"/>
          <p:cNvSpPr>
            <a:spLocks noGrp="1"/>
          </p:cNvSpPr>
          <p:nvPr>
            <p:ph type="sldNum" sz="quarter" idx="10"/>
          </p:nvPr>
        </p:nvSpPr>
        <p:spPr/>
        <p:txBody>
          <a:bodyPr/>
          <a:lstStyle/>
          <a:p>
            <a:pPr>
              <a:defRPr/>
            </a:pPr>
            <a:fld id="{EFA17D57-60C6-41D7-8507-2CDC1319B906}" type="slidenum">
              <a:rPr lang="en-US" smtClean="0"/>
              <a:pPr>
                <a:defRPr/>
              </a:pPr>
              <a:t>2</a:t>
            </a:fld>
            <a:endParaRPr lang="en-US" dirty="0"/>
          </a:p>
        </p:txBody>
      </p:sp>
    </p:spTree>
    <p:extLst>
      <p:ext uri="{BB962C8B-B14F-4D97-AF65-F5344CB8AC3E}">
        <p14:creationId xmlns:p14="http://schemas.microsoft.com/office/powerpoint/2010/main" val="416689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Establishes the context for accreditation reviews</a:t>
            </a:r>
          </a:p>
          <a:p>
            <a:r>
              <a:rPr lang="en-US" altLang="en-US" dirty="0" smtClean="0"/>
              <a:t>Engages students, faculty, support staff, and the business community in the life of the business school</a:t>
            </a:r>
          </a:p>
          <a:p>
            <a:r>
              <a:rPr lang="en-US" altLang="en-US" dirty="0" smtClean="0"/>
              <a:t>Implies stability and sufficient human resources to accomplish the mission</a:t>
            </a:r>
          </a:p>
          <a:p>
            <a:r>
              <a:rPr lang="en-US" altLang="en-US" dirty="0" smtClean="0"/>
              <a:t>Implies sufficient infrastructure provided by the institution to accomplish the mission</a:t>
            </a:r>
          </a:p>
          <a:p>
            <a:r>
              <a:rPr lang="en-US" altLang="en-US" dirty="0" smtClean="0"/>
              <a:t>Accreditation of the business programs must be embraced as a key strategic goal of the university</a:t>
            </a:r>
          </a:p>
          <a:p>
            <a:r>
              <a:rPr lang="en-US" altLang="en-US" dirty="0" smtClean="0"/>
              <a:t>The magnitude of the necessary culture transformation and sustainable rate of change must be supported</a:t>
            </a:r>
          </a:p>
          <a:p>
            <a:endParaRPr lang="en-US" altLang="en-US" dirty="0" smtClean="0"/>
          </a:p>
        </p:txBody>
      </p:sp>
      <p:sp>
        <p:nvSpPr>
          <p:cNvPr id="4" name="Slide Number Placeholder 3"/>
          <p:cNvSpPr>
            <a:spLocks noGrp="1"/>
          </p:cNvSpPr>
          <p:nvPr>
            <p:ph type="sldNum" sz="quarter" idx="10"/>
          </p:nvPr>
        </p:nvSpPr>
        <p:spPr/>
        <p:txBody>
          <a:bodyPr/>
          <a:lstStyle/>
          <a:p>
            <a:fld id="{05D4A3D5-EFA2-402A-91F7-9D7637E99E4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5244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VISION </a:t>
            </a:r>
            <a:r>
              <a:rPr lang="en-US" sz="1200" b="0" i="0" u="none" strike="noStrike" kern="1200" baseline="0" dirty="0" smtClean="0">
                <a:solidFill>
                  <a:schemeClr val="tx1"/>
                </a:solidFill>
                <a:latin typeface="+mn-lt"/>
                <a:ea typeface="+mn-ea"/>
                <a:cs typeface="+mn-cs"/>
              </a:rPr>
              <a:t>of AACSB International is to </a:t>
            </a:r>
            <a:r>
              <a:rPr lang="en-US" sz="1200" b="1" i="0" u="none" strike="noStrike" kern="1200" baseline="0" dirty="0" smtClean="0">
                <a:solidFill>
                  <a:schemeClr val="tx1"/>
                </a:solidFill>
                <a:latin typeface="+mn-lt"/>
                <a:ea typeface="+mn-ea"/>
                <a:cs typeface="+mn-cs"/>
              </a:rPr>
              <a:t>transform business education for global prosperity</a:t>
            </a:r>
            <a:r>
              <a:rPr lang="en-US" sz="1200" b="0" i="0" u="none" strike="noStrike" kern="1200" baseline="0" dirty="0" smtClean="0">
                <a:solidFill>
                  <a:schemeClr val="tx1"/>
                </a:solidFill>
                <a:latin typeface="+mn-lt"/>
                <a:ea typeface="+mn-ea"/>
                <a:cs typeface="+mn-cs"/>
              </a:rPr>
              <a:t>. Business and business schools are a force for good, contributing to the world’s economy and to society, and AACSB International plays a significant role in making that benefit better known to all stakeholders − serving business schools, students, business and society.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MISSION </a:t>
            </a:r>
            <a:r>
              <a:rPr lang="en-US" sz="1200" b="0" i="0" u="none" strike="noStrike" kern="1200" baseline="0" dirty="0" smtClean="0">
                <a:solidFill>
                  <a:schemeClr val="tx1"/>
                </a:solidFill>
                <a:latin typeface="+mn-lt"/>
                <a:ea typeface="+mn-ea"/>
                <a:cs typeface="+mn-cs"/>
              </a:rPr>
              <a:t>of AACSB International is to </a:t>
            </a:r>
            <a:r>
              <a:rPr lang="en-US" sz="1200" b="1" i="0" u="none" strike="noStrike" kern="1200" baseline="0" dirty="0" smtClean="0">
                <a:solidFill>
                  <a:schemeClr val="tx1"/>
                </a:solidFill>
                <a:latin typeface="+mn-lt"/>
                <a:ea typeface="+mn-ea"/>
                <a:cs typeface="+mn-cs"/>
              </a:rPr>
              <a:t>foster engagement, accelerate innovation, and amplify impact in business education.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aligned with AACSB accreditation standards for business schools.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AACSB strives to continuously improve engagement among business, faculty, institutions, and students so that business education is aligned with business practice.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fulfill this goal, AACSB International will encourage and accelerate innovation to continuously improve business education. As a result, business education will have a positive impact on business and society − and AACSB will amplify that impact.</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achieving its mission and vision, AACSB will emphasize and model the following</a:t>
            </a:r>
          </a:p>
          <a:p>
            <a:pPr marL="628650" lvl="1"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VALUES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Quality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Inclusion &amp; Diversity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Global Mindset</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Ethics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Social Responsibility, and Community</a:t>
            </a:r>
            <a:r>
              <a:rPr lang="en-US" sz="1200" b="0" i="0" u="none" strike="noStrike" kern="1200" baseline="0" dirty="0" smtClean="0">
                <a:solidFill>
                  <a:schemeClr val="tx1"/>
                </a:solidFill>
                <a:latin typeface="+mn-lt"/>
                <a:ea typeface="+mn-ea"/>
                <a:cs typeface="+mn-cs"/>
              </a:rPr>
              <a: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values will drive AACSB’s future initiatives and interactions with the business education community worldwide.</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[not included in the image, but for reference]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Over the next few years, AACSB International will focus strategically on five key customer‐focused areas as well as key enablers to deliver on our mission:</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Quality Assurance &amp; Quality Improvement (Accreditation)</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Advocacy &amp; Awareness</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The AACSB Network</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Professional Development</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Business Education Intelligence</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Enablers</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D59CC9-AE5E-446D-BC8E-A112F26A41B7}" type="slidenum">
              <a:rPr lang="en-US" smtClean="0"/>
              <a:t>3</a:t>
            </a:fld>
            <a:endParaRPr lang="en-US"/>
          </a:p>
        </p:txBody>
      </p:sp>
    </p:spTree>
    <p:extLst>
      <p:ext uri="{BB962C8B-B14F-4D97-AF65-F5344CB8AC3E}">
        <p14:creationId xmlns:p14="http://schemas.microsoft.com/office/powerpoint/2010/main" val="121879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spcBef>
                <a:spcPct val="0"/>
              </a:spcBef>
              <a:buFontTx/>
              <a:buChar char="•"/>
            </a:pPr>
            <a:r>
              <a:rPr lang="en-US" altLang="en-US" dirty="0" smtClean="0">
                <a:cs typeface="Arial" panose="020B0604020202020204" pitchFamily="34" charset="0"/>
              </a:rPr>
              <a:t>The AACSB Landscape:</a:t>
            </a:r>
          </a:p>
          <a:p>
            <a:pPr marL="169863" indent="-169863">
              <a:spcBef>
                <a:spcPct val="0"/>
              </a:spcBef>
              <a:buFontTx/>
              <a:buChar char="•"/>
            </a:pPr>
            <a:r>
              <a:rPr lang="en-US" altLang="en-US" dirty="0" smtClean="0">
                <a:cs typeface="Arial" panose="020B0604020202020204" pitchFamily="34" charset="0"/>
              </a:rPr>
              <a:t>Total Members: 1,580</a:t>
            </a:r>
          </a:p>
          <a:p>
            <a:pPr marL="361950" lvl="1" indent="-169863">
              <a:spcBef>
                <a:spcPct val="0"/>
              </a:spcBef>
              <a:buFontTx/>
              <a:buChar char="•"/>
            </a:pPr>
            <a:r>
              <a:rPr lang="en-US" altLang="en-US" dirty="0" smtClean="0">
                <a:cs typeface="Arial" panose="020B0604020202020204" pitchFamily="34" charset="0"/>
              </a:rPr>
              <a:t>Educational Members: 1,517</a:t>
            </a:r>
          </a:p>
          <a:p>
            <a:pPr marL="361950" lvl="1" indent="-169863">
              <a:spcBef>
                <a:spcPct val="0"/>
              </a:spcBef>
              <a:buFontTx/>
              <a:buChar char="•"/>
            </a:pPr>
            <a:r>
              <a:rPr lang="en-US" altLang="en-US" dirty="0" smtClean="0">
                <a:cs typeface="Arial" panose="020B0604020202020204" pitchFamily="34" charset="0"/>
              </a:rPr>
              <a:t>Business Members &amp; Management Associations: 63</a:t>
            </a:r>
          </a:p>
          <a:p>
            <a:pPr marL="361950" lvl="1" indent="-169863">
              <a:spcBef>
                <a:spcPct val="0"/>
              </a:spcBef>
              <a:buFontTx/>
              <a:buChar char="•"/>
            </a:pPr>
            <a:r>
              <a:rPr lang="en-US" altLang="en-US" dirty="0" smtClean="0">
                <a:cs typeface="Arial" panose="020B0604020202020204" pitchFamily="34" charset="0"/>
              </a:rPr>
              <a:t>Total Countries/Territories: 97</a:t>
            </a:r>
          </a:p>
          <a:p>
            <a:pPr marL="169863" indent="-169863">
              <a:spcBef>
                <a:spcPct val="0"/>
              </a:spcBef>
              <a:buFontTx/>
              <a:buChar char="•"/>
            </a:pPr>
            <a:r>
              <a:rPr lang="en-US" altLang="en-US" dirty="0" smtClean="0">
                <a:cs typeface="Arial" panose="020B0604020202020204" pitchFamily="34" charset="0"/>
              </a:rPr>
              <a:t>786 accredited business schools in 53 countries</a:t>
            </a:r>
          </a:p>
          <a:p>
            <a:pPr marL="361950" lvl="1" indent="-169863">
              <a:spcBef>
                <a:spcPct val="0"/>
              </a:spcBef>
              <a:buFontTx/>
              <a:buChar char="•"/>
            </a:pPr>
            <a:r>
              <a:rPr lang="en-US" altLang="en-US" dirty="0" smtClean="0">
                <a:cs typeface="Arial" panose="020B0604020202020204" pitchFamily="34" charset="0"/>
              </a:rPr>
              <a:t>186 holding accounting accreditation in 8 countries</a:t>
            </a:r>
          </a:p>
          <a:p>
            <a:pPr marL="169863" indent="-169863">
              <a:spcBef>
                <a:spcPct val="0"/>
              </a:spcBef>
              <a:buFontTx/>
              <a:buChar char="•"/>
            </a:pPr>
            <a:r>
              <a:rPr lang="en-US" altLang="en-US" dirty="0" smtClean="0">
                <a:cs typeface="Arial" panose="020B0604020202020204" pitchFamily="34" charset="0"/>
              </a:rPr>
              <a:t>Events</a:t>
            </a:r>
          </a:p>
          <a:p>
            <a:pPr marL="627063" lvl="1" indent="-169863">
              <a:spcBef>
                <a:spcPct val="0"/>
              </a:spcBef>
              <a:buFontTx/>
              <a:buChar char="•"/>
            </a:pPr>
            <a:r>
              <a:rPr lang="en-US" sz="1200" kern="1200" dirty="0" smtClean="0">
                <a:solidFill>
                  <a:schemeClr val="tx1"/>
                </a:solidFill>
                <a:effectLst/>
                <a:latin typeface="+mn-lt"/>
                <a:ea typeface="+mn-ea"/>
                <a:cs typeface="+mn-cs"/>
              </a:rPr>
              <a:t>SEMINARS:  Public Seminars: 75 spanning 5 continents, 16 countries/territories.</a:t>
            </a:r>
            <a:r>
              <a:rPr lang="en-US" sz="1200" kern="1200" baseline="0" dirty="0" smtClean="0">
                <a:solidFill>
                  <a:schemeClr val="tx1"/>
                </a:solidFill>
                <a:effectLst/>
                <a:latin typeface="+mn-lt"/>
                <a:ea typeface="+mn-ea"/>
                <a:cs typeface="+mn-cs"/>
              </a:rPr>
              <a:t> </a:t>
            </a:r>
          </a:p>
          <a:p>
            <a:pPr marL="627063" lvl="1" indent="-169863">
              <a:spcBef>
                <a:spcPct val="0"/>
              </a:spcBef>
              <a:buFontTx/>
              <a:buChar char="•"/>
            </a:pPr>
            <a:r>
              <a:rPr lang="en-US" sz="1200" kern="1200" dirty="0" smtClean="0">
                <a:solidFill>
                  <a:schemeClr val="tx1"/>
                </a:solidFill>
                <a:effectLst/>
                <a:latin typeface="+mn-lt"/>
                <a:ea typeface="+mn-ea"/>
                <a:cs typeface="+mn-cs"/>
              </a:rPr>
              <a:t>CONFERENCES:  There were 13 conferences in the following countries:  U.S., Peru, China, Germany, Singapore, Italy</a:t>
            </a:r>
          </a:p>
          <a:p>
            <a:endParaRPr lang="en-US" dirty="0"/>
          </a:p>
        </p:txBody>
      </p:sp>
      <p:sp>
        <p:nvSpPr>
          <p:cNvPr id="4" name="Slide Number Placeholder 3"/>
          <p:cNvSpPr>
            <a:spLocks noGrp="1"/>
          </p:cNvSpPr>
          <p:nvPr>
            <p:ph type="sldNum" sz="quarter" idx="10"/>
          </p:nvPr>
        </p:nvSpPr>
        <p:spPr/>
        <p:txBody>
          <a:bodyPr/>
          <a:lstStyle/>
          <a:p>
            <a:fld id="{BCAFFA21-BA76-41A0-B121-ED3DCF89F8B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2829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Membership Benefits</a:t>
            </a:r>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8</a:t>
            </a:fld>
            <a:endParaRPr lang="en-US"/>
          </a:p>
        </p:txBody>
      </p:sp>
    </p:spTree>
    <p:extLst>
      <p:ext uri="{BB962C8B-B14F-4D97-AF65-F5344CB8AC3E}">
        <p14:creationId xmlns:p14="http://schemas.microsoft.com/office/powerpoint/2010/main" val="42568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7330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66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4A3D5-EFA2-402A-91F7-9D7637E99E4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68080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53C7C0-7D5E-4723-85DA-679EE3F4298C}" type="slidenum">
              <a:rPr lang="en-US" smtClean="0"/>
              <a:t>15</a:t>
            </a:fld>
            <a:endParaRPr lang="en-US"/>
          </a:p>
        </p:txBody>
      </p:sp>
    </p:spTree>
    <p:extLst>
      <p:ext uri="{BB962C8B-B14F-4D97-AF65-F5344CB8AC3E}">
        <p14:creationId xmlns:p14="http://schemas.microsoft.com/office/powerpoint/2010/main" val="1497964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235442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555659">
                  <a:tint val="75000"/>
                </a:srgbClr>
              </a:solidFill>
            </a:endParaRPr>
          </a:p>
        </p:txBody>
      </p:sp>
      <p:sp>
        <p:nvSpPr>
          <p:cNvPr id="3" name="Footer Placeholder 2"/>
          <p:cNvSpPr>
            <a:spLocks noGrp="1"/>
          </p:cNvSpPr>
          <p:nvPr>
            <p:ph type="ftr" sz="quarter" idx="11"/>
          </p:nvPr>
        </p:nvSpPr>
        <p:spPr/>
        <p:txBody>
          <a:bodyPr/>
          <a:lstStyle/>
          <a:p>
            <a:endParaRPr lang="en-US">
              <a:solidFill>
                <a:srgbClr val="555659">
                  <a:tint val="75000"/>
                </a:srgbClr>
              </a:solidFill>
            </a:endParaRPr>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spTree>
    <p:extLst>
      <p:ext uri="{BB962C8B-B14F-4D97-AF65-F5344CB8AC3E}">
        <p14:creationId xmlns:p14="http://schemas.microsoft.com/office/powerpoint/2010/main" val="274321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555659">
                  <a:tint val="75000"/>
                </a:srgbClr>
              </a:solidFill>
            </a:endParaRPr>
          </a:p>
        </p:txBody>
      </p:sp>
      <p:sp>
        <p:nvSpPr>
          <p:cNvPr id="6" name="Footer Placeholder 5"/>
          <p:cNvSpPr>
            <a:spLocks noGrp="1"/>
          </p:cNvSpPr>
          <p:nvPr>
            <p:ph type="ftr" sz="quarter" idx="11"/>
          </p:nvPr>
        </p:nvSpPr>
        <p:spPr/>
        <p:txBody>
          <a:bodyPr/>
          <a:lstStyle/>
          <a:p>
            <a:endParaRPr lang="en-US">
              <a:solidFill>
                <a:srgbClr val="555659">
                  <a:tint val="75000"/>
                </a:srgbClr>
              </a:solidFill>
            </a:endParaRPr>
          </a:p>
        </p:txBody>
      </p:sp>
      <p:sp>
        <p:nvSpPr>
          <p:cNvPr id="7" name="Slide Number Placeholder 6"/>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81022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555659">
                  <a:tint val="75000"/>
                </a:srgbClr>
              </a:solidFill>
            </a:endParaRPr>
          </a:p>
        </p:txBody>
      </p:sp>
      <p:sp>
        <p:nvSpPr>
          <p:cNvPr id="6" name="Footer Placeholder 5"/>
          <p:cNvSpPr>
            <a:spLocks noGrp="1"/>
          </p:cNvSpPr>
          <p:nvPr>
            <p:ph type="ftr" sz="quarter" idx="11"/>
          </p:nvPr>
        </p:nvSpPr>
        <p:spPr/>
        <p:txBody>
          <a:bodyPr/>
          <a:lstStyle/>
          <a:p>
            <a:endParaRPr lang="en-US">
              <a:solidFill>
                <a:srgbClr val="555659">
                  <a:tint val="75000"/>
                </a:srgbClr>
              </a:solidFill>
            </a:endParaRPr>
          </a:p>
        </p:txBody>
      </p:sp>
      <p:sp>
        <p:nvSpPr>
          <p:cNvPr id="7" name="Slide Number Placeholder 6"/>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362556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555659">
                  <a:tint val="75000"/>
                </a:srgbClr>
              </a:solidFill>
            </a:endParaRPr>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356245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555659">
                  <a:tint val="75000"/>
                </a:srgbClr>
              </a:solidFill>
            </a:endParaRPr>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70309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166139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62231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062747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94819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98695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0"/>
            <a:ext cx="73152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5252"/>
            <a:ext cx="1609344" cy="867705"/>
          </a:xfrm>
          <a:prstGeom prst="rect">
            <a:avLst/>
          </a:prstGeom>
        </p:spPr>
      </p:pic>
    </p:spTree>
    <p:extLst>
      <p:ext uri="{BB962C8B-B14F-4D97-AF65-F5344CB8AC3E}">
        <p14:creationId xmlns:p14="http://schemas.microsoft.com/office/powerpoint/2010/main" val="1708276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61585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694596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400131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421937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267656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294156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11571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883741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85186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38205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122362"/>
            <a:ext cx="4114800" cy="2664891"/>
          </a:xfrm>
        </p:spPr>
        <p:txBody>
          <a:bodyPr anchor="b">
            <a:normAutofit/>
          </a:bodyPr>
          <a:lstStyle>
            <a:lvl1pPr algn="l">
              <a:defRPr sz="3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57850"/>
            <a:ext cx="4947313" cy="1299949"/>
          </a:xfrm>
        </p:spPr>
        <p:txBody>
          <a:bodyPr>
            <a:norm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7456" y="451461"/>
            <a:ext cx="1609344" cy="867705"/>
          </a:xfrm>
          <a:prstGeom prst="rect">
            <a:avLst/>
          </a:prstGeom>
        </p:spPr>
      </p:pic>
    </p:spTree>
    <p:extLst>
      <p:ext uri="{BB962C8B-B14F-4D97-AF65-F5344CB8AC3E}">
        <p14:creationId xmlns:p14="http://schemas.microsoft.com/office/powerpoint/2010/main" val="31656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609623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42207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894963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76896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413280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684565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232176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73556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26431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37934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1" y="1825625"/>
            <a:ext cx="6858000" cy="4351338"/>
          </a:xfrm>
        </p:spPr>
        <p:txBody>
          <a:bodyPr/>
          <a:lstStyle>
            <a:lvl2pPr>
              <a:spcBef>
                <a:spcPts val="60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srgbClr val="555659">
                  <a:tint val="75000"/>
                </a:srgbClr>
              </a:solidFill>
            </a:endParaRPr>
          </a:p>
        </p:txBody>
      </p:sp>
      <p:sp>
        <p:nvSpPr>
          <p:cNvPr id="5" name="Footer Placeholder 4"/>
          <p:cNvSpPr>
            <a:spLocks noGrp="1"/>
          </p:cNvSpPr>
          <p:nvPr>
            <p:ph type="ftr" sz="quarter" idx="11"/>
          </p:nvPr>
        </p:nvSpPr>
        <p:spPr/>
        <p:txBody>
          <a:bodyPr/>
          <a:lstStyle/>
          <a:p>
            <a:endParaRPr lang="en-US">
              <a:solidFill>
                <a:srgbClr val="555659">
                  <a:tint val="75000"/>
                </a:srgbClr>
              </a:solidFill>
            </a:endParaRPr>
          </a:p>
        </p:txBody>
      </p:sp>
      <p:sp>
        <p:nvSpPr>
          <p:cNvPr id="6" name="Slide Number Placeholder 5"/>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736437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060042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049318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011633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165011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674037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675251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08488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295242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334279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403059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709739"/>
            <a:ext cx="8053388" cy="1852327"/>
          </a:xfrm>
        </p:spPr>
        <p:txBody>
          <a:bodyPr anchor="b">
            <a:normAutofit/>
          </a:bodyPr>
          <a:lstStyle>
            <a:lvl1pPr>
              <a:defRPr sz="3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37128"/>
            <a:ext cx="8053388" cy="245252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5556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55659">
                  <a:tint val="75000"/>
                </a:srgb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51D05-810F-F24D-9D4E-8FDFEBA59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92914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375120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258634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898876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666902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4091856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616331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393154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323310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413232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82299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ncep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9"/>
            <a:ext cx="8229600" cy="3298989"/>
          </a:xfrm>
        </p:spPr>
        <p:txBody>
          <a:bodyPr anchor="b">
            <a:normAutofit/>
          </a:bodyPr>
          <a:lstStyle>
            <a:lvl1pPr algn="ctr">
              <a:defRPr sz="3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5070143"/>
            <a:ext cx="8229600" cy="101950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3342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2058667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644685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6096127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399461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3776688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solidFill>
                <a:srgbClr val="555659">
                  <a:tint val="75000"/>
                </a:srgbClr>
              </a:solidFill>
            </a:endParaRPr>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solidFill>
                <a:srgbClr val="555659">
                  <a:tint val="75000"/>
                </a:srgbClr>
              </a:solidFill>
            </a:endParaRPr>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solidFill>
                  <a:srgbClr val="006E61"/>
                </a:solidFill>
              </a:rPr>
              <a:pPr>
                <a:defRPr/>
              </a:pPr>
              <a:t>‹#›</a:t>
            </a:fld>
            <a:endParaRPr lang="en-US" altLang="en-US">
              <a:solidFill>
                <a:srgbClr val="006E61"/>
              </a:solidFill>
            </a:endParaRPr>
          </a:p>
        </p:txBody>
      </p:sp>
    </p:spTree>
    <p:extLst>
      <p:ext uri="{BB962C8B-B14F-4D97-AF65-F5344CB8AC3E}">
        <p14:creationId xmlns:p14="http://schemas.microsoft.com/office/powerpoint/2010/main" val="117930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a:xfrm>
            <a:off x="8154924" y="6468454"/>
            <a:ext cx="531877" cy="214313"/>
          </a:xfrm>
        </p:spPr>
        <p:txBody>
          <a:bodyPr/>
          <a:lstStyle/>
          <a:p>
            <a:r>
              <a:rPr lang="en-US" dirty="0"/>
              <a:t>Page </a:t>
            </a:r>
            <a:fld id="{2B140BFF-8AE2-D24C-B2E1-72BF0DD56A2D}" type="slidenum">
              <a:rPr lang="en-US" smtClean="0"/>
              <a:pPr/>
              <a:t>‹#›</a:t>
            </a:fld>
            <a:endParaRPr lang="en-US" dirty="0"/>
          </a:p>
        </p:txBody>
      </p:sp>
    </p:spTree>
    <p:extLst>
      <p:ext uri="{BB962C8B-B14F-4D97-AF65-F5344CB8AC3E}">
        <p14:creationId xmlns:p14="http://schemas.microsoft.com/office/powerpoint/2010/main" val="143059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599" y="1825625"/>
            <a:ext cx="3886200" cy="4351338"/>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srgbClr val="555659">
                  <a:tint val="75000"/>
                </a:srgbClr>
              </a:solidFill>
            </a:endParaRPr>
          </a:p>
        </p:txBody>
      </p:sp>
      <p:sp>
        <p:nvSpPr>
          <p:cNvPr id="6" name="Footer Placeholder 5"/>
          <p:cNvSpPr>
            <a:spLocks noGrp="1"/>
          </p:cNvSpPr>
          <p:nvPr>
            <p:ph type="ftr" sz="quarter" idx="11"/>
          </p:nvPr>
        </p:nvSpPr>
        <p:spPr/>
        <p:txBody>
          <a:bodyPr/>
          <a:lstStyle/>
          <a:p>
            <a:endParaRPr lang="en-US">
              <a:solidFill>
                <a:srgbClr val="555659">
                  <a:tint val="75000"/>
                </a:srgbClr>
              </a:solidFill>
            </a:endParaRPr>
          </a:p>
        </p:txBody>
      </p:sp>
      <p:sp>
        <p:nvSpPr>
          <p:cNvPr id="7" name="Slide Number Placeholder 6"/>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5914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555659">
                  <a:tint val="75000"/>
                </a:srgbClr>
              </a:solidFill>
            </a:endParaRPr>
          </a:p>
        </p:txBody>
      </p:sp>
      <p:sp>
        <p:nvSpPr>
          <p:cNvPr id="8" name="Footer Placeholder 7"/>
          <p:cNvSpPr>
            <a:spLocks noGrp="1"/>
          </p:cNvSpPr>
          <p:nvPr>
            <p:ph type="ftr" sz="quarter" idx="11"/>
          </p:nvPr>
        </p:nvSpPr>
        <p:spPr/>
        <p:txBody>
          <a:bodyPr/>
          <a:lstStyle/>
          <a:p>
            <a:endParaRPr lang="en-US">
              <a:solidFill>
                <a:srgbClr val="555659">
                  <a:tint val="75000"/>
                </a:srgbClr>
              </a:solidFill>
            </a:endParaRPr>
          </a:p>
        </p:txBody>
      </p:sp>
      <p:sp>
        <p:nvSpPr>
          <p:cNvPr id="9" name="Slide Number Placeholder 8"/>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150054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555659">
                  <a:tint val="75000"/>
                </a:srgbClr>
              </a:solidFill>
            </a:endParaRPr>
          </a:p>
        </p:txBody>
      </p:sp>
      <p:sp>
        <p:nvSpPr>
          <p:cNvPr id="4" name="Footer Placeholder 3"/>
          <p:cNvSpPr>
            <a:spLocks noGrp="1"/>
          </p:cNvSpPr>
          <p:nvPr>
            <p:ph type="ftr" sz="quarter" idx="11"/>
          </p:nvPr>
        </p:nvSpPr>
        <p:spPr/>
        <p:txBody>
          <a:bodyPr/>
          <a:lstStyle/>
          <a:p>
            <a:endParaRPr lang="en-US">
              <a:solidFill>
                <a:srgbClr val="555659">
                  <a:tint val="75000"/>
                </a:srgbClr>
              </a:solidFill>
            </a:endParaRPr>
          </a:p>
        </p:txBody>
      </p:sp>
      <p:sp>
        <p:nvSpPr>
          <p:cNvPr id="5" name="Slide Number Placeholder 4"/>
          <p:cNvSpPr>
            <a:spLocks noGrp="1"/>
          </p:cNvSpPr>
          <p:nvPr>
            <p:ph type="sldNum" sz="quarter" idx="12"/>
          </p:nvPr>
        </p:nvSpPr>
        <p:spPr/>
        <p:txBody>
          <a:bodyPr/>
          <a:lstStyle/>
          <a:p>
            <a:fld id="{43851D05-810F-F24D-9D4E-8FDFEBA592E2}" type="slidenum">
              <a:rPr lang="en-US" smtClean="0">
                <a:solidFill>
                  <a:srgbClr val="006E61"/>
                </a:solidFill>
              </a:rPr>
              <a:pPr/>
              <a:t>‹#›</a:t>
            </a:fld>
            <a:endParaRPr lang="en-US">
              <a:solidFill>
                <a:srgbClr val="006E6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89957"/>
            <a:ext cx="8229600" cy="11315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024" y="5941648"/>
            <a:ext cx="1143000" cy="364807"/>
          </a:xfrm>
          <a:prstGeom prst="rect">
            <a:avLst/>
          </a:prstGeom>
        </p:spPr>
      </p:pic>
    </p:spTree>
    <p:extLst>
      <p:ext uri="{BB962C8B-B14F-4D97-AF65-F5344CB8AC3E}">
        <p14:creationId xmlns:p14="http://schemas.microsoft.com/office/powerpoint/2010/main" val="2184853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25899"/>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5625"/>
            <a:ext cx="8229600" cy="435133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2668" y="6176963"/>
            <a:ext cx="848146" cy="156097"/>
          </a:xfrm>
          <a:prstGeom prst="rect">
            <a:avLst/>
          </a:prstGeom>
        </p:spPr>
        <p:txBody>
          <a:bodyPr vert="horz" lIns="0" tIns="0" rIns="0" bIns="0" rtlCol="0" anchor="b"/>
          <a:lstStyle>
            <a:lvl1pPr algn="r">
              <a:defRPr sz="800">
                <a:solidFill>
                  <a:schemeClr val="tx1">
                    <a:tint val="75000"/>
                  </a:schemeClr>
                </a:solidFill>
              </a:defRPr>
            </a:lvl1pPr>
          </a:lstStyle>
          <a:p>
            <a:endParaRPr lang="en-US" dirty="0">
              <a:solidFill>
                <a:srgbClr val="555659">
                  <a:tint val="75000"/>
                </a:srgbClr>
              </a:solidFill>
            </a:endParaRPr>
          </a:p>
        </p:txBody>
      </p:sp>
      <p:sp>
        <p:nvSpPr>
          <p:cNvPr id="5" name="Footer Placeholder 4"/>
          <p:cNvSpPr>
            <a:spLocks noGrp="1"/>
          </p:cNvSpPr>
          <p:nvPr>
            <p:ph type="ftr" sz="quarter" idx="3"/>
          </p:nvPr>
        </p:nvSpPr>
        <p:spPr>
          <a:xfrm>
            <a:off x="1974460" y="6176963"/>
            <a:ext cx="5195080" cy="156098"/>
          </a:xfrm>
          <a:prstGeom prst="rect">
            <a:avLst/>
          </a:prstGeom>
        </p:spPr>
        <p:txBody>
          <a:bodyPr vert="horz" lIns="0" tIns="0" rIns="0" bIns="0" rtlCol="0" anchor="b"/>
          <a:lstStyle>
            <a:lvl1pPr algn="ctr">
              <a:defRPr sz="800">
                <a:solidFill>
                  <a:schemeClr val="tx1">
                    <a:tint val="75000"/>
                  </a:schemeClr>
                </a:solidFill>
              </a:defRPr>
            </a:lvl1pPr>
          </a:lstStyle>
          <a:p>
            <a:endParaRPr lang="en-US" dirty="0">
              <a:solidFill>
                <a:srgbClr val="555659">
                  <a:tint val="75000"/>
                </a:srgbClr>
              </a:solidFill>
            </a:endParaRPr>
          </a:p>
        </p:txBody>
      </p:sp>
      <p:sp>
        <p:nvSpPr>
          <p:cNvPr id="6" name="Slide Number Placeholder 5"/>
          <p:cNvSpPr>
            <a:spLocks noGrp="1"/>
          </p:cNvSpPr>
          <p:nvPr>
            <p:ph type="sldNum" sz="quarter" idx="4"/>
          </p:nvPr>
        </p:nvSpPr>
        <p:spPr>
          <a:xfrm>
            <a:off x="8083942" y="6176963"/>
            <a:ext cx="602857" cy="156097"/>
          </a:xfrm>
          <a:prstGeom prst="rect">
            <a:avLst/>
          </a:prstGeom>
        </p:spPr>
        <p:txBody>
          <a:bodyPr vert="horz" lIns="0" tIns="0" rIns="0" bIns="0" rtlCol="0" anchor="b"/>
          <a:lstStyle>
            <a:lvl1pPr algn="r">
              <a:defRPr sz="800" b="1">
                <a:solidFill>
                  <a:schemeClr val="tx2"/>
                </a:solidFill>
              </a:defRPr>
            </a:lvl1pPr>
          </a:lstStyle>
          <a:p>
            <a:fld id="{43851D05-810F-F24D-9D4E-8FDFEBA592E2}" type="slidenum">
              <a:rPr lang="en-US" smtClean="0">
                <a:solidFill>
                  <a:srgbClr val="006E61"/>
                </a:solidFill>
              </a:rPr>
              <a:pPr/>
              <a:t>‹#›</a:t>
            </a:fld>
            <a:endParaRPr lang="en-US" dirty="0">
              <a:solidFill>
                <a:srgbClr val="006E61"/>
              </a:solidFill>
            </a:endParaRPr>
          </a:p>
        </p:txBody>
      </p:sp>
    </p:spTree>
    <p:extLst>
      <p:ext uri="{BB962C8B-B14F-4D97-AF65-F5344CB8AC3E}">
        <p14:creationId xmlns:p14="http://schemas.microsoft.com/office/powerpoint/2010/main" val="3113749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Lst>
  <p:hf hdr="0" ft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guide id="5" orient="horz" pos="1152">
          <p15:clr>
            <a:srgbClr val="F26B43"/>
          </p15:clr>
        </p15:guide>
        <p15:guide id="6" pos="3024">
          <p15:clr>
            <a:srgbClr val="F26B43"/>
          </p15:clr>
        </p15:guide>
        <p15:guide id="7" pos="27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theexchange.aacsb.edu/home" TargetMode="External"/><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772" y="740992"/>
            <a:ext cx="7772400" cy="2387600"/>
          </a:xfrm>
        </p:spPr>
        <p:txBody>
          <a:bodyPr>
            <a:normAutofit/>
          </a:bodyPr>
          <a:lstStyle/>
          <a:p>
            <a:r>
              <a:rPr lang="en-US" dirty="0" smtClean="0"/>
              <a:t>AACSB International</a:t>
            </a:r>
            <a:br>
              <a:rPr lang="en-US" dirty="0" smtClean="0"/>
            </a:br>
            <a:r>
              <a:rPr lang="en-US" dirty="0"/>
              <a:t>Quality Assurance</a:t>
            </a:r>
          </a:p>
        </p:txBody>
      </p:sp>
      <p:sp>
        <p:nvSpPr>
          <p:cNvPr id="3" name="Subtitle 2"/>
          <p:cNvSpPr>
            <a:spLocks noGrp="1"/>
          </p:cNvSpPr>
          <p:nvPr>
            <p:ph type="subTitle" idx="1"/>
          </p:nvPr>
        </p:nvSpPr>
        <p:spPr>
          <a:xfrm>
            <a:off x="563526" y="3657599"/>
            <a:ext cx="6092264" cy="3005959"/>
          </a:xfrm>
        </p:spPr>
        <p:txBody>
          <a:bodyPr>
            <a:normAutofit/>
          </a:bodyPr>
          <a:lstStyle/>
          <a:p>
            <a:endParaRPr lang="en-US" dirty="0" smtClean="0"/>
          </a:p>
          <a:p>
            <a:r>
              <a:rPr lang="en-US" u="sng" dirty="0" smtClean="0"/>
              <a:t>Amy Memon</a:t>
            </a:r>
            <a:r>
              <a:rPr lang="en-US" dirty="0" smtClean="0"/>
              <a:t>- Manager</a:t>
            </a:r>
            <a:r>
              <a:rPr lang="en-US" dirty="0"/>
              <a:t>, Accreditation </a:t>
            </a:r>
            <a:r>
              <a:rPr lang="en-US" dirty="0" smtClean="0"/>
              <a:t>Services (Asia-Pacific)</a:t>
            </a:r>
            <a:endParaRPr lang="en-US" dirty="0"/>
          </a:p>
          <a:p>
            <a:pPr eaLnBrk="0" fontAlgn="base" hangingPunct="0">
              <a:spcBef>
                <a:spcPct val="0"/>
              </a:spcBef>
              <a:spcAft>
                <a:spcPct val="0"/>
              </a:spcAft>
            </a:pPr>
            <a:endParaRPr lang="en-US" dirty="0"/>
          </a:p>
          <a:p>
            <a:pPr eaLnBrk="0" fontAlgn="base" hangingPunct="0">
              <a:spcBef>
                <a:spcPct val="0"/>
              </a:spcBef>
              <a:spcAft>
                <a:spcPct val="0"/>
              </a:spcAft>
            </a:pPr>
            <a:endParaRPr lang="en-US" dirty="0" smtClean="0"/>
          </a:p>
          <a:p>
            <a:endParaRPr lang="en-US" dirty="0" smtClean="0"/>
          </a:p>
          <a:p>
            <a:endParaRPr lang="en-US" dirty="0"/>
          </a:p>
          <a:p>
            <a:endParaRPr lang="en-US" dirty="0" smtClean="0"/>
          </a:p>
          <a:p>
            <a:endParaRPr lang="en-US" dirty="0"/>
          </a:p>
          <a:p>
            <a:r>
              <a:rPr lang="en-US" dirty="0" smtClean="0"/>
              <a:t>				November 2017 – New Delhi</a:t>
            </a:r>
            <a:endParaRPr lang="en-US" dirty="0"/>
          </a:p>
          <a:p>
            <a:endParaRPr lang="en-US" dirty="0" smtClean="0"/>
          </a:p>
          <a:p>
            <a:endParaRPr lang="en-US" dirty="0"/>
          </a:p>
        </p:txBody>
      </p:sp>
    </p:spTree>
    <p:extLst>
      <p:ext uri="{BB962C8B-B14F-4D97-AF65-F5344CB8AC3E}">
        <p14:creationId xmlns:p14="http://schemas.microsoft.com/office/powerpoint/2010/main" val="70488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2179" r="12179"/>
          <a:stretch/>
        </p:blipFill>
        <p:spPr>
          <a:xfrm>
            <a:off x="-39190" y="0"/>
            <a:ext cx="9222379" cy="6858000"/>
          </a:xfrm>
          <a:prstGeom prst="rect">
            <a:avLst/>
          </a:prstGeom>
        </p:spPr>
      </p:pic>
      <p:sp>
        <p:nvSpPr>
          <p:cNvPr id="2" name="Rectangle 1"/>
          <p:cNvSpPr/>
          <p:nvPr/>
        </p:nvSpPr>
        <p:spPr>
          <a:xfrm rot="19018447">
            <a:off x="-996123" y="-940481"/>
            <a:ext cx="8040012" cy="11440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82599" y="2836118"/>
            <a:ext cx="4457701" cy="2870732"/>
          </a:xfrm>
        </p:spPr>
        <p:txBody>
          <a:bodyPr>
            <a:normAutofit/>
          </a:bodyPr>
          <a:lstStyle/>
          <a:p>
            <a:r>
              <a:rPr lang="en-US" dirty="0" smtClean="0"/>
              <a:t>AACSB Exchange: Collaboration Concourse</a:t>
            </a:r>
            <a:br>
              <a:rPr lang="en-US" dirty="0" smtClean="0"/>
            </a:br>
            <a:r>
              <a:rPr lang="en-US" sz="2400" b="0" dirty="0"/>
              <a:t>Find institutions that want to collaborate with your </a:t>
            </a:r>
            <a:r>
              <a:rPr lang="en-US" sz="2400" b="0" dirty="0" smtClean="0"/>
              <a:t>school.  </a:t>
            </a:r>
            <a:r>
              <a:rPr lang="en-US" sz="2800" dirty="0"/>
              <a:t/>
            </a:r>
            <a:br>
              <a:rPr lang="en-US" sz="2800" dirty="0"/>
            </a:b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902" y="0"/>
            <a:ext cx="3912689" cy="7426432"/>
          </a:xfrm>
          <a:prstGeom prst="rect">
            <a:avLst/>
          </a:prstGeom>
        </p:spPr>
      </p:pic>
    </p:spTree>
    <p:extLst>
      <p:ext uri="{BB962C8B-B14F-4D97-AF65-F5344CB8AC3E}">
        <p14:creationId xmlns:p14="http://schemas.microsoft.com/office/powerpoint/2010/main" val="394072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67" y="372862"/>
            <a:ext cx="8993529" cy="636915"/>
          </a:xfrm>
        </p:spPr>
        <p:txBody>
          <a:bodyPr>
            <a:normAutofit/>
          </a:bodyPr>
          <a:lstStyle/>
          <a:p>
            <a:r>
              <a:rPr lang="en-US" b="0" dirty="0" smtClean="0">
                <a:latin typeface="Arial" panose="020B0604020202020204" pitchFamily="34" charset="0"/>
                <a:cs typeface="Arial" panose="020B0604020202020204" pitchFamily="34" charset="0"/>
              </a:rPr>
              <a:t>Quality Improvement </a:t>
            </a:r>
            <a:r>
              <a:rPr lang="en-US"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Innovations That Inspire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8167" y="1524682"/>
            <a:ext cx="8715362" cy="4423357"/>
          </a:xfrm>
        </p:spPr>
        <p:txBody>
          <a:bodyPr>
            <a:noAutofit/>
          </a:bodyPr>
          <a:lstStyle/>
          <a:p>
            <a:pPr marL="0" indent="0">
              <a:buNone/>
            </a:pPr>
            <a:r>
              <a:rPr lang="en-US" sz="1800" dirty="0"/>
              <a:t>The AACSB International initiative shines a spotlight on a variety of ways that business schools are changing the face of management education.</a:t>
            </a:r>
          </a:p>
          <a:p>
            <a:pPr marL="0" indent="0">
              <a:buNone/>
            </a:pPr>
            <a:endParaRPr lang="en-US" sz="1800" dirty="0"/>
          </a:p>
          <a:p>
            <a:pPr marL="0" indent="0">
              <a:buNone/>
            </a:pPr>
            <a:r>
              <a:rPr lang="en-US" altLang="en-US" sz="1800" dirty="0"/>
              <a:t>Categories:</a:t>
            </a:r>
          </a:p>
          <a:p>
            <a:r>
              <a:rPr lang="en-US" sz="1800" dirty="0"/>
              <a:t>Engagement Across </a:t>
            </a:r>
            <a:r>
              <a:rPr lang="en-US" sz="1800" b="1" dirty="0"/>
              <a:t>Disciplines</a:t>
            </a:r>
          </a:p>
          <a:p>
            <a:r>
              <a:rPr lang="en-US" sz="1800" dirty="0"/>
              <a:t>Engagement With </a:t>
            </a:r>
            <a:r>
              <a:rPr lang="en-US" sz="1800" b="1" dirty="0"/>
              <a:t>Business</a:t>
            </a:r>
          </a:p>
          <a:p>
            <a:r>
              <a:rPr lang="en-US" sz="1800" dirty="0"/>
              <a:t>Engaging A Diverse </a:t>
            </a:r>
            <a:r>
              <a:rPr lang="en-US" sz="1800" b="1" dirty="0"/>
              <a:t>Community</a:t>
            </a:r>
          </a:p>
          <a:p>
            <a:pPr marL="0" indent="0">
              <a:buNone/>
            </a:pPr>
            <a:endParaRPr lang="en-US" sz="1800" dirty="0"/>
          </a:p>
          <a:p>
            <a:pPr marL="0" indent="0">
              <a:buNone/>
            </a:pPr>
            <a:r>
              <a:rPr lang="en-US" sz="1800" dirty="0" smtClean="0"/>
              <a:t>Exemplify </a:t>
            </a:r>
            <a:r>
              <a:rPr lang="en-US" sz="1800" dirty="0"/>
              <a:t>some of the ways business schools are taking a forward-looking approach to education, establishing cutting-edge ties with industry, and even championing revolutionary initiatives for the betterment of higher education as a whole</a:t>
            </a:r>
            <a:r>
              <a:rPr lang="en-US" sz="1800" dirty="0" smtClean="0"/>
              <a:t>.</a:t>
            </a:r>
            <a:endParaRPr lang="en-US" sz="1800" dirty="0"/>
          </a:p>
        </p:txBody>
      </p:sp>
    </p:spTree>
    <p:extLst>
      <p:ext uri="{BB962C8B-B14F-4D97-AF65-F5344CB8AC3E}">
        <p14:creationId xmlns:p14="http://schemas.microsoft.com/office/powerpoint/2010/main" val="24252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Tree>
    <p:extLst>
      <p:ext uri="{BB962C8B-B14F-4D97-AF65-F5344CB8AC3E}">
        <p14:creationId xmlns:p14="http://schemas.microsoft.com/office/powerpoint/2010/main" val="656050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connected at AACSB events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38775"/>
            <a:ext cx="8213558" cy="2546203"/>
          </a:xfrm>
          <a:prstGeom prst="rect">
            <a:avLst/>
          </a:prstGeom>
        </p:spPr>
      </p:pic>
      <p:sp>
        <p:nvSpPr>
          <p:cNvPr id="8" name="Content Placeholder 2"/>
          <p:cNvSpPr txBox="1">
            <a:spLocks/>
          </p:cNvSpPr>
          <p:nvPr/>
        </p:nvSpPr>
        <p:spPr>
          <a:xfrm>
            <a:off x="3278717" y="5822515"/>
            <a:ext cx="6858000" cy="405154"/>
          </a:xfrm>
          <a:prstGeom prst="rect">
            <a:avLst/>
          </a:prstGeom>
        </p:spPr>
        <p:txBody>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accent3"/>
                </a:solidFill>
              </a:rPr>
              <a:t>aacsb.edu/events</a:t>
            </a:r>
          </a:p>
        </p:txBody>
      </p:sp>
      <p:sp>
        <p:nvSpPr>
          <p:cNvPr id="5" name="Rectangle 4"/>
          <p:cNvSpPr/>
          <p:nvPr/>
        </p:nvSpPr>
        <p:spPr>
          <a:xfrm>
            <a:off x="496030" y="4502532"/>
            <a:ext cx="8304339" cy="855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Asia–Pacific Accreditation Conference – 23-25 May 2018 – Hong Kong</a:t>
            </a:r>
            <a:endParaRPr lang="en-US" b="1" dirty="0">
              <a:solidFill>
                <a:srgbClr val="FFFFFF"/>
              </a:solidFill>
            </a:endParaRPr>
          </a:p>
        </p:txBody>
      </p:sp>
    </p:spTree>
    <p:extLst>
      <p:ext uri="{BB962C8B-B14F-4D97-AF65-F5344CB8AC3E}">
        <p14:creationId xmlns:p14="http://schemas.microsoft.com/office/powerpoint/2010/main" val="1778663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Education Intelligence</a:t>
            </a:r>
            <a:endParaRPr lang="en-US" dirty="0"/>
          </a:p>
        </p:txBody>
      </p:sp>
    </p:spTree>
    <p:extLst>
      <p:ext uri="{BB962C8B-B14F-4D97-AF65-F5344CB8AC3E}">
        <p14:creationId xmlns:p14="http://schemas.microsoft.com/office/powerpoint/2010/main" val="14360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625" y="2298069"/>
            <a:ext cx="8628415" cy="3379650"/>
            <a:chOff x="1031391" y="1792431"/>
            <a:chExt cx="6468815" cy="2533759"/>
          </a:xfrm>
        </p:grpSpPr>
        <p:sp>
          <p:nvSpPr>
            <p:cNvPr id="19" name="Hexagon 18"/>
            <p:cNvSpPr/>
            <p:nvPr/>
          </p:nvSpPr>
          <p:spPr>
            <a:xfrm>
              <a:off x="3148637" y="1792432"/>
              <a:ext cx="1392306" cy="1200265"/>
            </a:xfrm>
            <a:prstGeom prst="hexagon">
              <a:avLst/>
            </a:prstGeom>
            <a:solidFill>
              <a:srgbClr val="8CC640"/>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Hexagon 15"/>
            <p:cNvSpPr/>
            <p:nvPr/>
          </p:nvSpPr>
          <p:spPr>
            <a:xfrm>
              <a:off x="3148636" y="3125925"/>
              <a:ext cx="1392306" cy="1200265"/>
            </a:xfrm>
            <a:prstGeom prst="hexagon">
              <a:avLst/>
            </a:prstGeom>
            <a:solidFill>
              <a:srgbClr val="F59324"/>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xagon 16"/>
            <p:cNvSpPr/>
            <p:nvPr/>
          </p:nvSpPr>
          <p:spPr>
            <a:xfrm>
              <a:off x="4356674" y="2451361"/>
              <a:ext cx="1392306" cy="1200265"/>
            </a:xfrm>
            <a:prstGeom prst="hexagon">
              <a:avLst/>
            </a:prstGeom>
            <a:solidFill>
              <a:srgbClr val="F05C2B"/>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xagon 17"/>
            <p:cNvSpPr/>
            <p:nvPr/>
          </p:nvSpPr>
          <p:spPr>
            <a:xfrm>
              <a:off x="1935694" y="2451361"/>
              <a:ext cx="1392306" cy="1200265"/>
            </a:xfrm>
            <a:prstGeom prst="hexagon">
              <a:avLst/>
            </a:prstGeom>
            <a:solidFill>
              <a:srgbClr val="EE2C7C"/>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Hexagon 19"/>
            <p:cNvSpPr/>
            <p:nvPr/>
          </p:nvSpPr>
          <p:spPr>
            <a:xfrm>
              <a:off x="5566333" y="1792431"/>
              <a:ext cx="1392306" cy="1200265"/>
            </a:xfrm>
            <a:prstGeom prst="hexagon">
              <a:avLst/>
            </a:prstGeom>
            <a:solidFill>
              <a:srgbClr val="1CA8DF"/>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37991" y="2183699"/>
              <a:ext cx="2462215" cy="415338"/>
            </a:xfrm>
            <a:prstGeom prst="rect">
              <a:avLst/>
            </a:prstGeom>
            <a:noFill/>
          </p:spPr>
          <p:txBody>
            <a:bodyPr wrap="square" lIns="0" tIns="0" rIns="0" bIns="0" rtlCol="0">
              <a:spAutoFit/>
            </a:bodyPr>
            <a:lstStyle/>
            <a:p>
              <a:pPr algn="ctr"/>
              <a:r>
                <a:rPr lang="en-US" dirty="0">
                  <a:solidFill>
                    <a:schemeClr val="bg1"/>
                  </a:solidFill>
                </a:rPr>
                <a:t>Catalysts</a:t>
              </a:r>
              <a:br>
                <a:rPr lang="en-US" dirty="0">
                  <a:solidFill>
                    <a:schemeClr val="bg1"/>
                  </a:solidFill>
                </a:rPr>
              </a:br>
              <a:r>
                <a:rPr lang="en-US" dirty="0">
                  <a:solidFill>
                    <a:schemeClr val="bg1"/>
                  </a:solidFill>
                </a:rPr>
                <a:t>for Innovation</a:t>
              </a:r>
            </a:p>
          </p:txBody>
        </p:sp>
        <p:sp>
          <p:nvSpPr>
            <p:cNvPr id="9" name="TextBox 8"/>
            <p:cNvSpPr txBox="1"/>
            <p:nvPr/>
          </p:nvSpPr>
          <p:spPr>
            <a:xfrm>
              <a:off x="2614396" y="2201465"/>
              <a:ext cx="2462215" cy="415338"/>
            </a:xfrm>
            <a:prstGeom prst="rect">
              <a:avLst/>
            </a:prstGeom>
            <a:noFill/>
          </p:spPr>
          <p:txBody>
            <a:bodyPr wrap="square" lIns="0" tIns="0" rIns="0" bIns="0" rtlCol="0">
              <a:spAutoFit/>
            </a:bodyPr>
            <a:lstStyle/>
            <a:p>
              <a:pPr algn="ctr"/>
              <a:r>
                <a:rPr lang="en-US" dirty="0">
                  <a:solidFill>
                    <a:schemeClr val="bg1"/>
                  </a:solidFill>
                </a:rPr>
                <a:t>Co-Creators</a:t>
              </a:r>
              <a:br>
                <a:rPr lang="en-US" dirty="0">
                  <a:solidFill>
                    <a:schemeClr val="bg1"/>
                  </a:solidFill>
                </a:rPr>
              </a:br>
              <a:r>
                <a:rPr lang="en-US" dirty="0">
                  <a:solidFill>
                    <a:schemeClr val="bg1"/>
                  </a:solidFill>
                </a:rPr>
                <a:t>of Knowledge</a:t>
              </a:r>
            </a:p>
          </p:txBody>
        </p:sp>
        <p:sp>
          <p:nvSpPr>
            <p:cNvPr id="10" name="TextBox 9"/>
            <p:cNvSpPr txBox="1"/>
            <p:nvPr/>
          </p:nvSpPr>
          <p:spPr>
            <a:xfrm>
              <a:off x="2614395" y="3434408"/>
              <a:ext cx="2462215" cy="623007"/>
            </a:xfrm>
            <a:prstGeom prst="rect">
              <a:avLst/>
            </a:prstGeom>
            <a:noFill/>
          </p:spPr>
          <p:txBody>
            <a:bodyPr wrap="square" lIns="0" tIns="0" rIns="0" bIns="0" rtlCol="0">
              <a:spAutoFit/>
            </a:bodyPr>
            <a:lstStyle/>
            <a:p>
              <a:pPr algn="ctr"/>
              <a:r>
                <a:rPr lang="en-US" dirty="0">
                  <a:solidFill>
                    <a:schemeClr val="bg1"/>
                  </a:solidFill>
                </a:rPr>
                <a:t>Hubs of</a:t>
              </a:r>
              <a:br>
                <a:rPr lang="en-US" dirty="0">
                  <a:solidFill>
                    <a:schemeClr val="bg1"/>
                  </a:solidFill>
                </a:rPr>
              </a:br>
              <a:r>
                <a:rPr lang="en-US" dirty="0">
                  <a:solidFill>
                    <a:schemeClr val="bg1"/>
                  </a:solidFill>
                </a:rPr>
                <a:t>Lifelong</a:t>
              </a:r>
              <a:br>
                <a:rPr lang="en-US" dirty="0">
                  <a:solidFill>
                    <a:schemeClr val="bg1"/>
                  </a:solidFill>
                </a:rPr>
              </a:br>
              <a:r>
                <a:rPr lang="en-US" dirty="0">
                  <a:solidFill>
                    <a:schemeClr val="bg1"/>
                  </a:solidFill>
                </a:rPr>
                <a:t>Learning</a:t>
              </a:r>
            </a:p>
          </p:txBody>
        </p:sp>
        <p:sp>
          <p:nvSpPr>
            <p:cNvPr id="11" name="TextBox 10"/>
            <p:cNvSpPr txBox="1"/>
            <p:nvPr/>
          </p:nvSpPr>
          <p:spPr>
            <a:xfrm>
              <a:off x="3828329" y="2842625"/>
              <a:ext cx="2462215" cy="415338"/>
            </a:xfrm>
            <a:prstGeom prst="rect">
              <a:avLst/>
            </a:prstGeom>
            <a:noFill/>
          </p:spPr>
          <p:txBody>
            <a:bodyPr wrap="square" lIns="0" tIns="0" rIns="0" bIns="0" rtlCol="0">
              <a:spAutoFit/>
            </a:bodyPr>
            <a:lstStyle/>
            <a:p>
              <a:pPr algn="ctr"/>
              <a:r>
                <a:rPr lang="en-US" dirty="0">
                  <a:solidFill>
                    <a:schemeClr val="bg1"/>
                  </a:solidFill>
                </a:rPr>
                <a:t>Leaders on</a:t>
              </a:r>
              <a:br>
                <a:rPr lang="en-US" dirty="0">
                  <a:solidFill>
                    <a:schemeClr val="bg1"/>
                  </a:solidFill>
                </a:rPr>
              </a:br>
              <a:r>
                <a:rPr lang="en-US" dirty="0">
                  <a:solidFill>
                    <a:schemeClr val="bg1"/>
                  </a:solidFill>
                </a:rPr>
                <a:t>Leadership</a:t>
              </a:r>
            </a:p>
          </p:txBody>
        </p:sp>
        <p:sp>
          <p:nvSpPr>
            <p:cNvPr id="12" name="TextBox 11"/>
            <p:cNvSpPr txBox="1"/>
            <p:nvPr/>
          </p:nvSpPr>
          <p:spPr>
            <a:xfrm>
              <a:off x="1031391" y="2744767"/>
              <a:ext cx="3201553" cy="623007"/>
            </a:xfrm>
            <a:prstGeom prst="rect">
              <a:avLst/>
            </a:prstGeom>
            <a:noFill/>
          </p:spPr>
          <p:txBody>
            <a:bodyPr wrap="square" lIns="0" tIns="0" rIns="0" bIns="0" rtlCol="0">
              <a:spAutoFit/>
            </a:bodyPr>
            <a:lstStyle/>
            <a:p>
              <a:pPr algn="ctr"/>
              <a:r>
                <a:rPr lang="en-US" dirty="0">
                  <a:solidFill>
                    <a:schemeClr val="bg1"/>
                  </a:solidFill>
                </a:rPr>
                <a:t>Enablers</a:t>
              </a:r>
              <a:br>
                <a:rPr lang="en-US" dirty="0">
                  <a:solidFill>
                    <a:schemeClr val="bg1"/>
                  </a:solidFill>
                </a:rPr>
              </a:br>
              <a:r>
                <a:rPr lang="en-US" dirty="0">
                  <a:solidFill>
                    <a:schemeClr val="bg1"/>
                  </a:solidFill>
                </a:rPr>
                <a:t>of Global</a:t>
              </a:r>
              <a:br>
                <a:rPr lang="en-US" dirty="0">
                  <a:solidFill>
                    <a:schemeClr val="bg1"/>
                  </a:solidFill>
                </a:rPr>
              </a:br>
              <a:r>
                <a:rPr lang="en-US" dirty="0">
                  <a:solidFill>
                    <a:schemeClr val="bg1"/>
                  </a:solidFill>
                </a:rPr>
                <a:t>Prosperity</a:t>
              </a:r>
            </a:p>
          </p:txBody>
        </p:sp>
      </p:grpSp>
      <p:sp>
        <p:nvSpPr>
          <p:cNvPr id="14" name="Title 1"/>
          <p:cNvSpPr txBox="1">
            <a:spLocks/>
          </p:cNvSpPr>
          <p:nvPr/>
        </p:nvSpPr>
        <p:spPr>
          <a:xfrm>
            <a:off x="457200" y="0"/>
            <a:ext cx="8229600" cy="1225899"/>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Envisioning the Future:</a:t>
            </a:r>
            <a:br>
              <a:rPr lang="en-US" dirty="0" smtClean="0"/>
            </a:br>
            <a:r>
              <a:rPr lang="en-US" sz="2400" b="0" dirty="0" smtClean="0"/>
              <a:t>Business Schools Will Be…</a:t>
            </a:r>
            <a:endParaRPr lang="en-US" sz="2400" b="0" dirty="0"/>
          </a:p>
        </p:txBody>
      </p:sp>
    </p:spTree>
    <p:extLst>
      <p:ext uri="{BB962C8B-B14F-4D97-AF65-F5344CB8AC3E}">
        <p14:creationId xmlns:p14="http://schemas.microsoft.com/office/powerpoint/2010/main" val="214416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24931"/>
          <a:stretch/>
        </p:blipFill>
        <p:spPr>
          <a:xfrm flipH="1">
            <a:off x="0" y="-604684"/>
            <a:ext cx="9959387" cy="7462684"/>
          </a:xfrm>
          <a:prstGeom prst="rect">
            <a:avLst/>
          </a:prstGeom>
        </p:spPr>
      </p:pic>
      <p:sp>
        <p:nvSpPr>
          <p:cNvPr id="19" name="Title 1"/>
          <p:cNvSpPr txBox="1">
            <a:spLocks/>
          </p:cNvSpPr>
          <p:nvPr/>
        </p:nvSpPr>
        <p:spPr>
          <a:xfrm>
            <a:off x="457200" y="2153263"/>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AACSB </a:t>
            </a:r>
            <a:r>
              <a:rPr lang="en-US" dirty="0" err="1" smtClean="0"/>
              <a:t>DataDirect</a:t>
            </a:r>
            <a:r>
              <a:rPr lang="en-US" dirty="0" smtClean="0"/>
              <a:t/>
            </a:r>
            <a:br>
              <a:rPr lang="en-US" dirty="0" smtClean="0"/>
            </a:br>
            <a:r>
              <a:rPr lang="en-US" sz="2400" b="0" dirty="0" smtClean="0"/>
              <a:t>Turn Data </a:t>
            </a:r>
            <a:r>
              <a:rPr lang="en-US" sz="2400" b="0" dirty="0"/>
              <a:t>I</a:t>
            </a:r>
            <a:r>
              <a:rPr lang="en-US" sz="2400" b="0" dirty="0" smtClean="0"/>
              <a:t>nto Action. </a:t>
            </a:r>
            <a:endParaRPr lang="en-US" sz="2400" b="0" dirty="0"/>
          </a:p>
        </p:txBody>
      </p:sp>
      <p:sp>
        <p:nvSpPr>
          <p:cNvPr id="21" name="Rectangle 20"/>
          <p:cNvSpPr/>
          <p:nvPr/>
        </p:nvSpPr>
        <p:spPr>
          <a:xfrm>
            <a:off x="457201" y="3598213"/>
            <a:ext cx="1646180" cy="1451967"/>
          </a:xfrm>
          <a:prstGeom prst="rect">
            <a:avLst/>
          </a:prstGeom>
          <a:solidFill>
            <a:schemeClr val="accent6"/>
          </a:solidFill>
        </p:spPr>
        <p:txBody>
          <a:bodyPr lIns="228600" tIns="182880" bIns="91440">
            <a:noAutofit/>
          </a:bodyPr>
          <a:lstStyle/>
          <a:p>
            <a:r>
              <a:rPr lang="en-US" sz="1600" b="1" dirty="0" smtClean="0">
                <a:solidFill>
                  <a:schemeClr val="bg1"/>
                </a:solidFill>
                <a:latin typeface="Arial" charset="0"/>
              </a:rPr>
              <a:t>Benchmark Against Peers</a:t>
            </a:r>
            <a:endParaRPr lang="en-US" sz="1600" dirty="0">
              <a:solidFill>
                <a:schemeClr val="bg1"/>
              </a:solidFill>
              <a:effectLst/>
              <a:latin typeface="Arial" charset="0"/>
            </a:endParaRPr>
          </a:p>
        </p:txBody>
      </p:sp>
      <p:sp>
        <p:nvSpPr>
          <p:cNvPr id="22" name="Rectangle 21"/>
          <p:cNvSpPr/>
          <p:nvPr/>
        </p:nvSpPr>
        <p:spPr>
          <a:xfrm>
            <a:off x="2201597" y="3598214"/>
            <a:ext cx="1764922" cy="1451966"/>
          </a:xfrm>
          <a:prstGeom prst="rect">
            <a:avLst/>
          </a:prstGeom>
          <a:solidFill>
            <a:schemeClr val="accent5"/>
          </a:solidFill>
        </p:spPr>
        <p:txBody>
          <a:bodyPr lIns="228600" tIns="182880" bIns="91440">
            <a:noAutofit/>
          </a:bodyPr>
          <a:lstStyle/>
          <a:p>
            <a:r>
              <a:rPr lang="en-US" sz="1600" b="1" dirty="0" smtClean="0">
                <a:solidFill>
                  <a:schemeClr val="bg1"/>
                </a:solidFill>
                <a:latin typeface="Arial" charset="0"/>
              </a:rPr>
              <a:t>Create Customizable Comparison Groups</a:t>
            </a:r>
            <a:endParaRPr lang="en-US" sz="1600" b="1" dirty="0">
              <a:solidFill>
                <a:schemeClr val="bg1"/>
              </a:solidFill>
              <a:latin typeface="Arial" charset="0"/>
            </a:endParaRPr>
          </a:p>
        </p:txBody>
      </p:sp>
      <p:sp>
        <p:nvSpPr>
          <p:cNvPr id="23" name="Rectangle 22"/>
          <p:cNvSpPr/>
          <p:nvPr/>
        </p:nvSpPr>
        <p:spPr>
          <a:xfrm>
            <a:off x="438903" y="5159901"/>
            <a:ext cx="1646180" cy="1425661"/>
          </a:xfrm>
          <a:prstGeom prst="rect">
            <a:avLst/>
          </a:prstGeom>
          <a:solidFill>
            <a:schemeClr val="tx2"/>
          </a:solidFill>
        </p:spPr>
        <p:txBody>
          <a:bodyPr lIns="228600" tIns="182880" bIns="91440">
            <a:noAutofit/>
          </a:bodyPr>
          <a:lstStyle/>
          <a:p>
            <a:r>
              <a:rPr lang="en-US" sz="1600" b="1" dirty="0" smtClean="0">
                <a:solidFill>
                  <a:schemeClr val="bg1"/>
                </a:solidFill>
                <a:latin typeface="Arial" charset="0"/>
              </a:rPr>
              <a:t>Identify Trends</a:t>
            </a:r>
            <a:endParaRPr lang="en-US" sz="1600" b="1" dirty="0">
              <a:solidFill>
                <a:schemeClr val="bg1"/>
              </a:solidFill>
              <a:latin typeface="Arial" charset="0"/>
            </a:endParaRPr>
          </a:p>
        </p:txBody>
      </p:sp>
    </p:spTree>
    <p:extLst>
      <p:ext uri="{BB962C8B-B14F-4D97-AF65-F5344CB8AC3E}">
        <p14:creationId xmlns:p14="http://schemas.microsoft.com/office/powerpoint/2010/main" val="326337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and Awareness</a:t>
            </a:r>
            <a:endParaRPr lang="en-US" dirty="0"/>
          </a:p>
        </p:txBody>
      </p:sp>
    </p:spTree>
    <p:extLst>
      <p:ext uri="{BB962C8B-B14F-4D97-AF65-F5344CB8AC3E}">
        <p14:creationId xmlns:p14="http://schemas.microsoft.com/office/powerpoint/2010/main" val="876038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072846" cy="122589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Advocating for Business Education</a:t>
            </a:r>
          </a:p>
          <a:p>
            <a:r>
              <a:rPr lang="en-US" sz="2400" b="0" dirty="0"/>
              <a:t>Showcasing the work of business schools as a force for good in </a:t>
            </a:r>
            <a:r>
              <a:rPr lang="en-US" sz="2400" b="0" dirty="0" smtClean="0"/>
              <a:t>society. </a:t>
            </a:r>
            <a:endParaRPr lang="en-US" sz="2400" b="0" dirty="0"/>
          </a:p>
        </p:txBody>
      </p:sp>
      <p:pic>
        <p:nvPicPr>
          <p:cNvPr id="15" name="Picture 14"/>
          <p:cNvPicPr>
            <a:picLocks/>
          </p:cNvPicPr>
          <p:nvPr/>
        </p:nvPicPr>
        <p:blipFill rotWithShape="1">
          <a:blip r:embed="rId3">
            <a:extLst>
              <a:ext uri="{28A0092B-C50C-407E-A947-70E740481C1C}">
                <a14:useLocalDpi xmlns:a14="http://schemas.microsoft.com/office/drawing/2010/main" val="0"/>
              </a:ext>
            </a:extLst>
          </a:blip>
          <a:srcRect r="34228"/>
          <a:stretch/>
        </p:blipFill>
        <p:spPr>
          <a:xfrm>
            <a:off x="4210223" y="1685899"/>
            <a:ext cx="3820594" cy="3888606"/>
          </a:xfrm>
          <a:prstGeom prst="rect">
            <a:avLst/>
          </a:prstGeom>
        </p:spPr>
      </p:pic>
      <p:sp>
        <p:nvSpPr>
          <p:cNvPr id="18" name="TextBox 17"/>
          <p:cNvSpPr txBox="1"/>
          <p:nvPr/>
        </p:nvSpPr>
        <p:spPr>
          <a:xfrm>
            <a:off x="793967" y="3026992"/>
            <a:ext cx="2877954" cy="394634"/>
          </a:xfrm>
          <a:prstGeom prst="rect">
            <a:avLst/>
          </a:prstGeom>
          <a:noFill/>
        </p:spPr>
        <p:txBody>
          <a:bodyPr wrap="square" bIns="45720" rtlCol="0" anchor="ctr">
            <a:noAutofit/>
          </a:bodyPr>
          <a:lstStyle/>
          <a:p>
            <a:pPr algn="ctr"/>
            <a:r>
              <a:rPr lang="en-US" dirty="0" smtClean="0">
                <a:solidFill>
                  <a:schemeClr val="bg1"/>
                </a:solidFill>
              </a:rPr>
              <a:t>Staff survey</a:t>
            </a:r>
            <a:endParaRPr lang="en-US" dirty="0">
              <a:solidFill>
                <a:schemeClr val="bg1"/>
              </a:solidFill>
            </a:endParaRPr>
          </a:p>
        </p:txBody>
      </p:sp>
      <p:sp>
        <p:nvSpPr>
          <p:cNvPr id="20" name="TextBox 19"/>
          <p:cNvSpPr txBox="1"/>
          <p:nvPr/>
        </p:nvSpPr>
        <p:spPr>
          <a:xfrm>
            <a:off x="1332269" y="3630202"/>
            <a:ext cx="2877954" cy="1944303"/>
          </a:xfrm>
          <a:prstGeom prst="rect">
            <a:avLst/>
          </a:prstGeom>
          <a:solidFill>
            <a:schemeClr val="accent6"/>
          </a:solidFill>
        </p:spPr>
        <p:txBody>
          <a:bodyPr wrap="square" lIns="182880" tIns="182880" rtlCol="0" anchor="t">
            <a:noAutofit/>
          </a:bodyPr>
          <a:lstStyle/>
          <a:p>
            <a:r>
              <a:rPr lang="en-US" dirty="0">
                <a:solidFill>
                  <a:schemeClr val="bg1"/>
                </a:solidFill>
              </a:rPr>
              <a:t>Showing the </a:t>
            </a:r>
            <a:r>
              <a:rPr lang="en-US" b="1" dirty="0">
                <a:solidFill>
                  <a:schemeClr val="bg1"/>
                </a:solidFill>
              </a:rPr>
              <a:t>value of business education </a:t>
            </a:r>
            <a:r>
              <a:rPr lang="en-US" dirty="0">
                <a:solidFill>
                  <a:schemeClr val="bg1"/>
                </a:solidFill>
              </a:rPr>
              <a:t>through data and </a:t>
            </a:r>
            <a:r>
              <a:rPr lang="en-US" dirty="0" smtClean="0">
                <a:solidFill>
                  <a:schemeClr val="bg1"/>
                </a:solidFill>
              </a:rPr>
              <a:t>stories</a:t>
            </a:r>
            <a:endParaRPr lang="en-US" dirty="0">
              <a:solidFill>
                <a:schemeClr val="bg1"/>
              </a:solidFill>
            </a:endParaRPr>
          </a:p>
        </p:txBody>
      </p:sp>
      <p:sp>
        <p:nvSpPr>
          <p:cNvPr id="21" name="TextBox 20"/>
          <p:cNvSpPr txBox="1"/>
          <p:nvPr/>
        </p:nvSpPr>
        <p:spPr>
          <a:xfrm>
            <a:off x="1332269" y="1685899"/>
            <a:ext cx="2877954" cy="1944303"/>
          </a:xfrm>
          <a:prstGeom prst="rect">
            <a:avLst/>
          </a:prstGeom>
          <a:solidFill>
            <a:schemeClr val="accent5"/>
          </a:solidFill>
        </p:spPr>
        <p:txBody>
          <a:bodyPr wrap="square" lIns="182880" tIns="182880" rtlCol="0" anchor="t">
            <a:noAutofit/>
          </a:bodyPr>
          <a:lstStyle/>
          <a:p>
            <a:r>
              <a:rPr lang="en-US" dirty="0" smtClean="0">
                <a:solidFill>
                  <a:schemeClr val="bg1"/>
                </a:solidFill>
              </a:rPr>
              <a:t>Increasing </a:t>
            </a:r>
            <a:r>
              <a:rPr lang="en-US" b="1" dirty="0" smtClean="0">
                <a:solidFill>
                  <a:schemeClr val="bg1"/>
                </a:solidFill>
              </a:rPr>
              <a:t>AACSB awareness</a:t>
            </a:r>
            <a:r>
              <a:rPr lang="en-US" dirty="0" smtClean="0">
                <a:solidFill>
                  <a:schemeClr val="bg1"/>
                </a:solidFill>
              </a:rPr>
              <a:t> among students and business practice</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475" y="1806066"/>
            <a:ext cx="4206851" cy="280456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861" y="2893779"/>
            <a:ext cx="2409763" cy="23294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80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9806" cy="6858001"/>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5899"/>
            <a:ext cx="9149806" cy="5146766"/>
          </a:xfrm>
          <a:prstGeom prst="rect">
            <a:avLst/>
          </a:prstGeom>
        </p:spPr>
      </p:pic>
      <p:sp>
        <p:nvSpPr>
          <p:cNvPr id="2" name="Title 1"/>
          <p:cNvSpPr>
            <a:spLocks noGrp="1"/>
          </p:cNvSpPr>
          <p:nvPr>
            <p:ph type="title"/>
          </p:nvPr>
        </p:nvSpPr>
        <p:spPr/>
        <p:txBody>
          <a:bodyPr/>
          <a:lstStyle/>
          <a:p>
            <a:r>
              <a:rPr lang="en-US" dirty="0" smtClean="0"/>
              <a:t>Leading Conversations</a:t>
            </a:r>
            <a:endParaRPr lang="en-US" dirty="0"/>
          </a:p>
        </p:txBody>
      </p:sp>
    </p:spTree>
    <p:extLst>
      <p:ext uri="{BB962C8B-B14F-4D97-AF65-F5344CB8AC3E}">
        <p14:creationId xmlns:p14="http://schemas.microsoft.com/office/powerpoint/2010/main" val="179532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57" y="0"/>
            <a:ext cx="12192000" cy="6858000"/>
          </a:xfrm>
          <a:prstGeom prst="rect">
            <a:avLst/>
          </a:prstGeom>
        </p:spPr>
      </p:pic>
    </p:spTree>
    <p:extLst>
      <p:ext uri="{BB962C8B-B14F-4D97-AF65-F5344CB8AC3E}">
        <p14:creationId xmlns:p14="http://schemas.microsoft.com/office/powerpoint/2010/main" val="852155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Quality Assurance and Quality Improvement</a:t>
            </a:r>
          </a:p>
        </p:txBody>
      </p:sp>
    </p:spTree>
    <p:extLst>
      <p:ext uri="{BB962C8B-B14F-4D97-AF65-F5344CB8AC3E}">
        <p14:creationId xmlns:p14="http://schemas.microsoft.com/office/powerpoint/2010/main" val="3497174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114800" y="1690689"/>
            <a:ext cx="5664689" cy="467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smtClean="0">
              <a:solidFill>
                <a:schemeClr val="accent1"/>
              </a:solidFill>
            </a:endParaRPr>
          </a:p>
        </p:txBody>
      </p:sp>
      <p:sp>
        <p:nvSpPr>
          <p:cNvPr id="3" name="Title 2"/>
          <p:cNvSpPr>
            <a:spLocks noGrp="1"/>
          </p:cNvSpPr>
          <p:nvPr>
            <p:ph type="title"/>
          </p:nvPr>
        </p:nvSpPr>
        <p:spPr/>
        <p:txBody>
          <a:bodyPr/>
          <a:lstStyle/>
          <a:p>
            <a:r>
              <a:rPr lang="en-US" dirty="0" smtClean="0"/>
              <a:t>AACSB Accreditation</a:t>
            </a:r>
            <a:endParaRPr lang="en-US" dirty="0"/>
          </a:p>
        </p:txBody>
      </p:sp>
      <p:pic>
        <p:nvPicPr>
          <p:cNvPr id="9"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292792" y="1690689"/>
            <a:ext cx="2399480" cy="3365330"/>
          </a:xfrm>
          <a:prstGeom prst="rect">
            <a:avLst/>
          </a:prstGeom>
        </p:spPr>
      </p:pic>
      <p:sp>
        <p:nvSpPr>
          <p:cNvPr id="10" name="Content Placeholder 2"/>
          <p:cNvSpPr>
            <a:spLocks noGrp="1"/>
          </p:cNvSpPr>
          <p:nvPr>
            <p:ph sz="half" idx="1"/>
          </p:nvPr>
        </p:nvSpPr>
        <p:spPr>
          <a:xfrm>
            <a:off x="816431" y="1995490"/>
            <a:ext cx="3886200" cy="4351338"/>
          </a:xfrm>
        </p:spPr>
        <p:txBody>
          <a:bodyPr>
            <a:normAutofit/>
          </a:bodyPr>
          <a:lstStyle/>
          <a:p>
            <a:pPr lvl="1"/>
            <a:r>
              <a:rPr lang="en-US" dirty="0" smtClean="0"/>
              <a:t>The most rigorous standards of excellence in business education</a:t>
            </a:r>
          </a:p>
          <a:p>
            <a:pPr lvl="1"/>
            <a:r>
              <a:rPr lang="en-US" dirty="0" smtClean="0"/>
              <a:t>Demonstrates </a:t>
            </a:r>
            <a:r>
              <a:rPr lang="en-US" dirty="0"/>
              <a:t>your commitment to quality and continuous </a:t>
            </a:r>
            <a:r>
              <a:rPr lang="en-US" dirty="0" smtClean="0"/>
              <a:t>improvement to faculty, students, and business</a:t>
            </a:r>
            <a:endParaRPr lang="en-US" dirty="0"/>
          </a:p>
          <a:p>
            <a:pPr lvl="1"/>
            <a:endParaRPr lang="en-US" dirty="0"/>
          </a:p>
        </p:txBody>
      </p:sp>
    </p:spTree>
    <p:extLst>
      <p:ext uri="{BB962C8B-B14F-4D97-AF65-F5344CB8AC3E}">
        <p14:creationId xmlns:p14="http://schemas.microsoft.com/office/powerpoint/2010/main" val="1524571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sz="2200" dirty="0" smtClean="0">
                <a:solidFill>
                  <a:schemeClr val="tx1"/>
                </a:solidFill>
              </a:rPr>
              <a:t>Mission-driven</a:t>
            </a:r>
          </a:p>
          <a:p>
            <a:pPr>
              <a:buFont typeface="Arial" panose="020B0604020202020204" pitchFamily="34" charset="0"/>
              <a:buChar char="•"/>
              <a:defRPr/>
            </a:pPr>
            <a:r>
              <a:rPr lang="en-US" sz="2200" dirty="0">
                <a:solidFill>
                  <a:schemeClr val="tx1"/>
                </a:solidFill>
              </a:rPr>
              <a:t>Principles based rather than rules based</a:t>
            </a:r>
          </a:p>
          <a:p>
            <a:pPr>
              <a:buFont typeface="Arial" panose="020B0604020202020204" pitchFamily="34" charset="0"/>
              <a:buChar char="•"/>
              <a:defRPr/>
            </a:pPr>
            <a:r>
              <a:rPr lang="en-US" sz="2200" dirty="0" smtClean="0">
                <a:solidFill>
                  <a:schemeClr val="tx1"/>
                </a:solidFill>
              </a:rPr>
              <a:t>Peer review – multiple levels</a:t>
            </a:r>
          </a:p>
          <a:p>
            <a:pPr>
              <a:buFont typeface="Arial" panose="020B0604020202020204" pitchFamily="34" charset="0"/>
              <a:buChar char="•"/>
              <a:defRPr/>
            </a:pPr>
            <a:r>
              <a:rPr lang="en-US" sz="2200" dirty="0" smtClean="0">
                <a:solidFill>
                  <a:schemeClr val="tx1"/>
                </a:solidFill>
              </a:rPr>
              <a:t>Focused on continuous </a:t>
            </a:r>
            <a:r>
              <a:rPr lang="en-US" sz="2200" dirty="0">
                <a:solidFill>
                  <a:schemeClr val="tx1"/>
                </a:solidFill>
              </a:rPr>
              <a:t>improvement</a:t>
            </a:r>
          </a:p>
          <a:p>
            <a:pPr>
              <a:buFont typeface="Arial" panose="020B0604020202020204" pitchFamily="34" charset="0"/>
              <a:buChar char="•"/>
              <a:defRPr/>
            </a:pPr>
            <a:r>
              <a:rPr lang="en-US" sz="2200" dirty="0" smtClean="0">
                <a:solidFill>
                  <a:schemeClr val="tx1"/>
                </a:solidFill>
              </a:rPr>
              <a:t>Staff supported</a:t>
            </a:r>
            <a:endParaRPr lang="en-US" sz="2200" dirty="0">
              <a:solidFill>
                <a:schemeClr val="tx1"/>
              </a:solidFill>
            </a:endParaRPr>
          </a:p>
        </p:txBody>
      </p:sp>
      <p:sp>
        <p:nvSpPr>
          <p:cNvPr id="4" name="Title 13"/>
          <p:cNvSpPr txBox="1">
            <a:spLocks/>
          </p:cNvSpPr>
          <p:nvPr/>
        </p:nvSpPr>
        <p:spPr>
          <a:xfrm>
            <a:off x="609600" y="152400"/>
            <a:ext cx="8229600" cy="1225899"/>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Accreditation is…</a:t>
            </a:r>
            <a:endParaRPr lang="en-US" b="0" dirty="0"/>
          </a:p>
        </p:txBody>
      </p:sp>
    </p:spTree>
    <p:extLst>
      <p:ext uri="{BB962C8B-B14F-4D97-AF65-F5344CB8AC3E}">
        <p14:creationId xmlns:p14="http://schemas.microsoft.com/office/powerpoint/2010/main" val="1135816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25625"/>
            <a:ext cx="8234312" cy="4351338"/>
          </a:xfrm>
        </p:spPr>
        <p:txBody>
          <a:bodyPr>
            <a:normAutofit/>
          </a:bodyPr>
          <a:lstStyle/>
          <a:p>
            <a:pPr>
              <a:lnSpc>
                <a:spcPct val="90000"/>
              </a:lnSpc>
              <a:buFont typeface="Arial" panose="020B0604020202020204" pitchFamily="34" charset="0"/>
              <a:buChar char="•"/>
              <a:tabLst>
                <a:tab pos="400050" algn="l"/>
              </a:tabLst>
              <a:defRPr/>
            </a:pPr>
            <a:r>
              <a:rPr lang="en-US" dirty="0" smtClean="0">
                <a:solidFill>
                  <a:schemeClr val="tx1"/>
                </a:solidFill>
                <a:cs typeface="Arial" charset="0"/>
              </a:rPr>
              <a:t>Cultivates </a:t>
            </a:r>
            <a:r>
              <a:rPr lang="en-US" dirty="0">
                <a:solidFill>
                  <a:schemeClr val="tx1"/>
                </a:solidFill>
                <a:cs typeface="Arial" charset="0"/>
              </a:rPr>
              <a:t>meaningful interactions </a:t>
            </a:r>
            <a:r>
              <a:rPr lang="en-US" dirty="0" smtClean="0">
                <a:solidFill>
                  <a:schemeClr val="tx1"/>
                </a:solidFill>
                <a:cs typeface="Arial" charset="0"/>
              </a:rPr>
              <a:t>between students </a:t>
            </a:r>
            <a:r>
              <a:rPr lang="en-US" dirty="0">
                <a:solidFill>
                  <a:schemeClr val="tx1"/>
                </a:solidFill>
                <a:cs typeface="Arial" charset="0"/>
              </a:rPr>
              <a:t>and a qualified faculty</a:t>
            </a:r>
          </a:p>
          <a:p>
            <a:pPr eaLnBrk="1" hangingPunct="1">
              <a:lnSpc>
                <a:spcPct val="90000"/>
              </a:lnSpc>
              <a:buFont typeface="Arial" panose="020B0604020202020204" pitchFamily="34" charset="0"/>
              <a:buChar char="•"/>
              <a:tabLst>
                <a:tab pos="400050" algn="l"/>
              </a:tabLst>
              <a:defRPr/>
            </a:pPr>
            <a:r>
              <a:rPr lang="en-US" dirty="0" smtClean="0">
                <a:solidFill>
                  <a:schemeClr val="tx1"/>
                </a:solidFill>
                <a:cs typeface="Arial" charset="0"/>
              </a:rPr>
              <a:t>Produces </a:t>
            </a:r>
            <a:r>
              <a:rPr lang="en-US" dirty="0">
                <a:solidFill>
                  <a:schemeClr val="tx1"/>
                </a:solidFill>
                <a:cs typeface="Arial" charset="0"/>
              </a:rPr>
              <a:t>graduates who have </a:t>
            </a:r>
            <a:r>
              <a:rPr lang="en-US" dirty="0" smtClean="0">
                <a:solidFill>
                  <a:schemeClr val="tx1"/>
                </a:solidFill>
                <a:cs typeface="Arial" charset="0"/>
              </a:rPr>
              <a:t>achieved specified </a:t>
            </a:r>
            <a:r>
              <a:rPr lang="en-US" dirty="0">
                <a:solidFill>
                  <a:schemeClr val="tx1"/>
                </a:solidFill>
                <a:cs typeface="Arial" charset="0"/>
              </a:rPr>
              <a:t>learning goals</a:t>
            </a:r>
          </a:p>
          <a:p>
            <a:pPr>
              <a:lnSpc>
                <a:spcPct val="90000"/>
              </a:lnSpc>
              <a:buFont typeface="Arial" panose="020B0604020202020204" pitchFamily="34" charset="0"/>
              <a:buChar char="•"/>
              <a:tabLst>
                <a:tab pos="400050" algn="l"/>
              </a:tabLst>
              <a:defRPr/>
            </a:pPr>
            <a:r>
              <a:rPr lang="en-US" dirty="0" smtClean="0">
                <a:solidFill>
                  <a:schemeClr val="tx1"/>
                </a:solidFill>
                <a:cs typeface="Arial" charset="0"/>
              </a:rPr>
              <a:t>Ensures </a:t>
            </a:r>
            <a:r>
              <a:rPr lang="en-US" dirty="0">
                <a:solidFill>
                  <a:schemeClr val="tx1"/>
                </a:solidFill>
                <a:cs typeface="Arial" charset="0"/>
              </a:rPr>
              <a:t>c</a:t>
            </a:r>
            <a:r>
              <a:rPr lang="en-US" dirty="0">
                <a:solidFill>
                  <a:schemeClr val="tx1"/>
                </a:solidFill>
              </a:rPr>
              <a:t>urrency of curricula and importance </a:t>
            </a:r>
            <a:r>
              <a:rPr lang="en-US" dirty="0" smtClean="0">
                <a:solidFill>
                  <a:schemeClr val="tx1"/>
                </a:solidFill>
              </a:rPr>
              <a:t>of </a:t>
            </a:r>
            <a:r>
              <a:rPr lang="en-US" dirty="0">
                <a:solidFill>
                  <a:schemeClr val="tx1"/>
                </a:solidFill>
              </a:rPr>
              <a:t>quality teaching </a:t>
            </a:r>
          </a:p>
          <a:p>
            <a:pPr eaLnBrk="1" hangingPunct="1">
              <a:lnSpc>
                <a:spcPct val="90000"/>
              </a:lnSpc>
              <a:buFont typeface="Arial" panose="020B0604020202020204" pitchFamily="34" charset="0"/>
              <a:buChar char="•"/>
              <a:tabLst>
                <a:tab pos="400050" algn="l"/>
              </a:tabLst>
              <a:defRPr/>
            </a:pPr>
            <a:r>
              <a:rPr lang="en-US" dirty="0" smtClean="0">
                <a:solidFill>
                  <a:schemeClr val="tx1"/>
                </a:solidFill>
                <a:cs typeface="Arial" charset="0"/>
              </a:rPr>
              <a:t>Makes </a:t>
            </a:r>
            <a:r>
              <a:rPr lang="en-US" dirty="0">
                <a:solidFill>
                  <a:schemeClr val="tx1"/>
                </a:solidFill>
                <a:cs typeface="Arial" charset="0"/>
              </a:rPr>
              <a:t>a statement to external communities </a:t>
            </a:r>
            <a:r>
              <a:rPr lang="en-US" dirty="0" smtClean="0">
                <a:solidFill>
                  <a:schemeClr val="tx1"/>
                </a:solidFill>
                <a:cs typeface="Arial" charset="0"/>
              </a:rPr>
              <a:t>about </a:t>
            </a:r>
            <a:r>
              <a:rPr lang="en-US" dirty="0">
                <a:solidFill>
                  <a:schemeClr val="tx1"/>
                </a:solidFill>
                <a:cs typeface="Arial" charset="0"/>
              </a:rPr>
              <a:t>your commitment to quality </a:t>
            </a:r>
            <a:r>
              <a:rPr lang="en-US" dirty="0" smtClean="0">
                <a:solidFill>
                  <a:schemeClr val="tx1"/>
                </a:solidFill>
                <a:cs typeface="Arial" charset="0"/>
              </a:rPr>
              <a:t>and continuous </a:t>
            </a:r>
            <a:r>
              <a:rPr lang="en-US" dirty="0">
                <a:solidFill>
                  <a:schemeClr val="tx1"/>
                </a:solidFill>
                <a:cs typeface="Arial" charset="0"/>
              </a:rPr>
              <a:t>improvement</a:t>
            </a:r>
          </a:p>
          <a:p>
            <a:pPr>
              <a:defRPr/>
            </a:pPr>
            <a:endParaRPr lang="en-US" sz="2800" dirty="0"/>
          </a:p>
        </p:txBody>
      </p:sp>
      <p:sp>
        <p:nvSpPr>
          <p:cNvPr id="4" name="Title 13"/>
          <p:cNvSpPr txBox="1">
            <a:spLocks/>
          </p:cNvSpPr>
          <p:nvPr/>
        </p:nvSpPr>
        <p:spPr>
          <a:xfrm>
            <a:off x="609600" y="417443"/>
            <a:ext cx="8229600" cy="811769"/>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Value of Accreditation</a:t>
            </a:r>
            <a:endParaRPr lang="en-US" b="0" dirty="0"/>
          </a:p>
        </p:txBody>
      </p:sp>
    </p:spTree>
    <p:extLst>
      <p:ext uri="{BB962C8B-B14F-4D97-AF65-F5344CB8AC3E}">
        <p14:creationId xmlns:p14="http://schemas.microsoft.com/office/powerpoint/2010/main" val="3613772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Real Value </a:t>
            </a:r>
            <a:r>
              <a:rPr lang="en-US" sz="3600" dirty="0"/>
              <a:t>of </a:t>
            </a:r>
            <a:r>
              <a:rPr lang="en-US" sz="3600" dirty="0" smtClean="0"/>
              <a:t>AACSB Accreditation* </a:t>
            </a:r>
            <a:endParaRPr lang="en-US" sz="36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200" dirty="0" smtClean="0"/>
              <a:t>89% of graduates from AACSB accredited schools rate their education as good to outstanding value </a:t>
            </a:r>
          </a:p>
          <a:p>
            <a:pPr>
              <a:buFont typeface="Arial" panose="020B0604020202020204" pitchFamily="34" charset="0"/>
              <a:buChar char="•"/>
            </a:pPr>
            <a:r>
              <a:rPr lang="en-US" sz="2200" dirty="0" smtClean="0"/>
              <a:t>89% of </a:t>
            </a:r>
            <a:r>
              <a:rPr lang="en-US" sz="2200" dirty="0"/>
              <a:t>graduates from AACSB accredited schools </a:t>
            </a:r>
            <a:r>
              <a:rPr lang="en-US" sz="2200" dirty="0" smtClean="0"/>
              <a:t>would recommend their graduate management program to others</a:t>
            </a:r>
          </a:p>
          <a:p>
            <a:pPr>
              <a:buFont typeface="Arial" panose="020B0604020202020204" pitchFamily="34" charset="0"/>
              <a:buChar char="•"/>
            </a:pPr>
            <a:r>
              <a:rPr lang="en-US" sz="2200" dirty="0" smtClean="0"/>
              <a:t>90% of ranked schools globally are AACSB accredited</a:t>
            </a:r>
          </a:p>
          <a:p>
            <a:endParaRPr lang="en-US" sz="2200" dirty="0" smtClean="0"/>
          </a:p>
          <a:p>
            <a:pPr marL="0" indent="0">
              <a:buNone/>
            </a:pPr>
            <a:r>
              <a:rPr lang="en-US" sz="2200" dirty="0" smtClean="0">
                <a:solidFill>
                  <a:srgbClr val="FF0000"/>
                </a:solidFill>
              </a:rPr>
              <a:t>*Graduate Management Admissions Council Research</a:t>
            </a:r>
          </a:p>
          <a:p>
            <a:endParaRPr lang="en-US" dirty="0"/>
          </a:p>
        </p:txBody>
      </p:sp>
    </p:spTree>
    <p:extLst>
      <p:ext uri="{BB962C8B-B14F-4D97-AF65-F5344CB8AC3E}">
        <p14:creationId xmlns:p14="http://schemas.microsoft.com/office/powerpoint/2010/main" val="339112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Real Value of AACSB </a:t>
            </a:r>
            <a:r>
              <a:rPr lang="en-US" sz="3600" dirty="0" smtClean="0"/>
              <a:t>Accreditation* </a:t>
            </a:r>
            <a:endParaRPr lang="en-US" sz="36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200" dirty="0"/>
              <a:t>4/5 alumni from AACSB accredited schools say their graduate management education has contributed to improvements in their competitiveness, proactiveness, innovativeness and </a:t>
            </a:r>
            <a:r>
              <a:rPr lang="en-US" sz="2200" dirty="0" smtClean="0"/>
              <a:t>creativity</a:t>
            </a:r>
          </a:p>
          <a:p>
            <a:pPr>
              <a:buFont typeface="Arial" panose="020B0604020202020204" pitchFamily="34" charset="0"/>
              <a:buChar char="•"/>
            </a:pPr>
            <a:r>
              <a:rPr lang="en-US" sz="2200" dirty="0" smtClean="0"/>
              <a:t>9/10 alumni </a:t>
            </a:r>
            <a:r>
              <a:rPr lang="en-US" sz="2200" dirty="0"/>
              <a:t>from AACSB accredited schools </a:t>
            </a:r>
            <a:r>
              <a:rPr lang="en-US" sz="2200" dirty="0" smtClean="0"/>
              <a:t> say their education increased their earning power and are satisfied with their current earnings</a:t>
            </a:r>
          </a:p>
          <a:p>
            <a:pPr>
              <a:buFont typeface="Arial" panose="020B0604020202020204" pitchFamily="34" charset="0"/>
              <a:buChar char="•"/>
            </a:pPr>
            <a:r>
              <a:rPr lang="en-US" sz="2200" dirty="0" smtClean="0"/>
              <a:t>5 years after graduation the majority were senior-level or higher in their organization</a:t>
            </a:r>
          </a:p>
          <a:p>
            <a:pPr marL="0" indent="0">
              <a:buNone/>
            </a:pPr>
            <a:r>
              <a:rPr lang="en-US" sz="2200" dirty="0">
                <a:solidFill>
                  <a:srgbClr val="FF0000"/>
                </a:solidFill>
              </a:rPr>
              <a:t>*Graduate Management Admissions Council Research</a:t>
            </a:r>
          </a:p>
          <a:p>
            <a:pPr marL="0" indent="0">
              <a:buNone/>
            </a:pPr>
            <a:endParaRPr lang="en-US" dirty="0"/>
          </a:p>
          <a:p>
            <a:endParaRPr lang="en-US" dirty="0"/>
          </a:p>
        </p:txBody>
      </p:sp>
    </p:spTree>
    <p:extLst>
      <p:ext uri="{BB962C8B-B14F-4D97-AF65-F5344CB8AC3E}">
        <p14:creationId xmlns:p14="http://schemas.microsoft.com/office/powerpoint/2010/main" val="319620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Delivering Relevant &amp; High-Quality Management Education</a:t>
            </a:r>
          </a:p>
        </p:txBody>
      </p:sp>
      <p:sp>
        <p:nvSpPr>
          <p:cNvPr id="9" name="TextBox 8"/>
          <p:cNvSpPr txBox="1"/>
          <p:nvPr/>
        </p:nvSpPr>
        <p:spPr>
          <a:xfrm>
            <a:off x="1100380" y="2395490"/>
            <a:ext cx="2261877" cy="523220"/>
          </a:xfrm>
          <a:prstGeom prst="rect">
            <a:avLst/>
          </a:prstGeom>
          <a:noFill/>
        </p:spPr>
        <p:txBody>
          <a:bodyPr wrap="square" rtlCol="0">
            <a:spAutoFit/>
          </a:bodyPr>
          <a:lstStyle/>
          <a:p>
            <a:r>
              <a:rPr lang="en-US" sz="2800" dirty="0" smtClean="0"/>
              <a:t>Engagement</a:t>
            </a:r>
            <a:endParaRPr lang="en-US" sz="2800" dirty="0"/>
          </a:p>
        </p:txBody>
      </p:sp>
      <p:sp>
        <p:nvSpPr>
          <p:cNvPr id="10" name="TextBox 9"/>
          <p:cNvSpPr txBox="1"/>
          <p:nvPr/>
        </p:nvSpPr>
        <p:spPr>
          <a:xfrm>
            <a:off x="6741275" y="3246928"/>
            <a:ext cx="1522468" cy="461665"/>
          </a:xfrm>
          <a:prstGeom prst="rect">
            <a:avLst/>
          </a:prstGeom>
          <a:noFill/>
        </p:spPr>
        <p:txBody>
          <a:bodyPr wrap="none" rtlCol="0">
            <a:spAutoFit/>
          </a:bodyPr>
          <a:lstStyle/>
          <a:p>
            <a:r>
              <a:rPr lang="en-US" sz="2400" dirty="0" smtClean="0"/>
              <a:t>Innovation</a:t>
            </a:r>
            <a:endParaRPr lang="en-US" sz="2400" dirty="0"/>
          </a:p>
        </p:txBody>
      </p:sp>
      <p:sp>
        <p:nvSpPr>
          <p:cNvPr id="11" name="TextBox 10"/>
          <p:cNvSpPr txBox="1"/>
          <p:nvPr/>
        </p:nvSpPr>
        <p:spPr>
          <a:xfrm>
            <a:off x="4047656" y="5703303"/>
            <a:ext cx="1048685" cy="461665"/>
          </a:xfrm>
          <a:prstGeom prst="rect">
            <a:avLst/>
          </a:prstGeom>
          <a:noFill/>
        </p:spPr>
        <p:txBody>
          <a:bodyPr wrap="none" rtlCol="0">
            <a:spAutoFit/>
          </a:bodyPr>
          <a:lstStyle/>
          <a:p>
            <a:r>
              <a:rPr lang="en-US" sz="2400" dirty="0" smtClean="0"/>
              <a:t>Impact</a:t>
            </a:r>
            <a:endParaRPr lang="en-US" sz="2400" dirty="0"/>
          </a:p>
        </p:txBody>
      </p:sp>
      <p:grpSp>
        <p:nvGrpSpPr>
          <p:cNvPr id="12" name="Group 8"/>
          <p:cNvGrpSpPr/>
          <p:nvPr/>
        </p:nvGrpSpPr>
        <p:grpSpPr>
          <a:xfrm>
            <a:off x="2651304" y="2003365"/>
            <a:ext cx="3408307" cy="3410455"/>
            <a:chOff x="1978025" y="1492250"/>
            <a:chExt cx="5038725" cy="5041900"/>
          </a:xfrm>
          <a:solidFill>
            <a:srgbClr val="2A70BC"/>
          </a:solidFill>
          <a:effectLst>
            <a:outerShdw blurRad="165100" dist="38100" dir="5400000" sx="104000" sy="104000" algn="t" rotWithShape="0">
              <a:prstClr val="black">
                <a:alpha val="40000"/>
              </a:prstClr>
            </a:outerShdw>
          </a:effectLst>
          <a:scene3d>
            <a:camera prst="perspectiveRelaxed"/>
            <a:lightRig rig="soft" dir="t"/>
          </a:scene3d>
        </p:grpSpPr>
        <p:sp>
          <p:nvSpPr>
            <p:cNvPr id="13" name="Freeform 12"/>
            <p:cNvSpPr>
              <a:spLocks/>
            </p:cNvSpPr>
            <p:nvPr/>
          </p:nvSpPr>
          <p:spPr bwMode="auto">
            <a:xfrm>
              <a:off x="1978025" y="1495425"/>
              <a:ext cx="3063875" cy="3778250"/>
            </a:xfrm>
            <a:custGeom>
              <a:avLst/>
              <a:gdLst/>
              <a:ahLst/>
              <a:cxnLst>
                <a:cxn ang="0">
                  <a:pos x="1588" y="0"/>
                </a:cxn>
                <a:cxn ang="0">
                  <a:pos x="1588" y="0"/>
                </a:cxn>
                <a:cxn ang="0">
                  <a:pos x="1426" y="8"/>
                </a:cxn>
                <a:cxn ang="0">
                  <a:pos x="1268" y="32"/>
                </a:cxn>
                <a:cxn ang="0">
                  <a:pos x="1116" y="72"/>
                </a:cxn>
                <a:cxn ang="0">
                  <a:pos x="970" y="126"/>
                </a:cxn>
                <a:cxn ang="0">
                  <a:pos x="832" y="192"/>
                </a:cxn>
                <a:cxn ang="0">
                  <a:pos x="700" y="272"/>
                </a:cxn>
                <a:cxn ang="0">
                  <a:pos x="578" y="362"/>
                </a:cxn>
                <a:cxn ang="0">
                  <a:pos x="464" y="466"/>
                </a:cxn>
                <a:cxn ang="0">
                  <a:pos x="362" y="578"/>
                </a:cxn>
                <a:cxn ang="0">
                  <a:pos x="270" y="700"/>
                </a:cxn>
                <a:cxn ang="0">
                  <a:pos x="192" y="830"/>
                </a:cxn>
                <a:cxn ang="0">
                  <a:pos x="124" y="970"/>
                </a:cxn>
                <a:cxn ang="0">
                  <a:pos x="70" y="1116"/>
                </a:cxn>
                <a:cxn ang="0">
                  <a:pos x="32" y="1268"/>
                </a:cxn>
                <a:cxn ang="0">
                  <a:pos x="8" y="1424"/>
                </a:cxn>
                <a:cxn ang="0">
                  <a:pos x="0" y="1586"/>
                </a:cxn>
                <a:cxn ang="0">
                  <a:pos x="0" y="1640"/>
                </a:cxn>
                <a:cxn ang="0">
                  <a:pos x="8" y="1748"/>
                </a:cxn>
                <a:cxn ang="0">
                  <a:pos x="22" y="1852"/>
                </a:cxn>
                <a:cxn ang="0">
                  <a:pos x="42" y="1954"/>
                </a:cxn>
                <a:cxn ang="0">
                  <a:pos x="70" y="2054"/>
                </a:cxn>
                <a:cxn ang="0">
                  <a:pos x="102" y="2150"/>
                </a:cxn>
                <a:cxn ang="0">
                  <a:pos x="142" y="2246"/>
                </a:cxn>
                <a:cxn ang="0">
                  <a:pos x="188" y="2336"/>
                </a:cxn>
                <a:cxn ang="0">
                  <a:pos x="216" y="2378"/>
                </a:cxn>
                <a:cxn ang="0">
                  <a:pos x="800" y="2038"/>
                </a:cxn>
                <a:cxn ang="0">
                  <a:pos x="774" y="1986"/>
                </a:cxn>
                <a:cxn ang="0">
                  <a:pos x="728" y="1880"/>
                </a:cxn>
                <a:cxn ang="0">
                  <a:pos x="698" y="1766"/>
                </a:cxn>
                <a:cxn ang="0">
                  <a:pos x="682" y="1648"/>
                </a:cxn>
                <a:cxn ang="0">
                  <a:pos x="680" y="1586"/>
                </a:cxn>
                <a:cxn ang="0">
                  <a:pos x="686" y="1494"/>
                </a:cxn>
                <a:cxn ang="0">
                  <a:pos x="698" y="1404"/>
                </a:cxn>
                <a:cxn ang="0">
                  <a:pos x="722" y="1318"/>
                </a:cxn>
                <a:cxn ang="0">
                  <a:pos x="752" y="1234"/>
                </a:cxn>
                <a:cxn ang="0">
                  <a:pos x="790" y="1154"/>
                </a:cxn>
                <a:cxn ang="0">
                  <a:pos x="836" y="1080"/>
                </a:cxn>
                <a:cxn ang="0">
                  <a:pos x="888" y="1010"/>
                </a:cxn>
                <a:cxn ang="0">
                  <a:pos x="946" y="946"/>
                </a:cxn>
                <a:cxn ang="0">
                  <a:pos x="1012" y="888"/>
                </a:cxn>
                <a:cxn ang="0">
                  <a:pos x="1080" y="834"/>
                </a:cxn>
                <a:cxn ang="0">
                  <a:pos x="1156" y="790"/>
                </a:cxn>
                <a:cxn ang="0">
                  <a:pos x="1236" y="752"/>
                </a:cxn>
                <a:cxn ang="0">
                  <a:pos x="1318" y="720"/>
                </a:cxn>
                <a:cxn ang="0">
                  <a:pos x="1406" y="698"/>
                </a:cxn>
                <a:cxn ang="0">
                  <a:pos x="1496" y="684"/>
                </a:cxn>
                <a:cxn ang="0">
                  <a:pos x="1588" y="680"/>
                </a:cxn>
                <a:cxn ang="0">
                  <a:pos x="1588" y="680"/>
                </a:cxn>
                <a:cxn ang="0">
                  <a:pos x="1588" y="0"/>
                </a:cxn>
              </a:cxnLst>
              <a:rect l="0" t="0" r="r" b="b"/>
              <a:pathLst>
                <a:path w="1930" h="2380">
                  <a:moveTo>
                    <a:pt x="1588" y="0"/>
                  </a:moveTo>
                  <a:lnTo>
                    <a:pt x="1588" y="0"/>
                  </a:lnTo>
                  <a:lnTo>
                    <a:pt x="1588" y="0"/>
                  </a:lnTo>
                  <a:lnTo>
                    <a:pt x="1588" y="0"/>
                  </a:lnTo>
                  <a:lnTo>
                    <a:pt x="1508" y="2"/>
                  </a:lnTo>
                  <a:lnTo>
                    <a:pt x="1426" y="8"/>
                  </a:lnTo>
                  <a:lnTo>
                    <a:pt x="1346" y="18"/>
                  </a:lnTo>
                  <a:lnTo>
                    <a:pt x="1268" y="32"/>
                  </a:lnTo>
                  <a:lnTo>
                    <a:pt x="1192" y="50"/>
                  </a:lnTo>
                  <a:lnTo>
                    <a:pt x="1116" y="72"/>
                  </a:lnTo>
                  <a:lnTo>
                    <a:pt x="1042" y="96"/>
                  </a:lnTo>
                  <a:lnTo>
                    <a:pt x="970" y="126"/>
                  </a:lnTo>
                  <a:lnTo>
                    <a:pt x="900" y="156"/>
                  </a:lnTo>
                  <a:lnTo>
                    <a:pt x="832" y="192"/>
                  </a:lnTo>
                  <a:lnTo>
                    <a:pt x="764" y="230"/>
                  </a:lnTo>
                  <a:lnTo>
                    <a:pt x="700" y="272"/>
                  </a:lnTo>
                  <a:lnTo>
                    <a:pt x="638" y="316"/>
                  </a:lnTo>
                  <a:lnTo>
                    <a:pt x="578" y="362"/>
                  </a:lnTo>
                  <a:lnTo>
                    <a:pt x="520" y="412"/>
                  </a:lnTo>
                  <a:lnTo>
                    <a:pt x="464" y="466"/>
                  </a:lnTo>
                  <a:lnTo>
                    <a:pt x="412" y="520"/>
                  </a:lnTo>
                  <a:lnTo>
                    <a:pt x="362" y="578"/>
                  </a:lnTo>
                  <a:lnTo>
                    <a:pt x="316" y="638"/>
                  </a:lnTo>
                  <a:lnTo>
                    <a:pt x="270" y="700"/>
                  </a:lnTo>
                  <a:lnTo>
                    <a:pt x="230" y="764"/>
                  </a:lnTo>
                  <a:lnTo>
                    <a:pt x="192" y="830"/>
                  </a:lnTo>
                  <a:lnTo>
                    <a:pt x="156" y="900"/>
                  </a:lnTo>
                  <a:lnTo>
                    <a:pt x="124" y="970"/>
                  </a:lnTo>
                  <a:lnTo>
                    <a:pt x="96" y="1042"/>
                  </a:lnTo>
                  <a:lnTo>
                    <a:pt x="70" y="1116"/>
                  </a:lnTo>
                  <a:lnTo>
                    <a:pt x="50" y="1190"/>
                  </a:lnTo>
                  <a:lnTo>
                    <a:pt x="32" y="1268"/>
                  </a:lnTo>
                  <a:lnTo>
                    <a:pt x="18" y="1346"/>
                  </a:lnTo>
                  <a:lnTo>
                    <a:pt x="8" y="1424"/>
                  </a:lnTo>
                  <a:lnTo>
                    <a:pt x="2" y="1506"/>
                  </a:lnTo>
                  <a:lnTo>
                    <a:pt x="0" y="1586"/>
                  </a:lnTo>
                  <a:lnTo>
                    <a:pt x="0" y="1586"/>
                  </a:lnTo>
                  <a:lnTo>
                    <a:pt x="0" y="1640"/>
                  </a:lnTo>
                  <a:lnTo>
                    <a:pt x="2" y="1694"/>
                  </a:lnTo>
                  <a:lnTo>
                    <a:pt x="8" y="1748"/>
                  </a:lnTo>
                  <a:lnTo>
                    <a:pt x="14" y="1800"/>
                  </a:lnTo>
                  <a:lnTo>
                    <a:pt x="22" y="1852"/>
                  </a:lnTo>
                  <a:lnTo>
                    <a:pt x="30" y="1904"/>
                  </a:lnTo>
                  <a:lnTo>
                    <a:pt x="42" y="1954"/>
                  </a:lnTo>
                  <a:lnTo>
                    <a:pt x="54" y="2004"/>
                  </a:lnTo>
                  <a:lnTo>
                    <a:pt x="70" y="2054"/>
                  </a:lnTo>
                  <a:lnTo>
                    <a:pt x="86" y="2102"/>
                  </a:lnTo>
                  <a:lnTo>
                    <a:pt x="102" y="2150"/>
                  </a:lnTo>
                  <a:lnTo>
                    <a:pt x="122" y="2198"/>
                  </a:lnTo>
                  <a:lnTo>
                    <a:pt x="142" y="2246"/>
                  </a:lnTo>
                  <a:lnTo>
                    <a:pt x="164" y="2290"/>
                  </a:lnTo>
                  <a:lnTo>
                    <a:pt x="188" y="2336"/>
                  </a:lnTo>
                  <a:lnTo>
                    <a:pt x="212" y="2380"/>
                  </a:lnTo>
                  <a:lnTo>
                    <a:pt x="216" y="2378"/>
                  </a:lnTo>
                  <a:lnTo>
                    <a:pt x="338" y="1912"/>
                  </a:lnTo>
                  <a:lnTo>
                    <a:pt x="800" y="2038"/>
                  </a:lnTo>
                  <a:lnTo>
                    <a:pt x="800" y="2038"/>
                  </a:lnTo>
                  <a:lnTo>
                    <a:pt x="774" y="1986"/>
                  </a:lnTo>
                  <a:lnTo>
                    <a:pt x="750" y="1934"/>
                  </a:lnTo>
                  <a:lnTo>
                    <a:pt x="728" y="1880"/>
                  </a:lnTo>
                  <a:lnTo>
                    <a:pt x="712" y="1824"/>
                  </a:lnTo>
                  <a:lnTo>
                    <a:pt x="698" y="1766"/>
                  </a:lnTo>
                  <a:lnTo>
                    <a:pt x="688" y="1708"/>
                  </a:lnTo>
                  <a:lnTo>
                    <a:pt x="682" y="1648"/>
                  </a:lnTo>
                  <a:lnTo>
                    <a:pt x="680" y="1586"/>
                  </a:lnTo>
                  <a:lnTo>
                    <a:pt x="680" y="1586"/>
                  </a:lnTo>
                  <a:lnTo>
                    <a:pt x="682" y="1540"/>
                  </a:lnTo>
                  <a:lnTo>
                    <a:pt x="686" y="1494"/>
                  </a:lnTo>
                  <a:lnTo>
                    <a:pt x="690" y="1448"/>
                  </a:lnTo>
                  <a:lnTo>
                    <a:pt x="698" y="1404"/>
                  </a:lnTo>
                  <a:lnTo>
                    <a:pt x="708" y="1360"/>
                  </a:lnTo>
                  <a:lnTo>
                    <a:pt x="722" y="1318"/>
                  </a:lnTo>
                  <a:lnTo>
                    <a:pt x="736" y="1274"/>
                  </a:lnTo>
                  <a:lnTo>
                    <a:pt x="752" y="1234"/>
                  </a:lnTo>
                  <a:lnTo>
                    <a:pt x="770" y="1194"/>
                  </a:lnTo>
                  <a:lnTo>
                    <a:pt x="790" y="1154"/>
                  </a:lnTo>
                  <a:lnTo>
                    <a:pt x="812" y="1116"/>
                  </a:lnTo>
                  <a:lnTo>
                    <a:pt x="836" y="1080"/>
                  </a:lnTo>
                  <a:lnTo>
                    <a:pt x="860" y="1044"/>
                  </a:lnTo>
                  <a:lnTo>
                    <a:pt x="888" y="1010"/>
                  </a:lnTo>
                  <a:lnTo>
                    <a:pt x="916" y="978"/>
                  </a:lnTo>
                  <a:lnTo>
                    <a:pt x="946" y="946"/>
                  </a:lnTo>
                  <a:lnTo>
                    <a:pt x="978" y="916"/>
                  </a:lnTo>
                  <a:lnTo>
                    <a:pt x="1012" y="888"/>
                  </a:lnTo>
                  <a:lnTo>
                    <a:pt x="1046" y="860"/>
                  </a:lnTo>
                  <a:lnTo>
                    <a:pt x="1080" y="834"/>
                  </a:lnTo>
                  <a:lnTo>
                    <a:pt x="1118" y="812"/>
                  </a:lnTo>
                  <a:lnTo>
                    <a:pt x="1156" y="790"/>
                  </a:lnTo>
                  <a:lnTo>
                    <a:pt x="1196" y="770"/>
                  </a:lnTo>
                  <a:lnTo>
                    <a:pt x="1236" y="752"/>
                  </a:lnTo>
                  <a:lnTo>
                    <a:pt x="1276" y="736"/>
                  </a:lnTo>
                  <a:lnTo>
                    <a:pt x="1318" y="720"/>
                  </a:lnTo>
                  <a:lnTo>
                    <a:pt x="1362" y="708"/>
                  </a:lnTo>
                  <a:lnTo>
                    <a:pt x="1406" y="698"/>
                  </a:lnTo>
                  <a:lnTo>
                    <a:pt x="1450" y="690"/>
                  </a:lnTo>
                  <a:lnTo>
                    <a:pt x="1496" y="684"/>
                  </a:lnTo>
                  <a:lnTo>
                    <a:pt x="1542" y="682"/>
                  </a:lnTo>
                  <a:lnTo>
                    <a:pt x="1588" y="680"/>
                  </a:lnTo>
                  <a:lnTo>
                    <a:pt x="1588" y="680"/>
                  </a:lnTo>
                  <a:lnTo>
                    <a:pt x="1588" y="680"/>
                  </a:lnTo>
                  <a:lnTo>
                    <a:pt x="1930" y="340"/>
                  </a:lnTo>
                  <a:lnTo>
                    <a:pt x="1588" y="0"/>
                  </a:lnTo>
                  <a:close/>
                </a:path>
              </a:pathLst>
            </a:custGeom>
            <a:solidFill>
              <a:schemeClr val="tx2"/>
            </a:solid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sp>
          <p:nvSpPr>
            <p:cNvPr id="14" name="Freeform 13"/>
            <p:cNvSpPr>
              <a:spLocks/>
            </p:cNvSpPr>
            <p:nvPr/>
          </p:nvSpPr>
          <p:spPr bwMode="auto">
            <a:xfrm>
              <a:off x="4498975" y="1492250"/>
              <a:ext cx="2517775" cy="3981450"/>
            </a:xfrm>
            <a:custGeom>
              <a:avLst/>
              <a:gdLst/>
              <a:ahLst/>
              <a:cxnLst>
                <a:cxn ang="0">
                  <a:pos x="1372" y="2382"/>
                </a:cxn>
                <a:cxn ang="0">
                  <a:pos x="1372" y="2382"/>
                </a:cxn>
                <a:cxn ang="0">
                  <a:pos x="1446" y="2238"/>
                </a:cxn>
                <a:cxn ang="0">
                  <a:pos x="1504" y="2088"/>
                </a:cxn>
                <a:cxn ang="0">
                  <a:pos x="1548" y="1938"/>
                </a:cxn>
                <a:cxn ang="0">
                  <a:pos x="1574" y="1784"/>
                </a:cxn>
                <a:cxn ang="0">
                  <a:pos x="1586" y="1630"/>
                </a:cxn>
                <a:cxn ang="0">
                  <a:pos x="1582" y="1478"/>
                </a:cxn>
                <a:cxn ang="0">
                  <a:pos x="1564" y="1326"/>
                </a:cxn>
                <a:cxn ang="0">
                  <a:pos x="1532" y="1176"/>
                </a:cxn>
                <a:cxn ang="0">
                  <a:pos x="1486" y="1032"/>
                </a:cxn>
                <a:cxn ang="0">
                  <a:pos x="1426" y="892"/>
                </a:cxn>
                <a:cxn ang="0">
                  <a:pos x="1352" y="756"/>
                </a:cxn>
                <a:cxn ang="0">
                  <a:pos x="1266" y="630"/>
                </a:cxn>
                <a:cxn ang="0">
                  <a:pos x="1166" y="510"/>
                </a:cxn>
                <a:cxn ang="0">
                  <a:pos x="1054" y="400"/>
                </a:cxn>
                <a:cxn ang="0">
                  <a:pos x="930" y="300"/>
                </a:cxn>
                <a:cxn ang="0">
                  <a:pos x="794" y="212"/>
                </a:cxn>
                <a:cxn ang="0">
                  <a:pos x="746" y="186"/>
                </a:cxn>
                <a:cxn ang="0">
                  <a:pos x="650" y="140"/>
                </a:cxn>
                <a:cxn ang="0">
                  <a:pos x="552" y="100"/>
                </a:cxn>
                <a:cxn ang="0">
                  <a:pos x="454" y="66"/>
                </a:cxn>
                <a:cxn ang="0">
                  <a:pos x="354" y="40"/>
                </a:cxn>
                <a:cxn ang="0">
                  <a:pos x="254" y="20"/>
                </a:cxn>
                <a:cxn ang="0">
                  <a:pos x="152" y="8"/>
                </a:cxn>
                <a:cxn ang="0">
                  <a:pos x="50" y="2"/>
                </a:cxn>
                <a:cxn ang="0">
                  <a:pos x="0" y="4"/>
                </a:cxn>
                <a:cxn ang="0">
                  <a:pos x="2" y="682"/>
                </a:cxn>
                <a:cxn ang="0">
                  <a:pos x="60" y="684"/>
                </a:cxn>
                <a:cxn ang="0">
                  <a:pos x="176" y="698"/>
                </a:cxn>
                <a:cxn ang="0">
                  <a:pos x="288" y="728"/>
                </a:cxn>
                <a:cxn ang="0">
                  <a:pos x="400" y="774"/>
                </a:cxn>
                <a:cxn ang="0">
                  <a:pos x="454" y="802"/>
                </a:cxn>
                <a:cxn ang="0">
                  <a:pos x="532" y="854"/>
                </a:cxn>
                <a:cxn ang="0">
                  <a:pos x="602" y="910"/>
                </a:cxn>
                <a:cxn ang="0">
                  <a:pos x="666" y="972"/>
                </a:cxn>
                <a:cxn ang="0">
                  <a:pos x="722" y="1040"/>
                </a:cxn>
                <a:cxn ang="0">
                  <a:pos x="772" y="1114"/>
                </a:cxn>
                <a:cxn ang="0">
                  <a:pos x="814" y="1190"/>
                </a:cxn>
                <a:cxn ang="0">
                  <a:pos x="848" y="1270"/>
                </a:cxn>
                <a:cxn ang="0">
                  <a:pos x="876" y="1354"/>
                </a:cxn>
                <a:cxn ang="0">
                  <a:pos x="894" y="1438"/>
                </a:cxn>
                <a:cxn ang="0">
                  <a:pos x="904" y="1526"/>
                </a:cxn>
                <a:cxn ang="0">
                  <a:pos x="906" y="1612"/>
                </a:cxn>
                <a:cxn ang="0">
                  <a:pos x="900" y="1700"/>
                </a:cxn>
                <a:cxn ang="0">
                  <a:pos x="884" y="1788"/>
                </a:cxn>
                <a:cxn ang="0">
                  <a:pos x="860" y="1874"/>
                </a:cxn>
                <a:cxn ang="0">
                  <a:pos x="826" y="1960"/>
                </a:cxn>
                <a:cxn ang="0">
                  <a:pos x="784" y="2042"/>
                </a:cxn>
                <a:cxn ang="0">
                  <a:pos x="784" y="2042"/>
                </a:cxn>
                <a:cxn ang="0">
                  <a:pos x="1372" y="2382"/>
                </a:cxn>
              </a:cxnLst>
              <a:rect l="0" t="0" r="r" b="b"/>
              <a:pathLst>
                <a:path w="1586" h="2508">
                  <a:moveTo>
                    <a:pt x="1372" y="2382"/>
                  </a:moveTo>
                  <a:lnTo>
                    <a:pt x="1372" y="2382"/>
                  </a:lnTo>
                  <a:lnTo>
                    <a:pt x="1372" y="2382"/>
                  </a:lnTo>
                  <a:lnTo>
                    <a:pt x="1372" y="2382"/>
                  </a:lnTo>
                  <a:lnTo>
                    <a:pt x="1412" y="2310"/>
                  </a:lnTo>
                  <a:lnTo>
                    <a:pt x="1446" y="2238"/>
                  </a:lnTo>
                  <a:lnTo>
                    <a:pt x="1478" y="2164"/>
                  </a:lnTo>
                  <a:lnTo>
                    <a:pt x="1504" y="2088"/>
                  </a:lnTo>
                  <a:lnTo>
                    <a:pt x="1528" y="2014"/>
                  </a:lnTo>
                  <a:lnTo>
                    <a:pt x="1548" y="1938"/>
                  </a:lnTo>
                  <a:lnTo>
                    <a:pt x="1562" y="1862"/>
                  </a:lnTo>
                  <a:lnTo>
                    <a:pt x="1574" y="1784"/>
                  </a:lnTo>
                  <a:lnTo>
                    <a:pt x="1582" y="1708"/>
                  </a:lnTo>
                  <a:lnTo>
                    <a:pt x="1586" y="1630"/>
                  </a:lnTo>
                  <a:lnTo>
                    <a:pt x="1586" y="1554"/>
                  </a:lnTo>
                  <a:lnTo>
                    <a:pt x="1582" y="1478"/>
                  </a:lnTo>
                  <a:lnTo>
                    <a:pt x="1576" y="1402"/>
                  </a:lnTo>
                  <a:lnTo>
                    <a:pt x="1564" y="1326"/>
                  </a:lnTo>
                  <a:lnTo>
                    <a:pt x="1550" y="1250"/>
                  </a:lnTo>
                  <a:lnTo>
                    <a:pt x="1532" y="1176"/>
                  </a:lnTo>
                  <a:lnTo>
                    <a:pt x="1510" y="1104"/>
                  </a:lnTo>
                  <a:lnTo>
                    <a:pt x="1486" y="1032"/>
                  </a:lnTo>
                  <a:lnTo>
                    <a:pt x="1458" y="960"/>
                  </a:lnTo>
                  <a:lnTo>
                    <a:pt x="1426" y="892"/>
                  </a:lnTo>
                  <a:lnTo>
                    <a:pt x="1390" y="824"/>
                  </a:lnTo>
                  <a:lnTo>
                    <a:pt x="1352" y="756"/>
                  </a:lnTo>
                  <a:lnTo>
                    <a:pt x="1310" y="692"/>
                  </a:lnTo>
                  <a:lnTo>
                    <a:pt x="1266" y="630"/>
                  </a:lnTo>
                  <a:lnTo>
                    <a:pt x="1218" y="568"/>
                  </a:lnTo>
                  <a:lnTo>
                    <a:pt x="1166" y="510"/>
                  </a:lnTo>
                  <a:lnTo>
                    <a:pt x="1112" y="454"/>
                  </a:lnTo>
                  <a:lnTo>
                    <a:pt x="1054" y="400"/>
                  </a:lnTo>
                  <a:lnTo>
                    <a:pt x="994" y="350"/>
                  </a:lnTo>
                  <a:lnTo>
                    <a:pt x="930" y="300"/>
                  </a:lnTo>
                  <a:lnTo>
                    <a:pt x="864" y="256"/>
                  </a:lnTo>
                  <a:lnTo>
                    <a:pt x="794" y="212"/>
                  </a:lnTo>
                  <a:lnTo>
                    <a:pt x="794" y="212"/>
                  </a:lnTo>
                  <a:lnTo>
                    <a:pt x="746" y="186"/>
                  </a:lnTo>
                  <a:lnTo>
                    <a:pt x="698" y="162"/>
                  </a:lnTo>
                  <a:lnTo>
                    <a:pt x="650" y="140"/>
                  </a:lnTo>
                  <a:lnTo>
                    <a:pt x="602" y="118"/>
                  </a:lnTo>
                  <a:lnTo>
                    <a:pt x="552" y="100"/>
                  </a:lnTo>
                  <a:lnTo>
                    <a:pt x="504" y="82"/>
                  </a:lnTo>
                  <a:lnTo>
                    <a:pt x="454" y="66"/>
                  </a:lnTo>
                  <a:lnTo>
                    <a:pt x="404" y="52"/>
                  </a:lnTo>
                  <a:lnTo>
                    <a:pt x="354" y="40"/>
                  </a:lnTo>
                  <a:lnTo>
                    <a:pt x="304" y="30"/>
                  </a:lnTo>
                  <a:lnTo>
                    <a:pt x="254" y="20"/>
                  </a:lnTo>
                  <a:lnTo>
                    <a:pt x="202" y="14"/>
                  </a:lnTo>
                  <a:lnTo>
                    <a:pt x="152" y="8"/>
                  </a:lnTo>
                  <a:lnTo>
                    <a:pt x="102" y="4"/>
                  </a:lnTo>
                  <a:lnTo>
                    <a:pt x="50" y="2"/>
                  </a:lnTo>
                  <a:lnTo>
                    <a:pt x="0" y="0"/>
                  </a:lnTo>
                  <a:lnTo>
                    <a:pt x="0" y="4"/>
                  </a:lnTo>
                  <a:lnTo>
                    <a:pt x="342" y="344"/>
                  </a:lnTo>
                  <a:lnTo>
                    <a:pt x="2" y="682"/>
                  </a:lnTo>
                  <a:lnTo>
                    <a:pt x="2" y="682"/>
                  </a:lnTo>
                  <a:lnTo>
                    <a:pt x="60" y="684"/>
                  </a:lnTo>
                  <a:lnTo>
                    <a:pt x="118" y="688"/>
                  </a:lnTo>
                  <a:lnTo>
                    <a:pt x="176" y="698"/>
                  </a:lnTo>
                  <a:lnTo>
                    <a:pt x="232" y="712"/>
                  </a:lnTo>
                  <a:lnTo>
                    <a:pt x="288" y="728"/>
                  </a:lnTo>
                  <a:lnTo>
                    <a:pt x="344" y="750"/>
                  </a:lnTo>
                  <a:lnTo>
                    <a:pt x="400" y="774"/>
                  </a:lnTo>
                  <a:lnTo>
                    <a:pt x="454" y="802"/>
                  </a:lnTo>
                  <a:lnTo>
                    <a:pt x="454" y="802"/>
                  </a:lnTo>
                  <a:lnTo>
                    <a:pt x="492" y="828"/>
                  </a:lnTo>
                  <a:lnTo>
                    <a:pt x="532" y="854"/>
                  </a:lnTo>
                  <a:lnTo>
                    <a:pt x="568" y="880"/>
                  </a:lnTo>
                  <a:lnTo>
                    <a:pt x="602" y="910"/>
                  </a:lnTo>
                  <a:lnTo>
                    <a:pt x="636" y="940"/>
                  </a:lnTo>
                  <a:lnTo>
                    <a:pt x="666" y="972"/>
                  </a:lnTo>
                  <a:lnTo>
                    <a:pt x="696" y="1006"/>
                  </a:lnTo>
                  <a:lnTo>
                    <a:pt x="722" y="1040"/>
                  </a:lnTo>
                  <a:lnTo>
                    <a:pt x="748" y="1076"/>
                  </a:lnTo>
                  <a:lnTo>
                    <a:pt x="772" y="1114"/>
                  </a:lnTo>
                  <a:lnTo>
                    <a:pt x="794" y="1152"/>
                  </a:lnTo>
                  <a:lnTo>
                    <a:pt x="814" y="1190"/>
                  </a:lnTo>
                  <a:lnTo>
                    <a:pt x="832" y="1230"/>
                  </a:lnTo>
                  <a:lnTo>
                    <a:pt x="848" y="1270"/>
                  </a:lnTo>
                  <a:lnTo>
                    <a:pt x="862" y="1312"/>
                  </a:lnTo>
                  <a:lnTo>
                    <a:pt x="876" y="1354"/>
                  </a:lnTo>
                  <a:lnTo>
                    <a:pt x="886" y="1396"/>
                  </a:lnTo>
                  <a:lnTo>
                    <a:pt x="894" y="1438"/>
                  </a:lnTo>
                  <a:lnTo>
                    <a:pt x="900" y="1482"/>
                  </a:lnTo>
                  <a:lnTo>
                    <a:pt x="904" y="1526"/>
                  </a:lnTo>
                  <a:lnTo>
                    <a:pt x="906" y="1570"/>
                  </a:lnTo>
                  <a:lnTo>
                    <a:pt x="906" y="1612"/>
                  </a:lnTo>
                  <a:lnTo>
                    <a:pt x="904" y="1656"/>
                  </a:lnTo>
                  <a:lnTo>
                    <a:pt x="900" y="1700"/>
                  </a:lnTo>
                  <a:lnTo>
                    <a:pt x="892" y="1744"/>
                  </a:lnTo>
                  <a:lnTo>
                    <a:pt x="884" y="1788"/>
                  </a:lnTo>
                  <a:lnTo>
                    <a:pt x="872" y="1832"/>
                  </a:lnTo>
                  <a:lnTo>
                    <a:pt x="860" y="1874"/>
                  </a:lnTo>
                  <a:lnTo>
                    <a:pt x="844" y="1918"/>
                  </a:lnTo>
                  <a:lnTo>
                    <a:pt x="826" y="1960"/>
                  </a:lnTo>
                  <a:lnTo>
                    <a:pt x="806" y="2002"/>
                  </a:lnTo>
                  <a:lnTo>
                    <a:pt x="784" y="2042"/>
                  </a:lnTo>
                  <a:lnTo>
                    <a:pt x="784" y="2042"/>
                  </a:lnTo>
                  <a:lnTo>
                    <a:pt x="784" y="2042"/>
                  </a:lnTo>
                  <a:lnTo>
                    <a:pt x="908" y="2508"/>
                  </a:lnTo>
                  <a:lnTo>
                    <a:pt x="1372" y="2382"/>
                  </a:lnTo>
                  <a:close/>
                </a:path>
              </a:pathLst>
            </a:custGeom>
            <a:solidFill>
              <a:schemeClr val="accent1"/>
            </a:solid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sp>
          <p:nvSpPr>
            <p:cNvPr id="15" name="Freeform 14"/>
            <p:cNvSpPr>
              <a:spLocks/>
            </p:cNvSpPr>
            <p:nvPr/>
          </p:nvSpPr>
          <p:spPr bwMode="auto">
            <a:xfrm>
              <a:off x="2314575" y="4533900"/>
              <a:ext cx="4365625" cy="2000250"/>
            </a:xfrm>
            <a:custGeom>
              <a:avLst/>
              <a:gdLst/>
              <a:ahLst/>
              <a:cxnLst>
                <a:cxn ang="0">
                  <a:pos x="0" y="464"/>
                </a:cxn>
                <a:cxn ang="0">
                  <a:pos x="0" y="464"/>
                </a:cxn>
                <a:cxn ang="0">
                  <a:pos x="88" y="602"/>
                </a:cxn>
                <a:cxn ang="0">
                  <a:pos x="188" y="726"/>
                </a:cxn>
                <a:cxn ang="0">
                  <a:pos x="298" y="838"/>
                </a:cxn>
                <a:cxn ang="0">
                  <a:pos x="418" y="938"/>
                </a:cxn>
                <a:cxn ang="0">
                  <a:pos x="546" y="1026"/>
                </a:cxn>
                <a:cxn ang="0">
                  <a:pos x="680" y="1100"/>
                </a:cxn>
                <a:cxn ang="0">
                  <a:pos x="820" y="1160"/>
                </a:cxn>
                <a:cxn ang="0">
                  <a:pos x="964" y="1206"/>
                </a:cxn>
                <a:cxn ang="0">
                  <a:pos x="1114" y="1238"/>
                </a:cxn>
                <a:cxn ang="0">
                  <a:pos x="1266" y="1256"/>
                </a:cxn>
                <a:cxn ang="0">
                  <a:pos x="1418" y="1260"/>
                </a:cxn>
                <a:cxn ang="0">
                  <a:pos x="1572" y="1248"/>
                </a:cxn>
                <a:cxn ang="0">
                  <a:pos x="1724" y="1222"/>
                </a:cxn>
                <a:cxn ang="0">
                  <a:pos x="1876" y="1180"/>
                </a:cxn>
                <a:cxn ang="0">
                  <a:pos x="2024" y="1122"/>
                </a:cxn>
                <a:cxn ang="0">
                  <a:pos x="2168" y="1048"/>
                </a:cxn>
                <a:cxn ang="0">
                  <a:pos x="2216" y="1020"/>
                </a:cxn>
                <a:cxn ang="0">
                  <a:pos x="2304" y="962"/>
                </a:cxn>
                <a:cxn ang="0">
                  <a:pos x="2388" y="896"/>
                </a:cxn>
                <a:cxn ang="0">
                  <a:pos x="2466" y="828"/>
                </a:cxn>
                <a:cxn ang="0">
                  <a:pos x="2538" y="754"/>
                </a:cxn>
                <a:cxn ang="0">
                  <a:pos x="2606" y="676"/>
                </a:cxn>
                <a:cxn ang="0">
                  <a:pos x="2668" y="596"/>
                </a:cxn>
                <a:cxn ang="0">
                  <a:pos x="2724" y="510"/>
                </a:cxn>
                <a:cxn ang="0">
                  <a:pos x="2746" y="466"/>
                </a:cxn>
                <a:cxn ang="0">
                  <a:pos x="2158" y="130"/>
                </a:cxn>
                <a:cxn ang="0">
                  <a:pos x="2128" y="178"/>
                </a:cxn>
                <a:cxn ang="0">
                  <a:pos x="2058" y="270"/>
                </a:cxn>
                <a:cxn ang="0">
                  <a:pos x="1974" y="354"/>
                </a:cxn>
                <a:cxn ang="0">
                  <a:pos x="1880" y="426"/>
                </a:cxn>
                <a:cxn ang="0">
                  <a:pos x="1828" y="458"/>
                </a:cxn>
                <a:cxn ang="0">
                  <a:pos x="1746" y="500"/>
                </a:cxn>
                <a:cxn ang="0">
                  <a:pos x="1660" y="534"/>
                </a:cxn>
                <a:cxn ang="0">
                  <a:pos x="1574" y="558"/>
                </a:cxn>
                <a:cxn ang="0">
                  <a:pos x="1486" y="574"/>
                </a:cxn>
                <a:cxn ang="0">
                  <a:pos x="1400" y="580"/>
                </a:cxn>
                <a:cxn ang="0">
                  <a:pos x="1312" y="578"/>
                </a:cxn>
                <a:cxn ang="0">
                  <a:pos x="1226" y="568"/>
                </a:cxn>
                <a:cxn ang="0">
                  <a:pos x="1140" y="548"/>
                </a:cxn>
                <a:cxn ang="0">
                  <a:pos x="1058" y="522"/>
                </a:cxn>
                <a:cxn ang="0">
                  <a:pos x="976" y="488"/>
                </a:cxn>
                <a:cxn ang="0">
                  <a:pos x="900" y="446"/>
                </a:cxn>
                <a:cxn ang="0">
                  <a:pos x="828" y="396"/>
                </a:cxn>
                <a:cxn ang="0">
                  <a:pos x="760" y="338"/>
                </a:cxn>
                <a:cxn ang="0">
                  <a:pos x="696" y="274"/>
                </a:cxn>
                <a:cxn ang="0">
                  <a:pos x="640" y="204"/>
                </a:cxn>
                <a:cxn ang="0">
                  <a:pos x="588" y="124"/>
                </a:cxn>
                <a:cxn ang="0">
                  <a:pos x="588" y="124"/>
                </a:cxn>
                <a:cxn ang="0">
                  <a:pos x="0" y="464"/>
                </a:cxn>
              </a:cxnLst>
              <a:rect l="0" t="0" r="r" b="b"/>
              <a:pathLst>
                <a:path w="2750" h="1260">
                  <a:moveTo>
                    <a:pt x="0" y="464"/>
                  </a:moveTo>
                  <a:lnTo>
                    <a:pt x="0" y="464"/>
                  </a:lnTo>
                  <a:lnTo>
                    <a:pt x="0" y="464"/>
                  </a:lnTo>
                  <a:lnTo>
                    <a:pt x="0" y="464"/>
                  </a:lnTo>
                  <a:lnTo>
                    <a:pt x="44" y="534"/>
                  </a:lnTo>
                  <a:lnTo>
                    <a:pt x="88" y="602"/>
                  </a:lnTo>
                  <a:lnTo>
                    <a:pt x="138" y="666"/>
                  </a:lnTo>
                  <a:lnTo>
                    <a:pt x="188" y="726"/>
                  </a:lnTo>
                  <a:lnTo>
                    <a:pt x="242" y="784"/>
                  </a:lnTo>
                  <a:lnTo>
                    <a:pt x="298" y="838"/>
                  </a:lnTo>
                  <a:lnTo>
                    <a:pt x="356" y="890"/>
                  </a:lnTo>
                  <a:lnTo>
                    <a:pt x="418" y="938"/>
                  </a:lnTo>
                  <a:lnTo>
                    <a:pt x="480" y="984"/>
                  </a:lnTo>
                  <a:lnTo>
                    <a:pt x="546" y="1026"/>
                  </a:lnTo>
                  <a:lnTo>
                    <a:pt x="612" y="1064"/>
                  </a:lnTo>
                  <a:lnTo>
                    <a:pt x="680" y="1100"/>
                  </a:lnTo>
                  <a:lnTo>
                    <a:pt x="748" y="1130"/>
                  </a:lnTo>
                  <a:lnTo>
                    <a:pt x="820" y="1160"/>
                  </a:lnTo>
                  <a:lnTo>
                    <a:pt x="892" y="1184"/>
                  </a:lnTo>
                  <a:lnTo>
                    <a:pt x="964" y="1206"/>
                  </a:lnTo>
                  <a:lnTo>
                    <a:pt x="1038" y="1224"/>
                  </a:lnTo>
                  <a:lnTo>
                    <a:pt x="1114" y="1238"/>
                  </a:lnTo>
                  <a:lnTo>
                    <a:pt x="1190" y="1250"/>
                  </a:lnTo>
                  <a:lnTo>
                    <a:pt x="1266" y="1256"/>
                  </a:lnTo>
                  <a:lnTo>
                    <a:pt x="1342" y="1260"/>
                  </a:lnTo>
                  <a:lnTo>
                    <a:pt x="1418" y="1260"/>
                  </a:lnTo>
                  <a:lnTo>
                    <a:pt x="1494" y="1256"/>
                  </a:lnTo>
                  <a:lnTo>
                    <a:pt x="1572" y="1248"/>
                  </a:lnTo>
                  <a:lnTo>
                    <a:pt x="1648" y="1238"/>
                  </a:lnTo>
                  <a:lnTo>
                    <a:pt x="1724" y="1222"/>
                  </a:lnTo>
                  <a:lnTo>
                    <a:pt x="1800" y="1204"/>
                  </a:lnTo>
                  <a:lnTo>
                    <a:pt x="1876" y="1180"/>
                  </a:lnTo>
                  <a:lnTo>
                    <a:pt x="1950" y="1154"/>
                  </a:lnTo>
                  <a:lnTo>
                    <a:pt x="2024" y="1122"/>
                  </a:lnTo>
                  <a:lnTo>
                    <a:pt x="2098" y="1088"/>
                  </a:lnTo>
                  <a:lnTo>
                    <a:pt x="2168" y="1048"/>
                  </a:lnTo>
                  <a:lnTo>
                    <a:pt x="2168" y="1048"/>
                  </a:lnTo>
                  <a:lnTo>
                    <a:pt x="2216" y="1020"/>
                  </a:lnTo>
                  <a:lnTo>
                    <a:pt x="2260" y="992"/>
                  </a:lnTo>
                  <a:lnTo>
                    <a:pt x="2304" y="962"/>
                  </a:lnTo>
                  <a:lnTo>
                    <a:pt x="2346" y="930"/>
                  </a:lnTo>
                  <a:lnTo>
                    <a:pt x="2388" y="896"/>
                  </a:lnTo>
                  <a:lnTo>
                    <a:pt x="2428" y="862"/>
                  </a:lnTo>
                  <a:lnTo>
                    <a:pt x="2466" y="828"/>
                  </a:lnTo>
                  <a:lnTo>
                    <a:pt x="2502" y="792"/>
                  </a:lnTo>
                  <a:lnTo>
                    <a:pt x="2538" y="754"/>
                  </a:lnTo>
                  <a:lnTo>
                    <a:pt x="2572" y="716"/>
                  </a:lnTo>
                  <a:lnTo>
                    <a:pt x="2606" y="676"/>
                  </a:lnTo>
                  <a:lnTo>
                    <a:pt x="2638" y="636"/>
                  </a:lnTo>
                  <a:lnTo>
                    <a:pt x="2668" y="596"/>
                  </a:lnTo>
                  <a:lnTo>
                    <a:pt x="2696" y="554"/>
                  </a:lnTo>
                  <a:lnTo>
                    <a:pt x="2724" y="510"/>
                  </a:lnTo>
                  <a:lnTo>
                    <a:pt x="2750" y="468"/>
                  </a:lnTo>
                  <a:lnTo>
                    <a:pt x="2746" y="466"/>
                  </a:lnTo>
                  <a:lnTo>
                    <a:pt x="2280" y="592"/>
                  </a:lnTo>
                  <a:lnTo>
                    <a:pt x="2158" y="130"/>
                  </a:lnTo>
                  <a:lnTo>
                    <a:pt x="2158" y="130"/>
                  </a:lnTo>
                  <a:lnTo>
                    <a:pt x="2128" y="178"/>
                  </a:lnTo>
                  <a:lnTo>
                    <a:pt x="2094" y="226"/>
                  </a:lnTo>
                  <a:lnTo>
                    <a:pt x="2058" y="270"/>
                  </a:lnTo>
                  <a:lnTo>
                    <a:pt x="2018" y="312"/>
                  </a:lnTo>
                  <a:lnTo>
                    <a:pt x="1974" y="354"/>
                  </a:lnTo>
                  <a:lnTo>
                    <a:pt x="1928" y="392"/>
                  </a:lnTo>
                  <a:lnTo>
                    <a:pt x="1880" y="426"/>
                  </a:lnTo>
                  <a:lnTo>
                    <a:pt x="1828" y="458"/>
                  </a:lnTo>
                  <a:lnTo>
                    <a:pt x="1828" y="458"/>
                  </a:lnTo>
                  <a:lnTo>
                    <a:pt x="1788" y="480"/>
                  </a:lnTo>
                  <a:lnTo>
                    <a:pt x="1746" y="500"/>
                  </a:lnTo>
                  <a:lnTo>
                    <a:pt x="1704" y="518"/>
                  </a:lnTo>
                  <a:lnTo>
                    <a:pt x="1660" y="534"/>
                  </a:lnTo>
                  <a:lnTo>
                    <a:pt x="1618" y="548"/>
                  </a:lnTo>
                  <a:lnTo>
                    <a:pt x="1574" y="558"/>
                  </a:lnTo>
                  <a:lnTo>
                    <a:pt x="1530" y="566"/>
                  </a:lnTo>
                  <a:lnTo>
                    <a:pt x="1486" y="574"/>
                  </a:lnTo>
                  <a:lnTo>
                    <a:pt x="1444" y="578"/>
                  </a:lnTo>
                  <a:lnTo>
                    <a:pt x="1400" y="580"/>
                  </a:lnTo>
                  <a:lnTo>
                    <a:pt x="1356" y="580"/>
                  </a:lnTo>
                  <a:lnTo>
                    <a:pt x="1312" y="578"/>
                  </a:lnTo>
                  <a:lnTo>
                    <a:pt x="1268" y="574"/>
                  </a:lnTo>
                  <a:lnTo>
                    <a:pt x="1226" y="568"/>
                  </a:lnTo>
                  <a:lnTo>
                    <a:pt x="1182" y="558"/>
                  </a:lnTo>
                  <a:lnTo>
                    <a:pt x="1140" y="548"/>
                  </a:lnTo>
                  <a:lnTo>
                    <a:pt x="1098" y="536"/>
                  </a:lnTo>
                  <a:lnTo>
                    <a:pt x="1058" y="522"/>
                  </a:lnTo>
                  <a:lnTo>
                    <a:pt x="1016" y="506"/>
                  </a:lnTo>
                  <a:lnTo>
                    <a:pt x="976" y="488"/>
                  </a:lnTo>
                  <a:lnTo>
                    <a:pt x="938" y="468"/>
                  </a:lnTo>
                  <a:lnTo>
                    <a:pt x="900" y="446"/>
                  </a:lnTo>
                  <a:lnTo>
                    <a:pt x="864" y="422"/>
                  </a:lnTo>
                  <a:lnTo>
                    <a:pt x="828" y="396"/>
                  </a:lnTo>
                  <a:lnTo>
                    <a:pt x="792" y="368"/>
                  </a:lnTo>
                  <a:lnTo>
                    <a:pt x="760" y="338"/>
                  </a:lnTo>
                  <a:lnTo>
                    <a:pt x="728" y="308"/>
                  </a:lnTo>
                  <a:lnTo>
                    <a:pt x="696" y="274"/>
                  </a:lnTo>
                  <a:lnTo>
                    <a:pt x="668" y="240"/>
                  </a:lnTo>
                  <a:lnTo>
                    <a:pt x="640" y="204"/>
                  </a:lnTo>
                  <a:lnTo>
                    <a:pt x="614" y="164"/>
                  </a:lnTo>
                  <a:lnTo>
                    <a:pt x="588" y="124"/>
                  </a:lnTo>
                  <a:lnTo>
                    <a:pt x="588" y="124"/>
                  </a:lnTo>
                  <a:lnTo>
                    <a:pt x="588" y="124"/>
                  </a:lnTo>
                  <a:lnTo>
                    <a:pt x="124" y="0"/>
                  </a:lnTo>
                  <a:lnTo>
                    <a:pt x="0" y="464"/>
                  </a:lnTo>
                  <a:close/>
                </a:path>
              </a:pathLst>
            </a:custGeom>
            <a:solidFill>
              <a:schemeClr val="tx2"/>
            </a:solid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grpSp>
    </p:spTree>
    <p:extLst>
      <p:ext uri="{BB962C8B-B14F-4D97-AF65-F5344CB8AC3E}">
        <p14:creationId xmlns:p14="http://schemas.microsoft.com/office/powerpoint/2010/main" val="3634803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Engagement</a:t>
            </a:r>
            <a:endParaRPr lang="en-US" dirty="0"/>
          </a:p>
        </p:txBody>
      </p:sp>
      <p:sp>
        <p:nvSpPr>
          <p:cNvPr id="3" name="Content Placeholder 2"/>
          <p:cNvSpPr>
            <a:spLocks noGrp="1"/>
          </p:cNvSpPr>
          <p:nvPr>
            <p:ph idx="1"/>
          </p:nvPr>
        </p:nvSpPr>
        <p:spPr>
          <a:xfrm>
            <a:off x="457200" y="1825625"/>
            <a:ext cx="8229599" cy="4351338"/>
          </a:xfrm>
        </p:spPr>
        <p:txBody>
          <a:bodyPr/>
          <a:lstStyle/>
          <a:p>
            <a:pPr>
              <a:buFontTx/>
              <a:buNone/>
              <a:defRPr/>
            </a:pPr>
            <a:r>
              <a:rPr lang="en-US" dirty="0">
                <a:solidFill>
                  <a:schemeClr val="tx1"/>
                </a:solidFill>
              </a:rPr>
              <a:t>Schools are expected to</a:t>
            </a:r>
            <a:r>
              <a:rPr lang="en-US" dirty="0" smtClean="0">
                <a:solidFill>
                  <a:schemeClr val="tx1"/>
                </a:solidFill>
              </a:rPr>
              <a:t>:</a:t>
            </a:r>
          </a:p>
          <a:p>
            <a:pPr>
              <a:buFontTx/>
              <a:buNone/>
              <a:defRPr/>
            </a:pPr>
            <a:endParaRPr lang="en-US" dirty="0">
              <a:solidFill>
                <a:schemeClr val="tx1"/>
              </a:solidFill>
            </a:endParaRPr>
          </a:p>
          <a:p>
            <a:pPr>
              <a:defRPr/>
            </a:pPr>
            <a:r>
              <a:rPr lang="en-US" sz="2000" dirty="0">
                <a:solidFill>
                  <a:schemeClr val="tx1"/>
                </a:solidFill>
              </a:rPr>
              <a:t>Achieve both academic and professional engagement</a:t>
            </a:r>
          </a:p>
          <a:p>
            <a:pPr>
              <a:defRPr/>
            </a:pPr>
            <a:r>
              <a:rPr lang="en-US" sz="2000" dirty="0">
                <a:solidFill>
                  <a:schemeClr val="tx1"/>
                </a:solidFill>
              </a:rPr>
              <a:t>Identify desired characteristics of engagement, aligned with the school’s </a:t>
            </a:r>
            <a:r>
              <a:rPr lang="en-US" sz="2000" dirty="0" smtClean="0">
                <a:solidFill>
                  <a:schemeClr val="tx1"/>
                </a:solidFill>
              </a:rPr>
              <a:t>mission</a:t>
            </a:r>
            <a:endParaRPr lang="en-US" sz="2000" dirty="0">
              <a:solidFill>
                <a:schemeClr val="tx1"/>
              </a:solidFill>
            </a:endParaRPr>
          </a:p>
        </p:txBody>
      </p:sp>
    </p:spTree>
    <p:extLst>
      <p:ext uri="{BB962C8B-B14F-4D97-AF65-F5344CB8AC3E}">
        <p14:creationId xmlns:p14="http://schemas.microsoft.com/office/powerpoint/2010/main" val="4247882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Innovation</a:t>
            </a:r>
            <a:endParaRPr lang="en-US" dirty="0"/>
          </a:p>
        </p:txBody>
      </p:sp>
      <p:sp>
        <p:nvSpPr>
          <p:cNvPr id="3" name="Content Placeholder 2"/>
          <p:cNvSpPr>
            <a:spLocks noGrp="1"/>
          </p:cNvSpPr>
          <p:nvPr>
            <p:ph idx="1"/>
          </p:nvPr>
        </p:nvSpPr>
        <p:spPr>
          <a:xfrm>
            <a:off x="457200" y="1825625"/>
            <a:ext cx="8229599" cy="4351338"/>
          </a:xfrm>
        </p:spPr>
        <p:txBody>
          <a:bodyPr/>
          <a:lstStyle/>
          <a:p>
            <a:pPr>
              <a:buFontTx/>
              <a:buNone/>
              <a:defRPr/>
            </a:pPr>
            <a:r>
              <a:rPr lang="en-US" dirty="0" smtClean="0">
                <a:solidFill>
                  <a:schemeClr val="tx1"/>
                </a:solidFill>
              </a:rPr>
              <a:t>Schools are expected to: </a:t>
            </a:r>
          </a:p>
          <a:p>
            <a:pPr>
              <a:buFontTx/>
              <a:buNone/>
              <a:defRPr/>
            </a:pPr>
            <a:endParaRPr lang="en-US" dirty="0">
              <a:solidFill>
                <a:schemeClr val="tx1"/>
              </a:solidFill>
            </a:endParaRPr>
          </a:p>
          <a:p>
            <a:pPr>
              <a:defRPr/>
            </a:pPr>
            <a:r>
              <a:rPr lang="en-US" sz="2000" dirty="0" smtClean="0">
                <a:solidFill>
                  <a:schemeClr val="tx1"/>
                </a:solidFill>
              </a:rPr>
              <a:t>Be </a:t>
            </a:r>
            <a:r>
              <a:rPr lang="en-US" sz="2000" dirty="0">
                <a:solidFill>
                  <a:schemeClr val="tx1"/>
                </a:solidFill>
              </a:rPr>
              <a:t>entrepreneurial and experiment</a:t>
            </a:r>
          </a:p>
          <a:p>
            <a:pPr>
              <a:defRPr/>
            </a:pPr>
            <a:r>
              <a:rPr lang="en-US" sz="2000" dirty="0" smtClean="0">
                <a:solidFill>
                  <a:schemeClr val="tx1"/>
                </a:solidFill>
              </a:rPr>
              <a:t>Have innovations that are well-developed </a:t>
            </a:r>
            <a:r>
              <a:rPr lang="en-US" sz="2000" dirty="0">
                <a:solidFill>
                  <a:schemeClr val="tx1"/>
                </a:solidFill>
              </a:rPr>
              <a:t>and aligned with </a:t>
            </a:r>
            <a:r>
              <a:rPr lang="en-US" sz="2000" dirty="0" smtClean="0">
                <a:solidFill>
                  <a:schemeClr val="tx1"/>
                </a:solidFill>
              </a:rPr>
              <a:t>mission &amp; strategy</a:t>
            </a:r>
            <a:endParaRPr lang="en-US" sz="2000" dirty="0">
              <a:solidFill>
                <a:schemeClr val="tx1"/>
              </a:solidFill>
            </a:endParaRPr>
          </a:p>
          <a:p>
            <a:pPr>
              <a:defRPr/>
            </a:pPr>
            <a:r>
              <a:rPr lang="en-US" sz="2000" dirty="0" smtClean="0">
                <a:solidFill>
                  <a:schemeClr val="tx1"/>
                </a:solidFill>
              </a:rPr>
              <a:t>Have innovation that includes </a:t>
            </a:r>
            <a:r>
              <a:rPr lang="en-US" sz="2000" dirty="0">
                <a:solidFill>
                  <a:schemeClr val="tx1"/>
                </a:solidFill>
              </a:rPr>
              <a:t>both the potential for success and risk of failure</a:t>
            </a:r>
          </a:p>
          <a:p>
            <a:pPr>
              <a:defRPr/>
            </a:pPr>
            <a:endParaRPr lang="en-US" dirty="0"/>
          </a:p>
        </p:txBody>
      </p:sp>
    </p:spTree>
    <p:extLst>
      <p:ext uri="{BB962C8B-B14F-4D97-AF65-F5344CB8AC3E}">
        <p14:creationId xmlns:p14="http://schemas.microsoft.com/office/powerpoint/2010/main" val="1641870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Impact</a:t>
            </a:r>
            <a:endParaRPr lang="en-US" dirty="0"/>
          </a:p>
        </p:txBody>
      </p:sp>
      <p:sp>
        <p:nvSpPr>
          <p:cNvPr id="3" name="Content Placeholder 2"/>
          <p:cNvSpPr>
            <a:spLocks noGrp="1"/>
          </p:cNvSpPr>
          <p:nvPr>
            <p:ph idx="1"/>
          </p:nvPr>
        </p:nvSpPr>
        <p:spPr>
          <a:xfrm>
            <a:off x="457200" y="1825625"/>
            <a:ext cx="8229599" cy="4351338"/>
          </a:xfrm>
        </p:spPr>
        <p:txBody>
          <a:bodyPr/>
          <a:lstStyle/>
          <a:p>
            <a:pPr>
              <a:buFontTx/>
              <a:buNone/>
              <a:defRPr/>
            </a:pPr>
            <a:r>
              <a:rPr lang="en-US" dirty="0" smtClean="0">
                <a:solidFill>
                  <a:schemeClr val="tx1"/>
                </a:solidFill>
              </a:rPr>
              <a:t>Schools are expected to:</a:t>
            </a:r>
          </a:p>
          <a:p>
            <a:pPr>
              <a:buFontTx/>
              <a:buNone/>
              <a:defRPr/>
            </a:pPr>
            <a:endParaRPr lang="en-US" dirty="0" smtClean="0">
              <a:solidFill>
                <a:schemeClr val="tx1"/>
              </a:solidFill>
            </a:endParaRPr>
          </a:p>
          <a:p>
            <a:pPr>
              <a:defRPr/>
            </a:pPr>
            <a:r>
              <a:rPr lang="en-US" sz="2000" dirty="0" smtClean="0">
                <a:solidFill>
                  <a:schemeClr val="tx1"/>
                </a:solidFill>
              </a:rPr>
              <a:t>Focus </a:t>
            </a:r>
            <a:r>
              <a:rPr lang="en-US" sz="2000" dirty="0">
                <a:solidFill>
                  <a:schemeClr val="tx1"/>
                </a:solidFill>
              </a:rPr>
              <a:t>on high quality </a:t>
            </a:r>
            <a:r>
              <a:rPr lang="en-US" sz="2000" dirty="0" smtClean="0">
                <a:solidFill>
                  <a:schemeClr val="tx1"/>
                </a:solidFill>
              </a:rPr>
              <a:t>outcomes </a:t>
            </a:r>
            <a:r>
              <a:rPr lang="en-US" sz="2000" dirty="0">
                <a:solidFill>
                  <a:schemeClr val="tx1"/>
                </a:solidFill>
              </a:rPr>
              <a:t>that have impact</a:t>
            </a:r>
          </a:p>
          <a:p>
            <a:pPr>
              <a:defRPr/>
            </a:pPr>
            <a:r>
              <a:rPr lang="en-US" sz="2000" dirty="0">
                <a:solidFill>
                  <a:schemeClr val="tx1"/>
                </a:solidFill>
              </a:rPr>
              <a:t>Produce intellectual contributions that have a positive impact on theory, teaching and practice</a:t>
            </a:r>
          </a:p>
          <a:p>
            <a:pPr>
              <a:defRPr/>
            </a:pPr>
            <a:r>
              <a:rPr lang="en-US" sz="2000" dirty="0">
                <a:solidFill>
                  <a:schemeClr val="tx1"/>
                </a:solidFill>
              </a:rPr>
              <a:t>Demonstrate that the business school is “making a difference” in business and society</a:t>
            </a:r>
          </a:p>
          <a:p>
            <a:pPr>
              <a:defRPr/>
            </a:pPr>
            <a:endParaRPr lang="en-US" dirty="0"/>
          </a:p>
        </p:txBody>
      </p:sp>
    </p:spTree>
    <p:extLst>
      <p:ext uri="{BB962C8B-B14F-4D97-AF65-F5344CB8AC3E}">
        <p14:creationId xmlns:p14="http://schemas.microsoft.com/office/powerpoint/2010/main" val="140335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939"/>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Inspiring Transformation</a:t>
            </a:r>
            <a:endParaRPr lang="en-US" dirty="0"/>
          </a:p>
        </p:txBody>
      </p:sp>
      <p:sp>
        <p:nvSpPr>
          <p:cNvPr id="6" name="Content Placeholder 2"/>
          <p:cNvSpPr>
            <a:spLocks noGrp="1"/>
          </p:cNvSpPr>
          <p:nvPr>
            <p:ph sz="half" idx="1"/>
          </p:nvPr>
        </p:nvSpPr>
        <p:spPr>
          <a:xfrm>
            <a:off x="2639276" y="1482115"/>
            <a:ext cx="5181600" cy="1080090"/>
          </a:xfrm>
        </p:spPr>
        <p:txBody>
          <a:bodyPr>
            <a:normAutofit/>
          </a:bodyPr>
          <a:lstStyle/>
          <a:p>
            <a:pPr marL="0" indent="0">
              <a:buNone/>
            </a:pPr>
            <a:r>
              <a:rPr lang="en-US" sz="2000" b="1" dirty="0">
                <a:solidFill>
                  <a:schemeClr val="tx2"/>
                </a:solidFill>
                <a:latin typeface="Arial" charset="0"/>
              </a:rPr>
              <a:t>Mission</a:t>
            </a:r>
          </a:p>
          <a:p>
            <a:pPr marL="0" indent="0">
              <a:buNone/>
            </a:pPr>
            <a:r>
              <a:rPr lang="en-US" sz="2000" dirty="0"/>
              <a:t>We foster engagement, accelerate innovation, and amplify impact in business education.</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678" t="13333" r="71909" b="68705"/>
          <a:stretch/>
        </p:blipFill>
        <p:spPr>
          <a:xfrm>
            <a:off x="1032544" y="1406230"/>
            <a:ext cx="1584960" cy="123186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752" t="13333" r="55358" b="70129"/>
          <a:stretch/>
        </p:blipFill>
        <p:spPr>
          <a:xfrm>
            <a:off x="1010773" y="2828924"/>
            <a:ext cx="1628503" cy="113412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7204" t="13206" r="39322" b="70003"/>
          <a:stretch/>
        </p:blipFill>
        <p:spPr>
          <a:xfrm>
            <a:off x="1192695" y="4153879"/>
            <a:ext cx="1265451" cy="1188119"/>
          </a:xfrm>
          <a:prstGeom prst="rect">
            <a:avLst/>
          </a:prstGeom>
        </p:spPr>
      </p:pic>
      <p:sp>
        <p:nvSpPr>
          <p:cNvPr id="10" name="Content Placeholder 2"/>
          <p:cNvSpPr txBox="1">
            <a:spLocks/>
          </p:cNvSpPr>
          <p:nvPr/>
        </p:nvSpPr>
        <p:spPr>
          <a:xfrm>
            <a:off x="2639276" y="2875580"/>
            <a:ext cx="5390026" cy="101032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dirty="0" smtClean="0">
                <a:solidFill>
                  <a:schemeClr val="tx2"/>
                </a:solidFill>
                <a:latin typeface="Arial" charset="0"/>
              </a:rPr>
              <a:t>Vision</a:t>
            </a:r>
          </a:p>
          <a:p>
            <a:pPr marL="0" indent="0">
              <a:buFont typeface="Wingdings" charset="2"/>
              <a:buNone/>
            </a:pPr>
            <a:r>
              <a:rPr lang="en-US" sz="2000" dirty="0" smtClean="0"/>
              <a:t>Transforming business education for global prosperity.</a:t>
            </a:r>
          </a:p>
          <a:p>
            <a:endParaRPr lang="en-US" sz="2000" dirty="0"/>
          </a:p>
        </p:txBody>
      </p:sp>
      <p:sp>
        <p:nvSpPr>
          <p:cNvPr id="11" name="Content Placeholder 2"/>
          <p:cNvSpPr txBox="1">
            <a:spLocks/>
          </p:cNvSpPr>
          <p:nvPr/>
        </p:nvSpPr>
        <p:spPr>
          <a:xfrm>
            <a:off x="2617504" y="4229764"/>
            <a:ext cx="5668702" cy="130510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Wingdings" charset="2"/>
              <a:buChar char="§"/>
              <a:defRPr sz="2400" kern="1200">
                <a:solidFill>
                  <a:schemeClr val="tx1"/>
                </a:solidFill>
                <a:latin typeface="+mn-lt"/>
                <a:ea typeface="+mn-ea"/>
                <a:cs typeface="+mn-cs"/>
              </a:defRPr>
            </a:lvl1pPr>
            <a:lvl2pPr marL="230188" indent="-223838" algn="l" defTabSz="914400" rtl="0" eaLnBrk="1" latinLnBrk="0" hangingPunct="1">
              <a:lnSpc>
                <a:spcPct val="100000"/>
              </a:lnSpc>
              <a:spcBef>
                <a:spcPts val="600"/>
              </a:spcBef>
              <a:buFont typeface="Wingdings" charset="2"/>
              <a:buChar char="§"/>
              <a:tabLst/>
              <a:defRPr sz="2000" kern="1200">
                <a:solidFill>
                  <a:schemeClr val="tx1"/>
                </a:solidFill>
                <a:latin typeface="+mn-lt"/>
                <a:ea typeface="+mn-ea"/>
                <a:cs typeface="+mn-cs"/>
              </a:defRPr>
            </a:lvl2pPr>
            <a:lvl3pPr marL="460375" indent="-223838" algn="l" defTabSz="914400" rtl="0" eaLnBrk="1" latinLnBrk="0" hangingPunct="1">
              <a:lnSpc>
                <a:spcPct val="100000"/>
              </a:lnSpc>
              <a:spcBef>
                <a:spcPts val="900"/>
              </a:spcBef>
              <a:buFont typeface="Wingdings" charset="2"/>
              <a:buChar char="§"/>
              <a:tabLst/>
              <a:defRPr sz="1600" kern="1200">
                <a:solidFill>
                  <a:schemeClr val="tx1"/>
                </a:solidFill>
                <a:latin typeface="+mn-lt"/>
                <a:ea typeface="+mn-ea"/>
                <a:cs typeface="+mn-cs"/>
              </a:defRPr>
            </a:lvl3pPr>
            <a:lvl4pPr marL="746125" indent="-230188"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4pPr>
            <a:lvl5pPr marL="977900" indent="-225425" algn="l" defTabSz="914400" rtl="0" eaLnBrk="1" latinLnBrk="0" hangingPunct="1">
              <a:lnSpc>
                <a:spcPct val="100000"/>
              </a:lnSpc>
              <a:spcBef>
                <a:spcPts val="500"/>
              </a:spcBef>
              <a:buFont typeface="Wingdings"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dirty="0" smtClean="0">
                <a:solidFill>
                  <a:schemeClr val="tx2"/>
                </a:solidFill>
                <a:latin typeface="Arial" charset="0"/>
              </a:rPr>
              <a:t>Values</a:t>
            </a:r>
          </a:p>
          <a:p>
            <a:pPr marL="0" indent="0">
              <a:buFont typeface="Wingdings" charset="2"/>
              <a:buNone/>
            </a:pPr>
            <a:r>
              <a:rPr lang="en-US" sz="2000" dirty="0" smtClean="0"/>
              <a:t>Quality • Inclusion and Diversity • Global Mindset </a:t>
            </a:r>
          </a:p>
          <a:p>
            <a:pPr marL="0" indent="0">
              <a:buFont typeface="Wingdings" charset="2"/>
              <a:buNone/>
            </a:pPr>
            <a:r>
              <a:rPr lang="en-US" sz="2000" dirty="0" smtClean="0"/>
              <a:t>• Ethics • Social Responsibility • Community</a:t>
            </a:r>
          </a:p>
          <a:p>
            <a:endParaRPr lang="en-US" sz="2000" dirty="0"/>
          </a:p>
        </p:txBody>
      </p:sp>
    </p:spTree>
    <p:extLst>
      <p:ext uri="{BB962C8B-B14F-4D97-AF65-F5344CB8AC3E}">
        <p14:creationId xmlns:p14="http://schemas.microsoft.com/office/powerpoint/2010/main" val="2835142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a:xfrm>
            <a:off x="581297" y="669471"/>
            <a:ext cx="8077200" cy="1083129"/>
          </a:xfrm>
        </p:spPr>
        <p:txBody>
          <a:bodyPr>
            <a:normAutofit/>
          </a:bodyPr>
          <a:lstStyle/>
          <a:p>
            <a:pPr eaLnBrk="1" hangingPunct="1"/>
            <a:r>
              <a:rPr lang="en-US" sz="3600" b="1" dirty="0" smtClean="0"/>
              <a:t>AACSB Accreditation:  15 Standards</a:t>
            </a:r>
          </a:p>
        </p:txBody>
      </p:sp>
      <p:sp>
        <p:nvSpPr>
          <p:cNvPr id="5" name="Rectangle 3"/>
          <p:cNvSpPr>
            <a:spLocks noGrp="1" noChangeArrowheads="1"/>
          </p:cNvSpPr>
          <p:nvPr>
            <p:ph idx="1"/>
          </p:nvPr>
        </p:nvSpPr>
        <p:spPr>
          <a:xfrm>
            <a:off x="378823" y="2421652"/>
            <a:ext cx="8079377" cy="4215911"/>
          </a:xfrm>
        </p:spPr>
        <p:txBody>
          <a:bodyPr>
            <a:normAutofit/>
          </a:bodyPr>
          <a:lstStyle/>
          <a:p>
            <a:pPr eaLnBrk="1" hangingPunct="1">
              <a:buFont typeface="Arial" panose="020B0604020202020204" pitchFamily="34" charset="0"/>
              <a:buChar char="•"/>
            </a:pPr>
            <a:r>
              <a:rPr lang="en-US" sz="2800" dirty="0" smtClean="0">
                <a:latin typeface="Arial" charset="0"/>
                <a:cs typeface="Arial" charset="0"/>
              </a:rPr>
              <a:t>Strategic Management &amp; Innovation (3)</a:t>
            </a:r>
          </a:p>
          <a:p>
            <a:pPr eaLnBrk="1" hangingPunct="1">
              <a:buFont typeface="Arial" panose="020B0604020202020204" pitchFamily="34" charset="0"/>
              <a:buChar char="•"/>
            </a:pPr>
            <a:r>
              <a:rPr lang="en-US" sz="2800" dirty="0" smtClean="0">
                <a:latin typeface="Arial" charset="0"/>
                <a:cs typeface="Arial" charset="0"/>
              </a:rPr>
              <a:t>Participants (4)</a:t>
            </a:r>
          </a:p>
          <a:p>
            <a:pPr eaLnBrk="1" hangingPunct="1">
              <a:buFont typeface="Arial" panose="020B0604020202020204" pitchFamily="34" charset="0"/>
              <a:buChar char="•"/>
            </a:pPr>
            <a:r>
              <a:rPr lang="en-US" sz="2800" dirty="0" smtClean="0">
                <a:latin typeface="Arial" charset="0"/>
                <a:cs typeface="Arial" charset="0"/>
              </a:rPr>
              <a:t>Learning and Teaching (5)</a:t>
            </a:r>
          </a:p>
          <a:p>
            <a:pPr eaLnBrk="1" hangingPunct="1">
              <a:buFont typeface="Arial" panose="020B0604020202020204" pitchFamily="34" charset="0"/>
              <a:buChar char="•"/>
            </a:pPr>
            <a:r>
              <a:rPr lang="en-US" sz="2800" dirty="0" smtClean="0">
                <a:latin typeface="Arial" charset="0"/>
                <a:cs typeface="Arial" charset="0"/>
              </a:rPr>
              <a:t>Academic &amp; Professional Engagement (3)</a:t>
            </a:r>
          </a:p>
        </p:txBody>
      </p:sp>
    </p:spTree>
    <p:extLst>
      <p:ext uri="{BB962C8B-B14F-4D97-AF65-F5344CB8AC3E}">
        <p14:creationId xmlns:p14="http://schemas.microsoft.com/office/powerpoint/2010/main" val="138068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t>
            </a:r>
            <a:r>
              <a:rPr lang="en-US" dirty="0" smtClean="0"/>
              <a:t>Accreditation </a:t>
            </a:r>
            <a:r>
              <a:rPr lang="en-US" dirty="0"/>
              <a:t>Process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FFFFFF"/>
                </a:solidFill>
              </a:rPr>
              <a:pPr/>
              <a:t>31</a:t>
            </a:fld>
            <a:endParaRPr lang="en-US" dirty="0">
              <a:solidFill>
                <a:srgbClr val="FFFFFF"/>
              </a:solidFill>
            </a:endParaRPr>
          </a:p>
        </p:txBody>
      </p:sp>
    </p:spTree>
    <p:extLst>
      <p:ext uri="{BB962C8B-B14F-4D97-AF65-F5344CB8AC3E}">
        <p14:creationId xmlns:p14="http://schemas.microsoft.com/office/powerpoint/2010/main" val="3264558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379794"/>
            <a:ext cx="8229600" cy="597630"/>
          </a:xfrm>
        </p:spPr>
        <p:txBody>
          <a:bodyPr/>
          <a:lstStyle/>
          <a:p>
            <a:r>
              <a:rPr lang="en-US" dirty="0" smtClean="0"/>
              <a:t>Initial Accreditation Timeline</a:t>
            </a:r>
            <a:endParaRPr lang="en-US" dirty="0"/>
          </a:p>
        </p:txBody>
      </p:sp>
      <p:sp>
        <p:nvSpPr>
          <p:cNvPr id="14" name="Content Placeholder 2"/>
          <p:cNvSpPr txBox="1">
            <a:spLocks/>
          </p:cNvSpPr>
          <p:nvPr/>
        </p:nvSpPr>
        <p:spPr>
          <a:xfrm>
            <a:off x="447260" y="3072208"/>
            <a:ext cx="8300275" cy="105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buFont typeface="Wingdings" panose="05000000000000000000" pitchFamily="2" charset="2"/>
              <a:buChar char="§"/>
              <a:tabLst>
                <a:tab pos="400050" algn="l"/>
              </a:tabLst>
              <a:defRPr/>
            </a:pPr>
            <a:r>
              <a:rPr lang="en-US" sz="1800" b="1" dirty="0">
                <a:solidFill>
                  <a:schemeClr val="tx2"/>
                </a:solidFill>
                <a:latin typeface="+mj-lt"/>
                <a:ea typeface="+mj-ea"/>
                <a:cs typeface="+mj-cs"/>
              </a:rPr>
              <a:t>Eligibility Application</a:t>
            </a:r>
            <a:r>
              <a:rPr lang="en-US" sz="1800" dirty="0" smtClean="0"/>
              <a:t>: </a:t>
            </a:r>
            <a:r>
              <a:rPr lang="en-US" sz="1400" dirty="0" smtClean="0"/>
              <a:t>establishes </a:t>
            </a:r>
            <a:r>
              <a:rPr lang="en-US" sz="1400" dirty="0"/>
              <a:t>eligibility and early-stage readiness, followed by additional </a:t>
            </a:r>
            <a:r>
              <a:rPr lang="en-US" sz="1400" dirty="0" smtClean="0"/>
              <a:t>feedback</a:t>
            </a:r>
            <a:r>
              <a:rPr lang="en-US" sz="1400" dirty="0"/>
              <a:t> from Initial Accreditation Committee </a:t>
            </a:r>
            <a:r>
              <a:rPr lang="en-US" sz="1400" dirty="0" smtClean="0"/>
              <a:t>(IAC)</a:t>
            </a:r>
          </a:p>
          <a:p>
            <a:pPr marL="228600" lvl="1">
              <a:spcBef>
                <a:spcPts val="1000"/>
              </a:spcBef>
              <a:buFont typeface="Wingdings" panose="05000000000000000000" pitchFamily="2" charset="2"/>
              <a:buChar char="§"/>
              <a:tabLst>
                <a:tab pos="400050" algn="l"/>
              </a:tabLst>
              <a:defRPr/>
            </a:pPr>
            <a:r>
              <a:rPr lang="en-US" sz="1800" b="1" dirty="0">
                <a:solidFill>
                  <a:srgbClr val="92D050"/>
                </a:solidFill>
                <a:latin typeface="+mj-lt"/>
                <a:ea typeface="+mj-ea"/>
                <a:cs typeface="+mj-cs"/>
              </a:rPr>
              <a:t>iSER</a:t>
            </a:r>
            <a:r>
              <a:rPr lang="en-US" sz="1400" dirty="0" smtClean="0"/>
              <a:t>: </a:t>
            </a:r>
            <a:r>
              <a:rPr lang="en-US" sz="1400" dirty="0" smtClean="0">
                <a:latin typeface="Arial" panose="020B0604020202020204" pitchFamily="34" charset="0"/>
                <a:cs typeface="Arial" panose="020B0604020202020204" pitchFamily="34" charset="0"/>
              </a:rPr>
              <a:t>documents </a:t>
            </a:r>
            <a:r>
              <a:rPr lang="en-US" sz="1400" dirty="0">
                <a:latin typeface="Arial" panose="020B0604020202020204" pitchFamily="34" charset="0"/>
                <a:cs typeface="Arial" panose="020B0604020202020204" pitchFamily="34" charset="0"/>
              </a:rPr>
              <a:t>readiness for initial accreditation, followed by feedback from </a:t>
            </a:r>
            <a:r>
              <a:rPr lang="en-US" sz="1400" dirty="0" smtClean="0">
                <a:latin typeface="Arial" panose="020B0604020202020204" pitchFamily="34" charset="0"/>
                <a:cs typeface="Arial" panose="020B0604020202020204" pitchFamily="34" charset="0"/>
              </a:rPr>
              <a:t>IAC and </a:t>
            </a:r>
            <a:r>
              <a:rPr lang="en-US" sz="1400" dirty="0">
                <a:latin typeface="Arial" panose="020B0604020202020204" pitchFamily="34" charset="0"/>
                <a:cs typeface="Arial" panose="020B0604020202020204" pitchFamily="34" charset="0"/>
              </a:rPr>
              <a:t>mentor</a:t>
            </a:r>
          </a:p>
          <a:p>
            <a:pPr marL="742950" lvl="2" indent="-285750">
              <a:spcBef>
                <a:spcPts val="1000"/>
              </a:spcBef>
              <a:tabLst>
                <a:tab pos="400050" algn="l"/>
              </a:tabLst>
              <a:defRPr/>
            </a:pPr>
            <a:r>
              <a:rPr lang="en-US" sz="1400" dirty="0">
                <a:latin typeface="Arial" panose="020B0604020202020204" pitchFamily="34" charset="0"/>
                <a:cs typeface="Arial" panose="020B0604020202020204" pitchFamily="34" charset="0"/>
              </a:rPr>
              <a:t>iSER implementation period lasts a maximum of three </a:t>
            </a:r>
            <a:r>
              <a:rPr lang="en-US" sz="1400" dirty="0" smtClean="0">
                <a:latin typeface="Arial" panose="020B0604020202020204" pitchFamily="34" charset="0"/>
                <a:cs typeface="Arial" panose="020B0604020202020204" pitchFamily="34" charset="0"/>
              </a:rPr>
              <a:t>years (</a:t>
            </a:r>
            <a:r>
              <a:rPr lang="en-US" sz="1400" dirty="0">
                <a:latin typeface="Arial" panose="020B0604020202020204" pitchFamily="34" charset="0"/>
                <a:cs typeface="Arial" panose="020B0604020202020204" pitchFamily="34" charset="0"/>
              </a:rPr>
              <a:t>iSER Updates</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IAC decides when the school is ready to progress to the visit </a:t>
            </a:r>
            <a:r>
              <a:rPr lang="en-US" sz="1400" dirty="0" smtClean="0">
                <a:latin typeface="Arial" panose="020B0604020202020204" pitchFamily="34" charset="0"/>
                <a:cs typeface="Arial" panose="020B0604020202020204" pitchFamily="34" charset="0"/>
              </a:rPr>
              <a:t>stage (final SER)</a:t>
            </a:r>
          </a:p>
          <a:p>
            <a:pPr marL="228600" lvl="1">
              <a:spcBef>
                <a:spcPts val="1000"/>
              </a:spcBef>
              <a:buFont typeface="Wingdings" panose="05000000000000000000" pitchFamily="2" charset="2"/>
              <a:buChar char="§"/>
              <a:tabLst>
                <a:tab pos="400050" algn="l"/>
              </a:tabLst>
              <a:defRPr/>
            </a:pPr>
            <a:r>
              <a:rPr lang="en-US" sz="1800" b="1" dirty="0">
                <a:solidFill>
                  <a:schemeClr val="accent3"/>
                </a:solidFill>
                <a:latin typeface="+mj-lt"/>
                <a:ea typeface="+mj-ea"/>
                <a:cs typeface="+mj-cs"/>
              </a:rPr>
              <a:t>Initial</a:t>
            </a:r>
            <a:r>
              <a:rPr lang="en-US" sz="1800" b="1" dirty="0">
                <a:solidFill>
                  <a:schemeClr val="tx2"/>
                </a:solidFill>
                <a:latin typeface="+mj-lt"/>
                <a:ea typeface="+mj-ea"/>
                <a:cs typeface="+mj-cs"/>
              </a:rPr>
              <a:t> </a:t>
            </a:r>
            <a:r>
              <a:rPr lang="en-US" sz="1800" b="1" dirty="0">
                <a:solidFill>
                  <a:schemeClr val="accent3"/>
                </a:solidFill>
                <a:latin typeface="+mj-lt"/>
                <a:ea typeface="+mj-ea"/>
                <a:cs typeface="+mj-cs"/>
              </a:rPr>
              <a:t>visit</a:t>
            </a:r>
            <a:r>
              <a:rPr lang="en-US" sz="1800" dirty="0" smtClean="0"/>
              <a:t>: </a:t>
            </a:r>
            <a:r>
              <a:rPr lang="en-US" sz="1400" dirty="0" smtClean="0"/>
              <a:t>t</a:t>
            </a:r>
            <a:r>
              <a:rPr lang="en-US" sz="1400" dirty="0" smtClean="0">
                <a:latin typeface="Arial" panose="020B0604020202020204" pitchFamily="34" charset="0"/>
                <a:cs typeface="Arial" panose="020B0604020202020204" pitchFamily="34" charset="0"/>
              </a:rPr>
              <a:t>ypically </a:t>
            </a:r>
            <a:r>
              <a:rPr lang="en-US" sz="1400" dirty="0">
                <a:latin typeface="Arial" panose="020B0604020202020204" pitchFamily="34" charset="0"/>
                <a:cs typeface="Arial" panose="020B0604020202020204" pitchFamily="34" charset="0"/>
              </a:rPr>
              <a:t>occurs four to six months following submission of final SER</a:t>
            </a:r>
          </a:p>
          <a:p>
            <a:pPr lvl="1"/>
            <a:r>
              <a:rPr lang="en-US" sz="1400" dirty="0" smtClean="0">
                <a:latin typeface="Arial" panose="020B0604020202020204" pitchFamily="34" charset="0"/>
                <a:cs typeface="Arial" panose="020B0604020202020204" pitchFamily="34" charset="0"/>
              </a:rPr>
              <a:t>Peer Review Team (PRT) conducts </a:t>
            </a:r>
            <a:r>
              <a:rPr lang="en-US" sz="1400" dirty="0">
                <a:latin typeface="Arial" panose="020B0604020202020204" pitchFamily="34" charset="0"/>
                <a:cs typeface="Arial" panose="020B0604020202020204" pitchFamily="34" charset="0"/>
              </a:rPr>
              <a:t>visit and submits report with recommendation</a:t>
            </a:r>
          </a:p>
          <a:p>
            <a:pPr lvl="1"/>
            <a:r>
              <a:rPr lang="en-US" sz="1400" dirty="0">
                <a:latin typeface="Arial" panose="020B0604020202020204" pitchFamily="34" charset="0"/>
                <a:cs typeface="Arial" panose="020B0604020202020204" pitchFamily="34" charset="0"/>
              </a:rPr>
              <a:t>IAC reviews PRT report and recommendation</a:t>
            </a:r>
          </a:p>
          <a:p>
            <a:pPr lvl="1"/>
            <a:r>
              <a:rPr lang="en-US" sz="1400" dirty="0">
                <a:latin typeface="Arial" panose="020B0604020202020204" pitchFamily="34" charset="0"/>
                <a:cs typeface="Arial" panose="020B0604020202020204" pitchFamily="34" charset="0"/>
              </a:rPr>
              <a:t>Board of Directors reviews accredit, extend or revoke recommendations</a:t>
            </a:r>
          </a:p>
          <a:p>
            <a:pPr marL="685800" lvl="2">
              <a:spcBef>
                <a:spcPts val="1000"/>
              </a:spcBef>
              <a:buFont typeface="Wingdings" panose="05000000000000000000" pitchFamily="2" charset="2"/>
              <a:buChar char="§"/>
              <a:tabLst>
                <a:tab pos="400050" algn="l"/>
              </a:tabLst>
              <a:defRPr/>
            </a:pPr>
            <a:endParaRPr lang="en-US" sz="1000" dirty="0"/>
          </a:p>
          <a:p>
            <a:pPr marL="228600" lvl="1">
              <a:spcBef>
                <a:spcPts val="1000"/>
              </a:spcBef>
              <a:buFont typeface="Wingdings" panose="05000000000000000000" pitchFamily="2" charset="2"/>
              <a:buChar char="§"/>
              <a:tabLst>
                <a:tab pos="400050" algn="l"/>
              </a:tabLst>
              <a:defRPr/>
            </a:pPr>
            <a:endParaRPr lang="en-US" sz="1400" dirty="0" smtClean="0"/>
          </a:p>
        </p:txBody>
      </p:sp>
      <p:graphicFrame>
        <p:nvGraphicFramePr>
          <p:cNvPr id="25" name="Table 24"/>
          <p:cNvGraphicFramePr>
            <a:graphicFrameLocks noGrp="1"/>
          </p:cNvGraphicFramePr>
          <p:nvPr>
            <p:extLst>
              <p:ext uri="{D42A27DB-BD31-4B8C-83A1-F6EECF244321}">
                <p14:modId xmlns:p14="http://schemas.microsoft.com/office/powerpoint/2010/main" val="2669038763"/>
              </p:ext>
            </p:extLst>
          </p:nvPr>
        </p:nvGraphicFramePr>
        <p:xfrm>
          <a:off x="517935" y="1368165"/>
          <a:ext cx="8229600" cy="1546452"/>
        </p:xfrm>
        <a:graphic>
          <a:graphicData uri="http://schemas.openxmlformats.org/drawingml/2006/table">
            <a:tbl>
              <a:tblPr firstRow="1" bandRow="1">
                <a:tableStyleId>{6E25E649-3F16-4E02-A733-19D2CDBF48F0}</a:tableStyleId>
              </a:tblPr>
              <a:tblGrid>
                <a:gridCol w="1942461">
                  <a:extLst>
                    <a:ext uri="{9D8B030D-6E8A-4147-A177-3AD203B41FA5}">
                      <a16:colId xmlns:a16="http://schemas.microsoft.com/office/drawing/2014/main" val="3950468494"/>
                    </a:ext>
                  </a:extLst>
                </a:gridCol>
                <a:gridCol w="2172339">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054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Eligibility Application</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Initial Self-Evaluation Report</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Initial Accreditation Readiness</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Final Self-Evaluation Report and Review</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88212">
                <a:tc>
                  <a:txBody>
                    <a:bodyPr/>
                    <a:lstStyle/>
                    <a:p>
                      <a:r>
                        <a:rPr lang="en-US" sz="1200" dirty="0" smtClean="0"/>
                        <a:t>Submission at anytime</a:t>
                      </a:r>
                      <a:endParaRPr lang="en-US" sz="1200" dirty="0"/>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dirty="0" smtClean="0"/>
                        <a:t>2 years</a:t>
                      </a:r>
                      <a:r>
                        <a:rPr lang="en-US" sz="1200" baseline="0" dirty="0" smtClean="0"/>
                        <a:t> allowed</a:t>
                      </a:r>
                      <a:endParaRPr lang="en-US" sz="1200" dirty="0"/>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200" dirty="0" smtClean="0"/>
                        <a:t>3 years allowed</a:t>
                      </a:r>
                      <a:endParaRPr lang="en-US" sz="1200" dirty="0"/>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200" dirty="0" smtClean="0"/>
                        <a:t>2 years</a:t>
                      </a:r>
                      <a:r>
                        <a:rPr lang="en-US" sz="1200" baseline="0" dirty="0" smtClean="0"/>
                        <a:t> allowed</a:t>
                      </a:r>
                      <a:endParaRPr lang="en-US" sz="1200" dirty="0"/>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8" name="Content Placeholder 2"/>
          <p:cNvSpPr txBox="1">
            <a:spLocks/>
          </p:cNvSpPr>
          <p:nvPr/>
        </p:nvSpPr>
        <p:spPr>
          <a:xfrm>
            <a:off x="424554" y="4098279"/>
            <a:ext cx="8322981" cy="960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889000">
              <a:spcBef>
                <a:spcPct val="0"/>
              </a:spcBef>
              <a:spcAft>
                <a:spcPct val="15000"/>
              </a:spcAft>
              <a:buNone/>
            </a:pPr>
            <a:endParaRPr lang="en-US" sz="2000" dirty="0">
              <a:cs typeface="Arial" pitchFamily="34" charset="0"/>
            </a:endParaRPr>
          </a:p>
        </p:txBody>
      </p:sp>
    </p:spTree>
    <p:extLst>
      <p:ext uri="{BB962C8B-B14F-4D97-AF65-F5344CB8AC3E}">
        <p14:creationId xmlns:p14="http://schemas.microsoft.com/office/powerpoint/2010/main" val="4254481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3" y="211016"/>
            <a:ext cx="8229600" cy="733530"/>
          </a:xfrm>
        </p:spPr>
        <p:txBody>
          <a:bodyPr>
            <a:normAutofit/>
          </a:bodyPr>
          <a:lstStyle/>
          <a:p>
            <a:r>
              <a:rPr lang="en-US" b="1" dirty="0"/>
              <a:t>ELIGIBILITY CRITERIA</a:t>
            </a:r>
          </a:p>
        </p:txBody>
      </p:sp>
      <p:sp>
        <p:nvSpPr>
          <p:cNvPr id="3" name="Content Placeholder 2"/>
          <p:cNvSpPr>
            <a:spLocks noGrp="1"/>
          </p:cNvSpPr>
          <p:nvPr>
            <p:ph idx="1"/>
          </p:nvPr>
        </p:nvSpPr>
        <p:spPr>
          <a:xfrm>
            <a:off x="628650" y="1298645"/>
            <a:ext cx="8515350" cy="4351338"/>
          </a:xfrm>
        </p:spPr>
        <p:txBody>
          <a:bodyPr>
            <a:normAutofit fontScale="25000" lnSpcReduction="20000"/>
          </a:bodyPr>
          <a:lstStyle/>
          <a:p>
            <a:pPr>
              <a:lnSpc>
                <a:spcPct val="170000"/>
              </a:lnSpc>
              <a:spcBef>
                <a:spcPts val="0"/>
              </a:spcBef>
              <a:buNone/>
            </a:pPr>
            <a:r>
              <a:rPr lang="en-US" sz="6400" b="1" dirty="0" smtClean="0">
                <a:latin typeface="Arial" pitchFamily="34" charset="0"/>
                <a:cs typeface="Arial" pitchFamily="34" charset="0"/>
              </a:rPr>
              <a:t>A</a:t>
            </a:r>
            <a:r>
              <a:rPr lang="en-US" sz="6400" dirty="0">
                <a:latin typeface="Arial" pitchFamily="34" charset="0"/>
                <a:cs typeface="Arial" pitchFamily="34" charset="0"/>
              </a:rPr>
              <a:t>: Ethical Behavior</a:t>
            </a:r>
          </a:p>
          <a:p>
            <a:pPr>
              <a:lnSpc>
                <a:spcPct val="170000"/>
              </a:lnSpc>
              <a:spcBef>
                <a:spcPts val="0"/>
              </a:spcBef>
              <a:buNone/>
            </a:pPr>
            <a:r>
              <a:rPr lang="en-US" sz="6400" i="1" dirty="0" smtClean="0">
                <a:latin typeface="Arial" pitchFamily="34" charset="0"/>
                <a:cs typeface="Arial" pitchFamily="34" charset="0"/>
              </a:rPr>
              <a:t>		Establishing </a:t>
            </a:r>
            <a:r>
              <a:rPr lang="en-US" sz="6400" i="1" dirty="0">
                <a:latin typeface="Arial" pitchFamily="34" charset="0"/>
                <a:cs typeface="Arial" pitchFamily="34" charset="0"/>
              </a:rPr>
              <a:t>a fundamental expectation</a:t>
            </a:r>
          </a:p>
          <a:p>
            <a:pPr>
              <a:lnSpc>
                <a:spcPct val="170000"/>
              </a:lnSpc>
              <a:spcBef>
                <a:spcPts val="0"/>
              </a:spcBef>
              <a:buNone/>
            </a:pPr>
            <a:r>
              <a:rPr lang="en-US" sz="6400" b="1" dirty="0" smtClean="0">
                <a:latin typeface="Arial" pitchFamily="34" charset="0"/>
                <a:cs typeface="Arial" pitchFamily="34" charset="0"/>
              </a:rPr>
              <a:t>B</a:t>
            </a:r>
            <a:r>
              <a:rPr lang="en-US" sz="6400" dirty="0">
                <a:latin typeface="Arial" pitchFamily="34" charset="0"/>
                <a:cs typeface="Arial" pitchFamily="34" charset="0"/>
              </a:rPr>
              <a:t>: </a:t>
            </a:r>
            <a:r>
              <a:rPr lang="en-US" sz="6400" dirty="0" smtClean="0">
                <a:latin typeface="Arial" pitchFamily="34" charset="0"/>
                <a:cs typeface="Arial" pitchFamily="34" charset="0"/>
              </a:rPr>
              <a:t>Collegiate </a:t>
            </a:r>
            <a:r>
              <a:rPr lang="en-US" sz="6400" dirty="0">
                <a:latin typeface="Arial" pitchFamily="34" charset="0"/>
                <a:cs typeface="Arial" pitchFamily="34" charset="0"/>
              </a:rPr>
              <a:t>Environment</a:t>
            </a:r>
          </a:p>
          <a:p>
            <a:pPr marL="0" indent="0">
              <a:lnSpc>
                <a:spcPct val="170000"/>
              </a:lnSpc>
              <a:spcBef>
                <a:spcPts val="0"/>
              </a:spcBef>
              <a:buNone/>
            </a:pPr>
            <a:r>
              <a:rPr lang="en-US" sz="6400" i="1" dirty="0" smtClean="0">
                <a:latin typeface="Arial" pitchFamily="34" charset="0"/>
                <a:cs typeface="Arial" pitchFamily="34" charset="0"/>
              </a:rPr>
              <a:t>	Advanced </a:t>
            </a:r>
            <a:r>
              <a:rPr lang="en-US" sz="6400" i="1" dirty="0">
                <a:latin typeface="Arial" pitchFamily="34" charset="0"/>
                <a:cs typeface="Arial" pitchFamily="34" charset="0"/>
              </a:rPr>
              <a:t>level, engagement, and faculty involvement</a:t>
            </a:r>
          </a:p>
          <a:p>
            <a:pPr>
              <a:lnSpc>
                <a:spcPct val="170000"/>
              </a:lnSpc>
              <a:spcBef>
                <a:spcPts val="0"/>
              </a:spcBef>
              <a:buNone/>
            </a:pPr>
            <a:r>
              <a:rPr lang="en-US" sz="6400" b="1" dirty="0" smtClean="0">
                <a:latin typeface="Arial" pitchFamily="34" charset="0"/>
                <a:cs typeface="Arial" pitchFamily="34" charset="0"/>
              </a:rPr>
              <a:t>C</a:t>
            </a:r>
            <a:r>
              <a:rPr lang="en-US" sz="6400" dirty="0">
                <a:latin typeface="Arial" pitchFamily="34" charset="0"/>
                <a:cs typeface="Arial" pitchFamily="34" charset="0"/>
              </a:rPr>
              <a:t>: Commitment to Corporate and Social Responsibility</a:t>
            </a:r>
          </a:p>
          <a:p>
            <a:pPr marL="0" indent="0">
              <a:lnSpc>
                <a:spcPct val="170000"/>
              </a:lnSpc>
              <a:spcBef>
                <a:spcPts val="0"/>
              </a:spcBef>
              <a:buNone/>
            </a:pPr>
            <a:r>
              <a:rPr lang="en-US" sz="6400" i="1" dirty="0" smtClean="0">
                <a:latin typeface="Arial" pitchFamily="34" charset="0"/>
                <a:cs typeface="Arial" pitchFamily="34" charset="0"/>
              </a:rPr>
              <a:t>	Fostering </a:t>
            </a:r>
            <a:r>
              <a:rPr lang="en-US" sz="6400" i="1" dirty="0">
                <a:latin typeface="Arial" pitchFamily="34" charset="0"/>
                <a:cs typeface="Arial" pitchFamily="34" charset="0"/>
              </a:rPr>
              <a:t>responsibility in society</a:t>
            </a:r>
          </a:p>
          <a:p>
            <a:pPr>
              <a:lnSpc>
                <a:spcPct val="170000"/>
              </a:lnSpc>
              <a:spcBef>
                <a:spcPts val="0"/>
              </a:spcBef>
              <a:buNone/>
            </a:pPr>
            <a:r>
              <a:rPr lang="en-US" sz="6400" b="1" dirty="0" smtClean="0">
                <a:latin typeface="Arial" pitchFamily="34" charset="0"/>
                <a:cs typeface="Arial" pitchFamily="34" charset="0"/>
              </a:rPr>
              <a:t>D</a:t>
            </a:r>
            <a:r>
              <a:rPr lang="en-US" sz="6400" dirty="0">
                <a:latin typeface="Arial" pitchFamily="34" charset="0"/>
                <a:cs typeface="Arial" pitchFamily="34" charset="0"/>
              </a:rPr>
              <a:t>: Accreditation Scope and AACSB Membership</a:t>
            </a:r>
          </a:p>
          <a:p>
            <a:pPr marL="0" indent="0">
              <a:lnSpc>
                <a:spcPct val="170000"/>
              </a:lnSpc>
              <a:spcBef>
                <a:spcPts val="0"/>
              </a:spcBef>
              <a:buNone/>
            </a:pPr>
            <a:r>
              <a:rPr lang="en-US" sz="6400" i="1" dirty="0" smtClean="0">
                <a:latin typeface="Arial" pitchFamily="34" charset="0"/>
                <a:cs typeface="Arial" pitchFamily="34" charset="0"/>
              </a:rPr>
              <a:t>	Flexibility </a:t>
            </a:r>
            <a:r>
              <a:rPr lang="en-US" sz="6400" i="1" dirty="0">
                <a:latin typeface="Arial" pitchFamily="34" charset="0"/>
                <a:cs typeface="Arial" pitchFamily="34" charset="0"/>
              </a:rPr>
              <a:t>and criteria</a:t>
            </a:r>
          </a:p>
          <a:p>
            <a:pPr>
              <a:lnSpc>
                <a:spcPct val="170000"/>
              </a:lnSpc>
              <a:spcBef>
                <a:spcPts val="0"/>
              </a:spcBef>
              <a:buNone/>
            </a:pPr>
            <a:r>
              <a:rPr lang="en-US" sz="6400" b="1" dirty="0" smtClean="0">
                <a:latin typeface="Arial" pitchFamily="34" charset="0"/>
                <a:cs typeface="Arial" pitchFamily="34" charset="0"/>
              </a:rPr>
              <a:t>E</a:t>
            </a:r>
            <a:r>
              <a:rPr lang="en-US" sz="6400" dirty="0">
                <a:latin typeface="Arial" pitchFamily="34" charset="0"/>
                <a:cs typeface="Arial" pitchFamily="34" charset="0"/>
              </a:rPr>
              <a:t>: Oversight, Sustainability, and Continuous Improvement</a:t>
            </a:r>
          </a:p>
          <a:p>
            <a:pPr marL="0" indent="0">
              <a:lnSpc>
                <a:spcPct val="170000"/>
              </a:lnSpc>
              <a:spcBef>
                <a:spcPts val="0"/>
              </a:spcBef>
              <a:buNone/>
            </a:pPr>
            <a:r>
              <a:rPr lang="en-US" sz="6400" i="1" dirty="0" smtClean="0">
                <a:latin typeface="Arial" pitchFamily="34" charset="0"/>
                <a:cs typeface="Arial" pitchFamily="34" charset="0"/>
              </a:rPr>
              <a:t>	Foundations </a:t>
            </a:r>
            <a:r>
              <a:rPr lang="en-US" sz="6400" i="1" dirty="0">
                <a:latin typeface="Arial" pitchFamily="34" charset="0"/>
                <a:cs typeface="Arial" pitchFamily="34" charset="0"/>
              </a:rPr>
              <a:t>and context for accreditation review</a:t>
            </a:r>
          </a:p>
          <a:p>
            <a:pPr>
              <a:lnSpc>
                <a:spcPct val="170000"/>
              </a:lnSpc>
              <a:spcBef>
                <a:spcPts val="0"/>
              </a:spcBef>
              <a:buNone/>
            </a:pPr>
            <a:r>
              <a:rPr lang="en-US" sz="6400" b="1" dirty="0" smtClean="0">
                <a:latin typeface="Arial" pitchFamily="34" charset="0"/>
                <a:cs typeface="Arial" pitchFamily="34" charset="0"/>
              </a:rPr>
              <a:t>F</a:t>
            </a:r>
            <a:r>
              <a:rPr lang="en-US" sz="6400" dirty="0">
                <a:latin typeface="Arial" pitchFamily="34" charset="0"/>
                <a:cs typeface="Arial" pitchFamily="34" charset="0"/>
              </a:rPr>
              <a:t>: Policy on Continued Adherence to Standards and Integrity of Submissions to AACSB</a:t>
            </a:r>
          </a:p>
          <a:p>
            <a:pPr>
              <a:lnSpc>
                <a:spcPct val="170000"/>
              </a:lnSpc>
              <a:spcBef>
                <a:spcPts val="0"/>
              </a:spcBef>
              <a:buNone/>
            </a:pPr>
            <a:r>
              <a:rPr lang="en-US" sz="6400" i="1" dirty="0" smtClean="0">
                <a:latin typeface="Arial" pitchFamily="34" charset="0"/>
                <a:cs typeface="Arial" pitchFamily="34" charset="0"/>
              </a:rPr>
              <a:t>		Consistency </a:t>
            </a:r>
            <a:r>
              <a:rPr lang="en-US" sz="6400" i="1" dirty="0">
                <a:latin typeface="Arial" pitchFamily="34" charset="0"/>
                <a:cs typeface="Arial" pitchFamily="34" charset="0"/>
              </a:rPr>
              <a:t>and Integrity</a:t>
            </a:r>
          </a:p>
          <a:p>
            <a:endParaRPr lang="en-US" dirty="0"/>
          </a:p>
        </p:txBody>
      </p:sp>
    </p:spTree>
    <p:extLst>
      <p:ext uri="{BB962C8B-B14F-4D97-AF65-F5344CB8AC3E}">
        <p14:creationId xmlns:p14="http://schemas.microsoft.com/office/powerpoint/2010/main" val="1690236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Improvement Review</a:t>
            </a:r>
            <a:br>
              <a:rPr lang="en-US" dirty="0" smtClean="0"/>
            </a:br>
            <a:r>
              <a:rPr lang="en-US" dirty="0" smtClean="0"/>
              <a:t>Process </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FFFFFF"/>
                </a:solidFill>
              </a:rPr>
              <a:pPr/>
              <a:t>34</a:t>
            </a:fld>
            <a:endParaRPr lang="en-US" dirty="0">
              <a:solidFill>
                <a:srgbClr val="FFFFFF"/>
              </a:solidFill>
            </a:endParaRPr>
          </a:p>
        </p:txBody>
      </p:sp>
    </p:spTree>
    <p:extLst>
      <p:ext uri="{BB962C8B-B14F-4D97-AF65-F5344CB8AC3E}">
        <p14:creationId xmlns:p14="http://schemas.microsoft.com/office/powerpoint/2010/main" val="1572302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645"/>
            <a:ext cx="8229600" cy="632010"/>
          </a:xfrm>
        </p:spPr>
        <p:txBody>
          <a:bodyPr/>
          <a:lstStyle/>
          <a:p>
            <a:r>
              <a:rPr lang="en-US" dirty="0"/>
              <a:t>Continuous Improvement Review Philosophy</a:t>
            </a:r>
          </a:p>
        </p:txBody>
      </p:sp>
      <p:sp>
        <p:nvSpPr>
          <p:cNvPr id="3" name="Content Placeholder 2"/>
          <p:cNvSpPr>
            <a:spLocks noGrp="1"/>
          </p:cNvSpPr>
          <p:nvPr>
            <p:ph idx="1"/>
          </p:nvPr>
        </p:nvSpPr>
        <p:spPr>
          <a:xfrm>
            <a:off x="457201" y="1825625"/>
            <a:ext cx="8229598" cy="4351338"/>
          </a:xfrm>
        </p:spPr>
        <p:txBody>
          <a:bodyPr/>
          <a:lstStyle/>
          <a:p>
            <a:pPr marL="0" indent="0">
              <a:buNone/>
              <a:defRPr/>
            </a:pPr>
            <a:endParaRPr lang="en-US" dirty="0" smtClean="0"/>
          </a:p>
          <a:p>
            <a:pPr marL="0" indent="0">
              <a:buNone/>
              <a:defRPr/>
            </a:pPr>
            <a:endParaRPr lang="en-US" dirty="0"/>
          </a:p>
          <a:p>
            <a:pPr marL="0" indent="0">
              <a:buNone/>
              <a:defRPr/>
            </a:pPr>
            <a:r>
              <a:rPr lang="en-US" sz="2000" dirty="0" smtClean="0"/>
              <a:t>The </a:t>
            </a:r>
            <a:r>
              <a:rPr lang="en-US" sz="2000" dirty="0"/>
              <a:t>review begins from the premise of the </a:t>
            </a:r>
            <a:r>
              <a:rPr lang="en-US" sz="2000" dirty="0" err="1" smtClean="0"/>
              <a:t>accreditability</a:t>
            </a:r>
            <a:r>
              <a:rPr lang="en-US" sz="2000" dirty="0" smtClean="0"/>
              <a:t> </a:t>
            </a:r>
            <a:r>
              <a:rPr lang="en-US" sz="2000" dirty="0"/>
              <a:t>of </a:t>
            </a:r>
            <a:endParaRPr lang="en-US" sz="2000" dirty="0" smtClean="0"/>
          </a:p>
          <a:p>
            <a:pPr marL="0" indent="0">
              <a:buNone/>
              <a:defRPr/>
            </a:pPr>
            <a:r>
              <a:rPr lang="en-US" sz="2000" dirty="0" smtClean="0"/>
              <a:t>the institution:</a:t>
            </a:r>
            <a:endParaRPr lang="en-US" sz="2000" dirty="0"/>
          </a:p>
          <a:p>
            <a:pPr lvl="2">
              <a:spcBef>
                <a:spcPts val="0"/>
              </a:spcBef>
              <a:buFont typeface="Wingdings" panose="05000000000000000000" pitchFamily="2" charset="2"/>
              <a:buChar char="§"/>
              <a:defRPr/>
            </a:pPr>
            <a:r>
              <a:rPr lang="en-US" sz="1800" dirty="0" smtClean="0"/>
              <a:t>The </a:t>
            </a:r>
            <a:r>
              <a:rPr lang="en-US" sz="1800" dirty="0"/>
              <a:t>institution has previously been </a:t>
            </a:r>
            <a:r>
              <a:rPr lang="en-US" sz="1800" dirty="0" smtClean="0"/>
              <a:t>accredited</a:t>
            </a:r>
          </a:p>
          <a:p>
            <a:pPr lvl="2">
              <a:spcBef>
                <a:spcPts val="0"/>
              </a:spcBef>
              <a:buFont typeface="Wingdings" panose="05000000000000000000" pitchFamily="2" charset="2"/>
              <a:buChar char="§"/>
              <a:defRPr/>
            </a:pPr>
            <a:r>
              <a:rPr lang="en-US" sz="1800" dirty="0"/>
              <a:t>Show actions to continuously improve quality from one 5-year cycle to the next</a:t>
            </a:r>
          </a:p>
          <a:p>
            <a:pPr lvl="2">
              <a:spcBef>
                <a:spcPts val="0"/>
              </a:spcBef>
              <a:buFont typeface="Wingdings" panose="05000000000000000000" pitchFamily="2" charset="2"/>
              <a:buChar char="§"/>
              <a:defRPr/>
            </a:pPr>
            <a:r>
              <a:rPr lang="en-US" sz="1800" dirty="0"/>
              <a:t>Report on actions taken to address issues raised during the prior </a:t>
            </a:r>
            <a:r>
              <a:rPr lang="en-US" sz="1800" dirty="0" smtClean="0"/>
              <a:t>Peer Review Team </a:t>
            </a:r>
            <a:r>
              <a:rPr lang="en-US" sz="1800" dirty="0"/>
              <a:t>visit</a:t>
            </a:r>
          </a:p>
          <a:p>
            <a:pPr lvl="2">
              <a:spcBef>
                <a:spcPts val="0"/>
              </a:spcBef>
              <a:buFont typeface="Wingdings" panose="05000000000000000000" pitchFamily="2" charset="2"/>
              <a:buChar char="§"/>
              <a:defRPr/>
            </a:pPr>
            <a:r>
              <a:rPr lang="en-US" sz="1800" dirty="0"/>
              <a:t>Process is </a:t>
            </a:r>
            <a:r>
              <a:rPr lang="en-US" sz="1800" i="1" dirty="0"/>
              <a:t>forward</a:t>
            </a:r>
            <a:r>
              <a:rPr lang="en-US" sz="1800" dirty="0"/>
              <a:t> looking and focused on continuous improvement, strategy and consultative issues</a:t>
            </a:r>
          </a:p>
          <a:p>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35</a:t>
            </a:fld>
            <a:endParaRPr lang="en-US">
              <a:solidFill>
                <a:srgbClr val="006E6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79306115"/>
              </p:ext>
            </p:extLst>
          </p:nvPr>
        </p:nvGraphicFramePr>
        <p:xfrm>
          <a:off x="457200" y="1435913"/>
          <a:ext cx="8252305" cy="1158240"/>
        </p:xfrm>
        <a:graphic>
          <a:graphicData uri="http://schemas.openxmlformats.org/drawingml/2006/table">
            <a:tbl>
              <a:tblPr firstRow="1" bandRow="1">
                <a:tableStyleId>{6E25E649-3F16-4E02-A733-19D2CDBF48F0}</a:tableStyleId>
              </a:tblPr>
              <a:tblGrid>
                <a:gridCol w="2031524">
                  <a:extLst>
                    <a:ext uri="{9D8B030D-6E8A-4147-A177-3AD203B41FA5}">
                      <a16:colId xmlns:a16="http://schemas.microsoft.com/office/drawing/2014/main" val="20000"/>
                    </a:ext>
                  </a:extLst>
                </a:gridCol>
                <a:gridCol w="1951809">
                  <a:extLst>
                    <a:ext uri="{9D8B030D-6E8A-4147-A177-3AD203B41FA5}">
                      <a16:colId xmlns:a16="http://schemas.microsoft.com/office/drawing/2014/main" val="20001"/>
                    </a:ext>
                  </a:extLst>
                </a:gridCol>
                <a:gridCol w="1617727">
                  <a:extLst>
                    <a:ext uri="{9D8B030D-6E8A-4147-A177-3AD203B41FA5}">
                      <a16:colId xmlns:a16="http://schemas.microsoft.com/office/drawing/2014/main" val="20002"/>
                    </a:ext>
                  </a:extLst>
                </a:gridCol>
                <a:gridCol w="2651245">
                  <a:extLst>
                    <a:ext uri="{9D8B030D-6E8A-4147-A177-3AD203B41FA5}">
                      <a16:colId xmlns:a16="http://schemas.microsoft.com/office/drawing/2014/main" val="20003"/>
                    </a:ext>
                  </a:extLst>
                </a:gridCol>
              </a:tblGrid>
              <a:tr h="424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Review</a:t>
                      </a:r>
                      <a:r>
                        <a:rPr lang="en-US" sz="1600" b="1" kern="1200" baseline="0" dirty="0" smtClean="0">
                          <a:solidFill>
                            <a:schemeClr val="lt1"/>
                          </a:solidFill>
                          <a:effectLst/>
                          <a:latin typeface="+mn-lt"/>
                          <a:ea typeface="+mn-ea"/>
                          <a:cs typeface="+mn-cs"/>
                        </a:rPr>
                        <a:t> occurs every 5 years</a:t>
                      </a:r>
                      <a:endParaRPr lang="en-US" sz="1600" b="1" kern="1200" dirty="0" smtClean="0">
                        <a:solidFill>
                          <a:schemeClr val="lt1"/>
                        </a:solidFill>
                        <a:effectLst/>
                        <a:latin typeface="+mn-lt"/>
                        <a:ea typeface="+mn-ea"/>
                        <a:cs typeface="+mn-cs"/>
                      </a:endParaRP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Must document continuous improvement</a:t>
                      </a: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Standards</a:t>
                      </a:r>
                      <a:r>
                        <a:rPr lang="en-US" sz="1600" b="1" kern="1200" baseline="0" dirty="0" smtClean="0">
                          <a:solidFill>
                            <a:schemeClr val="lt1"/>
                          </a:solidFill>
                          <a:effectLst/>
                          <a:latin typeface="+mn-lt"/>
                          <a:ea typeface="+mn-ea"/>
                          <a:cs typeface="+mn-cs"/>
                        </a:rPr>
                        <a:t> alignment expected</a:t>
                      </a:r>
                      <a:endParaRPr lang="en-US" sz="1600" b="1" kern="1200" dirty="0" smtClean="0">
                        <a:solidFill>
                          <a:schemeClr val="lt1"/>
                        </a:solidFill>
                        <a:effectLst/>
                        <a:latin typeface="+mn-lt"/>
                        <a:ea typeface="+mn-ea"/>
                        <a:cs typeface="+mn-cs"/>
                      </a:endParaRP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Strong focus</a:t>
                      </a:r>
                      <a:r>
                        <a:rPr lang="en-US" sz="1600" b="1" kern="1200" baseline="0" dirty="0" smtClean="0">
                          <a:solidFill>
                            <a:schemeClr val="lt1"/>
                          </a:solidFill>
                          <a:effectLst/>
                          <a:latin typeface="+mn-lt"/>
                          <a:ea typeface="+mn-ea"/>
                          <a:cs typeface="+mn-cs"/>
                        </a:rPr>
                        <a:t> on consultative feedback and continuous improvement</a:t>
                      </a:r>
                      <a:endParaRPr lang="en-US" sz="1600" b="1" kern="1200" dirty="0" smtClean="0">
                        <a:solidFill>
                          <a:schemeClr val="lt1"/>
                        </a:solidFill>
                        <a:effectLst/>
                        <a:latin typeface="+mn-lt"/>
                        <a:ea typeface="+mn-ea"/>
                        <a:cs typeface="+mn-cs"/>
                      </a:endParaRPr>
                    </a:p>
                  </a:txBody>
                  <a:tcPr marL="182880" marR="18288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0732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a:t>
            </a:r>
            <a:r>
              <a:rPr lang="en-US" dirty="0" smtClean="0"/>
              <a:t>Standards:</a:t>
            </a:r>
            <a:r>
              <a:rPr lang="en-US" dirty="0"/>
              <a:t/>
            </a:r>
            <a:br>
              <a:rPr lang="en-US" dirty="0"/>
            </a:br>
            <a:r>
              <a:rPr lang="en-US" dirty="0"/>
              <a:t> </a:t>
            </a:r>
            <a:r>
              <a:rPr lang="en-US" dirty="0" smtClean="0"/>
              <a:t>Overview and Tips for Success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FFFFFF"/>
                </a:solidFill>
              </a:rPr>
              <a:pPr/>
              <a:t>36</a:t>
            </a:fld>
            <a:endParaRPr lang="en-US" dirty="0">
              <a:solidFill>
                <a:srgbClr val="FFFFFF"/>
              </a:solidFill>
            </a:endParaRPr>
          </a:p>
        </p:txBody>
      </p:sp>
    </p:spTree>
    <p:extLst>
      <p:ext uri="{BB962C8B-B14F-4D97-AF65-F5344CB8AC3E}">
        <p14:creationId xmlns:p14="http://schemas.microsoft.com/office/powerpoint/2010/main" val="437216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136443" y="3547872"/>
            <a:ext cx="3649336" cy="2176272"/>
          </a:xfrm>
          <a:prstGeom prst="rect">
            <a:avLst/>
          </a:prstGeom>
          <a:solidFill>
            <a:schemeClr val="accent2"/>
          </a:solidFill>
        </p:spPr>
        <p:txBody>
          <a:bodyPr wrap="square" lIns="274320" tIns="182880" rIns="274320" rtlCol="0">
            <a:noAutofit/>
          </a:bodyPr>
          <a:lstStyle/>
          <a:p>
            <a:pPr>
              <a:tabLst>
                <a:tab pos="400050" algn="l"/>
              </a:tabLst>
              <a:defRPr/>
            </a:pPr>
            <a:r>
              <a:rPr lang="en-US" dirty="0" smtClean="0">
                <a:solidFill>
                  <a:schemeClr val="bg1"/>
                </a:solidFill>
              </a:rPr>
              <a:t>13</a:t>
            </a:r>
            <a:r>
              <a:rPr lang="en-US" dirty="0">
                <a:solidFill>
                  <a:schemeClr val="bg1"/>
                </a:solidFill>
              </a:rPr>
              <a:t>.   Student Academic </a:t>
            </a:r>
            <a:r>
              <a:rPr lang="en-US" dirty="0" smtClean="0">
                <a:solidFill>
                  <a:schemeClr val="bg1"/>
                </a:solidFill>
              </a:rPr>
              <a:t>and </a:t>
            </a:r>
            <a:r>
              <a:rPr lang="en-US" dirty="0">
                <a:solidFill>
                  <a:schemeClr val="bg1"/>
                </a:solidFill>
              </a:rPr>
              <a:t/>
            </a:r>
            <a:br>
              <a:rPr lang="en-US" dirty="0">
                <a:solidFill>
                  <a:schemeClr val="bg1"/>
                </a:solidFill>
              </a:rPr>
            </a:br>
            <a:r>
              <a:rPr lang="en-US" dirty="0">
                <a:solidFill>
                  <a:schemeClr val="bg1"/>
                </a:solidFill>
              </a:rPr>
              <a:t>        </a:t>
            </a:r>
            <a:r>
              <a:rPr lang="en-US" dirty="0" smtClean="0">
                <a:solidFill>
                  <a:schemeClr val="bg1"/>
                </a:solidFill>
              </a:rPr>
              <a:t>Professional  </a:t>
            </a:r>
            <a:br>
              <a:rPr lang="en-US" dirty="0" smtClean="0">
                <a:solidFill>
                  <a:schemeClr val="bg1"/>
                </a:solidFill>
              </a:rPr>
            </a:br>
            <a:r>
              <a:rPr lang="en-US" dirty="0" smtClean="0">
                <a:solidFill>
                  <a:schemeClr val="bg1"/>
                </a:solidFill>
              </a:rPr>
              <a:t>        Engagement        </a:t>
            </a:r>
            <a:endParaRPr lang="en-US" dirty="0">
              <a:solidFill>
                <a:schemeClr val="bg1"/>
              </a:solidFill>
            </a:endParaRPr>
          </a:p>
          <a:p>
            <a:pPr>
              <a:tabLst>
                <a:tab pos="400050" algn="l"/>
              </a:tabLst>
              <a:defRPr/>
            </a:pPr>
            <a:r>
              <a:rPr lang="en-US" dirty="0">
                <a:solidFill>
                  <a:schemeClr val="bg1"/>
                </a:solidFill>
              </a:rPr>
              <a:t>14.   Executive Education</a:t>
            </a:r>
          </a:p>
          <a:p>
            <a:pPr>
              <a:tabLst>
                <a:tab pos="400050" algn="l"/>
              </a:tabLst>
              <a:defRPr/>
            </a:pPr>
            <a:r>
              <a:rPr lang="en-US" dirty="0">
                <a:solidFill>
                  <a:schemeClr val="bg1"/>
                </a:solidFill>
              </a:rPr>
              <a:t>15.   Faculty </a:t>
            </a:r>
            <a:r>
              <a:rPr lang="en-US" dirty="0" smtClean="0">
                <a:solidFill>
                  <a:schemeClr val="bg1"/>
                </a:solidFill>
              </a:rPr>
              <a:t>Qualifications</a:t>
            </a:r>
            <a:br>
              <a:rPr lang="en-US" dirty="0" smtClean="0">
                <a:solidFill>
                  <a:schemeClr val="bg1"/>
                </a:solidFill>
              </a:rPr>
            </a:br>
            <a:r>
              <a:rPr lang="en-US" dirty="0" smtClean="0">
                <a:solidFill>
                  <a:schemeClr val="bg1"/>
                </a:solidFill>
              </a:rPr>
              <a:t>        and Engagement</a:t>
            </a:r>
            <a:endParaRPr lang="en-US" dirty="0">
              <a:solidFill>
                <a:schemeClr val="bg1"/>
              </a:solidFill>
            </a:endParaRPr>
          </a:p>
        </p:txBody>
      </p:sp>
      <p:sp>
        <p:nvSpPr>
          <p:cNvPr id="13" name="TextBox 12"/>
          <p:cNvSpPr txBox="1"/>
          <p:nvPr/>
        </p:nvSpPr>
        <p:spPr>
          <a:xfrm>
            <a:off x="296940" y="3547872"/>
            <a:ext cx="4839503" cy="2176272"/>
          </a:xfrm>
          <a:prstGeom prst="rect">
            <a:avLst/>
          </a:prstGeom>
          <a:solidFill>
            <a:schemeClr val="accent5"/>
          </a:solidFill>
        </p:spPr>
        <p:txBody>
          <a:bodyPr wrap="square" lIns="274320" tIns="182880" rIns="274320" rtlCol="0">
            <a:noAutofit/>
          </a:bodyPr>
          <a:lstStyle/>
          <a:p>
            <a:pPr>
              <a:tabLst>
                <a:tab pos="400050" algn="l"/>
              </a:tabLst>
              <a:defRPr/>
            </a:pPr>
            <a:r>
              <a:rPr lang="en-US" dirty="0">
                <a:solidFill>
                  <a:schemeClr val="bg1"/>
                </a:solidFill>
                <a:cs typeface="Arial" charset="0"/>
              </a:rPr>
              <a:t>4.    </a:t>
            </a:r>
            <a:r>
              <a:rPr lang="en-US" dirty="0" smtClean="0">
                <a:solidFill>
                  <a:schemeClr val="bg1"/>
                </a:solidFill>
                <a:cs typeface="Arial" charset="0"/>
              </a:rPr>
              <a:t>Student </a:t>
            </a:r>
            <a:r>
              <a:rPr lang="en-US" dirty="0">
                <a:solidFill>
                  <a:schemeClr val="bg1"/>
                </a:solidFill>
                <a:cs typeface="Arial" charset="0"/>
              </a:rPr>
              <a:t>Admissions, </a:t>
            </a:r>
            <a:r>
              <a:rPr lang="en-US" dirty="0" smtClean="0">
                <a:solidFill>
                  <a:schemeClr val="bg1"/>
                </a:solidFill>
                <a:cs typeface="Arial" charset="0"/>
              </a:rPr>
              <a:t>Progression, </a:t>
            </a:r>
            <a:br>
              <a:rPr lang="en-US" dirty="0" smtClean="0">
                <a:solidFill>
                  <a:schemeClr val="bg1"/>
                </a:solidFill>
                <a:cs typeface="Arial" charset="0"/>
              </a:rPr>
            </a:br>
            <a:r>
              <a:rPr lang="en-US" dirty="0" smtClean="0">
                <a:solidFill>
                  <a:schemeClr val="bg1"/>
                </a:solidFill>
                <a:cs typeface="Arial" charset="0"/>
              </a:rPr>
              <a:t>       and Career Development</a:t>
            </a:r>
            <a:endParaRPr lang="en-US" dirty="0">
              <a:solidFill>
                <a:schemeClr val="bg1"/>
              </a:solidFill>
              <a:cs typeface="Arial" charset="0"/>
            </a:endParaRPr>
          </a:p>
          <a:p>
            <a:pPr>
              <a:tabLst>
                <a:tab pos="400050" algn="l"/>
              </a:tabLst>
              <a:defRPr/>
            </a:pPr>
            <a:r>
              <a:rPr lang="en-US" dirty="0">
                <a:solidFill>
                  <a:schemeClr val="bg1"/>
                </a:solidFill>
                <a:cs typeface="Arial" charset="0"/>
              </a:rPr>
              <a:t>5.    Faculty Sufficiency </a:t>
            </a:r>
            <a:r>
              <a:rPr lang="en-US" dirty="0" smtClean="0">
                <a:solidFill>
                  <a:schemeClr val="bg1"/>
                </a:solidFill>
                <a:cs typeface="Arial" charset="0"/>
              </a:rPr>
              <a:t>and </a:t>
            </a:r>
            <a:r>
              <a:rPr lang="en-US" dirty="0">
                <a:solidFill>
                  <a:schemeClr val="bg1"/>
                </a:solidFill>
                <a:cs typeface="Arial" charset="0"/>
              </a:rPr>
              <a:t>Deployment</a:t>
            </a:r>
          </a:p>
          <a:p>
            <a:pPr>
              <a:tabLst>
                <a:tab pos="400050" algn="l"/>
              </a:tabLst>
              <a:defRPr/>
            </a:pPr>
            <a:r>
              <a:rPr lang="en-US" dirty="0">
                <a:solidFill>
                  <a:schemeClr val="bg1"/>
                </a:solidFill>
                <a:cs typeface="Arial" charset="0"/>
              </a:rPr>
              <a:t>6.    </a:t>
            </a:r>
            <a:r>
              <a:rPr lang="en-US" dirty="0">
                <a:solidFill>
                  <a:schemeClr val="bg1"/>
                </a:solidFill>
              </a:rPr>
              <a:t>Faculty Management </a:t>
            </a:r>
            <a:r>
              <a:rPr lang="en-US" dirty="0" smtClean="0">
                <a:solidFill>
                  <a:schemeClr val="bg1"/>
                </a:solidFill>
              </a:rPr>
              <a:t>and </a:t>
            </a:r>
            <a:r>
              <a:rPr lang="en-US" dirty="0">
                <a:solidFill>
                  <a:schemeClr val="bg1"/>
                </a:solidFill>
              </a:rPr>
              <a:t>Support          </a:t>
            </a:r>
          </a:p>
          <a:p>
            <a:pPr>
              <a:tabLst>
                <a:tab pos="400050" algn="l"/>
              </a:tabLst>
              <a:defRPr/>
            </a:pPr>
            <a:r>
              <a:rPr lang="en-US" dirty="0">
                <a:solidFill>
                  <a:schemeClr val="bg1"/>
                </a:solidFill>
              </a:rPr>
              <a:t>7.    Professional Staff Sufficiency </a:t>
            </a:r>
            <a:r>
              <a:rPr lang="en-US" dirty="0" smtClean="0">
                <a:solidFill>
                  <a:schemeClr val="bg1"/>
                </a:solidFill>
              </a:rPr>
              <a:t>and </a:t>
            </a:r>
            <a:r>
              <a:rPr lang="en-US" dirty="0">
                <a:solidFill>
                  <a:schemeClr val="bg1"/>
                </a:solidFill>
              </a:rPr>
              <a:t/>
            </a:r>
            <a:br>
              <a:rPr lang="en-US" dirty="0">
                <a:solidFill>
                  <a:schemeClr val="bg1"/>
                </a:solidFill>
              </a:rPr>
            </a:br>
            <a:r>
              <a:rPr lang="en-US" dirty="0">
                <a:solidFill>
                  <a:schemeClr val="bg1"/>
                </a:solidFill>
              </a:rPr>
              <a:t>       Deployment</a:t>
            </a:r>
            <a:endParaRPr lang="en-US" i="1" dirty="0">
              <a:solidFill>
                <a:schemeClr val="bg1"/>
              </a:solidFill>
            </a:endParaRPr>
          </a:p>
          <a:p>
            <a:pPr marL="457200" indent="-457200">
              <a:buFont typeface="+mj-lt"/>
              <a:buAutoNum type="arabicPeriod"/>
              <a:defRPr/>
            </a:pPr>
            <a:endParaRPr lang="en-US" dirty="0">
              <a:solidFill>
                <a:schemeClr val="bg1"/>
              </a:solidFill>
            </a:endParaRPr>
          </a:p>
        </p:txBody>
      </p:sp>
      <p:sp>
        <p:nvSpPr>
          <p:cNvPr id="12" name="TextBox 11"/>
          <p:cNvSpPr txBox="1"/>
          <p:nvPr/>
        </p:nvSpPr>
        <p:spPr>
          <a:xfrm>
            <a:off x="4308047" y="1093509"/>
            <a:ext cx="4477732" cy="2454363"/>
          </a:xfrm>
          <a:prstGeom prst="rect">
            <a:avLst/>
          </a:prstGeom>
          <a:solidFill>
            <a:schemeClr val="accent6"/>
          </a:solidFill>
        </p:spPr>
        <p:txBody>
          <a:bodyPr wrap="square" lIns="274320" tIns="182880" rIns="274320" rtlCol="0">
            <a:noAutofit/>
          </a:bodyPr>
          <a:lstStyle/>
          <a:p>
            <a:pPr>
              <a:lnSpc>
                <a:spcPct val="90000"/>
              </a:lnSpc>
            </a:pPr>
            <a:r>
              <a:rPr lang="en-US" dirty="0" smtClean="0">
                <a:solidFill>
                  <a:schemeClr val="bg1"/>
                </a:solidFill>
              </a:rPr>
              <a:t>8</a:t>
            </a:r>
            <a:r>
              <a:rPr lang="en-US" dirty="0">
                <a:solidFill>
                  <a:schemeClr val="bg1"/>
                </a:solidFill>
              </a:rPr>
              <a:t>.     Curricula Management </a:t>
            </a:r>
            <a:r>
              <a:rPr lang="en-US" dirty="0" smtClean="0">
                <a:solidFill>
                  <a:schemeClr val="bg1"/>
                </a:solidFill>
              </a:rPr>
              <a:t>and </a:t>
            </a:r>
            <a:r>
              <a:rPr lang="en-US" dirty="0">
                <a:solidFill>
                  <a:schemeClr val="bg1"/>
                </a:solidFill>
              </a:rPr>
              <a:t/>
            </a:r>
            <a:br>
              <a:rPr lang="en-US" dirty="0">
                <a:solidFill>
                  <a:schemeClr val="bg1"/>
                </a:solidFill>
              </a:rPr>
            </a:br>
            <a:r>
              <a:rPr lang="en-US" dirty="0">
                <a:solidFill>
                  <a:schemeClr val="bg1"/>
                </a:solidFill>
              </a:rPr>
              <a:t>        Assurance of Learning          </a:t>
            </a:r>
          </a:p>
          <a:p>
            <a:pPr>
              <a:tabLst>
                <a:tab pos="400050" algn="l"/>
              </a:tabLst>
              <a:defRPr/>
            </a:pPr>
            <a:r>
              <a:rPr lang="en-US" dirty="0">
                <a:solidFill>
                  <a:schemeClr val="bg1"/>
                </a:solidFill>
              </a:rPr>
              <a:t>9.     Curriculum Content</a:t>
            </a:r>
          </a:p>
          <a:p>
            <a:pPr>
              <a:tabLst>
                <a:tab pos="400050" algn="l"/>
              </a:tabLst>
              <a:defRPr/>
            </a:pPr>
            <a:r>
              <a:rPr lang="en-US" dirty="0">
                <a:solidFill>
                  <a:schemeClr val="bg1"/>
                </a:solidFill>
              </a:rPr>
              <a:t>10.  </a:t>
            </a:r>
            <a:r>
              <a:rPr lang="en-US" dirty="0" smtClean="0">
                <a:solidFill>
                  <a:schemeClr val="bg1"/>
                </a:solidFill>
              </a:rPr>
              <a:t> Student-Faculty </a:t>
            </a:r>
            <a:r>
              <a:rPr lang="en-US" dirty="0">
                <a:solidFill>
                  <a:schemeClr val="bg1"/>
                </a:solidFill>
              </a:rPr>
              <a:t>Interactions   </a:t>
            </a:r>
          </a:p>
          <a:p>
            <a:pPr>
              <a:tabLst>
                <a:tab pos="400050" algn="l"/>
              </a:tabLst>
              <a:defRPr/>
            </a:pPr>
            <a:r>
              <a:rPr lang="en-US" dirty="0" smtClean="0">
                <a:solidFill>
                  <a:schemeClr val="bg1"/>
                </a:solidFill>
              </a:rPr>
              <a:t>11.   Degree </a:t>
            </a:r>
            <a:r>
              <a:rPr lang="en-US" dirty="0">
                <a:solidFill>
                  <a:schemeClr val="bg1"/>
                </a:solidFill>
              </a:rPr>
              <a:t>Program Educational </a:t>
            </a:r>
            <a:br>
              <a:rPr lang="en-US" dirty="0">
                <a:solidFill>
                  <a:schemeClr val="bg1"/>
                </a:solidFill>
              </a:rPr>
            </a:br>
            <a:r>
              <a:rPr lang="en-US" dirty="0">
                <a:solidFill>
                  <a:schemeClr val="bg1"/>
                </a:solidFill>
              </a:rPr>
              <a:t>        </a:t>
            </a:r>
            <a:r>
              <a:rPr lang="en-US" dirty="0" smtClean="0">
                <a:solidFill>
                  <a:schemeClr val="bg1"/>
                </a:solidFill>
              </a:rPr>
              <a:t>Level</a:t>
            </a:r>
            <a:r>
              <a:rPr lang="en-US" dirty="0">
                <a:solidFill>
                  <a:schemeClr val="bg1"/>
                </a:solidFill>
              </a:rPr>
              <a:t>, Structure, </a:t>
            </a:r>
            <a:r>
              <a:rPr lang="en-US" dirty="0" smtClean="0">
                <a:solidFill>
                  <a:schemeClr val="bg1"/>
                </a:solidFill>
              </a:rPr>
              <a:t>and Equivalence </a:t>
            </a:r>
          </a:p>
          <a:p>
            <a:pPr>
              <a:tabLst>
                <a:tab pos="400050" algn="l"/>
              </a:tabLst>
              <a:defRPr/>
            </a:pPr>
            <a:r>
              <a:rPr lang="en-US" dirty="0" smtClean="0">
                <a:solidFill>
                  <a:schemeClr val="bg1"/>
                </a:solidFill>
              </a:rPr>
              <a:t>12</a:t>
            </a:r>
            <a:r>
              <a:rPr lang="en-US" dirty="0">
                <a:solidFill>
                  <a:schemeClr val="bg1"/>
                </a:solidFill>
              </a:rPr>
              <a:t>.   </a:t>
            </a:r>
            <a:r>
              <a:rPr lang="en-US" dirty="0" smtClean="0">
                <a:solidFill>
                  <a:schemeClr val="bg1"/>
                </a:solidFill>
              </a:rPr>
              <a:t>Teaching Effectiveness</a:t>
            </a:r>
            <a:endParaRPr lang="en-US" dirty="0">
              <a:solidFill>
                <a:schemeClr val="bg1"/>
              </a:solidFill>
            </a:endParaRPr>
          </a:p>
        </p:txBody>
      </p:sp>
      <p:sp>
        <p:nvSpPr>
          <p:cNvPr id="11" name="TextBox 10"/>
          <p:cNvSpPr txBox="1"/>
          <p:nvPr/>
        </p:nvSpPr>
        <p:spPr>
          <a:xfrm>
            <a:off x="296942" y="1093510"/>
            <a:ext cx="4011105" cy="2454362"/>
          </a:xfrm>
          <a:prstGeom prst="rect">
            <a:avLst/>
          </a:prstGeom>
          <a:solidFill>
            <a:schemeClr val="accent1"/>
          </a:solidFill>
        </p:spPr>
        <p:txBody>
          <a:bodyPr wrap="square" lIns="274320" tIns="182880" rIns="274320" rtlCol="0">
            <a:noAutofit/>
          </a:bodyPr>
          <a:lstStyle/>
          <a:p>
            <a:pPr marL="457200" indent="-457200">
              <a:buFont typeface="+mj-lt"/>
              <a:buAutoNum type="arabicPeriod"/>
              <a:tabLst>
                <a:tab pos="400050" algn="l"/>
              </a:tabLst>
              <a:defRPr/>
            </a:pPr>
            <a:r>
              <a:rPr lang="en-US" dirty="0">
                <a:solidFill>
                  <a:schemeClr val="bg1"/>
                </a:solidFill>
                <a:cs typeface="Arial" charset="0"/>
              </a:rPr>
              <a:t>Mission, Impact, </a:t>
            </a:r>
            <a:r>
              <a:rPr lang="en-US" dirty="0" smtClean="0">
                <a:solidFill>
                  <a:schemeClr val="bg1"/>
                </a:solidFill>
                <a:cs typeface="Arial" charset="0"/>
              </a:rPr>
              <a:t>and </a:t>
            </a:r>
            <a:r>
              <a:rPr lang="en-US" dirty="0">
                <a:solidFill>
                  <a:schemeClr val="bg1"/>
                </a:solidFill>
                <a:cs typeface="Arial" charset="0"/>
              </a:rPr>
              <a:t>Innovation         </a:t>
            </a:r>
          </a:p>
          <a:p>
            <a:pPr marL="457200" indent="-457200">
              <a:buFont typeface="+mj-lt"/>
              <a:buAutoNum type="arabicPeriod"/>
              <a:tabLst>
                <a:tab pos="400050" algn="l"/>
              </a:tabLst>
              <a:defRPr/>
            </a:pPr>
            <a:r>
              <a:rPr lang="en-US" dirty="0">
                <a:solidFill>
                  <a:schemeClr val="bg1"/>
                </a:solidFill>
                <a:cs typeface="Arial" charset="0"/>
              </a:rPr>
              <a:t>Intellectual Contributions </a:t>
            </a:r>
            <a:r>
              <a:rPr lang="en-US" dirty="0" smtClean="0">
                <a:solidFill>
                  <a:schemeClr val="bg1"/>
                </a:solidFill>
                <a:cs typeface="Arial" charset="0"/>
              </a:rPr>
              <a:t>and </a:t>
            </a:r>
            <a:r>
              <a:rPr lang="en-US" dirty="0">
                <a:solidFill>
                  <a:schemeClr val="bg1"/>
                </a:solidFill>
                <a:cs typeface="Arial" charset="0"/>
              </a:rPr>
              <a:t>Alignment </a:t>
            </a:r>
            <a:r>
              <a:rPr lang="en-US" dirty="0" smtClean="0">
                <a:solidFill>
                  <a:schemeClr val="bg1"/>
                </a:solidFill>
                <a:cs typeface="Arial" charset="0"/>
              </a:rPr>
              <a:t>With </a:t>
            </a:r>
            <a:r>
              <a:rPr lang="en-US" dirty="0">
                <a:solidFill>
                  <a:schemeClr val="bg1"/>
                </a:solidFill>
                <a:cs typeface="Arial" charset="0"/>
              </a:rPr>
              <a:t>Mission</a:t>
            </a:r>
          </a:p>
          <a:p>
            <a:pPr marL="457200" indent="-457200">
              <a:buFont typeface="+mj-lt"/>
              <a:buAutoNum type="arabicPeriod"/>
              <a:tabLst>
                <a:tab pos="400050" algn="l"/>
              </a:tabLst>
              <a:defRPr/>
            </a:pPr>
            <a:r>
              <a:rPr lang="en-US" dirty="0">
                <a:solidFill>
                  <a:schemeClr val="bg1"/>
                </a:solidFill>
              </a:rPr>
              <a:t>Financial Strategies and Allocation of Resources</a:t>
            </a:r>
          </a:p>
        </p:txBody>
      </p:sp>
      <p:sp>
        <p:nvSpPr>
          <p:cNvPr id="9" name="Title 1"/>
          <p:cNvSpPr txBox="1">
            <a:spLocks/>
          </p:cNvSpPr>
          <p:nvPr/>
        </p:nvSpPr>
        <p:spPr>
          <a:xfrm>
            <a:off x="457200" y="0"/>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AACSB Accreditation Standards</a:t>
            </a:r>
            <a:endParaRPr lang="en-US" dirty="0"/>
          </a:p>
        </p:txBody>
      </p:sp>
    </p:spTree>
    <p:extLst>
      <p:ext uri="{BB962C8B-B14F-4D97-AF65-F5344CB8AC3E}">
        <p14:creationId xmlns:p14="http://schemas.microsoft.com/office/powerpoint/2010/main" val="2759378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 in the Indian context</a:t>
            </a:r>
            <a:endParaRPr lang="en-US" dirty="0"/>
          </a:p>
        </p:txBody>
      </p:sp>
      <p:sp>
        <p:nvSpPr>
          <p:cNvPr id="3" name="Content Placeholder 2"/>
          <p:cNvSpPr>
            <a:spLocks noGrp="1"/>
          </p:cNvSpPr>
          <p:nvPr>
            <p:ph idx="1"/>
          </p:nvPr>
        </p:nvSpPr>
        <p:spPr/>
        <p:txBody>
          <a:bodyPr/>
          <a:lstStyle/>
          <a:p>
            <a:pPr marL="0" indent="0">
              <a:buNone/>
            </a:pPr>
            <a:r>
              <a:rPr lang="en-US" dirty="0" smtClean="0"/>
              <a:t>Become mission-driven:</a:t>
            </a:r>
          </a:p>
          <a:p>
            <a:r>
              <a:rPr lang="en-US" dirty="0" smtClean="0"/>
              <a:t>Take the time to understand what it means to be mission-driven. </a:t>
            </a:r>
          </a:p>
          <a:p>
            <a:r>
              <a:rPr lang="en-US" dirty="0" smtClean="0"/>
              <a:t>Stakeholder engagement must be and authentic and holistic for strategic management.</a:t>
            </a:r>
          </a:p>
          <a:p>
            <a:r>
              <a:rPr lang="en-US" dirty="0" smtClean="0"/>
              <a:t>Connect past achievements with future plans and expected outcomes to the mission.</a:t>
            </a:r>
          </a:p>
          <a:p>
            <a:r>
              <a:rPr lang="en-US" dirty="0" smtClean="0"/>
              <a:t>Drive the mission down to the program level.</a:t>
            </a:r>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38</a:t>
            </a:fld>
            <a:endParaRPr lang="en-US">
              <a:solidFill>
                <a:srgbClr val="006E61"/>
              </a:solidFill>
            </a:endParaRPr>
          </a:p>
        </p:txBody>
      </p:sp>
    </p:spTree>
    <p:extLst>
      <p:ext uri="{BB962C8B-B14F-4D97-AF65-F5344CB8AC3E}">
        <p14:creationId xmlns:p14="http://schemas.microsoft.com/office/powerpoint/2010/main" val="4717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 </a:t>
            </a:r>
            <a:r>
              <a:rPr lang="en-US" dirty="0" smtClean="0"/>
              <a:t>in </a:t>
            </a:r>
            <a:r>
              <a:rPr lang="en-US" dirty="0"/>
              <a:t>the Indian context</a:t>
            </a:r>
          </a:p>
        </p:txBody>
      </p:sp>
      <p:sp>
        <p:nvSpPr>
          <p:cNvPr id="3" name="Content Placeholder 2"/>
          <p:cNvSpPr>
            <a:spLocks noGrp="1"/>
          </p:cNvSpPr>
          <p:nvPr>
            <p:ph idx="1"/>
          </p:nvPr>
        </p:nvSpPr>
        <p:spPr/>
        <p:txBody>
          <a:bodyPr/>
          <a:lstStyle/>
          <a:p>
            <a:pPr marL="0" indent="0">
              <a:buNone/>
            </a:pPr>
            <a:r>
              <a:rPr lang="en-US" dirty="0" smtClean="0"/>
              <a:t>Lead the process:</a:t>
            </a:r>
          </a:p>
          <a:p>
            <a:pPr>
              <a:buFont typeface="Wingdings" panose="05000000000000000000" pitchFamily="2" charset="2"/>
              <a:buChar char="§"/>
            </a:pPr>
            <a:r>
              <a:rPr lang="en-US" dirty="0" smtClean="0"/>
              <a:t>Accreditation requires a team that includes senior administrators.</a:t>
            </a:r>
          </a:p>
          <a:p>
            <a:pPr>
              <a:buFont typeface="Wingdings" panose="05000000000000000000" pitchFamily="2" charset="2"/>
              <a:buChar char="§"/>
            </a:pPr>
            <a:r>
              <a:rPr lang="en-US" dirty="0" smtClean="0"/>
              <a:t>Don’t underestimate the power of polished and complete documentation.</a:t>
            </a:r>
          </a:p>
          <a:p>
            <a:pPr>
              <a:buFont typeface="Wingdings" panose="05000000000000000000" pitchFamily="2" charset="2"/>
              <a:buChar char="§"/>
            </a:pPr>
            <a:r>
              <a:rPr lang="en-US" dirty="0" smtClean="0"/>
              <a:t>Faculty engagement increases throughout. </a:t>
            </a:r>
          </a:p>
          <a:p>
            <a:pPr>
              <a:buFont typeface="Wingdings" panose="05000000000000000000" pitchFamily="2" charset="2"/>
              <a:buChar char="§"/>
            </a:pPr>
            <a:r>
              <a:rPr lang="en-US" dirty="0" smtClean="0"/>
              <a:t>Continuity of engagement with mentor and AACSB staff liaison is important.</a:t>
            </a:r>
          </a:p>
          <a:p>
            <a:pPr>
              <a:buFont typeface="Wingdings" panose="05000000000000000000" pitchFamily="2" charset="2"/>
              <a:buChar char="§"/>
            </a:pPr>
            <a:r>
              <a:rPr lang="en-US" dirty="0" smtClean="0"/>
              <a:t>Demonstrating continuous improvement is the goal</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39</a:t>
            </a:fld>
            <a:endParaRPr lang="en-US">
              <a:solidFill>
                <a:srgbClr val="006E61"/>
              </a:solidFill>
            </a:endParaRPr>
          </a:p>
        </p:txBody>
      </p:sp>
    </p:spTree>
    <p:extLst>
      <p:ext uri="{BB962C8B-B14F-4D97-AF65-F5344CB8AC3E}">
        <p14:creationId xmlns:p14="http://schemas.microsoft.com/office/powerpoint/2010/main" val="255905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97" y="-621573"/>
            <a:ext cx="7886700" cy="2852737"/>
          </a:xfrm>
        </p:spPr>
        <p:txBody>
          <a:bodyPr>
            <a:normAutofit/>
          </a:bodyPr>
          <a:lstStyle/>
          <a:p>
            <a:r>
              <a:rPr lang="en-US" sz="4800" dirty="0" smtClean="0"/>
              <a:t>The AACSB Network</a:t>
            </a:r>
            <a:endParaRPr lang="en-US" sz="4800" dirty="0"/>
          </a:p>
        </p:txBody>
      </p:sp>
      <p:sp>
        <p:nvSpPr>
          <p:cNvPr id="3" name="Text Placeholder 2"/>
          <p:cNvSpPr>
            <a:spLocks noGrp="1"/>
          </p:cNvSpPr>
          <p:nvPr>
            <p:ph type="body" idx="1"/>
          </p:nvPr>
        </p:nvSpPr>
        <p:spPr>
          <a:xfrm>
            <a:off x="582699" y="2562955"/>
            <a:ext cx="7886700" cy="1500187"/>
          </a:xfrm>
        </p:spPr>
        <p:txBody>
          <a:bodyPr/>
          <a:lstStyle/>
          <a:p>
            <a:r>
              <a:rPr lang="en-US" dirty="0" smtClean="0"/>
              <a:t>Global Network of Educational Institutions and Business Organizations</a:t>
            </a:r>
          </a:p>
          <a:p>
            <a:endParaRPr lang="en-US" dirty="0"/>
          </a:p>
        </p:txBody>
      </p:sp>
    </p:spTree>
    <p:extLst>
      <p:ext uri="{BB962C8B-B14F-4D97-AF65-F5344CB8AC3E}">
        <p14:creationId xmlns:p14="http://schemas.microsoft.com/office/powerpoint/2010/main" val="2602119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 in the Indian context</a:t>
            </a:r>
            <a:endParaRPr lang="en-US" dirty="0"/>
          </a:p>
        </p:txBody>
      </p:sp>
      <p:sp>
        <p:nvSpPr>
          <p:cNvPr id="3" name="Content Placeholder 2"/>
          <p:cNvSpPr>
            <a:spLocks noGrp="1"/>
          </p:cNvSpPr>
          <p:nvPr>
            <p:ph idx="1"/>
          </p:nvPr>
        </p:nvSpPr>
        <p:spPr/>
        <p:txBody>
          <a:bodyPr/>
          <a:lstStyle/>
          <a:p>
            <a:pPr marL="0" indent="0">
              <a:buNone/>
            </a:pPr>
            <a:r>
              <a:rPr lang="en-US" dirty="0" smtClean="0"/>
              <a:t>Assurance of learning</a:t>
            </a:r>
          </a:p>
          <a:p>
            <a:r>
              <a:rPr lang="en-US" dirty="0" smtClean="0"/>
              <a:t>Focus on program-level assessment.</a:t>
            </a:r>
          </a:p>
          <a:p>
            <a:r>
              <a:rPr lang="en-US" dirty="0" smtClean="0"/>
              <a:t>Keep it simple but meaningful</a:t>
            </a:r>
          </a:p>
          <a:p>
            <a:r>
              <a:rPr lang="en-US" dirty="0" smtClean="0"/>
              <a:t>Trial and error. Expect tweaks to the system before valid results can be achieved.</a:t>
            </a:r>
          </a:p>
          <a:p>
            <a:r>
              <a:rPr lang="en-US" dirty="0" smtClean="0"/>
              <a:t>Curricular changes need to be the result of direct assessment. </a:t>
            </a:r>
            <a:endParaRPr lang="en-US" i="1" dirty="0">
              <a:solidFill>
                <a:srgbClr val="FF0000"/>
              </a:solidFill>
            </a:endParaRPr>
          </a:p>
          <a:p>
            <a:r>
              <a:rPr lang="en-US" dirty="0" smtClean="0"/>
              <a:t>Focus </a:t>
            </a:r>
            <a:r>
              <a:rPr lang="en-US" dirty="0"/>
              <a:t>on </a:t>
            </a:r>
            <a:r>
              <a:rPr lang="en-US" dirty="0" smtClean="0"/>
              <a:t>the </a:t>
            </a:r>
            <a:r>
              <a:rPr lang="en-US" dirty="0"/>
              <a:t>what the assessment </a:t>
            </a:r>
            <a:r>
              <a:rPr lang="en-US" dirty="0" smtClean="0"/>
              <a:t>data tell you.</a:t>
            </a:r>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40</a:t>
            </a:fld>
            <a:endParaRPr lang="en-US">
              <a:solidFill>
                <a:srgbClr val="006E61"/>
              </a:solidFill>
            </a:endParaRPr>
          </a:p>
        </p:txBody>
      </p:sp>
    </p:spTree>
    <p:extLst>
      <p:ext uri="{BB962C8B-B14F-4D97-AF65-F5344CB8AC3E}">
        <p14:creationId xmlns:p14="http://schemas.microsoft.com/office/powerpoint/2010/main" val="1501170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5290" y="2239421"/>
            <a:ext cx="3990195" cy="1015663"/>
          </a:xfrm>
          <a:prstGeom prst="rect">
            <a:avLst/>
          </a:prstGeom>
          <a:noFill/>
        </p:spPr>
        <p:txBody>
          <a:bodyPr wrap="none" rtlCol="0">
            <a:spAutoFit/>
          </a:bodyPr>
          <a:lstStyle/>
          <a:p>
            <a:r>
              <a:rPr lang="en-US" sz="6000" dirty="0">
                <a:solidFill>
                  <a:schemeClr val="tx2"/>
                </a:solidFill>
                <a:latin typeface="+mj-lt"/>
                <a:ea typeface="+mj-ea"/>
                <a:cs typeface="+mj-cs"/>
              </a:rPr>
              <a:t>Thank </a:t>
            </a:r>
            <a:r>
              <a:rPr lang="en-US" sz="6000" dirty="0" smtClean="0">
                <a:solidFill>
                  <a:schemeClr val="tx2"/>
                </a:solidFill>
                <a:latin typeface="+mj-lt"/>
                <a:ea typeface="+mj-ea"/>
                <a:cs typeface="+mj-cs"/>
              </a:rPr>
              <a:t>you!</a:t>
            </a:r>
            <a:endParaRPr lang="en-US" sz="6000" dirty="0">
              <a:solidFill>
                <a:schemeClr val="tx2"/>
              </a:solidFill>
              <a:latin typeface="+mj-lt"/>
              <a:ea typeface="+mj-ea"/>
              <a:cs typeface="+mj-cs"/>
            </a:endParaRPr>
          </a:p>
        </p:txBody>
      </p:sp>
    </p:spTree>
    <p:extLst>
      <p:ext uri="{BB962C8B-B14F-4D97-AF65-F5344CB8AC3E}">
        <p14:creationId xmlns:p14="http://schemas.microsoft.com/office/powerpoint/2010/main" val="40551451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significant changes </a:t>
            </a:r>
            <a:r>
              <a:rPr lang="mr-IN" sz="3200" dirty="0"/>
              <a:t>–</a:t>
            </a:r>
            <a:r>
              <a:rPr lang="en-US" sz="3200" dirty="0"/>
              <a:t> July </a:t>
            </a:r>
            <a:r>
              <a:rPr lang="en-US" sz="3200" dirty="0" smtClean="0"/>
              <a:t>2017</a:t>
            </a:r>
            <a:endParaRPr lang="en-US" dirty="0"/>
          </a:p>
        </p:txBody>
      </p:sp>
      <p:sp>
        <p:nvSpPr>
          <p:cNvPr id="3" name="Content Placeholder 2"/>
          <p:cNvSpPr>
            <a:spLocks noGrp="1"/>
          </p:cNvSpPr>
          <p:nvPr>
            <p:ph idx="1"/>
          </p:nvPr>
        </p:nvSpPr>
        <p:spPr>
          <a:xfrm>
            <a:off x="457201" y="1618234"/>
            <a:ext cx="8229598" cy="4351338"/>
          </a:xfrm>
        </p:spPr>
        <p:txBody>
          <a:bodyPr>
            <a:normAutofit/>
          </a:bodyPr>
          <a:lstStyle/>
          <a:p>
            <a:pPr marL="0" indent="0">
              <a:buNone/>
            </a:pPr>
            <a:r>
              <a:rPr lang="en-US" dirty="0"/>
              <a:t>Preamble and Eligibility </a:t>
            </a:r>
            <a:r>
              <a:rPr lang="en-US" dirty="0" smtClean="0"/>
              <a:t>Criteria</a:t>
            </a:r>
          </a:p>
          <a:p>
            <a:pPr lvl="2"/>
            <a:r>
              <a:rPr lang="en-US" dirty="0"/>
              <a:t>Criteria C: Added a definition of diversity and guidance. Added diversity guidance in Standards 4, 5, 6, 7, 10 and </a:t>
            </a:r>
            <a:r>
              <a:rPr lang="en-US" dirty="0" smtClean="0"/>
              <a:t>12</a:t>
            </a:r>
          </a:p>
          <a:p>
            <a:pPr lvl="2"/>
            <a:r>
              <a:rPr lang="en-US" dirty="0"/>
              <a:t>Criteria D: Added guidance regarding program inclusion</a:t>
            </a:r>
          </a:p>
          <a:p>
            <a:pPr lvl="2"/>
            <a:r>
              <a:rPr lang="en-US" dirty="0"/>
              <a:t>Criteria F: Added guidance regarding accreditation timeline</a:t>
            </a:r>
          </a:p>
          <a:p>
            <a:pPr marL="6350" lvl="1" indent="0">
              <a:buNone/>
            </a:pPr>
            <a:r>
              <a:rPr lang="en-US" sz="2400" dirty="0" smtClean="0"/>
              <a:t>Standard 2:</a:t>
            </a:r>
          </a:p>
          <a:p>
            <a:pPr lvl="2"/>
            <a:r>
              <a:rPr lang="en-US" dirty="0"/>
              <a:t>Updated Table 2-1 guidance regarding which faculty to include in the table, external recognition for quality and impact, impact on professional practice</a:t>
            </a:r>
          </a:p>
          <a:p>
            <a:pPr lvl="2"/>
            <a:r>
              <a:rPr lang="en-US" dirty="0"/>
              <a:t>Added Table 2-2 </a:t>
            </a:r>
            <a:r>
              <a:rPr lang="mr-IN" dirty="0"/>
              <a:t>–</a:t>
            </a:r>
            <a:r>
              <a:rPr lang="en-US" dirty="0"/>
              <a:t> list of most frequent PRJ citations</a:t>
            </a:r>
          </a:p>
          <a:p>
            <a:pPr marL="6350" lvl="1" indent="0">
              <a:buNone/>
            </a:pPr>
            <a:r>
              <a:rPr lang="en-US" sz="2400" dirty="0"/>
              <a:t>Standard 3:</a:t>
            </a:r>
          </a:p>
          <a:p>
            <a:pPr lvl="2"/>
            <a:r>
              <a:rPr lang="en-US" dirty="0"/>
              <a:t>Added guidance regarding changes in resources or financial model during the last 5 years, and projections for the next five years</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42</a:t>
            </a:fld>
            <a:endParaRPr lang="en-US">
              <a:solidFill>
                <a:srgbClr val="006E61"/>
              </a:solidFill>
            </a:endParaRPr>
          </a:p>
        </p:txBody>
      </p:sp>
    </p:spTree>
    <p:extLst>
      <p:ext uri="{BB962C8B-B14F-4D97-AF65-F5344CB8AC3E}">
        <p14:creationId xmlns:p14="http://schemas.microsoft.com/office/powerpoint/2010/main" val="2260125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significant changes </a:t>
            </a:r>
            <a:r>
              <a:rPr lang="mr-IN" sz="3200" dirty="0"/>
              <a:t>–</a:t>
            </a:r>
            <a:r>
              <a:rPr lang="en-US" sz="3200" dirty="0"/>
              <a:t> July </a:t>
            </a:r>
            <a:r>
              <a:rPr lang="en-US" sz="3200" dirty="0" smtClean="0"/>
              <a:t>2017</a:t>
            </a:r>
            <a:endParaRPr lang="en-US" dirty="0"/>
          </a:p>
        </p:txBody>
      </p:sp>
      <p:sp>
        <p:nvSpPr>
          <p:cNvPr id="3" name="Content Placeholder 2"/>
          <p:cNvSpPr>
            <a:spLocks noGrp="1"/>
          </p:cNvSpPr>
          <p:nvPr>
            <p:ph idx="1"/>
          </p:nvPr>
        </p:nvSpPr>
        <p:spPr>
          <a:xfrm>
            <a:off x="457201" y="1593130"/>
            <a:ext cx="8229598" cy="4376442"/>
          </a:xfrm>
        </p:spPr>
        <p:txBody>
          <a:bodyPr>
            <a:normAutofit fontScale="92500" lnSpcReduction="20000"/>
          </a:bodyPr>
          <a:lstStyle/>
          <a:p>
            <a:pPr marL="6350" lvl="1" indent="0">
              <a:buNone/>
            </a:pPr>
            <a:r>
              <a:rPr lang="en-US" sz="2400" dirty="0" smtClean="0"/>
              <a:t>Standard </a:t>
            </a:r>
            <a:r>
              <a:rPr lang="en-US" sz="2400" dirty="0"/>
              <a:t>9</a:t>
            </a:r>
            <a:r>
              <a:rPr lang="en-US" sz="2400" dirty="0" smtClean="0"/>
              <a:t>:</a:t>
            </a:r>
          </a:p>
          <a:p>
            <a:pPr lvl="2"/>
            <a:r>
              <a:rPr lang="en-US" sz="1700" dirty="0"/>
              <a:t>Added guidance in the General Business Knowledge Area regarding evidence-based decision-making and data </a:t>
            </a:r>
            <a:r>
              <a:rPr lang="en-US" sz="1700" dirty="0" smtClean="0"/>
              <a:t>analytics - Drawn </a:t>
            </a:r>
            <a:r>
              <a:rPr lang="en-US" sz="1700" dirty="0"/>
              <a:t>from the Accounting standards</a:t>
            </a:r>
          </a:p>
          <a:p>
            <a:pPr marL="6350" lvl="1" indent="0">
              <a:buNone/>
            </a:pPr>
            <a:r>
              <a:rPr lang="en-US" sz="2400" dirty="0" smtClean="0"/>
              <a:t>Standard 11:</a:t>
            </a:r>
            <a:endParaRPr lang="en-US" sz="2400" dirty="0"/>
          </a:p>
          <a:p>
            <a:pPr lvl="2"/>
            <a:r>
              <a:rPr lang="en-US" sz="1700" dirty="0"/>
              <a:t>Added guidance regarding competency based </a:t>
            </a:r>
            <a:r>
              <a:rPr lang="en-US" sz="1700" dirty="0" smtClean="0"/>
              <a:t>education</a:t>
            </a:r>
          </a:p>
          <a:p>
            <a:pPr marL="6350" lvl="1" indent="0">
              <a:buNone/>
            </a:pPr>
            <a:r>
              <a:rPr lang="en-US" sz="2400" dirty="0"/>
              <a:t>Standard</a:t>
            </a:r>
            <a:r>
              <a:rPr lang="en-US" sz="2400" dirty="0" smtClean="0"/>
              <a:t> 15:</a:t>
            </a:r>
          </a:p>
          <a:p>
            <a:pPr lvl="2"/>
            <a:r>
              <a:rPr lang="en-US" sz="1700" dirty="0" smtClean="0"/>
              <a:t>Clarified </a:t>
            </a:r>
            <a:r>
              <a:rPr lang="en-US" sz="1700" dirty="0"/>
              <a:t>timeline guidance regarding new doctoral degrees and ABD </a:t>
            </a:r>
            <a:r>
              <a:rPr lang="en-US" sz="1700" dirty="0" smtClean="0"/>
              <a:t>status</a:t>
            </a:r>
          </a:p>
          <a:p>
            <a:pPr lvl="2"/>
            <a:r>
              <a:rPr lang="en-US" sz="1700" dirty="0"/>
              <a:t>Added guidance regarding engagement with professional standards setting </a:t>
            </a:r>
            <a:r>
              <a:rPr lang="en-US" sz="1700" dirty="0" smtClean="0"/>
              <a:t>bodies</a:t>
            </a:r>
          </a:p>
          <a:p>
            <a:pPr lvl="2"/>
            <a:r>
              <a:rPr lang="en-US" sz="1700" dirty="0"/>
              <a:t>Added guidance about describing faculty deployment in the past five years and the plans for future </a:t>
            </a:r>
            <a:r>
              <a:rPr lang="en-US" sz="1700" dirty="0" smtClean="0"/>
              <a:t>deployment</a:t>
            </a:r>
          </a:p>
          <a:p>
            <a:pPr lvl="2"/>
            <a:r>
              <a:rPr lang="en-US" sz="1700" dirty="0"/>
              <a:t>Added guidance regarding non-alignment with the standard, especially as it relates to emerging </a:t>
            </a:r>
            <a:r>
              <a:rPr lang="en-US" sz="1700" dirty="0" smtClean="0"/>
              <a:t>disciplines</a:t>
            </a:r>
          </a:p>
          <a:p>
            <a:pPr lvl="2"/>
            <a:r>
              <a:rPr lang="en-US" sz="1700" dirty="0"/>
              <a:t>Added guidance in the basis for judgement and guidance for documentation to align with the word “guideline” in Table </a:t>
            </a:r>
            <a:r>
              <a:rPr lang="en-US" sz="1700" dirty="0" smtClean="0"/>
              <a:t>15-1</a:t>
            </a:r>
            <a:endParaRPr lang="en-US" sz="1700" dirty="0"/>
          </a:p>
          <a:p>
            <a:pPr lvl="2"/>
            <a:r>
              <a:rPr lang="en-US" sz="1700" dirty="0"/>
              <a:t>Updated Tables 15-1 and </a:t>
            </a:r>
            <a:r>
              <a:rPr lang="en-US" sz="1700" dirty="0" smtClean="0"/>
              <a:t>15-2</a:t>
            </a:r>
            <a:endParaRPr lang="en-US" sz="1700" dirty="0"/>
          </a:p>
          <a:p>
            <a:pPr lvl="2"/>
            <a:endParaRPr lang="en-US" dirty="0" smtClean="0"/>
          </a:p>
          <a:p>
            <a:pPr marL="6350" lvl="1" indent="0">
              <a:buNone/>
            </a:pPr>
            <a:endParaRPr lang="en-US" sz="2400" dirty="0"/>
          </a:p>
          <a:p>
            <a:pPr lvl="1"/>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43</a:t>
            </a:fld>
            <a:endParaRPr lang="en-US">
              <a:solidFill>
                <a:srgbClr val="006E61"/>
              </a:solidFill>
            </a:endParaRPr>
          </a:p>
        </p:txBody>
      </p:sp>
    </p:spTree>
    <p:extLst>
      <p:ext uri="{BB962C8B-B14F-4D97-AF65-F5344CB8AC3E}">
        <p14:creationId xmlns:p14="http://schemas.microsoft.com/office/powerpoint/2010/main" val="809344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significant changes </a:t>
            </a:r>
            <a:r>
              <a:rPr lang="mr-IN" sz="3200" dirty="0"/>
              <a:t>–</a:t>
            </a:r>
            <a:r>
              <a:rPr lang="en-US" sz="3200" dirty="0"/>
              <a:t> July </a:t>
            </a:r>
            <a:r>
              <a:rPr lang="en-US" sz="3200" dirty="0" smtClean="0"/>
              <a:t>2017</a:t>
            </a:r>
            <a:endParaRPr lang="en-US" dirty="0"/>
          </a:p>
        </p:txBody>
      </p:sp>
      <p:sp>
        <p:nvSpPr>
          <p:cNvPr id="3" name="Content Placeholder 2"/>
          <p:cNvSpPr>
            <a:spLocks noGrp="1"/>
          </p:cNvSpPr>
          <p:nvPr>
            <p:ph idx="1"/>
          </p:nvPr>
        </p:nvSpPr>
        <p:spPr>
          <a:xfrm>
            <a:off x="457201" y="1593130"/>
            <a:ext cx="8229598" cy="4376442"/>
          </a:xfrm>
        </p:spPr>
        <p:txBody>
          <a:bodyPr>
            <a:normAutofit/>
          </a:bodyPr>
          <a:lstStyle/>
          <a:p>
            <a:pPr marL="6350" lvl="1" indent="0">
              <a:buNone/>
            </a:pPr>
            <a:r>
              <a:rPr lang="en-US" sz="2400" dirty="0" smtClean="0"/>
              <a:t>Appendices:</a:t>
            </a:r>
          </a:p>
          <a:p>
            <a:pPr lvl="1"/>
            <a:r>
              <a:rPr lang="en-US" sz="1600" dirty="0"/>
              <a:t>Updated and renamed Appendix I: Examples of Impact Metrics in Support of Documentation.</a:t>
            </a:r>
          </a:p>
          <a:p>
            <a:pPr lvl="1"/>
            <a:r>
              <a:rPr lang="en-US" sz="1600" dirty="0" smtClean="0"/>
              <a:t>Added </a:t>
            </a:r>
            <a:r>
              <a:rPr lang="en-US" sz="1600" dirty="0"/>
              <a:t>Appendix II: A Collective Vision for Business Education: Utilizing the Framework within the Context of Strategic Planning &amp; Accreditation Reviews</a:t>
            </a:r>
          </a:p>
          <a:p>
            <a:pPr marL="6350" lvl="1" indent="0">
              <a:buNone/>
            </a:pPr>
            <a:endParaRPr lang="en-US" sz="1700" dirty="0"/>
          </a:p>
          <a:p>
            <a:pPr lvl="2"/>
            <a:endParaRPr lang="en-US" dirty="0" smtClean="0"/>
          </a:p>
          <a:p>
            <a:pPr marL="6350" lvl="1" indent="0">
              <a:buNone/>
            </a:pPr>
            <a:endParaRPr lang="en-US" sz="2400" dirty="0"/>
          </a:p>
          <a:p>
            <a:pPr lvl="1"/>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44</a:t>
            </a:fld>
            <a:endParaRPr lang="en-US">
              <a:solidFill>
                <a:srgbClr val="006E61"/>
              </a:solidFill>
            </a:endParaRPr>
          </a:p>
        </p:txBody>
      </p:sp>
    </p:spTree>
    <p:extLst>
      <p:ext uri="{BB962C8B-B14F-4D97-AF65-F5344CB8AC3E}">
        <p14:creationId xmlns:p14="http://schemas.microsoft.com/office/powerpoint/2010/main" val="594232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AACSB Landscape</a:t>
            </a:r>
            <a:endParaRPr lang="en-US" dirty="0"/>
          </a:p>
        </p:txBody>
      </p:sp>
      <p:pic>
        <p:nvPicPr>
          <p:cNvPr id="5" name="Picture 4"/>
          <p:cNvPicPr>
            <a:picLocks noChangeAspect="1"/>
          </p:cNvPicPr>
          <p:nvPr/>
        </p:nvPicPr>
        <p:blipFill rotWithShape="1">
          <a:blip r:embed="rId3"/>
          <a:srcRect r="1379"/>
          <a:stretch/>
        </p:blipFill>
        <p:spPr>
          <a:xfrm>
            <a:off x="533400" y="1485870"/>
            <a:ext cx="7815470" cy="2266950"/>
          </a:xfrm>
          <a:prstGeom prst="rect">
            <a:avLst/>
          </a:prstGeom>
        </p:spPr>
      </p:pic>
      <p:sp>
        <p:nvSpPr>
          <p:cNvPr id="6" name="TextBox 5"/>
          <p:cNvSpPr txBox="1"/>
          <p:nvPr/>
        </p:nvSpPr>
        <p:spPr>
          <a:xfrm>
            <a:off x="1073426" y="1654943"/>
            <a:ext cx="1083365" cy="523220"/>
          </a:xfrm>
          <a:prstGeom prst="rect">
            <a:avLst/>
          </a:prstGeom>
          <a:noFill/>
        </p:spPr>
        <p:txBody>
          <a:bodyPr wrap="square" rtlCol="0">
            <a:spAutoFit/>
          </a:bodyPr>
          <a:lstStyle/>
          <a:p>
            <a:pPr algn="r"/>
            <a:r>
              <a:rPr lang="en-US" sz="2800" dirty="0" smtClean="0">
                <a:solidFill>
                  <a:srgbClr val="008FBE">
                    <a:lumMod val="50000"/>
                  </a:srgbClr>
                </a:solidFill>
                <a:latin typeface="Arial Narrow" panose="020B0606020202030204" pitchFamily="34" charset="0"/>
              </a:rPr>
              <a:t>1608</a:t>
            </a:r>
            <a:endParaRPr lang="en-US" sz="2800" dirty="0">
              <a:solidFill>
                <a:srgbClr val="008FBE">
                  <a:lumMod val="50000"/>
                </a:srgbClr>
              </a:solidFill>
              <a:latin typeface="Arial Narrow" panose="020B0606020202030204" pitchFamily="34" charset="0"/>
            </a:endParaRPr>
          </a:p>
        </p:txBody>
      </p:sp>
      <p:sp>
        <p:nvSpPr>
          <p:cNvPr id="7" name="TextBox 6"/>
          <p:cNvSpPr txBox="1"/>
          <p:nvPr/>
        </p:nvSpPr>
        <p:spPr>
          <a:xfrm>
            <a:off x="1073426" y="2938777"/>
            <a:ext cx="1083365" cy="523220"/>
          </a:xfrm>
          <a:prstGeom prst="rect">
            <a:avLst/>
          </a:prstGeom>
          <a:noFill/>
        </p:spPr>
        <p:txBody>
          <a:bodyPr wrap="square" rtlCol="0">
            <a:spAutoFit/>
          </a:bodyPr>
          <a:lstStyle/>
          <a:p>
            <a:pPr algn="r"/>
            <a:r>
              <a:rPr lang="en-US" sz="2800" dirty="0" smtClean="0">
                <a:solidFill>
                  <a:srgbClr val="008FBE">
                    <a:lumMod val="50000"/>
                  </a:srgbClr>
                </a:solidFill>
                <a:latin typeface="Arial Narrow" panose="020B0606020202030204" pitchFamily="34" charset="0"/>
              </a:rPr>
              <a:t>100</a:t>
            </a:r>
            <a:endParaRPr lang="en-US" sz="2800" dirty="0">
              <a:solidFill>
                <a:srgbClr val="008FBE">
                  <a:lumMod val="50000"/>
                </a:srgbClr>
              </a:solidFill>
              <a:latin typeface="Arial Narrow" panose="020B0606020202030204" pitchFamily="34" charset="0"/>
            </a:endParaRPr>
          </a:p>
        </p:txBody>
      </p:sp>
      <p:sp>
        <p:nvSpPr>
          <p:cNvPr id="8" name="TextBox 7"/>
          <p:cNvSpPr txBox="1"/>
          <p:nvPr/>
        </p:nvSpPr>
        <p:spPr>
          <a:xfrm>
            <a:off x="6033052" y="1708608"/>
            <a:ext cx="758687" cy="461665"/>
          </a:xfrm>
          <a:prstGeom prst="rect">
            <a:avLst/>
          </a:prstGeom>
          <a:noFill/>
        </p:spPr>
        <p:txBody>
          <a:bodyPr wrap="square" rtlCol="0">
            <a:spAutoFit/>
          </a:bodyPr>
          <a:lstStyle/>
          <a:p>
            <a:pPr algn="r"/>
            <a:r>
              <a:rPr lang="en-US" sz="2400" dirty="0" smtClean="0">
                <a:solidFill>
                  <a:srgbClr val="008FBE">
                    <a:lumMod val="50000"/>
                  </a:srgbClr>
                </a:solidFill>
                <a:latin typeface="Arial Narrow" panose="020B0606020202030204" pitchFamily="34" charset="0"/>
              </a:rPr>
              <a:t>796</a:t>
            </a:r>
            <a:endParaRPr lang="en-US" sz="2400" dirty="0">
              <a:solidFill>
                <a:srgbClr val="008FBE">
                  <a:lumMod val="50000"/>
                </a:srgbClr>
              </a:solidFill>
              <a:latin typeface="Arial Narrow" panose="020B0606020202030204" pitchFamily="34" charset="0"/>
            </a:endParaRPr>
          </a:p>
        </p:txBody>
      </p:sp>
      <p:sp>
        <p:nvSpPr>
          <p:cNvPr id="9" name="TextBox 8"/>
          <p:cNvSpPr txBox="1"/>
          <p:nvPr/>
        </p:nvSpPr>
        <p:spPr>
          <a:xfrm>
            <a:off x="6033051" y="2455803"/>
            <a:ext cx="758687" cy="461665"/>
          </a:xfrm>
          <a:prstGeom prst="rect">
            <a:avLst/>
          </a:prstGeom>
          <a:noFill/>
        </p:spPr>
        <p:txBody>
          <a:bodyPr wrap="square" rtlCol="0">
            <a:spAutoFit/>
          </a:bodyPr>
          <a:lstStyle/>
          <a:p>
            <a:pPr algn="r"/>
            <a:r>
              <a:rPr lang="en-US" sz="2400" dirty="0">
                <a:solidFill>
                  <a:srgbClr val="008FBE">
                    <a:lumMod val="50000"/>
                  </a:srgbClr>
                </a:solidFill>
                <a:latin typeface="Arial Narrow" panose="020B0606020202030204" pitchFamily="34" charset="0"/>
              </a:rPr>
              <a:t>53</a:t>
            </a:r>
          </a:p>
        </p:txBody>
      </p:sp>
      <p:sp>
        <p:nvSpPr>
          <p:cNvPr id="10" name="TextBox 9"/>
          <p:cNvSpPr txBox="1"/>
          <p:nvPr/>
        </p:nvSpPr>
        <p:spPr>
          <a:xfrm>
            <a:off x="5842551" y="3093907"/>
            <a:ext cx="758687" cy="461665"/>
          </a:xfrm>
          <a:prstGeom prst="rect">
            <a:avLst/>
          </a:prstGeom>
          <a:noFill/>
        </p:spPr>
        <p:txBody>
          <a:bodyPr wrap="square" rtlCol="0">
            <a:spAutoFit/>
          </a:bodyPr>
          <a:lstStyle/>
          <a:p>
            <a:pPr algn="r"/>
            <a:r>
              <a:rPr lang="en-US" sz="2400" dirty="0" smtClean="0">
                <a:solidFill>
                  <a:srgbClr val="008FBE">
                    <a:lumMod val="50000"/>
                  </a:srgbClr>
                </a:solidFill>
                <a:latin typeface="Arial Narrow" panose="020B0606020202030204" pitchFamily="34" charset="0"/>
              </a:rPr>
              <a:t>185</a:t>
            </a:r>
            <a:endParaRPr lang="en-US" sz="2400" dirty="0">
              <a:solidFill>
                <a:srgbClr val="008FBE">
                  <a:lumMod val="50000"/>
                </a:srgbClr>
              </a:solidFill>
              <a:latin typeface="Arial Narrow" panose="020B0606020202030204" pitchFamily="34" charset="0"/>
            </a:endParaRPr>
          </a:p>
        </p:txBody>
      </p:sp>
      <p:sp>
        <p:nvSpPr>
          <p:cNvPr id="11" name="TextBox 10"/>
          <p:cNvSpPr txBox="1"/>
          <p:nvPr/>
        </p:nvSpPr>
        <p:spPr>
          <a:xfrm>
            <a:off x="3336233" y="2142417"/>
            <a:ext cx="758687" cy="400110"/>
          </a:xfrm>
          <a:prstGeom prst="rect">
            <a:avLst/>
          </a:prstGeom>
          <a:noFill/>
        </p:spPr>
        <p:txBody>
          <a:bodyPr wrap="square" rtlCol="0">
            <a:spAutoFit/>
          </a:bodyPr>
          <a:lstStyle/>
          <a:p>
            <a:pPr algn="r"/>
            <a:r>
              <a:rPr lang="en-US" sz="2000" dirty="0" smtClean="0">
                <a:solidFill>
                  <a:srgbClr val="008FBE">
                    <a:lumMod val="50000"/>
                  </a:srgbClr>
                </a:solidFill>
                <a:latin typeface="Arial Narrow" panose="020B0606020202030204" pitchFamily="34" charset="0"/>
              </a:rPr>
              <a:t>1,540</a:t>
            </a:r>
            <a:endParaRPr lang="en-US" sz="2000" dirty="0">
              <a:solidFill>
                <a:srgbClr val="008FBE">
                  <a:lumMod val="50000"/>
                </a:srgbClr>
              </a:solidFill>
              <a:latin typeface="Arial Narrow" panose="020B0606020202030204" pitchFamily="34" charset="0"/>
            </a:endParaRPr>
          </a:p>
        </p:txBody>
      </p:sp>
      <p:sp>
        <p:nvSpPr>
          <p:cNvPr id="12" name="TextBox 11"/>
          <p:cNvSpPr txBox="1"/>
          <p:nvPr/>
        </p:nvSpPr>
        <p:spPr>
          <a:xfrm>
            <a:off x="3336232" y="2419290"/>
            <a:ext cx="758687" cy="400110"/>
          </a:xfrm>
          <a:prstGeom prst="rect">
            <a:avLst/>
          </a:prstGeom>
          <a:noFill/>
        </p:spPr>
        <p:txBody>
          <a:bodyPr wrap="square" rtlCol="0">
            <a:spAutoFit/>
          </a:bodyPr>
          <a:lstStyle/>
          <a:p>
            <a:pPr algn="r"/>
            <a:r>
              <a:rPr lang="en-US" sz="2000" dirty="0" smtClean="0">
                <a:solidFill>
                  <a:srgbClr val="008FBE">
                    <a:lumMod val="50000"/>
                  </a:srgbClr>
                </a:solidFill>
                <a:latin typeface="Arial Narrow" panose="020B0606020202030204" pitchFamily="34" charset="0"/>
              </a:rPr>
              <a:t>68</a:t>
            </a:r>
            <a:endParaRPr lang="en-US" sz="2000" dirty="0">
              <a:solidFill>
                <a:srgbClr val="008FBE">
                  <a:lumMod val="50000"/>
                </a:srgbClr>
              </a:solidFill>
              <a:latin typeface="Arial Narrow" panose="020B0606020202030204" pitchFamily="34" charset="0"/>
            </a:endParaRPr>
          </a:p>
        </p:txBody>
      </p:sp>
      <p:pic>
        <p:nvPicPr>
          <p:cNvPr id="13"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69996" r="1379" b="-1"/>
          <a:stretch/>
        </p:blipFill>
        <p:spPr>
          <a:xfrm>
            <a:off x="533400" y="4522304"/>
            <a:ext cx="7815470" cy="1426132"/>
          </a:xfrm>
          <a:prstGeom prst="rect">
            <a:avLst/>
          </a:prstGeom>
        </p:spPr>
      </p:pic>
      <p:sp>
        <p:nvSpPr>
          <p:cNvPr id="3" name="TextBox 2"/>
          <p:cNvSpPr txBox="1"/>
          <p:nvPr/>
        </p:nvSpPr>
        <p:spPr>
          <a:xfrm>
            <a:off x="3187145" y="5235370"/>
            <a:ext cx="500272" cy="523220"/>
          </a:xfrm>
          <a:prstGeom prst="rect">
            <a:avLst/>
          </a:prstGeom>
          <a:solidFill>
            <a:schemeClr val="bg1"/>
          </a:solidFill>
        </p:spPr>
        <p:txBody>
          <a:bodyPr wrap="square" rtlCol="0">
            <a:spAutoFit/>
          </a:bodyPr>
          <a:lstStyle/>
          <a:p>
            <a:pPr algn="r"/>
            <a:r>
              <a:rPr lang="en-US" sz="2800" dirty="0">
                <a:solidFill>
                  <a:srgbClr val="0060A9"/>
                </a:solidFill>
                <a:latin typeface="Arial Narrow" panose="020B0606020202030204" pitchFamily="34" charset="0"/>
              </a:rPr>
              <a:t>5</a:t>
            </a:r>
          </a:p>
        </p:txBody>
      </p:sp>
      <p:sp>
        <p:nvSpPr>
          <p:cNvPr id="15" name="TextBox 14"/>
          <p:cNvSpPr txBox="1"/>
          <p:nvPr/>
        </p:nvSpPr>
        <p:spPr>
          <a:xfrm>
            <a:off x="4094919" y="4522304"/>
            <a:ext cx="586408" cy="584775"/>
          </a:xfrm>
          <a:prstGeom prst="rect">
            <a:avLst/>
          </a:prstGeom>
          <a:solidFill>
            <a:schemeClr val="bg1"/>
          </a:solidFill>
        </p:spPr>
        <p:txBody>
          <a:bodyPr wrap="square" rtlCol="0">
            <a:spAutoFit/>
          </a:bodyPr>
          <a:lstStyle/>
          <a:p>
            <a:r>
              <a:rPr lang="en-US" sz="3200" dirty="0" smtClean="0">
                <a:solidFill>
                  <a:srgbClr val="006E61"/>
                </a:solidFill>
                <a:latin typeface="Arial Narrow" panose="020B0606020202030204" pitchFamily="34" charset="0"/>
                <a:cs typeface="Arial" panose="020B0604020202020204" pitchFamily="34" charset="0"/>
              </a:rPr>
              <a:t>89</a:t>
            </a:r>
            <a:endParaRPr lang="en-US" sz="3200" dirty="0">
              <a:solidFill>
                <a:srgbClr val="006E61"/>
              </a:solidFill>
              <a:latin typeface="Arial Narrow" panose="020B0606020202030204" pitchFamily="34" charset="0"/>
              <a:cs typeface="Arial" panose="020B0604020202020204" pitchFamily="34" charset="0"/>
            </a:endParaRPr>
          </a:p>
        </p:txBody>
      </p:sp>
      <p:sp>
        <p:nvSpPr>
          <p:cNvPr id="14" name="TextBox 13"/>
          <p:cNvSpPr txBox="1"/>
          <p:nvPr/>
        </p:nvSpPr>
        <p:spPr>
          <a:xfrm>
            <a:off x="2922104" y="4522304"/>
            <a:ext cx="1113184" cy="307777"/>
          </a:xfrm>
          <a:prstGeom prst="rect">
            <a:avLst/>
          </a:prstGeom>
          <a:solidFill>
            <a:schemeClr val="bg1"/>
          </a:solidFill>
        </p:spPr>
        <p:txBody>
          <a:bodyPr wrap="square" rtlCol="0">
            <a:spAutoFit/>
          </a:bodyPr>
          <a:lstStyle/>
          <a:p>
            <a:r>
              <a:rPr lang="en-US" sz="1400" dirty="0">
                <a:solidFill>
                  <a:srgbClr val="00355C"/>
                </a:solidFill>
                <a:cs typeface="Arial" panose="020B0604020202020204" pitchFamily="34" charset="0"/>
              </a:rPr>
              <a:t>IN </a:t>
            </a:r>
            <a:r>
              <a:rPr lang="en-US" sz="1400" dirty="0" smtClean="0">
                <a:solidFill>
                  <a:srgbClr val="00355C"/>
                </a:solidFill>
                <a:cs typeface="Arial" panose="020B0604020202020204" pitchFamily="34" charset="0"/>
              </a:rPr>
              <a:t>2016-17,</a:t>
            </a:r>
            <a:endParaRPr lang="en-US" sz="1400" dirty="0">
              <a:solidFill>
                <a:srgbClr val="00355C"/>
              </a:solidFill>
              <a:cs typeface="Arial" panose="020B0604020202020204" pitchFamily="34" charset="0"/>
            </a:endParaRPr>
          </a:p>
        </p:txBody>
      </p:sp>
      <p:sp>
        <p:nvSpPr>
          <p:cNvPr id="16" name="Rectangle 15"/>
          <p:cNvSpPr/>
          <p:nvPr/>
        </p:nvSpPr>
        <p:spPr>
          <a:xfrm>
            <a:off x="457200" y="3838661"/>
            <a:ext cx="8229600"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TAMPA | SINGAPORE | AMSTERDAM</a:t>
            </a:r>
            <a:endParaRPr lang="en-US" dirty="0"/>
          </a:p>
        </p:txBody>
      </p:sp>
      <p:sp>
        <p:nvSpPr>
          <p:cNvPr id="18" name="Rectangle 17"/>
          <p:cNvSpPr/>
          <p:nvPr/>
        </p:nvSpPr>
        <p:spPr>
          <a:xfrm>
            <a:off x="2589351" y="5121439"/>
            <a:ext cx="3703568" cy="544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Spanning 5 Continents</a:t>
            </a:r>
            <a:endParaRPr lang="en-US" dirty="0"/>
          </a:p>
        </p:txBody>
      </p:sp>
    </p:spTree>
    <p:extLst>
      <p:ext uri="{BB962C8B-B14F-4D97-AF65-F5344CB8AC3E}">
        <p14:creationId xmlns:p14="http://schemas.microsoft.com/office/powerpoint/2010/main" val="3305316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 y="209552"/>
            <a:ext cx="8053388" cy="1852327"/>
          </a:xfrm>
        </p:spPr>
        <p:txBody>
          <a:bodyPr/>
          <a:lstStyle/>
          <a:p>
            <a:r>
              <a:rPr lang="en-US" dirty="0" smtClean="0"/>
              <a:t>AACSB – Founded in 1916 </a:t>
            </a:r>
            <a:endParaRPr lang="en-US" dirty="0"/>
          </a:p>
        </p:txBody>
      </p:sp>
      <p:sp>
        <p:nvSpPr>
          <p:cNvPr id="3" name="Text Placeholder 2"/>
          <p:cNvSpPr>
            <a:spLocks noGrp="1"/>
          </p:cNvSpPr>
          <p:nvPr>
            <p:ph type="body" idx="1"/>
          </p:nvPr>
        </p:nvSpPr>
        <p:spPr>
          <a:xfrm>
            <a:off x="214312" y="2136941"/>
            <a:ext cx="8053388" cy="2452523"/>
          </a:xfrm>
        </p:spPr>
        <p:txBody>
          <a:bodyPr/>
          <a:lstStyle/>
          <a:p>
            <a:pPr>
              <a:defRPr/>
            </a:pPr>
            <a:r>
              <a:rPr lang="en-US" dirty="0"/>
              <a:t>Americas Office in Florida in the USA</a:t>
            </a:r>
          </a:p>
          <a:p>
            <a:pPr>
              <a:defRPr/>
            </a:pPr>
            <a:r>
              <a:rPr lang="en-US" dirty="0"/>
              <a:t>Asia Pacific Office in Singapore </a:t>
            </a:r>
          </a:p>
          <a:p>
            <a:pPr>
              <a:defRPr/>
            </a:pPr>
            <a:r>
              <a:rPr lang="en-US" dirty="0"/>
              <a:t>Europe, the Middle East and Africa Office in Amsterdam</a:t>
            </a:r>
          </a:p>
          <a:p>
            <a:pPr>
              <a:defRPr/>
            </a:pPr>
            <a:r>
              <a:rPr lang="en-US" dirty="0"/>
              <a:t>Total 80 employees</a:t>
            </a:r>
          </a:p>
          <a:p>
            <a:pPr>
              <a:defRPr/>
            </a:pPr>
            <a:r>
              <a:rPr lang="en-US" dirty="0"/>
              <a:t>1250 volunteer assignments annually</a:t>
            </a:r>
          </a:p>
          <a:p>
            <a:endParaRPr lang="en-US" dirty="0"/>
          </a:p>
        </p:txBody>
      </p:sp>
    </p:spTree>
    <p:extLst>
      <p:ext uri="{BB962C8B-B14F-4D97-AF65-F5344CB8AC3E}">
        <p14:creationId xmlns:p14="http://schemas.microsoft.com/office/powerpoint/2010/main" val="3604232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AACSB Global Network</a:t>
            </a:r>
            <a:endParaRPr lang="en-US" dirty="0"/>
          </a:p>
        </p:txBody>
      </p:sp>
      <p:sp>
        <p:nvSpPr>
          <p:cNvPr id="3" name="Content Placeholder 2"/>
          <p:cNvSpPr>
            <a:spLocks noGrp="1"/>
          </p:cNvSpPr>
          <p:nvPr>
            <p:ph idx="1"/>
          </p:nvPr>
        </p:nvSpPr>
        <p:spPr>
          <a:xfrm>
            <a:off x="561914" y="3141697"/>
            <a:ext cx="7522028" cy="3113314"/>
          </a:xfrm>
        </p:spPr>
        <p:txBody>
          <a:bodyPr/>
          <a:lstStyle/>
          <a:p>
            <a:pPr lvl="0">
              <a:buFont typeface="Arial" panose="020B0604020202020204" pitchFamily="34" charset="0"/>
              <a:buChar char="•"/>
            </a:pPr>
            <a:r>
              <a:rPr lang="en-US" sz="2000" dirty="0" smtClean="0"/>
              <a:t>Membership application-form</a:t>
            </a:r>
            <a:endParaRPr lang="en-US" sz="2000" dirty="0"/>
          </a:p>
          <a:p>
            <a:pPr lvl="0">
              <a:buFont typeface="Arial" panose="020B0604020202020204" pitchFamily="34" charset="0"/>
              <a:buChar char="•"/>
            </a:pPr>
            <a:r>
              <a:rPr lang="en-US" sz="2000" dirty="0"/>
              <a:t>An organizational chart of the full institution, as well as an organizational chart of the Business faculty</a:t>
            </a:r>
          </a:p>
          <a:p>
            <a:pPr lvl="0">
              <a:buFont typeface="Arial" panose="020B0604020202020204" pitchFamily="34" charset="0"/>
              <a:buChar char="•"/>
            </a:pPr>
            <a:r>
              <a:rPr lang="en-US" sz="2000" dirty="0"/>
              <a:t>A listing of institutions where the institution is currently collaborating with. </a:t>
            </a:r>
            <a:endParaRPr lang="en-US" sz="2000" dirty="0" smtClean="0"/>
          </a:p>
          <a:p>
            <a:pPr lvl="0">
              <a:buFont typeface="Arial" panose="020B0604020202020204" pitchFamily="34" charset="0"/>
              <a:buChar char="•"/>
            </a:pPr>
            <a:r>
              <a:rPr lang="en-US" sz="2000" dirty="0" smtClean="0"/>
              <a:t>Documentation </a:t>
            </a:r>
            <a:r>
              <a:rPr lang="en-US" sz="2000" dirty="0"/>
              <a:t>from a government body that certifies that the institution is authorized to grant degrees</a:t>
            </a:r>
          </a:p>
          <a:p>
            <a:endParaRPr lang="en-US" dirty="0"/>
          </a:p>
        </p:txBody>
      </p:sp>
      <p:sp>
        <p:nvSpPr>
          <p:cNvPr id="4" name="Slide Number Placeholder 3"/>
          <p:cNvSpPr>
            <a:spLocks noGrp="1"/>
          </p:cNvSpPr>
          <p:nvPr>
            <p:ph type="sldNum" sz="quarter" idx="12"/>
          </p:nvPr>
        </p:nvSpPr>
        <p:spPr/>
        <p:txBody>
          <a:bodyPr/>
          <a:lstStyle/>
          <a:p>
            <a:fld id="{43851D05-810F-F24D-9D4E-8FDFEBA592E2}" type="slidenum">
              <a:rPr lang="en-US" smtClean="0">
                <a:solidFill>
                  <a:srgbClr val="006E61"/>
                </a:solidFill>
              </a:rPr>
              <a:pPr/>
              <a:t>7</a:t>
            </a:fld>
            <a:endParaRPr lang="en-US">
              <a:solidFill>
                <a:srgbClr val="006E6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75359"/>
            <a:ext cx="2857639" cy="1216878"/>
          </a:xfrm>
          <a:prstGeom prst="rect">
            <a:avLst/>
          </a:prstGeom>
        </p:spPr>
      </p:pic>
    </p:spTree>
    <p:extLst>
      <p:ext uri="{BB962C8B-B14F-4D97-AF65-F5344CB8AC3E}">
        <p14:creationId xmlns:p14="http://schemas.microsoft.com/office/powerpoint/2010/main" val="133893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6" y="0"/>
            <a:ext cx="8229600" cy="1225899"/>
          </a:xfrm>
        </p:spPr>
        <p:txBody>
          <a:bodyPr/>
          <a:lstStyle/>
          <a:p>
            <a:r>
              <a:rPr lang="en-US" dirty="0"/>
              <a:t>Be </a:t>
            </a:r>
            <a:r>
              <a:rPr lang="en-US" dirty="0" smtClean="0"/>
              <a:t>part </a:t>
            </a:r>
            <a:r>
              <a:rPr lang="en-US" dirty="0"/>
              <a:t>of the </a:t>
            </a:r>
            <a:r>
              <a:rPr lang="en-US" dirty="0" smtClean="0"/>
              <a:t>Business Education Alliance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495" y="4913643"/>
            <a:ext cx="871458" cy="8807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689" y="3053640"/>
            <a:ext cx="777152" cy="7478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934" y="1861993"/>
            <a:ext cx="765414" cy="8011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718" y="3304730"/>
            <a:ext cx="819476" cy="8150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717" y="1798658"/>
            <a:ext cx="787188" cy="834324"/>
          </a:xfrm>
          <a:prstGeom prst="rect">
            <a:avLst/>
          </a:prstGeom>
        </p:spPr>
      </p:pic>
      <p:sp>
        <p:nvSpPr>
          <p:cNvPr id="10" name="Rectangle 9"/>
          <p:cNvSpPr/>
          <p:nvPr/>
        </p:nvSpPr>
        <p:spPr>
          <a:xfrm>
            <a:off x="1318630" y="1736170"/>
            <a:ext cx="3165231" cy="1461939"/>
          </a:xfrm>
          <a:prstGeom prst="rect">
            <a:avLst/>
          </a:prstGeom>
        </p:spPr>
        <p:txBody>
          <a:bodyPr wrap="square">
            <a:spAutoFit/>
          </a:bodyPr>
          <a:lstStyle/>
          <a:p>
            <a:pPr>
              <a:spcAft>
                <a:spcPts val="600"/>
              </a:spcAft>
            </a:pPr>
            <a:r>
              <a:rPr lang="en-US" sz="2000" b="1" dirty="0">
                <a:solidFill>
                  <a:schemeClr val="tx2"/>
                </a:solidFill>
                <a:latin typeface="Arial" charset="0"/>
              </a:rPr>
              <a:t>Global Network</a:t>
            </a:r>
            <a:endParaRPr lang="en-US" sz="2000" dirty="0">
              <a:solidFill>
                <a:schemeClr val="tx2"/>
              </a:solidFill>
              <a:latin typeface="Arial" charset="0"/>
            </a:endParaRPr>
          </a:p>
          <a:p>
            <a:pPr marL="409575" indent="-230188">
              <a:buFont typeface="Wingdings" charset="2"/>
              <a:buChar char="§"/>
            </a:pPr>
            <a:r>
              <a:rPr lang="en-US" sz="1600" dirty="0">
                <a:latin typeface="Arial" charset="0"/>
              </a:rPr>
              <a:t>Affinity </a:t>
            </a:r>
            <a:r>
              <a:rPr lang="en-US" sz="1600" dirty="0" smtClean="0">
                <a:latin typeface="Arial" charset="0"/>
              </a:rPr>
              <a:t>Groups</a:t>
            </a:r>
          </a:p>
          <a:p>
            <a:pPr marL="409575" indent="-230188">
              <a:buFont typeface="Wingdings" charset="2"/>
              <a:buChar char="§"/>
            </a:pPr>
            <a:r>
              <a:rPr lang="en-US" sz="1600" dirty="0" smtClean="0">
                <a:latin typeface="Arial" charset="0"/>
              </a:rPr>
              <a:t>Exchange</a:t>
            </a:r>
            <a:endParaRPr lang="en-US" sz="1600" dirty="0">
              <a:latin typeface="Arial" charset="0"/>
            </a:endParaRPr>
          </a:p>
          <a:p>
            <a:pPr marL="409575" indent="-230188">
              <a:buFont typeface="Wingdings" charset="2"/>
              <a:buChar char="§"/>
            </a:pPr>
            <a:r>
              <a:rPr lang="en-US" sz="1600" dirty="0" smtClean="0">
                <a:latin typeface="Arial" charset="0"/>
              </a:rPr>
              <a:t>Collaboration Concourse</a:t>
            </a:r>
          </a:p>
          <a:p>
            <a:pPr marL="409575" indent="-230188">
              <a:buFont typeface="Wingdings" charset="2"/>
              <a:buChar char="§"/>
            </a:pPr>
            <a:r>
              <a:rPr lang="en-US" sz="1600" dirty="0" smtClean="0">
                <a:latin typeface="Arial" charset="0"/>
              </a:rPr>
              <a:t>Volunteer </a:t>
            </a:r>
            <a:r>
              <a:rPr lang="en-US" sz="1600" dirty="0">
                <a:latin typeface="Arial" charset="0"/>
              </a:rPr>
              <a:t>Opportunities</a:t>
            </a:r>
            <a:endParaRPr lang="en-US" sz="1600" dirty="0">
              <a:effectLst/>
              <a:latin typeface="Arial" charset="0"/>
            </a:endParaRPr>
          </a:p>
        </p:txBody>
      </p:sp>
      <p:sp>
        <p:nvSpPr>
          <p:cNvPr id="11" name="Rectangle 10"/>
          <p:cNvSpPr/>
          <p:nvPr/>
        </p:nvSpPr>
        <p:spPr>
          <a:xfrm>
            <a:off x="5659518" y="1736170"/>
            <a:ext cx="3165231" cy="1015663"/>
          </a:xfrm>
          <a:prstGeom prst="rect">
            <a:avLst/>
          </a:prstGeom>
        </p:spPr>
        <p:txBody>
          <a:bodyPr wrap="square">
            <a:spAutoFit/>
          </a:bodyPr>
          <a:lstStyle/>
          <a:p>
            <a:pPr>
              <a:spcAft>
                <a:spcPts val="600"/>
              </a:spcAft>
            </a:pPr>
            <a:r>
              <a:rPr lang="en-US" sz="2000" b="1" dirty="0">
                <a:solidFill>
                  <a:schemeClr val="tx2"/>
                </a:solidFill>
                <a:latin typeface="Arial" charset="0"/>
              </a:rPr>
              <a:t>Quality Assurance </a:t>
            </a:r>
            <a:r>
              <a:rPr lang="en-US" sz="2000" b="1" dirty="0" smtClean="0">
                <a:solidFill>
                  <a:schemeClr val="tx2"/>
                </a:solidFill>
                <a:latin typeface="Arial" charset="0"/>
              </a:rPr>
              <a:t>and </a:t>
            </a:r>
            <a:r>
              <a:rPr lang="en-US" sz="2000" b="1" dirty="0">
                <a:solidFill>
                  <a:schemeClr val="tx2"/>
                </a:solidFill>
                <a:latin typeface="Arial" charset="0"/>
              </a:rPr>
              <a:t>Quality Improvement (Accreditation</a:t>
            </a:r>
            <a:r>
              <a:rPr lang="en-US" sz="2000" b="1" dirty="0" smtClean="0">
                <a:solidFill>
                  <a:schemeClr val="tx2"/>
                </a:solidFill>
                <a:latin typeface="Arial" charset="0"/>
              </a:rPr>
              <a:t>)</a:t>
            </a:r>
            <a:endParaRPr lang="en-US" sz="1600" dirty="0">
              <a:latin typeface="Arial" charset="0"/>
            </a:endParaRPr>
          </a:p>
        </p:txBody>
      </p:sp>
      <p:sp>
        <p:nvSpPr>
          <p:cNvPr id="12" name="Rectangle 11"/>
          <p:cNvSpPr/>
          <p:nvPr/>
        </p:nvSpPr>
        <p:spPr>
          <a:xfrm>
            <a:off x="1362978" y="3304730"/>
            <a:ext cx="3165231" cy="1769715"/>
          </a:xfrm>
          <a:prstGeom prst="rect">
            <a:avLst/>
          </a:prstGeom>
        </p:spPr>
        <p:txBody>
          <a:bodyPr wrap="square">
            <a:spAutoFit/>
          </a:bodyPr>
          <a:lstStyle/>
          <a:p>
            <a:pPr>
              <a:spcAft>
                <a:spcPts val="600"/>
              </a:spcAft>
            </a:pPr>
            <a:r>
              <a:rPr lang="en-US" sz="2000" b="1" dirty="0">
                <a:solidFill>
                  <a:schemeClr val="tx2"/>
                </a:solidFill>
                <a:latin typeface="Arial" charset="0"/>
              </a:rPr>
              <a:t>Professional Development Events</a:t>
            </a:r>
          </a:p>
          <a:p>
            <a:pPr marL="409575" indent="-230188">
              <a:buFont typeface="Wingdings" charset="2"/>
              <a:buChar char="§"/>
            </a:pPr>
            <a:r>
              <a:rPr lang="en-US" sz="1600" dirty="0" smtClean="0">
                <a:latin typeface="Arial" charset="0"/>
              </a:rPr>
              <a:t>Conferences</a:t>
            </a:r>
          </a:p>
          <a:p>
            <a:pPr marL="409575" indent="-230188">
              <a:buFont typeface="Wingdings" charset="2"/>
              <a:buChar char="§"/>
            </a:pPr>
            <a:r>
              <a:rPr lang="en-US" sz="1600" dirty="0" smtClean="0">
                <a:latin typeface="Arial" charset="0"/>
              </a:rPr>
              <a:t>Seminars</a:t>
            </a:r>
          </a:p>
          <a:p>
            <a:pPr marL="409575" indent="-230188">
              <a:buFont typeface="Wingdings" charset="2"/>
              <a:buChar char="§"/>
            </a:pPr>
            <a:r>
              <a:rPr lang="en-US" sz="1600" dirty="0" smtClean="0">
                <a:latin typeface="Arial" charset="0"/>
              </a:rPr>
              <a:t>Webinars </a:t>
            </a:r>
            <a:r>
              <a:rPr lang="en-US" sz="1600" dirty="0">
                <a:latin typeface="Arial" charset="0"/>
              </a:rPr>
              <a:t>and </a:t>
            </a:r>
            <a:r>
              <a:rPr lang="en-US" sz="1600" dirty="0" smtClean="0">
                <a:latin typeface="Arial" charset="0"/>
              </a:rPr>
              <a:t>eLearning</a:t>
            </a:r>
          </a:p>
          <a:p>
            <a:pPr marL="409575" indent="-230188">
              <a:buFont typeface="Wingdings" charset="2"/>
              <a:buChar char="§"/>
            </a:pPr>
            <a:r>
              <a:rPr lang="en-US" sz="1600" dirty="0" smtClean="0">
                <a:latin typeface="Arial" charset="0"/>
              </a:rPr>
              <a:t>Exhibiting </a:t>
            </a:r>
            <a:r>
              <a:rPr lang="en-US" sz="1600" dirty="0">
                <a:latin typeface="Arial" charset="0"/>
              </a:rPr>
              <a:t>and Sponsorship</a:t>
            </a:r>
          </a:p>
        </p:txBody>
      </p:sp>
      <p:sp>
        <p:nvSpPr>
          <p:cNvPr id="14" name="Rectangle 13"/>
          <p:cNvSpPr/>
          <p:nvPr/>
        </p:nvSpPr>
        <p:spPr>
          <a:xfrm>
            <a:off x="5659518" y="2943092"/>
            <a:ext cx="3165231" cy="1769715"/>
          </a:xfrm>
          <a:prstGeom prst="rect">
            <a:avLst/>
          </a:prstGeom>
        </p:spPr>
        <p:txBody>
          <a:bodyPr wrap="square">
            <a:spAutoFit/>
          </a:bodyPr>
          <a:lstStyle/>
          <a:p>
            <a:pPr>
              <a:spcAft>
                <a:spcPts val="600"/>
              </a:spcAft>
            </a:pPr>
            <a:r>
              <a:rPr lang="en-US" sz="2000" b="1" dirty="0">
                <a:solidFill>
                  <a:schemeClr val="tx2"/>
                </a:solidFill>
                <a:latin typeface="Arial" charset="0"/>
              </a:rPr>
              <a:t>Business Education Intelligence</a:t>
            </a:r>
          </a:p>
          <a:p>
            <a:pPr marL="409575" indent="-230188">
              <a:buFont typeface="Wingdings" charset="2"/>
              <a:buChar char="§"/>
            </a:pPr>
            <a:r>
              <a:rPr lang="en-US" sz="1600" dirty="0">
                <a:latin typeface="Arial" charset="0"/>
              </a:rPr>
              <a:t>Industry Reports</a:t>
            </a:r>
          </a:p>
          <a:p>
            <a:pPr marL="409575" indent="-230188">
              <a:buFont typeface="Wingdings" charset="2"/>
              <a:buChar char="§"/>
            </a:pPr>
            <a:r>
              <a:rPr lang="en-US" sz="1600" dirty="0" err="1">
                <a:latin typeface="Arial" charset="0"/>
              </a:rPr>
              <a:t>DataDirect</a:t>
            </a:r>
            <a:r>
              <a:rPr lang="en-US" sz="1600" dirty="0">
                <a:latin typeface="Arial" charset="0"/>
              </a:rPr>
              <a:t> Database</a:t>
            </a:r>
          </a:p>
          <a:p>
            <a:pPr marL="409575" indent="-230188">
              <a:buFont typeface="Wingdings" charset="2"/>
              <a:buChar char="§"/>
            </a:pPr>
            <a:r>
              <a:rPr lang="en-US" sz="1600" dirty="0">
                <a:latin typeface="Arial" charset="0"/>
              </a:rPr>
              <a:t>Country Profiles</a:t>
            </a:r>
          </a:p>
          <a:p>
            <a:pPr marL="409575" indent="-230188">
              <a:buFont typeface="Wingdings" charset="2"/>
              <a:buChar char="§"/>
            </a:pPr>
            <a:r>
              <a:rPr lang="en-US" sz="1600" i="1" dirty="0" err="1">
                <a:latin typeface="Arial" charset="0"/>
              </a:rPr>
              <a:t>BizEd</a:t>
            </a:r>
            <a:r>
              <a:rPr lang="en-US" sz="1600" dirty="0">
                <a:latin typeface="Arial" charset="0"/>
              </a:rPr>
              <a:t> Magazine</a:t>
            </a:r>
          </a:p>
        </p:txBody>
      </p:sp>
      <p:sp>
        <p:nvSpPr>
          <p:cNvPr id="15" name="Rectangle 14"/>
          <p:cNvSpPr/>
          <p:nvPr/>
        </p:nvSpPr>
        <p:spPr>
          <a:xfrm>
            <a:off x="5659518" y="4842230"/>
            <a:ext cx="3165231" cy="1215717"/>
          </a:xfrm>
          <a:prstGeom prst="rect">
            <a:avLst/>
          </a:prstGeom>
        </p:spPr>
        <p:txBody>
          <a:bodyPr wrap="square">
            <a:spAutoFit/>
          </a:bodyPr>
          <a:lstStyle/>
          <a:p>
            <a:pPr>
              <a:spcAft>
                <a:spcPts val="600"/>
              </a:spcAft>
            </a:pPr>
            <a:r>
              <a:rPr lang="en-US" sz="2000" b="1" dirty="0">
                <a:solidFill>
                  <a:schemeClr val="tx2"/>
                </a:solidFill>
                <a:latin typeface="Arial" charset="0"/>
              </a:rPr>
              <a:t>Career Services</a:t>
            </a:r>
          </a:p>
          <a:p>
            <a:pPr marL="409575" indent="-230188">
              <a:buFont typeface="Wingdings" charset="2"/>
              <a:buChar char="§"/>
            </a:pPr>
            <a:r>
              <a:rPr lang="en-US" sz="1600" dirty="0" err="1" smtClean="0">
                <a:latin typeface="Arial" charset="0"/>
              </a:rPr>
              <a:t>BizSchoolJobs.com</a:t>
            </a:r>
            <a:endParaRPr lang="en-US" sz="1600" dirty="0">
              <a:latin typeface="Arial" charset="0"/>
            </a:endParaRPr>
          </a:p>
          <a:p>
            <a:pPr marL="409575" indent="-230188">
              <a:buFont typeface="Wingdings" charset="2"/>
              <a:buChar char="§"/>
            </a:pPr>
            <a:r>
              <a:rPr lang="en-US" sz="1600" dirty="0" smtClean="0">
                <a:latin typeface="Arial" charset="0"/>
              </a:rPr>
              <a:t>Advertising</a:t>
            </a:r>
            <a:endParaRPr lang="en-US" sz="1600" dirty="0">
              <a:latin typeface="Arial" charset="0"/>
            </a:endParaRPr>
          </a:p>
          <a:p>
            <a:pPr marL="409575" indent="-230188">
              <a:buFont typeface="Wingdings" charset="2"/>
              <a:buChar char="§"/>
            </a:pPr>
            <a:endParaRPr lang="en-US" sz="1600" dirty="0">
              <a:latin typeface="Arial" charset="0"/>
            </a:endParaRPr>
          </a:p>
        </p:txBody>
      </p:sp>
    </p:spTree>
    <p:extLst>
      <p:ext uri="{BB962C8B-B14F-4D97-AF65-F5344CB8AC3E}">
        <p14:creationId xmlns:p14="http://schemas.microsoft.com/office/powerpoint/2010/main" val="209086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0693"/>
          <a:stretch/>
        </p:blipFill>
        <p:spPr>
          <a:xfrm>
            <a:off x="4681197" y="1092460"/>
            <a:ext cx="3292653" cy="4374753"/>
          </a:xfrm>
          <a:prstGeom prst="rect">
            <a:avLst/>
          </a:prstGeom>
        </p:spPr>
      </p:pic>
      <p:pic>
        <p:nvPicPr>
          <p:cNvPr id="3" name="Picture 2"/>
          <p:cNvPicPr>
            <a:picLocks noChangeAspect="1"/>
          </p:cNvPicPr>
          <p:nvPr/>
        </p:nvPicPr>
        <p:blipFill rotWithShape="1">
          <a:blip r:embed="rId4"/>
          <a:srcRect b="24444"/>
          <a:stretch/>
        </p:blipFill>
        <p:spPr>
          <a:xfrm>
            <a:off x="1263978" y="1092460"/>
            <a:ext cx="3119268" cy="4538661"/>
          </a:xfrm>
          <a:prstGeom prst="rect">
            <a:avLst/>
          </a:prstGeom>
        </p:spPr>
      </p:pic>
      <p:sp>
        <p:nvSpPr>
          <p:cNvPr id="13" name="Rectangle 12"/>
          <p:cNvSpPr/>
          <p:nvPr/>
        </p:nvSpPr>
        <p:spPr>
          <a:xfrm>
            <a:off x="1829204" y="3921156"/>
            <a:ext cx="2214078" cy="14294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4" name="Content Placeholder 2"/>
          <p:cNvSpPr txBox="1">
            <a:spLocks/>
          </p:cNvSpPr>
          <p:nvPr/>
        </p:nvSpPr>
        <p:spPr>
          <a:xfrm>
            <a:off x="1872413" y="412379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chemeClr val="bg1"/>
                </a:solidFill>
              </a:rPr>
              <a:t>Share</a:t>
            </a:r>
            <a:br>
              <a:rPr lang="en-US" sz="2400" dirty="0" smtClean="0">
                <a:solidFill>
                  <a:schemeClr val="bg1"/>
                </a:solidFill>
              </a:rPr>
            </a:br>
            <a:r>
              <a:rPr lang="en-US" sz="2400" dirty="0" smtClean="0">
                <a:solidFill>
                  <a:schemeClr val="bg1"/>
                </a:solidFill>
              </a:rPr>
              <a:t>Materials</a:t>
            </a:r>
          </a:p>
        </p:txBody>
      </p:sp>
      <p:sp>
        <p:nvSpPr>
          <p:cNvPr id="15" name="Rectangle 14"/>
          <p:cNvSpPr/>
          <p:nvPr/>
        </p:nvSpPr>
        <p:spPr>
          <a:xfrm>
            <a:off x="4210404" y="2390472"/>
            <a:ext cx="2945770" cy="2960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Content Placeholder 2"/>
          <p:cNvSpPr txBox="1">
            <a:spLocks/>
          </p:cNvSpPr>
          <p:nvPr/>
        </p:nvSpPr>
        <p:spPr>
          <a:xfrm>
            <a:off x="4387217" y="254650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000" dirty="0" smtClean="0">
                <a:solidFill>
                  <a:schemeClr val="bg1"/>
                </a:solidFill>
              </a:rPr>
              <a:t>Find </a:t>
            </a:r>
            <a:br>
              <a:rPr lang="en-US" sz="4000" dirty="0" smtClean="0">
                <a:solidFill>
                  <a:schemeClr val="bg1"/>
                </a:solidFill>
              </a:rPr>
            </a:br>
            <a:r>
              <a:rPr lang="en-US" sz="4000" dirty="0" smtClean="0">
                <a:solidFill>
                  <a:schemeClr val="bg1"/>
                </a:solidFill>
              </a:rPr>
              <a:t>Solutions</a:t>
            </a:r>
          </a:p>
        </p:txBody>
      </p:sp>
      <p:sp>
        <p:nvSpPr>
          <p:cNvPr id="17" name="Rectangle 16"/>
          <p:cNvSpPr/>
          <p:nvPr/>
        </p:nvSpPr>
        <p:spPr>
          <a:xfrm>
            <a:off x="1818860" y="2390472"/>
            <a:ext cx="2224422" cy="13746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8" name="Content Placeholder 2"/>
          <p:cNvSpPr txBox="1">
            <a:spLocks/>
          </p:cNvSpPr>
          <p:nvPr/>
        </p:nvSpPr>
        <p:spPr>
          <a:xfrm>
            <a:off x="1872413" y="254650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chemeClr val="bg1"/>
                </a:solidFill>
              </a:rPr>
              <a:t>Discuss </a:t>
            </a:r>
            <a:br>
              <a:rPr lang="en-US" sz="2400" dirty="0" smtClean="0">
                <a:solidFill>
                  <a:schemeClr val="bg1"/>
                </a:solidFill>
              </a:rPr>
            </a:br>
            <a:r>
              <a:rPr lang="en-US" sz="2400" dirty="0" smtClean="0">
                <a:solidFill>
                  <a:schemeClr val="bg1"/>
                </a:solidFill>
              </a:rPr>
              <a:t>Experiences</a:t>
            </a:r>
          </a:p>
        </p:txBody>
      </p:sp>
      <p:sp>
        <p:nvSpPr>
          <p:cNvPr id="11" name="Title 1"/>
          <p:cNvSpPr>
            <a:spLocks noGrp="1"/>
          </p:cNvSpPr>
          <p:nvPr>
            <p:ph type="title"/>
          </p:nvPr>
        </p:nvSpPr>
        <p:spPr>
          <a:xfrm>
            <a:off x="457200" y="0"/>
            <a:ext cx="8229600" cy="1225899"/>
          </a:xfrm>
        </p:spPr>
        <p:txBody>
          <a:bodyPr/>
          <a:lstStyle/>
          <a:p>
            <a:r>
              <a:rPr lang="en-US" dirty="0" smtClean="0"/>
              <a:t>AACSB Exchange: Get Connected</a:t>
            </a: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Title 1"/>
          <p:cNvSpPr txBox="1">
            <a:spLocks/>
          </p:cNvSpPr>
          <p:nvPr/>
        </p:nvSpPr>
        <p:spPr>
          <a:xfrm>
            <a:off x="426385" y="147870"/>
            <a:ext cx="8229600" cy="1225899"/>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smtClean="0"/>
              <a:t>AACSB Exchange</a:t>
            </a:r>
            <a:br>
              <a:rPr lang="en-US" dirty="0" smtClean="0"/>
            </a:br>
            <a:r>
              <a:rPr lang="en-US" sz="2400" b="0" dirty="0" smtClean="0"/>
              <a:t>Get Connected. </a:t>
            </a:r>
          </a:p>
          <a:p>
            <a:r>
              <a:rPr lang="en-US" sz="2400" dirty="0">
                <a:hlinkClick r:id="rId6"/>
              </a:rPr>
              <a:t>http://theexchange.aacsb.edu/home</a:t>
            </a:r>
            <a:endParaRPr lang="en-US" sz="2400" b="0" dirty="0"/>
          </a:p>
        </p:txBody>
      </p:sp>
      <p:sp>
        <p:nvSpPr>
          <p:cNvPr id="21" name="Rectangle 20"/>
          <p:cNvSpPr/>
          <p:nvPr/>
        </p:nvSpPr>
        <p:spPr>
          <a:xfrm>
            <a:off x="457201" y="1444951"/>
            <a:ext cx="1646180" cy="1280986"/>
          </a:xfrm>
          <a:prstGeom prst="rect">
            <a:avLst/>
          </a:prstGeom>
          <a:solidFill>
            <a:schemeClr val="accent6"/>
          </a:solidFill>
        </p:spPr>
        <p:txBody>
          <a:bodyPr lIns="228600" tIns="182880" bIns="91440">
            <a:noAutofit/>
          </a:bodyPr>
          <a:lstStyle/>
          <a:p>
            <a:r>
              <a:rPr lang="en-US" sz="1600" b="1" dirty="0" smtClean="0">
                <a:solidFill>
                  <a:schemeClr val="bg1"/>
                </a:solidFill>
                <a:latin typeface="Arial" charset="0"/>
              </a:rPr>
              <a:t>Discuss Experiences</a:t>
            </a:r>
            <a:endParaRPr lang="en-US" sz="1600" dirty="0">
              <a:solidFill>
                <a:schemeClr val="bg1"/>
              </a:solidFill>
              <a:effectLst/>
              <a:latin typeface="Arial" charset="0"/>
            </a:endParaRPr>
          </a:p>
        </p:txBody>
      </p:sp>
      <p:sp>
        <p:nvSpPr>
          <p:cNvPr id="22" name="Rectangle 21"/>
          <p:cNvSpPr/>
          <p:nvPr/>
        </p:nvSpPr>
        <p:spPr>
          <a:xfrm>
            <a:off x="2201597" y="1444951"/>
            <a:ext cx="1646180" cy="1280986"/>
          </a:xfrm>
          <a:prstGeom prst="rect">
            <a:avLst/>
          </a:prstGeom>
          <a:solidFill>
            <a:schemeClr val="accent5"/>
          </a:solidFill>
        </p:spPr>
        <p:txBody>
          <a:bodyPr lIns="228600" tIns="182880" bIns="91440">
            <a:noAutofit/>
          </a:bodyPr>
          <a:lstStyle/>
          <a:p>
            <a:r>
              <a:rPr lang="en-US" sz="1600" b="1" dirty="0" smtClean="0">
                <a:solidFill>
                  <a:schemeClr val="bg1"/>
                </a:solidFill>
                <a:latin typeface="Arial" charset="0"/>
              </a:rPr>
              <a:t>Share Materials</a:t>
            </a:r>
            <a:endParaRPr lang="en-US" sz="1600" b="1" dirty="0">
              <a:solidFill>
                <a:schemeClr val="bg1"/>
              </a:solidFill>
              <a:latin typeface="Arial" charset="0"/>
            </a:endParaRPr>
          </a:p>
        </p:txBody>
      </p:sp>
      <p:sp>
        <p:nvSpPr>
          <p:cNvPr id="23" name="Rectangle 22"/>
          <p:cNvSpPr/>
          <p:nvPr/>
        </p:nvSpPr>
        <p:spPr>
          <a:xfrm>
            <a:off x="457201" y="2828610"/>
            <a:ext cx="1646180" cy="1280986"/>
          </a:xfrm>
          <a:prstGeom prst="rect">
            <a:avLst/>
          </a:prstGeom>
          <a:solidFill>
            <a:schemeClr val="tx2"/>
          </a:solidFill>
        </p:spPr>
        <p:txBody>
          <a:bodyPr lIns="228600" tIns="182880" bIns="91440">
            <a:noAutofit/>
          </a:bodyPr>
          <a:lstStyle/>
          <a:p>
            <a:r>
              <a:rPr lang="en-US" sz="1600" b="1" dirty="0" smtClean="0">
                <a:solidFill>
                  <a:schemeClr val="bg1"/>
                </a:solidFill>
                <a:latin typeface="Arial" charset="0"/>
              </a:rPr>
              <a:t>Find Solutions</a:t>
            </a:r>
            <a:endParaRPr lang="en-US" sz="1600" b="1" dirty="0">
              <a:solidFill>
                <a:schemeClr val="bg1"/>
              </a:solidFill>
              <a:latin typeface="Arial" charset="0"/>
            </a:endParaRPr>
          </a:p>
        </p:txBody>
      </p:sp>
    </p:spTree>
    <p:extLst>
      <p:ext uri="{BB962C8B-B14F-4D97-AF65-F5344CB8AC3E}">
        <p14:creationId xmlns:p14="http://schemas.microsoft.com/office/powerpoint/2010/main" val="2883994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ACSB-2017-03-14">
      <a:dk1>
        <a:srgbClr val="555659"/>
      </a:dk1>
      <a:lt1>
        <a:srgbClr val="FFFFFF"/>
      </a:lt1>
      <a:dk2>
        <a:srgbClr val="006E61"/>
      </a:dk2>
      <a:lt2>
        <a:srgbClr val="DBD9D6"/>
      </a:lt2>
      <a:accent1>
        <a:srgbClr val="006E61"/>
      </a:accent1>
      <a:accent2>
        <a:srgbClr val="A5D330"/>
      </a:accent2>
      <a:accent3>
        <a:srgbClr val="E75000"/>
      </a:accent3>
      <a:accent4>
        <a:srgbClr val="B3B2B1"/>
      </a:accent4>
      <a:accent5>
        <a:srgbClr val="008FBE"/>
      </a:accent5>
      <a:accent6>
        <a:srgbClr val="3FBF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2935</Words>
  <Application>Microsoft Office PowerPoint</Application>
  <PresentationFormat>On-screen Show (4:3)</PresentationFormat>
  <Paragraphs>388</Paragraphs>
  <Slides>44</Slides>
  <Notes>20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Calibri</vt:lpstr>
      <vt:lpstr>Mangal</vt:lpstr>
      <vt:lpstr>Wingdings</vt:lpstr>
      <vt:lpstr>1_Office Theme</vt:lpstr>
      <vt:lpstr>AACSB International Quality Assurance</vt:lpstr>
      <vt:lpstr>PowerPoint Presentation</vt:lpstr>
      <vt:lpstr>PowerPoint Presentation</vt:lpstr>
      <vt:lpstr>The AACSB Network</vt:lpstr>
      <vt:lpstr>The AACSB Landscape</vt:lpstr>
      <vt:lpstr>AACSB – Founded in 1916 </vt:lpstr>
      <vt:lpstr>Join the AACSB Global Network</vt:lpstr>
      <vt:lpstr>Be part of the Business Education Alliance</vt:lpstr>
      <vt:lpstr>AACSB Exchange: Get Connected</vt:lpstr>
      <vt:lpstr>AACSB Exchange: Collaboration Concourse Find institutions that want to collaborate with your school.   </vt:lpstr>
      <vt:lpstr>Quality Improvement - Innovations That Inspire </vt:lpstr>
      <vt:lpstr>Professional Development</vt:lpstr>
      <vt:lpstr>Get connected at AACSB events</vt:lpstr>
      <vt:lpstr>Business Education Intelligence</vt:lpstr>
      <vt:lpstr>PowerPoint Presentation</vt:lpstr>
      <vt:lpstr>PowerPoint Presentation</vt:lpstr>
      <vt:lpstr>Advocacy and Awareness</vt:lpstr>
      <vt:lpstr>PowerPoint Presentation</vt:lpstr>
      <vt:lpstr>Leading Conversations</vt:lpstr>
      <vt:lpstr>Quality Assurance and Quality Improvement</vt:lpstr>
      <vt:lpstr>AACSB Accreditation</vt:lpstr>
      <vt:lpstr>PowerPoint Presentation</vt:lpstr>
      <vt:lpstr>PowerPoint Presentation</vt:lpstr>
      <vt:lpstr>The Real Value of AACSB Accreditation* </vt:lpstr>
      <vt:lpstr>The Real Value of AACSB Accreditation* </vt:lpstr>
      <vt:lpstr>Delivering Relevant &amp; High-Quality Management Education</vt:lpstr>
      <vt:lpstr>Engagement</vt:lpstr>
      <vt:lpstr>Innovation</vt:lpstr>
      <vt:lpstr>Impact</vt:lpstr>
      <vt:lpstr>AACSB Accreditation:  15 Standards</vt:lpstr>
      <vt:lpstr>Initial Accreditation Process </vt:lpstr>
      <vt:lpstr>Initial Accreditation Timeline</vt:lpstr>
      <vt:lpstr>ELIGIBILITY CRITERIA</vt:lpstr>
      <vt:lpstr>Continuous Improvement Review Process </vt:lpstr>
      <vt:lpstr>Continuous Improvement Review Philosophy</vt:lpstr>
      <vt:lpstr>Accreditation Standards:  Overview and Tips for Success</vt:lpstr>
      <vt:lpstr>PowerPoint Presentation</vt:lpstr>
      <vt:lpstr>Tips for success in the Indian context</vt:lpstr>
      <vt:lpstr>Tips for success in the Indian context</vt:lpstr>
      <vt:lpstr>Tips for success in the Indian context</vt:lpstr>
      <vt:lpstr>PowerPoint Presentation</vt:lpstr>
      <vt:lpstr>Most significant changes – July 2017</vt:lpstr>
      <vt:lpstr>Most significant changes – July 2017</vt:lpstr>
      <vt:lpstr>Most significant changes – July 2017</vt:lpstr>
    </vt:vector>
  </TitlesOfParts>
  <Company>AACSB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AACSB International Quality Assurance</dc:title>
  <dc:creator>Fanny Vladimirova</dc:creator>
  <cp:lastModifiedBy>Amy Memon</cp:lastModifiedBy>
  <cp:revision>63</cp:revision>
  <dcterms:created xsi:type="dcterms:W3CDTF">2017-04-21T14:28:18Z</dcterms:created>
  <dcterms:modified xsi:type="dcterms:W3CDTF">2017-11-06T03:10:28Z</dcterms:modified>
</cp:coreProperties>
</file>