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xml" ContentType="application/vnd.openxmlformats-officedocument.presentationml.tags+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4.xml" ContentType="application/vnd.openxmlformats-officedocument.presentationml.tags+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5.xml" ContentType="application/vnd.openxmlformats-officedocument.presentationml.tags+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Lst>
  <p:notesMasterIdLst>
    <p:notesMasterId r:id="rId95"/>
  </p:notesMasterIdLst>
  <p:sldIdLst>
    <p:sldId id="259" r:id="rId5"/>
    <p:sldId id="816" r:id="rId6"/>
    <p:sldId id="632" r:id="rId7"/>
    <p:sldId id="631" r:id="rId8"/>
    <p:sldId id="311" r:id="rId9"/>
    <p:sldId id="530" r:id="rId10"/>
    <p:sldId id="672" r:id="rId11"/>
    <p:sldId id="321" r:id="rId12"/>
    <p:sldId id="657" r:id="rId13"/>
    <p:sldId id="989" r:id="rId14"/>
    <p:sldId id="991" r:id="rId15"/>
    <p:sldId id="990" r:id="rId16"/>
    <p:sldId id="1022" r:id="rId17"/>
    <p:sldId id="494" r:id="rId18"/>
    <p:sldId id="1023" r:id="rId19"/>
    <p:sldId id="1024" r:id="rId20"/>
    <p:sldId id="1025" r:id="rId21"/>
    <p:sldId id="1026" r:id="rId22"/>
    <p:sldId id="1027" r:id="rId23"/>
    <p:sldId id="1028" r:id="rId24"/>
    <p:sldId id="1029" r:id="rId25"/>
    <p:sldId id="257" r:id="rId26"/>
    <p:sldId id="258" r:id="rId27"/>
    <p:sldId id="985" r:id="rId28"/>
    <p:sldId id="260" r:id="rId29"/>
    <p:sldId id="656" r:id="rId30"/>
    <p:sldId id="1011" r:id="rId31"/>
    <p:sldId id="390" r:id="rId32"/>
    <p:sldId id="403" r:id="rId33"/>
    <p:sldId id="654" r:id="rId34"/>
    <p:sldId id="365" r:id="rId35"/>
    <p:sldId id="366" r:id="rId36"/>
    <p:sldId id="652" r:id="rId37"/>
    <p:sldId id="323" r:id="rId38"/>
    <p:sldId id="1018" r:id="rId39"/>
    <p:sldId id="984" r:id="rId40"/>
    <p:sldId id="1021" r:id="rId41"/>
    <p:sldId id="558" r:id="rId42"/>
    <p:sldId id="526" r:id="rId43"/>
    <p:sldId id="587" r:id="rId44"/>
    <p:sldId id="590" r:id="rId45"/>
    <p:sldId id="307" r:id="rId46"/>
    <p:sldId id="1007" r:id="rId47"/>
    <p:sldId id="988" r:id="rId48"/>
    <p:sldId id="567" r:id="rId49"/>
    <p:sldId id="495" r:id="rId50"/>
    <p:sldId id="1010" r:id="rId51"/>
    <p:sldId id="997" r:id="rId52"/>
    <p:sldId id="1015" r:id="rId53"/>
    <p:sldId id="1014" r:id="rId54"/>
    <p:sldId id="1017" r:id="rId55"/>
    <p:sldId id="1019" r:id="rId56"/>
    <p:sldId id="998" r:id="rId57"/>
    <p:sldId id="1001" r:id="rId58"/>
    <p:sldId id="1002" r:id="rId59"/>
    <p:sldId id="548" r:id="rId60"/>
    <p:sldId id="560" r:id="rId61"/>
    <p:sldId id="561" r:id="rId62"/>
    <p:sldId id="819" r:id="rId63"/>
    <p:sldId id="1000" r:id="rId64"/>
    <p:sldId id="540" r:id="rId65"/>
    <p:sldId id="834" r:id="rId66"/>
    <p:sldId id="811" r:id="rId67"/>
    <p:sldId id="296" r:id="rId68"/>
    <p:sldId id="802" r:id="rId69"/>
    <p:sldId id="803" r:id="rId70"/>
    <p:sldId id="820" r:id="rId71"/>
    <p:sldId id="821" r:id="rId72"/>
    <p:sldId id="832" r:id="rId73"/>
    <p:sldId id="838" r:id="rId74"/>
    <p:sldId id="822" r:id="rId75"/>
    <p:sldId id="836" r:id="rId76"/>
    <p:sldId id="833" r:id="rId77"/>
    <p:sldId id="835" r:id="rId78"/>
    <p:sldId id="837" r:id="rId79"/>
    <p:sldId id="812" r:id="rId80"/>
    <p:sldId id="1020" r:id="rId81"/>
    <p:sldId id="804" r:id="rId82"/>
    <p:sldId id="805" r:id="rId83"/>
    <p:sldId id="823" r:id="rId84"/>
    <p:sldId id="806" r:id="rId85"/>
    <p:sldId id="807" r:id="rId86"/>
    <p:sldId id="813" r:id="rId87"/>
    <p:sldId id="808" r:id="rId88"/>
    <p:sldId id="809" r:id="rId89"/>
    <p:sldId id="999" r:id="rId90"/>
    <p:sldId id="795" r:id="rId91"/>
    <p:sldId id="810" r:id="rId92"/>
    <p:sldId id="569" r:id="rId93"/>
    <p:sldId id="545"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Renshaw" initials="AR" lastIdx="9" clrIdx="0">
    <p:extLst>
      <p:ext uri="{19B8F6BF-5375-455C-9EA6-DF929625EA0E}">
        <p15:presenceInfo xmlns:p15="http://schemas.microsoft.com/office/powerpoint/2012/main" userId="S-1-5-21-134358401-209276890-1415713722-7861" providerId="AD"/>
      </p:ext>
    </p:extLst>
  </p:cmAuthor>
  <p:cmAuthor id="2" name="Ariel Allen" initials="AA" lastIdx="10" clrIdx="1">
    <p:extLst>
      <p:ext uri="{19B8F6BF-5375-455C-9EA6-DF929625EA0E}">
        <p15:presenceInfo xmlns:p15="http://schemas.microsoft.com/office/powerpoint/2012/main" userId="S-1-5-21-134358401-209276890-1415713722-102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95"/>
    <a:srgbClr val="D2D2D2"/>
    <a:srgbClr val="1C97D4"/>
    <a:srgbClr val="0060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020E2E-9167-4884-A2B0-74A896F7E2AF}" v="42" dt="2019-11-25T03:13:52.1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71" autoAdjust="0"/>
    <p:restoredTop sz="50802" autoAdjust="0"/>
  </p:normalViewPr>
  <p:slideViewPr>
    <p:cSldViewPr snapToGrid="0">
      <p:cViewPr varScale="1">
        <p:scale>
          <a:sx n="47" d="100"/>
          <a:sy n="47" d="100"/>
        </p:scale>
        <p:origin x="1935" y="33"/>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68" d="100"/>
          <a:sy n="68" d="100"/>
        </p:scale>
        <p:origin x="2592" y="5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heme" Target="theme/theme1.xml"/><Relationship Id="rId10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viewProps" Target="viewProp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ireland\Colin.Nelson\csv\2018-19%20Emphasis%20fields,%20UG%20and%20FT%20faculty%20nationality%20dat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ireland\Colin.Nelson\csv\2018-19%20Emphasis%20fields,%20UG%20and%20FT%20faculty%20nationality%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lliot.davis\AppData\Local\Microsoft\Windows\INetCache\Content.Outlook\STTWS70N\Copy%20of%20Enrollmen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elliot.davis\AppData\Local\Microsoft\Windows\INetCache\Content.Outlook\STTWS70N\Copy%20of%20Enrollmen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elliot.davis\AppData\Local\Microsoft\Windows\INetCache\Content.Outlook\STTWS70N\Copy%20of%20Enrollmen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elliot.davis\AppData\Local\Microsoft\Windows\INetCache\Content.Outlook\STTWS70N\Copy%20of%20Enrollment.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ysClr val="windowText" lastClr="000000"/>
                </a:solidFill>
                <a:latin typeface="+mn-lt"/>
                <a:ea typeface="+mn-ea"/>
                <a:cs typeface="+mn-cs"/>
              </a:defRPr>
            </a:pPr>
            <a:r>
              <a:rPr lang="en-US"/>
              <a:t>Emphasis Levels</a:t>
            </a:r>
          </a:p>
        </c:rich>
      </c:tx>
      <c:overlay val="0"/>
      <c:spPr>
        <a:noFill/>
        <a:ln>
          <a:noFill/>
        </a:ln>
        <a:effectLst/>
      </c:spPr>
      <c:txPr>
        <a:bodyPr rot="0" spcFirstLastPara="1" vertOverflow="ellipsis" vert="horz" wrap="square" anchor="ctr" anchorCtr="1"/>
        <a:lstStyle/>
        <a:p>
          <a:pPr>
            <a:defRPr sz="144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stacked"/>
        <c:varyColors val="0"/>
        <c:ser>
          <c:idx val="0"/>
          <c:order val="0"/>
          <c:tx>
            <c:strRef>
              <c:f>Sheet2!$I$44</c:f>
              <c:strCache>
                <c:ptCount val="1"/>
                <c:pt idx="0">
                  <c:v>High</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Sheet2!$G$45:$H$50</c:f>
              <c:multiLvlStrCache>
                <c:ptCount val="6"/>
                <c:lvl>
                  <c:pt idx="0">
                    <c:v>Teaching</c:v>
                  </c:pt>
                  <c:pt idx="1">
                    <c:v>Intellectual Contributions</c:v>
                  </c:pt>
                  <c:pt idx="2">
                    <c:v>Service</c:v>
                  </c:pt>
                  <c:pt idx="3">
                    <c:v>Applied or Integration/Application Scholarship</c:v>
                  </c:pt>
                  <c:pt idx="4">
                    <c:v>Basic or Discovery Scholarship</c:v>
                  </c:pt>
                  <c:pt idx="5">
                    <c:v>Teaching &amp; Learning Scholarship</c:v>
                  </c:pt>
                </c:lvl>
                <c:lvl>
                  <c:pt idx="0">
                    <c:v>Mission Priorities</c:v>
                  </c:pt>
                  <c:pt idx="3">
                    <c:v>Research Priorities</c:v>
                  </c:pt>
                </c:lvl>
              </c:multiLvlStrCache>
            </c:multiLvlStrRef>
          </c:cat>
          <c:val>
            <c:numRef>
              <c:f>Sheet2!$I$45:$I$50</c:f>
              <c:numCache>
                <c:formatCode>General</c:formatCode>
                <c:ptCount val="6"/>
                <c:pt idx="0">
                  <c:v>448</c:v>
                </c:pt>
                <c:pt idx="1">
                  <c:v>297</c:v>
                </c:pt>
                <c:pt idx="2">
                  <c:v>88</c:v>
                </c:pt>
                <c:pt idx="3">
                  <c:v>258</c:v>
                </c:pt>
                <c:pt idx="4">
                  <c:v>280</c:v>
                </c:pt>
                <c:pt idx="5">
                  <c:v>152</c:v>
                </c:pt>
              </c:numCache>
            </c:numRef>
          </c:val>
          <c:extLst>
            <c:ext xmlns:c16="http://schemas.microsoft.com/office/drawing/2014/chart" uri="{C3380CC4-5D6E-409C-BE32-E72D297353CC}">
              <c16:uniqueId val="{00000000-0071-4BF1-A37E-AB4FF8CE9324}"/>
            </c:ext>
          </c:extLst>
        </c:ser>
        <c:ser>
          <c:idx val="1"/>
          <c:order val="1"/>
          <c:tx>
            <c:strRef>
              <c:f>Sheet2!$J$44</c:f>
              <c:strCache>
                <c:ptCount val="1"/>
                <c:pt idx="0">
                  <c:v>Medium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Sheet2!$G$45:$H$50</c:f>
              <c:multiLvlStrCache>
                <c:ptCount val="6"/>
                <c:lvl>
                  <c:pt idx="0">
                    <c:v>Teaching</c:v>
                  </c:pt>
                  <c:pt idx="1">
                    <c:v>Intellectual Contributions</c:v>
                  </c:pt>
                  <c:pt idx="2">
                    <c:v>Service</c:v>
                  </c:pt>
                  <c:pt idx="3">
                    <c:v>Applied or Integration/Application Scholarship</c:v>
                  </c:pt>
                  <c:pt idx="4">
                    <c:v>Basic or Discovery Scholarship</c:v>
                  </c:pt>
                  <c:pt idx="5">
                    <c:v>Teaching &amp; Learning Scholarship</c:v>
                  </c:pt>
                </c:lvl>
                <c:lvl>
                  <c:pt idx="0">
                    <c:v>Mission Priorities</c:v>
                  </c:pt>
                  <c:pt idx="3">
                    <c:v>Research Priorities</c:v>
                  </c:pt>
                </c:lvl>
              </c:multiLvlStrCache>
            </c:multiLvlStrRef>
          </c:cat>
          <c:val>
            <c:numRef>
              <c:f>Sheet2!$J$45:$J$50</c:f>
              <c:numCache>
                <c:formatCode>General</c:formatCode>
                <c:ptCount val="6"/>
                <c:pt idx="0">
                  <c:v>30</c:v>
                </c:pt>
                <c:pt idx="1">
                  <c:v>176</c:v>
                </c:pt>
                <c:pt idx="2">
                  <c:v>257</c:v>
                </c:pt>
                <c:pt idx="3">
                  <c:v>195</c:v>
                </c:pt>
                <c:pt idx="4">
                  <c:v>125</c:v>
                </c:pt>
                <c:pt idx="5">
                  <c:v>189</c:v>
                </c:pt>
              </c:numCache>
            </c:numRef>
          </c:val>
          <c:extLst>
            <c:ext xmlns:c16="http://schemas.microsoft.com/office/drawing/2014/chart" uri="{C3380CC4-5D6E-409C-BE32-E72D297353CC}">
              <c16:uniqueId val="{00000001-0071-4BF1-A37E-AB4FF8CE9324}"/>
            </c:ext>
          </c:extLst>
        </c:ser>
        <c:ser>
          <c:idx val="2"/>
          <c:order val="2"/>
          <c:tx>
            <c:strRef>
              <c:f>Sheet2!$K$44</c:f>
              <c:strCache>
                <c:ptCount val="1"/>
                <c:pt idx="0">
                  <c:v>Low</c:v>
                </c:pt>
              </c:strCache>
            </c:strRef>
          </c:tx>
          <c:spPr>
            <a:solidFill>
              <a:schemeClr val="accent3"/>
            </a:solidFill>
            <a:ln>
              <a:noFill/>
            </a:ln>
            <a:effectLst/>
          </c:spPr>
          <c:invertIfNegative val="0"/>
          <c:dLbls>
            <c:dLbl>
              <c:idx val="0"/>
              <c:layout>
                <c:manualLayout>
                  <c:x val="4.6478565179352581E-2"/>
                  <c:y val="-9.645061728395083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71-4BF1-A37E-AB4FF8CE9324}"/>
                </c:ext>
              </c:extLst>
            </c:dLbl>
            <c:dLbl>
              <c:idx val="1"/>
              <c:layout>
                <c:manualLayout>
                  <c:x val="4.2176870748299317E-2"/>
                  <c:y val="-1.92901234567901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71-4BF1-A37E-AB4FF8CE9324}"/>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Sheet2!$G$45:$H$50</c:f>
              <c:multiLvlStrCache>
                <c:ptCount val="6"/>
                <c:lvl>
                  <c:pt idx="0">
                    <c:v>Teaching</c:v>
                  </c:pt>
                  <c:pt idx="1">
                    <c:v>Intellectual Contributions</c:v>
                  </c:pt>
                  <c:pt idx="2">
                    <c:v>Service</c:v>
                  </c:pt>
                  <c:pt idx="3">
                    <c:v>Applied or Integration/Application Scholarship</c:v>
                  </c:pt>
                  <c:pt idx="4">
                    <c:v>Basic or Discovery Scholarship</c:v>
                  </c:pt>
                  <c:pt idx="5">
                    <c:v>Teaching &amp; Learning Scholarship</c:v>
                  </c:pt>
                </c:lvl>
                <c:lvl>
                  <c:pt idx="0">
                    <c:v>Mission Priorities</c:v>
                  </c:pt>
                  <c:pt idx="3">
                    <c:v>Research Priorities</c:v>
                  </c:pt>
                </c:lvl>
              </c:multiLvlStrCache>
            </c:multiLvlStrRef>
          </c:cat>
          <c:val>
            <c:numRef>
              <c:f>Sheet2!$K$45:$K$50</c:f>
              <c:numCache>
                <c:formatCode>General</c:formatCode>
                <c:ptCount val="6"/>
                <c:pt idx="0">
                  <c:v>1</c:v>
                </c:pt>
                <c:pt idx="1">
                  <c:v>6</c:v>
                </c:pt>
                <c:pt idx="2">
                  <c:v>134</c:v>
                </c:pt>
                <c:pt idx="3">
                  <c:v>26</c:v>
                </c:pt>
                <c:pt idx="4">
                  <c:v>74</c:v>
                </c:pt>
                <c:pt idx="5">
                  <c:v>138</c:v>
                </c:pt>
              </c:numCache>
            </c:numRef>
          </c:val>
          <c:extLst>
            <c:ext xmlns:c16="http://schemas.microsoft.com/office/drawing/2014/chart" uri="{C3380CC4-5D6E-409C-BE32-E72D297353CC}">
              <c16:uniqueId val="{00000004-0071-4BF1-A37E-AB4FF8CE9324}"/>
            </c:ext>
          </c:extLst>
        </c:ser>
        <c:dLbls>
          <c:dLblPos val="ctr"/>
          <c:showLegendKey val="0"/>
          <c:showVal val="1"/>
          <c:showCatName val="0"/>
          <c:showSerName val="0"/>
          <c:showPercent val="0"/>
          <c:showBubbleSize val="0"/>
        </c:dLbls>
        <c:gapWidth val="150"/>
        <c:overlap val="100"/>
        <c:axId val="539360352"/>
        <c:axId val="539359040"/>
      </c:barChart>
      <c:catAx>
        <c:axId val="53936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539359040"/>
        <c:crosses val="autoZero"/>
        <c:auto val="1"/>
        <c:lblAlgn val="ctr"/>
        <c:lblOffset val="100"/>
        <c:noMultiLvlLbl val="0"/>
      </c:catAx>
      <c:valAx>
        <c:axId val="539359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b="1"/>
                  <a:t>Participants</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5393603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ysClr val="windowText" lastClr="000000"/>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Eina 03 Regular" panose="02000000000000000000"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Doctoral</c:v>
                </c:pt>
                <c:pt idx="1">
                  <c:v>Masters-Generalist</c:v>
                </c:pt>
                <c:pt idx="2">
                  <c:v>Masters-Specialist</c:v>
                </c:pt>
                <c:pt idx="3">
                  <c:v>Undergraduate</c:v>
                </c:pt>
              </c:strCache>
            </c:strRef>
          </c:cat>
          <c:val>
            <c:numRef>
              <c:f>Sheet1!$B$2:$B$5</c:f>
              <c:numCache>
                <c:formatCode>0%</c:formatCode>
                <c:ptCount val="4"/>
                <c:pt idx="0" formatCode="0.00%">
                  <c:v>7.0999999999999994E-2</c:v>
                </c:pt>
                <c:pt idx="1">
                  <c:v>0.03</c:v>
                </c:pt>
                <c:pt idx="2" formatCode="0.00%">
                  <c:v>0.191</c:v>
                </c:pt>
                <c:pt idx="3" formatCode="0.00%">
                  <c:v>9.8000000000000004E-2</c:v>
                </c:pt>
              </c:numCache>
            </c:numRef>
          </c:val>
          <c:extLst>
            <c:ext xmlns:c16="http://schemas.microsoft.com/office/drawing/2014/chart" uri="{C3380CC4-5D6E-409C-BE32-E72D297353CC}">
              <c16:uniqueId val="{00000000-F321-4136-A0C3-58482D1F6E67}"/>
            </c:ext>
          </c:extLst>
        </c:ser>
        <c:dLbls>
          <c:showLegendKey val="0"/>
          <c:showVal val="0"/>
          <c:showCatName val="0"/>
          <c:showSerName val="0"/>
          <c:showPercent val="0"/>
          <c:showBubbleSize val="0"/>
        </c:dLbls>
        <c:gapWidth val="182"/>
        <c:axId val="577466184"/>
        <c:axId val="577472088"/>
      </c:barChart>
      <c:catAx>
        <c:axId val="5774661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Eina 03 Regular" panose="02000000000000000000" pitchFamily="50" charset="0"/>
                <a:ea typeface="+mn-ea"/>
                <a:cs typeface="+mn-cs"/>
              </a:defRPr>
            </a:pPr>
            <a:endParaRPr lang="en-US"/>
          </a:p>
        </c:txPr>
        <c:crossAx val="577472088"/>
        <c:crosses val="autoZero"/>
        <c:auto val="1"/>
        <c:lblAlgn val="ctr"/>
        <c:lblOffset val="100"/>
        <c:noMultiLvlLbl val="0"/>
      </c:catAx>
      <c:valAx>
        <c:axId val="577472088"/>
        <c:scaling>
          <c:orientation val="minMax"/>
        </c:scaling>
        <c:delete val="1"/>
        <c:axPos val="b"/>
        <c:numFmt formatCode="0.00%" sourceLinked="1"/>
        <c:majorTickMark val="none"/>
        <c:minorTickMark val="none"/>
        <c:tickLblPos val="nextTo"/>
        <c:crossAx val="577466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lumMod val="50000"/>
            </a:schemeClr>
          </a:solidFill>
          <a:latin typeface="Eina 03 Regular" panose="02000000000000000000" pitchFamily="50"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rgbClr val="000000"/>
                </a:solidFill>
                <a:latin typeface="+mn-lt"/>
                <a:ea typeface="+mn-ea"/>
                <a:cs typeface="+mn-cs"/>
              </a:defRPr>
            </a:pPr>
            <a:r>
              <a:rPr lang="en-US"/>
              <a:t>Emphasis Levels</a:t>
            </a:r>
          </a:p>
        </c:rich>
      </c:tx>
      <c:overlay val="0"/>
      <c:spPr>
        <a:noFill/>
        <a:ln>
          <a:noFill/>
        </a:ln>
        <a:effectLst/>
      </c:spPr>
      <c:txPr>
        <a:bodyPr rot="0" spcFirstLastPara="1" vertOverflow="ellipsis" vert="horz" wrap="square" anchor="ctr" anchorCtr="1"/>
        <a:lstStyle/>
        <a:p>
          <a:pPr>
            <a:defRPr sz="1440" b="0" i="0" u="none" strike="noStrike" kern="1200" spc="0" baseline="0">
              <a:solidFill>
                <a:srgbClr val="000000"/>
              </a:solidFill>
              <a:latin typeface="+mn-lt"/>
              <a:ea typeface="+mn-ea"/>
              <a:cs typeface="+mn-cs"/>
            </a:defRPr>
          </a:pPr>
          <a:endParaRPr lang="en-US"/>
        </a:p>
      </c:txPr>
    </c:title>
    <c:autoTitleDeleted val="0"/>
    <c:plotArea>
      <c:layout/>
      <c:barChart>
        <c:barDir val="col"/>
        <c:grouping val="stacked"/>
        <c:varyColors val="0"/>
        <c:ser>
          <c:idx val="0"/>
          <c:order val="0"/>
          <c:tx>
            <c:strRef>
              <c:f>Sheet2!$C$44</c:f>
              <c:strCache>
                <c:ptCount val="1"/>
                <c:pt idx="0">
                  <c:v>High</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Sheet2!$A$45:$B$50</c:f>
              <c:multiLvlStrCache>
                <c:ptCount val="6"/>
                <c:lvl>
                  <c:pt idx="0">
                    <c:v>Teaching</c:v>
                  </c:pt>
                  <c:pt idx="1">
                    <c:v>Intellectual Contributions</c:v>
                  </c:pt>
                  <c:pt idx="2">
                    <c:v>Service</c:v>
                  </c:pt>
                  <c:pt idx="3">
                    <c:v>Applied or Integration/Application Scholarship</c:v>
                  </c:pt>
                  <c:pt idx="4">
                    <c:v>Basic or Discovery Scholarship</c:v>
                  </c:pt>
                  <c:pt idx="5">
                    <c:v>Teaching &amp; Learning Scholarship</c:v>
                  </c:pt>
                </c:lvl>
                <c:lvl>
                  <c:pt idx="0">
                    <c:v>Mission Priorities</c:v>
                  </c:pt>
                  <c:pt idx="3">
                    <c:v>Research Priorities</c:v>
                  </c:pt>
                </c:lvl>
              </c:multiLvlStrCache>
            </c:multiLvlStrRef>
          </c:cat>
          <c:val>
            <c:numRef>
              <c:f>Sheet2!$C$45:$C$50</c:f>
              <c:numCache>
                <c:formatCode>General</c:formatCode>
                <c:ptCount val="6"/>
                <c:pt idx="0">
                  <c:v>7</c:v>
                </c:pt>
                <c:pt idx="1">
                  <c:v>7</c:v>
                </c:pt>
                <c:pt idx="2">
                  <c:v>2</c:v>
                </c:pt>
                <c:pt idx="3">
                  <c:v>6</c:v>
                </c:pt>
                <c:pt idx="4">
                  <c:v>5</c:v>
                </c:pt>
                <c:pt idx="5">
                  <c:v>4</c:v>
                </c:pt>
              </c:numCache>
            </c:numRef>
          </c:val>
          <c:extLst>
            <c:ext xmlns:c16="http://schemas.microsoft.com/office/drawing/2014/chart" uri="{C3380CC4-5D6E-409C-BE32-E72D297353CC}">
              <c16:uniqueId val="{00000000-55DF-46F5-88B8-75295A064126}"/>
            </c:ext>
          </c:extLst>
        </c:ser>
        <c:ser>
          <c:idx val="1"/>
          <c:order val="1"/>
          <c:tx>
            <c:strRef>
              <c:f>Sheet2!$D$44</c:f>
              <c:strCache>
                <c:ptCount val="1"/>
                <c:pt idx="0">
                  <c:v>Medium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Sheet2!$A$45:$B$50</c:f>
              <c:multiLvlStrCache>
                <c:ptCount val="6"/>
                <c:lvl>
                  <c:pt idx="0">
                    <c:v>Teaching</c:v>
                  </c:pt>
                  <c:pt idx="1">
                    <c:v>Intellectual Contributions</c:v>
                  </c:pt>
                  <c:pt idx="2">
                    <c:v>Service</c:v>
                  </c:pt>
                  <c:pt idx="3">
                    <c:v>Applied or Integration/Application Scholarship</c:v>
                  </c:pt>
                  <c:pt idx="4">
                    <c:v>Basic or Discovery Scholarship</c:v>
                  </c:pt>
                  <c:pt idx="5">
                    <c:v>Teaching &amp; Learning Scholarship</c:v>
                  </c:pt>
                </c:lvl>
                <c:lvl>
                  <c:pt idx="0">
                    <c:v>Mission Priorities</c:v>
                  </c:pt>
                  <c:pt idx="3">
                    <c:v>Research Priorities</c:v>
                  </c:pt>
                </c:lvl>
              </c:multiLvlStrCache>
            </c:multiLvlStrRef>
          </c:cat>
          <c:val>
            <c:numRef>
              <c:f>Sheet2!$D$45:$D$50</c:f>
              <c:numCache>
                <c:formatCode>General</c:formatCode>
                <c:ptCount val="6"/>
                <c:pt idx="2">
                  <c:v>5</c:v>
                </c:pt>
                <c:pt idx="3">
                  <c:v>1</c:v>
                </c:pt>
                <c:pt idx="5">
                  <c:v>1</c:v>
                </c:pt>
              </c:numCache>
            </c:numRef>
          </c:val>
          <c:extLst>
            <c:ext xmlns:c16="http://schemas.microsoft.com/office/drawing/2014/chart" uri="{C3380CC4-5D6E-409C-BE32-E72D297353CC}">
              <c16:uniqueId val="{00000001-55DF-46F5-88B8-75295A064126}"/>
            </c:ext>
          </c:extLst>
        </c:ser>
        <c:ser>
          <c:idx val="2"/>
          <c:order val="2"/>
          <c:tx>
            <c:strRef>
              <c:f>Sheet2!$E$44</c:f>
              <c:strCache>
                <c:ptCount val="1"/>
                <c:pt idx="0">
                  <c:v>Low</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Sheet2!$A$45:$B$50</c:f>
              <c:multiLvlStrCache>
                <c:ptCount val="6"/>
                <c:lvl>
                  <c:pt idx="0">
                    <c:v>Teaching</c:v>
                  </c:pt>
                  <c:pt idx="1">
                    <c:v>Intellectual Contributions</c:v>
                  </c:pt>
                  <c:pt idx="2">
                    <c:v>Service</c:v>
                  </c:pt>
                  <c:pt idx="3">
                    <c:v>Applied or Integration/Application Scholarship</c:v>
                  </c:pt>
                  <c:pt idx="4">
                    <c:v>Basic or Discovery Scholarship</c:v>
                  </c:pt>
                  <c:pt idx="5">
                    <c:v>Teaching &amp; Learning Scholarship</c:v>
                  </c:pt>
                </c:lvl>
                <c:lvl>
                  <c:pt idx="0">
                    <c:v>Mission Priorities</c:v>
                  </c:pt>
                  <c:pt idx="3">
                    <c:v>Research Priorities</c:v>
                  </c:pt>
                </c:lvl>
              </c:multiLvlStrCache>
            </c:multiLvlStrRef>
          </c:cat>
          <c:val>
            <c:numRef>
              <c:f>Sheet2!$E$45:$E$50</c:f>
              <c:numCache>
                <c:formatCode>General</c:formatCode>
                <c:ptCount val="6"/>
                <c:pt idx="4">
                  <c:v>2</c:v>
                </c:pt>
                <c:pt idx="5">
                  <c:v>2</c:v>
                </c:pt>
              </c:numCache>
            </c:numRef>
          </c:val>
          <c:extLst>
            <c:ext xmlns:c16="http://schemas.microsoft.com/office/drawing/2014/chart" uri="{C3380CC4-5D6E-409C-BE32-E72D297353CC}">
              <c16:uniqueId val="{00000002-55DF-46F5-88B8-75295A064126}"/>
            </c:ext>
          </c:extLst>
        </c:ser>
        <c:dLbls>
          <c:dLblPos val="ctr"/>
          <c:showLegendKey val="0"/>
          <c:showVal val="1"/>
          <c:showCatName val="0"/>
          <c:showSerName val="0"/>
          <c:showPercent val="0"/>
          <c:showBubbleSize val="0"/>
        </c:dLbls>
        <c:gapWidth val="219"/>
        <c:overlap val="100"/>
        <c:axId val="712828912"/>
        <c:axId val="712825960"/>
      </c:barChart>
      <c:catAx>
        <c:axId val="71282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crossAx val="712825960"/>
        <c:crosses val="autoZero"/>
        <c:auto val="1"/>
        <c:lblAlgn val="ctr"/>
        <c:lblOffset val="100"/>
        <c:noMultiLvlLbl val="0"/>
      </c:catAx>
      <c:valAx>
        <c:axId val="712825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rgbClr val="000000"/>
                    </a:solidFill>
                    <a:latin typeface="+mn-lt"/>
                    <a:ea typeface="+mn-ea"/>
                    <a:cs typeface="+mn-cs"/>
                  </a:defRPr>
                </a:pPr>
                <a:r>
                  <a:rPr lang="en-US" b="1"/>
                  <a:t>Participants</a:t>
                </a:r>
              </a:p>
            </c:rich>
          </c:tx>
          <c:overlay val="0"/>
          <c:spPr>
            <a:noFill/>
            <a:ln>
              <a:noFill/>
            </a:ln>
            <a:effectLst/>
          </c:spPr>
          <c:txPr>
            <a:bodyPr rot="-54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crossAx val="7128289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rgbClr val="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Average Percentage of Domestic Graduate Student Enrollment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India</c:v>
                </c:pt>
                <c:pt idx="1">
                  <c:v>U.S.</c:v>
                </c:pt>
                <c:pt idx="2">
                  <c:v>Europe</c:v>
                </c:pt>
                <c:pt idx="3">
                  <c:v>All Other</c:v>
                </c:pt>
                <c:pt idx="4">
                  <c:v>Total</c:v>
                </c:pt>
              </c:strCache>
            </c:strRef>
          </c:cat>
          <c:val>
            <c:numRef>
              <c:f>Sheet1!$B$2:$B$6</c:f>
              <c:numCache>
                <c:formatCode>0%</c:formatCode>
                <c:ptCount val="5"/>
                <c:pt idx="0">
                  <c:v>0.98</c:v>
                </c:pt>
                <c:pt idx="1">
                  <c:v>0.87</c:v>
                </c:pt>
                <c:pt idx="2">
                  <c:v>0.61</c:v>
                </c:pt>
                <c:pt idx="3">
                  <c:v>0.74</c:v>
                </c:pt>
                <c:pt idx="4">
                  <c:v>0.77</c:v>
                </c:pt>
              </c:numCache>
            </c:numRef>
          </c:val>
          <c:extLst>
            <c:ext xmlns:c16="http://schemas.microsoft.com/office/drawing/2014/chart" uri="{C3380CC4-5D6E-409C-BE32-E72D297353CC}">
              <c16:uniqueId val="{00000000-E2B6-4153-A810-BAA8493B7D35}"/>
            </c:ext>
          </c:extLst>
        </c:ser>
        <c:dLbls>
          <c:showLegendKey val="0"/>
          <c:showVal val="0"/>
          <c:showCatName val="0"/>
          <c:showSerName val="0"/>
          <c:showPercent val="0"/>
          <c:showBubbleSize val="0"/>
        </c:dLbls>
        <c:gapWidth val="219"/>
        <c:overlap val="-27"/>
        <c:axId val="326785984"/>
        <c:axId val="326783360"/>
      </c:barChart>
      <c:catAx>
        <c:axId val="32678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326783360"/>
        <c:crosses val="autoZero"/>
        <c:auto val="1"/>
        <c:lblAlgn val="ctr"/>
        <c:lblOffset val="100"/>
        <c:noMultiLvlLbl val="0"/>
      </c:catAx>
      <c:valAx>
        <c:axId val="32678336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32678598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Average Percentage of Domestic Full Time Faculty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India</c:v>
                </c:pt>
                <c:pt idx="1">
                  <c:v>U.S.</c:v>
                </c:pt>
                <c:pt idx="2">
                  <c:v>Europe</c:v>
                </c:pt>
                <c:pt idx="3">
                  <c:v>All Other</c:v>
                </c:pt>
                <c:pt idx="4">
                  <c:v>Total</c:v>
                </c:pt>
              </c:strCache>
            </c:strRef>
          </c:cat>
          <c:val>
            <c:numRef>
              <c:f>Sheet1!$B$2:$B$6</c:f>
              <c:numCache>
                <c:formatCode>0%</c:formatCode>
                <c:ptCount val="5"/>
                <c:pt idx="0">
                  <c:v>0.97</c:v>
                </c:pt>
                <c:pt idx="1">
                  <c:v>0.96</c:v>
                </c:pt>
                <c:pt idx="2">
                  <c:v>0.67</c:v>
                </c:pt>
                <c:pt idx="3">
                  <c:v>0.7</c:v>
                </c:pt>
                <c:pt idx="4">
                  <c:v>0.83</c:v>
                </c:pt>
              </c:numCache>
            </c:numRef>
          </c:val>
          <c:extLst>
            <c:ext xmlns:c16="http://schemas.microsoft.com/office/drawing/2014/chart" uri="{C3380CC4-5D6E-409C-BE32-E72D297353CC}">
              <c16:uniqueId val="{00000000-E2B6-4153-A810-BAA8493B7D35}"/>
            </c:ext>
          </c:extLst>
        </c:ser>
        <c:dLbls>
          <c:showLegendKey val="0"/>
          <c:showVal val="0"/>
          <c:showCatName val="0"/>
          <c:showSerName val="0"/>
          <c:showPercent val="0"/>
          <c:showBubbleSize val="0"/>
        </c:dLbls>
        <c:gapWidth val="219"/>
        <c:overlap val="-27"/>
        <c:axId val="326785984"/>
        <c:axId val="326783360"/>
      </c:barChart>
      <c:catAx>
        <c:axId val="32678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326783360"/>
        <c:crosses val="autoZero"/>
        <c:auto val="1"/>
        <c:lblAlgn val="ctr"/>
        <c:lblOffset val="100"/>
        <c:noMultiLvlLbl val="0"/>
      </c:catAx>
      <c:valAx>
        <c:axId val="32678336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32678598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Faculty Qual</c:v>
                </c:pt>
              </c:strCache>
            </c:strRef>
          </c:tx>
          <c:explosion val="2"/>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19A-466C-8FEA-F4ECFE90BFC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19A-466C-8FEA-F4ECFE90BFC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19A-466C-8FEA-F4ECFE90BFC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19A-466C-8FEA-F4ECFE90BFC0}"/>
              </c:ext>
            </c:extLst>
          </c:dPt>
          <c:dLbls>
            <c:dLbl>
              <c:idx val="0"/>
              <c:layout>
                <c:manualLayout>
                  <c:x val="8.8945244464073842E-2"/>
                  <c:y val="8.0750922233237404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19A-466C-8FEA-F4ECFE90BFC0}"/>
                </c:ext>
              </c:extLst>
            </c:dLbl>
            <c:dLbl>
              <c:idx val="1"/>
              <c:layout>
                <c:manualLayout>
                  <c:x val="1.5382830024905259E-2"/>
                  <c:y val="-4.671784045998747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19A-466C-8FEA-F4ECFE90BFC0}"/>
                </c:ext>
              </c:extLst>
            </c:dLbl>
            <c:dLbl>
              <c:idx val="2"/>
              <c:layout>
                <c:manualLayout>
                  <c:x val="5.0007243705162034E-3"/>
                  <c:y val="8.4940666097868281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Eina 03 Regular" panose="02000000000000000000" pitchFamily="50"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1556021066447703"/>
                      <c:h val="0.22076246837646463"/>
                    </c:manualLayout>
                  </c15:layout>
                </c:ext>
                <c:ext xmlns:c16="http://schemas.microsoft.com/office/drawing/2014/chart" uri="{C3380CC4-5D6E-409C-BE32-E72D297353CC}">
                  <c16:uniqueId val="{00000005-B19A-466C-8FEA-F4ECFE90BFC0}"/>
                </c:ext>
              </c:extLst>
            </c:dLbl>
            <c:dLbl>
              <c:idx val="3"/>
              <c:layout>
                <c:manualLayout>
                  <c:x val="-4.7814790759633158E-2"/>
                  <c:y val="5.468185638298798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19A-466C-8FEA-F4ECFE90BFC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Eina 03 Regular" panose="02000000000000000000" pitchFamily="50" charset="0"/>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Scholarly Practitioner</c:v>
                </c:pt>
                <c:pt idx="1">
                  <c:v>Scholarly Academics</c:v>
                </c:pt>
                <c:pt idx="2">
                  <c:v>Instructional Practitioners</c:v>
                </c:pt>
                <c:pt idx="3">
                  <c:v>Practice Academics</c:v>
                </c:pt>
              </c:strCache>
            </c:strRef>
          </c:cat>
          <c:val>
            <c:numRef>
              <c:f>Sheet1!$B$2:$B$5</c:f>
              <c:numCache>
                <c:formatCode>0.0%</c:formatCode>
                <c:ptCount val="4"/>
                <c:pt idx="0">
                  <c:v>0.05</c:v>
                </c:pt>
                <c:pt idx="1">
                  <c:v>0.58799999999999997</c:v>
                </c:pt>
                <c:pt idx="2">
                  <c:v>0.27400000000000002</c:v>
                </c:pt>
                <c:pt idx="3">
                  <c:v>8.7999999999999995E-2</c:v>
                </c:pt>
              </c:numCache>
            </c:numRef>
          </c:val>
          <c:extLst>
            <c:ext xmlns:c16="http://schemas.microsoft.com/office/drawing/2014/chart" uri="{C3380CC4-5D6E-409C-BE32-E72D297353CC}">
              <c16:uniqueId val="{00000008-B19A-466C-8FEA-F4ECFE90BFC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50000"/>
                  </a:schemeClr>
                </a:solidFill>
                <a:latin typeface="Eina 03 Regular" panose="02000000000000000000" pitchFamily="50" charset="0"/>
                <a:ea typeface="+mn-ea"/>
                <a:cs typeface="+mn-cs"/>
              </a:defRPr>
            </a:pPr>
            <a:r>
              <a:rPr lang="en-US"/>
              <a:t>Americas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50000"/>
                </a:schemeClr>
              </a:solidFill>
              <a:latin typeface="Eina 03 Regular" panose="02000000000000000000" pitchFamily="50" charset="0"/>
              <a:ea typeface="+mn-ea"/>
              <a:cs typeface="+mn-cs"/>
            </a:defRPr>
          </a:pPr>
          <a:endParaRPr lang="en-US"/>
        </a:p>
      </c:txPr>
    </c:title>
    <c:autoTitleDeleted val="0"/>
    <c:plotArea>
      <c:layout/>
      <c:pieChart>
        <c:varyColors val="1"/>
        <c:ser>
          <c:idx val="0"/>
          <c:order val="0"/>
          <c:tx>
            <c:strRef>
              <c:f>Table!$B$21</c:f>
              <c:strCache>
                <c:ptCount val="1"/>
                <c:pt idx="0">
                  <c:v>Americas</c:v>
                </c:pt>
              </c:strCache>
            </c:strRef>
          </c:tx>
          <c:dPt>
            <c:idx val="0"/>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1-0572-4866-A0BE-83D1F2D1116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572-4866-A0BE-83D1F2D1116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572-4866-A0BE-83D1F2D1116C}"/>
              </c:ext>
            </c:extLst>
          </c:dPt>
          <c:dPt>
            <c:idx val="3"/>
            <c:bubble3D val="0"/>
            <c:spPr>
              <a:solidFill>
                <a:srgbClr val="006E62"/>
              </a:solidFill>
              <a:ln w="19050">
                <a:solidFill>
                  <a:schemeClr val="lt1"/>
                </a:solidFill>
              </a:ln>
              <a:effectLst/>
            </c:spPr>
            <c:extLst>
              <c:ext xmlns:c16="http://schemas.microsoft.com/office/drawing/2014/chart" uri="{C3380CC4-5D6E-409C-BE32-E72D297353CC}">
                <c16:uniqueId val="{00000007-0572-4866-A0BE-83D1F2D1116C}"/>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Eina 03 Regular" panose="02000000000000000000" pitchFamily="50" charset="0"/>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Table!$A$22:$A$25</c:f>
              <c:strCache>
                <c:ptCount val="4"/>
                <c:pt idx="0">
                  <c:v>Doctoral</c:v>
                </c:pt>
                <c:pt idx="1">
                  <c:v>Masters Generalist</c:v>
                </c:pt>
                <c:pt idx="2">
                  <c:v>Specialized Masters</c:v>
                </c:pt>
                <c:pt idx="3">
                  <c:v>Undergraduate</c:v>
                </c:pt>
              </c:strCache>
            </c:strRef>
          </c:cat>
          <c:val>
            <c:numRef>
              <c:f>Table!$B$22:$B$25</c:f>
              <c:numCache>
                <c:formatCode>0.0%</c:formatCode>
                <c:ptCount val="4"/>
                <c:pt idx="0">
                  <c:v>7.267824433426621E-3</c:v>
                </c:pt>
                <c:pt idx="1">
                  <c:v>0.12450379506131723</c:v>
                </c:pt>
                <c:pt idx="2">
                  <c:v>6.3169680026950267E-2</c:v>
                </c:pt>
                <c:pt idx="3">
                  <c:v>0.80505870047830586</c:v>
                </c:pt>
              </c:numCache>
            </c:numRef>
          </c:val>
          <c:extLst>
            <c:ext xmlns:c16="http://schemas.microsoft.com/office/drawing/2014/chart" uri="{C3380CC4-5D6E-409C-BE32-E72D297353CC}">
              <c16:uniqueId val="{00000008-0572-4866-A0BE-83D1F2D1116C}"/>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400">
          <a:solidFill>
            <a:schemeClr val="tx1">
              <a:lumMod val="50000"/>
            </a:schemeClr>
          </a:solidFill>
          <a:latin typeface="Eina 03 Regular" panose="02000000000000000000" pitchFamily="50"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50000"/>
                  </a:schemeClr>
                </a:solidFill>
                <a:latin typeface="Eina 03 Regular" panose="02000000000000000000" pitchFamily="50" charset="0"/>
                <a:ea typeface="+mn-ea"/>
                <a:cs typeface="+mn-cs"/>
              </a:defRPr>
            </a:pPr>
            <a:r>
              <a:rPr lang="en-US"/>
              <a:t>Asia-Pacific</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50000"/>
                </a:schemeClr>
              </a:solidFill>
              <a:latin typeface="Eina 03 Regular" panose="02000000000000000000" pitchFamily="50" charset="0"/>
              <a:ea typeface="+mn-ea"/>
              <a:cs typeface="+mn-cs"/>
            </a:defRPr>
          </a:pPr>
          <a:endParaRPr lang="en-US"/>
        </a:p>
      </c:txPr>
    </c:title>
    <c:autoTitleDeleted val="0"/>
    <c:plotArea>
      <c:layout/>
      <c:pieChart>
        <c:varyColors val="1"/>
        <c:ser>
          <c:idx val="0"/>
          <c:order val="0"/>
          <c:tx>
            <c:strRef>
              <c:f>Table!$C$21</c:f>
              <c:strCache>
                <c:ptCount val="1"/>
                <c:pt idx="0">
                  <c:v>Asia-Pacific</c:v>
                </c:pt>
              </c:strCache>
            </c:strRef>
          </c:tx>
          <c:dPt>
            <c:idx val="0"/>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1-3B29-474B-A2B0-5C6E7FBA3A6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B29-474B-A2B0-5C6E7FBA3A6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B29-474B-A2B0-5C6E7FBA3A62}"/>
              </c:ext>
            </c:extLst>
          </c:dPt>
          <c:dPt>
            <c:idx val="3"/>
            <c:bubble3D val="0"/>
            <c:spPr>
              <a:solidFill>
                <a:srgbClr val="006E62"/>
              </a:solidFill>
              <a:ln w="19050">
                <a:solidFill>
                  <a:schemeClr val="lt1"/>
                </a:solidFill>
              </a:ln>
              <a:effectLst/>
            </c:spPr>
            <c:extLst>
              <c:ext xmlns:c16="http://schemas.microsoft.com/office/drawing/2014/chart" uri="{C3380CC4-5D6E-409C-BE32-E72D297353CC}">
                <c16:uniqueId val="{00000007-3B29-474B-A2B0-5C6E7FBA3A62}"/>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Eina 03 Regular" panose="02000000000000000000" pitchFamily="50" charset="0"/>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Table!$A$22:$A$25</c:f>
              <c:strCache>
                <c:ptCount val="4"/>
                <c:pt idx="0">
                  <c:v>Doctoral</c:v>
                </c:pt>
                <c:pt idx="1">
                  <c:v>Masters Generalist</c:v>
                </c:pt>
                <c:pt idx="2">
                  <c:v>Specialized Masters</c:v>
                </c:pt>
                <c:pt idx="3">
                  <c:v>Undergraduate</c:v>
                </c:pt>
              </c:strCache>
            </c:strRef>
          </c:cat>
          <c:val>
            <c:numRef>
              <c:f>Table!$C$22:$C$25</c:f>
              <c:numCache>
                <c:formatCode>0.0%</c:formatCode>
                <c:ptCount val="4"/>
                <c:pt idx="0">
                  <c:v>2.3828063396940546E-2</c:v>
                </c:pt>
                <c:pt idx="1">
                  <c:v>0.14270964753193502</c:v>
                </c:pt>
                <c:pt idx="2">
                  <c:v>0.1523665431319981</c:v>
                </c:pt>
                <c:pt idx="3">
                  <c:v>0.68109574593912636</c:v>
                </c:pt>
              </c:numCache>
            </c:numRef>
          </c:val>
          <c:extLst>
            <c:ext xmlns:c16="http://schemas.microsoft.com/office/drawing/2014/chart" uri="{C3380CC4-5D6E-409C-BE32-E72D297353CC}">
              <c16:uniqueId val="{00000008-3B29-474B-A2B0-5C6E7FBA3A62}"/>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400" b="0">
          <a:solidFill>
            <a:schemeClr val="tx1">
              <a:lumMod val="50000"/>
            </a:schemeClr>
          </a:solidFill>
          <a:latin typeface="Eina 03 Regular" panose="02000000000000000000" pitchFamily="50"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50000"/>
                  </a:schemeClr>
                </a:solidFill>
                <a:latin typeface="+mn-lt"/>
                <a:ea typeface="+mn-ea"/>
                <a:cs typeface="+mn-cs"/>
              </a:defRPr>
            </a:pPr>
            <a:r>
              <a:rPr lang="en-US"/>
              <a:t>EMEA</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50000"/>
                </a:schemeClr>
              </a:solidFill>
              <a:latin typeface="+mn-lt"/>
              <a:ea typeface="+mn-ea"/>
              <a:cs typeface="+mn-cs"/>
            </a:defRPr>
          </a:pPr>
          <a:endParaRPr lang="en-US"/>
        </a:p>
      </c:txPr>
    </c:title>
    <c:autoTitleDeleted val="0"/>
    <c:plotArea>
      <c:layout/>
      <c:pieChart>
        <c:varyColors val="1"/>
        <c:ser>
          <c:idx val="0"/>
          <c:order val="0"/>
          <c:tx>
            <c:strRef>
              <c:f>Table!$D$21</c:f>
              <c:strCache>
                <c:ptCount val="1"/>
                <c:pt idx="0">
                  <c:v>EMEA</c:v>
                </c:pt>
              </c:strCache>
            </c:strRef>
          </c:tx>
          <c:dPt>
            <c:idx val="0"/>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1-B968-4FCD-A4B5-0D7CDC08A7A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968-4FCD-A4B5-0D7CDC08A7A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968-4FCD-A4B5-0D7CDC08A7AE}"/>
              </c:ext>
            </c:extLst>
          </c:dPt>
          <c:dPt>
            <c:idx val="3"/>
            <c:bubble3D val="0"/>
            <c:spPr>
              <a:solidFill>
                <a:srgbClr val="006E62"/>
              </a:solidFill>
              <a:ln w="19050">
                <a:solidFill>
                  <a:schemeClr val="lt1"/>
                </a:solidFill>
              </a:ln>
              <a:effectLst/>
            </c:spPr>
            <c:extLst>
              <c:ext xmlns:c16="http://schemas.microsoft.com/office/drawing/2014/chart" uri="{C3380CC4-5D6E-409C-BE32-E72D297353CC}">
                <c16:uniqueId val="{00000007-B968-4FCD-A4B5-0D7CDC08A7AE}"/>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Table!$A$22:$A$25</c:f>
              <c:strCache>
                <c:ptCount val="4"/>
                <c:pt idx="0">
                  <c:v>Doctoral</c:v>
                </c:pt>
                <c:pt idx="1">
                  <c:v>Masters Generalist</c:v>
                </c:pt>
                <c:pt idx="2">
                  <c:v>Specialized Masters</c:v>
                </c:pt>
                <c:pt idx="3">
                  <c:v>Undergraduate</c:v>
                </c:pt>
              </c:strCache>
            </c:strRef>
          </c:cat>
          <c:val>
            <c:numRef>
              <c:f>Table!$D$22:$D$25</c:f>
              <c:numCache>
                <c:formatCode>0.0%</c:formatCode>
                <c:ptCount val="4"/>
                <c:pt idx="0">
                  <c:v>2.3093261316503938E-2</c:v>
                </c:pt>
                <c:pt idx="1">
                  <c:v>0.14841830411828336</c:v>
                </c:pt>
                <c:pt idx="2">
                  <c:v>0.21639075338295236</c:v>
                </c:pt>
                <c:pt idx="3">
                  <c:v>0.61209768118226038</c:v>
                </c:pt>
              </c:numCache>
            </c:numRef>
          </c:val>
          <c:extLst>
            <c:ext xmlns:c16="http://schemas.microsoft.com/office/drawing/2014/chart" uri="{C3380CC4-5D6E-409C-BE32-E72D297353CC}">
              <c16:uniqueId val="{00000008-B968-4FCD-A4B5-0D7CDC08A7AE}"/>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400" b="0">
          <a:solidFill>
            <a:schemeClr val="tx1">
              <a:lumMod val="50000"/>
            </a:schemeClr>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50000"/>
                  </a:schemeClr>
                </a:solidFill>
                <a:latin typeface="Eina 03 Regular" panose="02000000000000000000" pitchFamily="50" charset="0"/>
                <a:ea typeface="+mn-ea"/>
                <a:cs typeface="+mn-cs"/>
              </a:defRPr>
            </a:pPr>
            <a:r>
              <a:rPr lang="en-US"/>
              <a:t>Global</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50000"/>
                </a:schemeClr>
              </a:solidFill>
              <a:latin typeface="Eina 03 Regular" panose="02000000000000000000" pitchFamily="50" charset="0"/>
              <a:ea typeface="+mn-ea"/>
              <a:cs typeface="+mn-cs"/>
            </a:defRPr>
          </a:pPr>
          <a:endParaRPr lang="en-US"/>
        </a:p>
      </c:txPr>
    </c:title>
    <c:autoTitleDeleted val="0"/>
    <c:plotArea>
      <c:layout/>
      <c:pieChart>
        <c:varyColors val="1"/>
        <c:ser>
          <c:idx val="0"/>
          <c:order val="0"/>
          <c:tx>
            <c:strRef>
              <c:f>Table!$E$21</c:f>
              <c:strCache>
                <c:ptCount val="1"/>
                <c:pt idx="0">
                  <c:v>Global</c:v>
                </c:pt>
              </c:strCache>
            </c:strRef>
          </c:tx>
          <c:dPt>
            <c:idx val="0"/>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1-E12D-476A-81E9-215B980D2B7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12D-476A-81E9-215B980D2B7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12D-476A-81E9-215B980D2B71}"/>
              </c:ext>
            </c:extLst>
          </c:dPt>
          <c:dPt>
            <c:idx val="3"/>
            <c:bubble3D val="0"/>
            <c:spPr>
              <a:solidFill>
                <a:srgbClr val="006E62"/>
              </a:solidFill>
              <a:ln w="19050">
                <a:solidFill>
                  <a:schemeClr val="lt1"/>
                </a:solidFill>
              </a:ln>
              <a:effectLst/>
            </c:spPr>
            <c:extLst>
              <c:ext xmlns:c16="http://schemas.microsoft.com/office/drawing/2014/chart" uri="{C3380CC4-5D6E-409C-BE32-E72D297353CC}">
                <c16:uniqueId val="{00000007-E12D-476A-81E9-215B980D2B71}"/>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Eina 03 Regular" panose="02000000000000000000" pitchFamily="50" charset="0"/>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Table!$A$22:$A$25</c:f>
              <c:strCache>
                <c:ptCount val="4"/>
                <c:pt idx="0">
                  <c:v>Doctoral</c:v>
                </c:pt>
                <c:pt idx="1">
                  <c:v>Masters Generalist</c:v>
                </c:pt>
                <c:pt idx="2">
                  <c:v>Specialized Masters</c:v>
                </c:pt>
                <c:pt idx="3">
                  <c:v>Undergraduate</c:v>
                </c:pt>
              </c:strCache>
            </c:strRef>
          </c:cat>
          <c:val>
            <c:numRef>
              <c:f>Table!$E$22:$E$25</c:f>
              <c:numCache>
                <c:formatCode>0.0%</c:formatCode>
                <c:ptCount val="4"/>
                <c:pt idx="0">
                  <c:v>1.4129251157627419E-2</c:v>
                </c:pt>
                <c:pt idx="1">
                  <c:v>0.13365188393690794</c:v>
                </c:pt>
                <c:pt idx="2">
                  <c:v>0.11686887749724018</c:v>
                </c:pt>
                <c:pt idx="3">
                  <c:v>0.73534998740822444</c:v>
                </c:pt>
              </c:numCache>
            </c:numRef>
          </c:val>
          <c:extLst>
            <c:ext xmlns:c16="http://schemas.microsoft.com/office/drawing/2014/chart" uri="{C3380CC4-5D6E-409C-BE32-E72D297353CC}">
              <c16:uniqueId val="{00000008-E12D-476A-81E9-215B980D2B71}"/>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400" b="0">
          <a:solidFill>
            <a:schemeClr val="tx1">
              <a:lumMod val="50000"/>
            </a:schemeClr>
          </a:solidFill>
          <a:latin typeface="Eina 03 Regular" panose="02000000000000000000" pitchFamily="50"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F67436-79FC-4B74-97BC-B76B733B125D}" type="doc">
      <dgm:prSet loTypeId="urn:microsoft.com/office/officeart/2005/8/layout/chevron1" loCatId="process" qsTypeId="urn:microsoft.com/office/officeart/2005/8/quickstyle/simple4" qsCatId="simple" csTypeId="urn:microsoft.com/office/officeart/2005/8/colors/accent1_4" csCatId="accent1" phldr="1"/>
      <dgm:spPr/>
      <dgm:t>
        <a:bodyPr/>
        <a:lstStyle/>
        <a:p>
          <a:endParaRPr lang="en-US"/>
        </a:p>
      </dgm:t>
    </dgm:pt>
    <dgm:pt modelId="{605BAF73-3353-4F49-BAC9-1EC3813B04FF}">
      <dgm:prSet phldrT="[Text]"/>
      <dgm:spPr/>
      <dgm:t>
        <a:bodyPr/>
        <a:lstStyle/>
        <a:p>
          <a:r>
            <a:rPr lang="en-US" dirty="0"/>
            <a:t>Eligibility Application Accepted</a:t>
          </a:r>
        </a:p>
      </dgm:t>
    </dgm:pt>
    <dgm:pt modelId="{162AC04E-9D10-451A-9E0A-3AF4323604E6}" type="parTrans" cxnId="{5BC4FB05-B111-40FC-8346-ABA7A9FD288C}">
      <dgm:prSet/>
      <dgm:spPr/>
      <dgm:t>
        <a:bodyPr/>
        <a:lstStyle/>
        <a:p>
          <a:endParaRPr lang="en-US"/>
        </a:p>
      </dgm:t>
    </dgm:pt>
    <dgm:pt modelId="{4A32179A-4C6A-4837-8991-C56A38BE42F6}" type="sibTrans" cxnId="{5BC4FB05-B111-40FC-8346-ABA7A9FD288C}">
      <dgm:prSet/>
      <dgm:spPr/>
      <dgm:t>
        <a:bodyPr/>
        <a:lstStyle/>
        <a:p>
          <a:endParaRPr lang="en-US"/>
        </a:p>
      </dgm:t>
    </dgm:pt>
    <dgm:pt modelId="{84F6FE32-A1E1-472F-B3DB-8B4F989EA433}">
      <dgm:prSet phldrT="[Text]"/>
      <dgm:spPr/>
      <dgm:t>
        <a:bodyPr/>
        <a:lstStyle/>
        <a:p>
          <a:r>
            <a:rPr lang="en-US" dirty="0"/>
            <a:t>initial Self Evaluation Report Accepted</a:t>
          </a:r>
        </a:p>
      </dgm:t>
    </dgm:pt>
    <dgm:pt modelId="{B459525A-6A04-45AA-943C-103EB4AE5908}" type="parTrans" cxnId="{EB9C8654-D189-4A19-ABA6-4341F98EAC38}">
      <dgm:prSet/>
      <dgm:spPr/>
      <dgm:t>
        <a:bodyPr/>
        <a:lstStyle/>
        <a:p>
          <a:endParaRPr lang="en-US"/>
        </a:p>
      </dgm:t>
    </dgm:pt>
    <dgm:pt modelId="{62CCAD56-DC8E-4105-BF71-A8C6CCE53B84}" type="sibTrans" cxnId="{EB9C8654-D189-4A19-ABA6-4341F98EAC38}">
      <dgm:prSet/>
      <dgm:spPr/>
      <dgm:t>
        <a:bodyPr/>
        <a:lstStyle/>
        <a:p>
          <a:endParaRPr lang="en-US"/>
        </a:p>
      </dgm:t>
    </dgm:pt>
    <dgm:pt modelId="{BF2DB7DD-DD76-4326-A247-A6A497B8DCC5}">
      <dgm:prSet phldrT="[Text]"/>
      <dgm:spPr/>
      <dgm:t>
        <a:bodyPr/>
        <a:lstStyle/>
        <a:p>
          <a:r>
            <a:rPr lang="en-US" dirty="0"/>
            <a:t>Progress Reports Reviewed</a:t>
          </a:r>
        </a:p>
      </dgm:t>
    </dgm:pt>
    <dgm:pt modelId="{D2A2E4E1-95DF-4521-9997-D4E7A738552A}" type="parTrans" cxnId="{0896959A-B769-4410-B492-7AF4AA8F66BF}">
      <dgm:prSet/>
      <dgm:spPr/>
      <dgm:t>
        <a:bodyPr/>
        <a:lstStyle/>
        <a:p>
          <a:endParaRPr lang="en-US"/>
        </a:p>
      </dgm:t>
    </dgm:pt>
    <dgm:pt modelId="{23046C0D-793E-4076-9C8A-D132C475E1B5}" type="sibTrans" cxnId="{0896959A-B769-4410-B492-7AF4AA8F66BF}">
      <dgm:prSet/>
      <dgm:spPr/>
      <dgm:t>
        <a:bodyPr/>
        <a:lstStyle/>
        <a:p>
          <a:endParaRPr lang="en-US"/>
        </a:p>
      </dgm:t>
    </dgm:pt>
    <dgm:pt modelId="{6CCC801C-E507-4B76-8F90-78FAA673F12F}">
      <dgm:prSet phldrT="[Text]"/>
      <dgm:spPr>
        <a:ln>
          <a:solidFill>
            <a:schemeClr val="tx1"/>
          </a:solidFill>
        </a:ln>
      </dgm:spPr>
      <dgm:t>
        <a:bodyPr lIns="0" tIns="0" rIns="0" bIns="0"/>
        <a:lstStyle/>
        <a:p>
          <a:r>
            <a:rPr lang="en-US" dirty="0"/>
            <a:t>Invitation To Apply</a:t>
          </a:r>
        </a:p>
      </dgm:t>
    </dgm:pt>
    <dgm:pt modelId="{F256ADE2-2F02-4B13-833D-0BF4788AB071}" type="parTrans" cxnId="{9759BB4B-C470-459C-9865-0A6284D18DCC}">
      <dgm:prSet/>
      <dgm:spPr/>
      <dgm:t>
        <a:bodyPr/>
        <a:lstStyle/>
        <a:p>
          <a:endParaRPr lang="en-US"/>
        </a:p>
      </dgm:t>
    </dgm:pt>
    <dgm:pt modelId="{1057CFD9-6D07-44A2-9239-99E120D566B5}" type="sibTrans" cxnId="{9759BB4B-C470-459C-9865-0A6284D18DCC}">
      <dgm:prSet/>
      <dgm:spPr/>
      <dgm:t>
        <a:bodyPr/>
        <a:lstStyle/>
        <a:p>
          <a:endParaRPr lang="en-US"/>
        </a:p>
      </dgm:t>
    </dgm:pt>
    <dgm:pt modelId="{F7B60D0D-AAD6-4CAC-8EA0-4012E15C8DA7}">
      <dgm:prSet phldrT="[Text]"/>
      <dgm:spPr/>
      <dgm:t>
        <a:bodyPr/>
        <a:lstStyle/>
        <a:p>
          <a:r>
            <a:rPr lang="en-US" dirty="0"/>
            <a:t>Visit</a:t>
          </a:r>
        </a:p>
      </dgm:t>
    </dgm:pt>
    <dgm:pt modelId="{EF7D6CB8-DD4C-4E02-B71C-016189174302}" type="parTrans" cxnId="{0CF3E7CB-1C2C-4804-9136-90E9DDFA3442}">
      <dgm:prSet/>
      <dgm:spPr/>
      <dgm:t>
        <a:bodyPr/>
        <a:lstStyle/>
        <a:p>
          <a:endParaRPr lang="en-US"/>
        </a:p>
      </dgm:t>
    </dgm:pt>
    <dgm:pt modelId="{EB7EEFCA-C3F9-44BA-BCB5-A8419DBE677C}" type="sibTrans" cxnId="{0CF3E7CB-1C2C-4804-9136-90E9DDFA3442}">
      <dgm:prSet/>
      <dgm:spPr/>
      <dgm:t>
        <a:bodyPr/>
        <a:lstStyle/>
        <a:p>
          <a:endParaRPr lang="en-US"/>
        </a:p>
      </dgm:t>
    </dgm:pt>
    <dgm:pt modelId="{91B61DA5-8830-436B-B439-D34BAA79E2A4}">
      <dgm:prSet phldrT="[Text]"/>
      <dgm:spPr/>
      <dgm:t>
        <a:bodyPr/>
        <a:lstStyle/>
        <a:p>
          <a:r>
            <a:rPr lang="en-US" dirty="0"/>
            <a:t>Final Self-Evaluation Report Reviewed</a:t>
          </a:r>
        </a:p>
      </dgm:t>
    </dgm:pt>
    <dgm:pt modelId="{B362F513-A8B9-4BD9-9D08-1D3EECB53D5D}" type="parTrans" cxnId="{F0ED825C-7A62-4AA6-8C36-A7A3CFE351BE}">
      <dgm:prSet/>
      <dgm:spPr/>
      <dgm:t>
        <a:bodyPr/>
        <a:lstStyle/>
        <a:p>
          <a:endParaRPr lang="en-US"/>
        </a:p>
      </dgm:t>
    </dgm:pt>
    <dgm:pt modelId="{5347AAB0-10E3-4B58-9D1A-5A7DBDE69F4A}" type="sibTrans" cxnId="{F0ED825C-7A62-4AA6-8C36-A7A3CFE351BE}">
      <dgm:prSet/>
      <dgm:spPr/>
      <dgm:t>
        <a:bodyPr/>
        <a:lstStyle/>
        <a:p>
          <a:endParaRPr lang="en-US"/>
        </a:p>
      </dgm:t>
    </dgm:pt>
    <dgm:pt modelId="{21CF9838-50E6-4DF0-8571-06C0377473D4}" type="pres">
      <dgm:prSet presAssocID="{66F67436-79FC-4B74-97BC-B76B733B125D}" presName="Name0" presStyleCnt="0">
        <dgm:presLayoutVars>
          <dgm:dir/>
          <dgm:animLvl val="lvl"/>
          <dgm:resizeHandles val="exact"/>
        </dgm:presLayoutVars>
      </dgm:prSet>
      <dgm:spPr/>
    </dgm:pt>
    <dgm:pt modelId="{73E4AA88-1E46-47FB-B675-9AC3B3A7A146}" type="pres">
      <dgm:prSet presAssocID="{605BAF73-3353-4F49-BAC9-1EC3813B04FF}" presName="parTxOnly" presStyleLbl="node1" presStyleIdx="0" presStyleCnt="6" custLinFactNeighborX="-3942">
        <dgm:presLayoutVars>
          <dgm:chMax val="0"/>
          <dgm:chPref val="0"/>
          <dgm:bulletEnabled val="1"/>
        </dgm:presLayoutVars>
      </dgm:prSet>
      <dgm:spPr/>
    </dgm:pt>
    <dgm:pt modelId="{2558CA4B-4A48-4B5F-A624-4FC1BC9EF9EF}" type="pres">
      <dgm:prSet presAssocID="{4A32179A-4C6A-4837-8991-C56A38BE42F6}" presName="parTxOnlySpace" presStyleCnt="0"/>
      <dgm:spPr/>
    </dgm:pt>
    <dgm:pt modelId="{09C09D12-2EA4-4EF4-823C-F92121BEE7F2}" type="pres">
      <dgm:prSet presAssocID="{84F6FE32-A1E1-472F-B3DB-8B4F989EA433}" presName="parTxOnly" presStyleLbl="node1" presStyleIdx="1" presStyleCnt="6">
        <dgm:presLayoutVars>
          <dgm:chMax val="0"/>
          <dgm:chPref val="0"/>
          <dgm:bulletEnabled val="1"/>
        </dgm:presLayoutVars>
      </dgm:prSet>
      <dgm:spPr/>
    </dgm:pt>
    <dgm:pt modelId="{43EBD773-6B62-4A80-92EB-4656E640D30D}" type="pres">
      <dgm:prSet presAssocID="{62CCAD56-DC8E-4105-BF71-A8C6CCE53B84}" presName="parTxOnlySpace" presStyleCnt="0"/>
      <dgm:spPr/>
    </dgm:pt>
    <dgm:pt modelId="{AB5F788B-F42E-476C-AFC6-58B6F88A940B}" type="pres">
      <dgm:prSet presAssocID="{BF2DB7DD-DD76-4326-A247-A6A497B8DCC5}" presName="parTxOnly" presStyleLbl="node1" presStyleIdx="2" presStyleCnt="6">
        <dgm:presLayoutVars>
          <dgm:chMax val="0"/>
          <dgm:chPref val="0"/>
          <dgm:bulletEnabled val="1"/>
        </dgm:presLayoutVars>
      </dgm:prSet>
      <dgm:spPr/>
    </dgm:pt>
    <dgm:pt modelId="{E399CEAD-3547-4FEF-803C-AA3FC469B852}" type="pres">
      <dgm:prSet presAssocID="{23046C0D-793E-4076-9C8A-D132C475E1B5}" presName="parTxOnlySpace" presStyleCnt="0"/>
      <dgm:spPr/>
    </dgm:pt>
    <dgm:pt modelId="{9C90690D-4C89-480A-91A8-493CC987F871}" type="pres">
      <dgm:prSet presAssocID="{6CCC801C-E507-4B76-8F90-78FAA673F12F}" presName="parTxOnly" presStyleLbl="node1" presStyleIdx="3" presStyleCnt="6" custScaleX="78096" custScaleY="115877" custLinFactNeighborX="85556" custLinFactNeighborY="-846">
        <dgm:presLayoutVars>
          <dgm:chMax val="0"/>
          <dgm:chPref val="0"/>
          <dgm:bulletEnabled val="1"/>
        </dgm:presLayoutVars>
      </dgm:prSet>
      <dgm:spPr>
        <a:prstGeom prst="diamond">
          <a:avLst/>
        </a:prstGeom>
      </dgm:spPr>
    </dgm:pt>
    <dgm:pt modelId="{6F5D88FC-55E5-4F74-BFE0-EA7BC20DC04B}" type="pres">
      <dgm:prSet presAssocID="{1057CFD9-6D07-44A2-9239-99E120D566B5}" presName="parTxOnlySpace" presStyleCnt="0"/>
      <dgm:spPr/>
    </dgm:pt>
    <dgm:pt modelId="{5EAFB54B-D0DC-4297-BEAD-831485D47C68}" type="pres">
      <dgm:prSet presAssocID="{91B61DA5-8830-436B-B439-D34BAA79E2A4}" presName="parTxOnly" presStyleLbl="node1" presStyleIdx="4" presStyleCnt="6">
        <dgm:presLayoutVars>
          <dgm:chMax val="0"/>
          <dgm:chPref val="0"/>
          <dgm:bulletEnabled val="1"/>
        </dgm:presLayoutVars>
      </dgm:prSet>
      <dgm:spPr/>
    </dgm:pt>
    <dgm:pt modelId="{BACB8417-7A5D-42E9-8667-1C40A4DE6FF8}" type="pres">
      <dgm:prSet presAssocID="{5347AAB0-10E3-4B58-9D1A-5A7DBDE69F4A}" presName="parTxOnlySpace" presStyleCnt="0"/>
      <dgm:spPr/>
    </dgm:pt>
    <dgm:pt modelId="{CBE32A2F-D049-44D8-A316-3BC694575B07}" type="pres">
      <dgm:prSet presAssocID="{F7B60D0D-AAD6-4CAC-8EA0-4012E15C8DA7}" presName="parTxOnly" presStyleLbl="node1" presStyleIdx="5" presStyleCnt="6">
        <dgm:presLayoutVars>
          <dgm:chMax val="0"/>
          <dgm:chPref val="0"/>
          <dgm:bulletEnabled val="1"/>
        </dgm:presLayoutVars>
      </dgm:prSet>
      <dgm:spPr/>
    </dgm:pt>
  </dgm:ptLst>
  <dgm:cxnLst>
    <dgm:cxn modelId="{5BC4FB05-B111-40FC-8346-ABA7A9FD288C}" srcId="{66F67436-79FC-4B74-97BC-B76B733B125D}" destId="{605BAF73-3353-4F49-BAC9-1EC3813B04FF}" srcOrd="0" destOrd="0" parTransId="{162AC04E-9D10-451A-9E0A-3AF4323604E6}" sibTransId="{4A32179A-4C6A-4837-8991-C56A38BE42F6}"/>
    <dgm:cxn modelId="{EA3BBD2E-C108-4B96-A01E-0289C7E2BDE1}" type="presOf" srcId="{84F6FE32-A1E1-472F-B3DB-8B4F989EA433}" destId="{09C09D12-2EA4-4EF4-823C-F92121BEE7F2}" srcOrd="0" destOrd="0" presId="urn:microsoft.com/office/officeart/2005/8/layout/chevron1"/>
    <dgm:cxn modelId="{F0ED825C-7A62-4AA6-8C36-A7A3CFE351BE}" srcId="{66F67436-79FC-4B74-97BC-B76B733B125D}" destId="{91B61DA5-8830-436B-B439-D34BAA79E2A4}" srcOrd="4" destOrd="0" parTransId="{B362F513-A8B9-4BD9-9D08-1D3EECB53D5D}" sibTransId="{5347AAB0-10E3-4B58-9D1A-5A7DBDE69F4A}"/>
    <dgm:cxn modelId="{B3C13063-FF11-4B69-B5FD-5449D2935B69}" type="presOf" srcId="{6CCC801C-E507-4B76-8F90-78FAA673F12F}" destId="{9C90690D-4C89-480A-91A8-493CC987F871}" srcOrd="0" destOrd="0" presId="urn:microsoft.com/office/officeart/2005/8/layout/chevron1"/>
    <dgm:cxn modelId="{1188946A-1654-4483-9ED5-0CC26A4433F4}" type="presOf" srcId="{BF2DB7DD-DD76-4326-A247-A6A497B8DCC5}" destId="{AB5F788B-F42E-476C-AFC6-58B6F88A940B}" srcOrd="0" destOrd="0" presId="urn:microsoft.com/office/officeart/2005/8/layout/chevron1"/>
    <dgm:cxn modelId="{9759BB4B-C470-459C-9865-0A6284D18DCC}" srcId="{66F67436-79FC-4B74-97BC-B76B733B125D}" destId="{6CCC801C-E507-4B76-8F90-78FAA673F12F}" srcOrd="3" destOrd="0" parTransId="{F256ADE2-2F02-4B13-833D-0BF4788AB071}" sibTransId="{1057CFD9-6D07-44A2-9239-99E120D566B5}"/>
    <dgm:cxn modelId="{A9B51A53-F856-4B3E-BF19-46AC81AB6FAA}" type="presOf" srcId="{605BAF73-3353-4F49-BAC9-1EC3813B04FF}" destId="{73E4AA88-1E46-47FB-B675-9AC3B3A7A146}" srcOrd="0" destOrd="0" presId="urn:microsoft.com/office/officeart/2005/8/layout/chevron1"/>
    <dgm:cxn modelId="{EB9C8654-D189-4A19-ABA6-4341F98EAC38}" srcId="{66F67436-79FC-4B74-97BC-B76B733B125D}" destId="{84F6FE32-A1E1-472F-B3DB-8B4F989EA433}" srcOrd="1" destOrd="0" parTransId="{B459525A-6A04-45AA-943C-103EB4AE5908}" sibTransId="{62CCAD56-DC8E-4105-BF71-A8C6CCE53B84}"/>
    <dgm:cxn modelId="{2112C791-3A9B-4E26-A7CD-A1798111A896}" type="presOf" srcId="{91B61DA5-8830-436B-B439-D34BAA79E2A4}" destId="{5EAFB54B-D0DC-4297-BEAD-831485D47C68}" srcOrd="0" destOrd="0" presId="urn:microsoft.com/office/officeart/2005/8/layout/chevron1"/>
    <dgm:cxn modelId="{0896959A-B769-4410-B492-7AF4AA8F66BF}" srcId="{66F67436-79FC-4B74-97BC-B76B733B125D}" destId="{BF2DB7DD-DD76-4326-A247-A6A497B8DCC5}" srcOrd="2" destOrd="0" parTransId="{D2A2E4E1-95DF-4521-9997-D4E7A738552A}" sibTransId="{23046C0D-793E-4076-9C8A-D132C475E1B5}"/>
    <dgm:cxn modelId="{CA288EC7-7826-4CF0-B92E-77A5D8854362}" type="presOf" srcId="{66F67436-79FC-4B74-97BC-B76B733B125D}" destId="{21CF9838-50E6-4DF0-8571-06C0377473D4}" srcOrd="0" destOrd="0" presId="urn:microsoft.com/office/officeart/2005/8/layout/chevron1"/>
    <dgm:cxn modelId="{0CF3E7CB-1C2C-4804-9136-90E9DDFA3442}" srcId="{66F67436-79FC-4B74-97BC-B76B733B125D}" destId="{F7B60D0D-AAD6-4CAC-8EA0-4012E15C8DA7}" srcOrd="5" destOrd="0" parTransId="{EF7D6CB8-DD4C-4E02-B71C-016189174302}" sibTransId="{EB7EEFCA-C3F9-44BA-BCB5-A8419DBE677C}"/>
    <dgm:cxn modelId="{8E44A3E8-FD5C-4B27-9BA8-C1713B6A7A3D}" type="presOf" srcId="{F7B60D0D-AAD6-4CAC-8EA0-4012E15C8DA7}" destId="{CBE32A2F-D049-44D8-A316-3BC694575B07}" srcOrd="0" destOrd="0" presId="urn:microsoft.com/office/officeart/2005/8/layout/chevron1"/>
    <dgm:cxn modelId="{24683F3F-68CD-4D42-B4BE-1BD80A3B827F}" type="presParOf" srcId="{21CF9838-50E6-4DF0-8571-06C0377473D4}" destId="{73E4AA88-1E46-47FB-B675-9AC3B3A7A146}" srcOrd="0" destOrd="0" presId="urn:microsoft.com/office/officeart/2005/8/layout/chevron1"/>
    <dgm:cxn modelId="{A645CFF1-6C1D-4F23-B1B4-5D97074642A9}" type="presParOf" srcId="{21CF9838-50E6-4DF0-8571-06C0377473D4}" destId="{2558CA4B-4A48-4B5F-A624-4FC1BC9EF9EF}" srcOrd="1" destOrd="0" presId="urn:microsoft.com/office/officeart/2005/8/layout/chevron1"/>
    <dgm:cxn modelId="{9FA2F2C7-7179-4AFF-B1BA-315EB5E5674E}" type="presParOf" srcId="{21CF9838-50E6-4DF0-8571-06C0377473D4}" destId="{09C09D12-2EA4-4EF4-823C-F92121BEE7F2}" srcOrd="2" destOrd="0" presId="urn:microsoft.com/office/officeart/2005/8/layout/chevron1"/>
    <dgm:cxn modelId="{2F2C5452-67EF-4D63-86B1-9442F778EA15}" type="presParOf" srcId="{21CF9838-50E6-4DF0-8571-06C0377473D4}" destId="{43EBD773-6B62-4A80-92EB-4656E640D30D}" srcOrd="3" destOrd="0" presId="urn:microsoft.com/office/officeart/2005/8/layout/chevron1"/>
    <dgm:cxn modelId="{F95CDEEC-BD45-4D4E-9AF2-D32B6FFAEF7A}" type="presParOf" srcId="{21CF9838-50E6-4DF0-8571-06C0377473D4}" destId="{AB5F788B-F42E-476C-AFC6-58B6F88A940B}" srcOrd="4" destOrd="0" presId="urn:microsoft.com/office/officeart/2005/8/layout/chevron1"/>
    <dgm:cxn modelId="{402F7242-C78A-4B7B-97E8-9B1DF482B429}" type="presParOf" srcId="{21CF9838-50E6-4DF0-8571-06C0377473D4}" destId="{E399CEAD-3547-4FEF-803C-AA3FC469B852}" srcOrd="5" destOrd="0" presId="urn:microsoft.com/office/officeart/2005/8/layout/chevron1"/>
    <dgm:cxn modelId="{E804E5CD-E601-4EB7-87D4-4B3891665A2B}" type="presParOf" srcId="{21CF9838-50E6-4DF0-8571-06C0377473D4}" destId="{9C90690D-4C89-480A-91A8-493CC987F871}" srcOrd="6" destOrd="0" presId="urn:microsoft.com/office/officeart/2005/8/layout/chevron1"/>
    <dgm:cxn modelId="{7A01C487-E50D-4338-9E9D-E957F580FCC3}" type="presParOf" srcId="{21CF9838-50E6-4DF0-8571-06C0377473D4}" destId="{6F5D88FC-55E5-4F74-BFE0-EA7BC20DC04B}" srcOrd="7" destOrd="0" presId="urn:microsoft.com/office/officeart/2005/8/layout/chevron1"/>
    <dgm:cxn modelId="{B1B643F7-7862-462F-A295-B80283F530C4}" type="presParOf" srcId="{21CF9838-50E6-4DF0-8571-06C0377473D4}" destId="{5EAFB54B-D0DC-4297-BEAD-831485D47C68}" srcOrd="8" destOrd="0" presId="urn:microsoft.com/office/officeart/2005/8/layout/chevron1"/>
    <dgm:cxn modelId="{12FFADBB-C6E3-4E03-BF68-DCA3A3CE5D13}" type="presParOf" srcId="{21CF9838-50E6-4DF0-8571-06C0377473D4}" destId="{BACB8417-7A5D-42E9-8667-1C40A4DE6FF8}" srcOrd="9" destOrd="0" presId="urn:microsoft.com/office/officeart/2005/8/layout/chevron1"/>
    <dgm:cxn modelId="{558791D8-F6B3-4015-96D1-237B559ACCC1}" type="presParOf" srcId="{21CF9838-50E6-4DF0-8571-06C0377473D4}" destId="{CBE32A2F-D049-44D8-A316-3BC694575B07}"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8F10A37-A9F7-4511-9376-0586AF2387B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CEAB1EE-D77C-4E04-AFB4-0EC8521C16C0}">
      <dgm:prSet/>
      <dgm:spPr/>
      <dgm:t>
        <a:bodyPr/>
        <a:lstStyle/>
        <a:p>
          <a:pPr>
            <a:lnSpc>
              <a:spcPct val="100000"/>
            </a:lnSpc>
          </a:pPr>
          <a:r>
            <a:rPr lang="en-US" dirty="0"/>
            <a:t>Same as before only classification is by discipline, not organizational structure, which often yields departmental ratios that are meaningless</a:t>
          </a:r>
        </a:p>
      </dgm:t>
    </dgm:pt>
    <dgm:pt modelId="{2244A981-86CF-4814-BD16-CBACE7ADA981}" type="parTrans" cxnId="{A9360EBC-67D2-4857-ABE3-15FB0D89A00E}">
      <dgm:prSet/>
      <dgm:spPr/>
      <dgm:t>
        <a:bodyPr/>
        <a:lstStyle/>
        <a:p>
          <a:endParaRPr lang="en-US"/>
        </a:p>
      </dgm:t>
    </dgm:pt>
    <dgm:pt modelId="{DBAC6826-DDAF-4DE5-8EFD-6E828753A9BE}" type="sibTrans" cxnId="{A9360EBC-67D2-4857-ABE3-15FB0D89A00E}">
      <dgm:prSet/>
      <dgm:spPr/>
      <dgm:t>
        <a:bodyPr/>
        <a:lstStyle/>
        <a:p>
          <a:endParaRPr lang="en-US"/>
        </a:p>
      </dgm:t>
    </dgm:pt>
    <dgm:pt modelId="{A55AAC67-3AE4-4350-A14C-3189C1398B59}">
      <dgm:prSet/>
      <dgm:spPr/>
      <dgm:t>
        <a:bodyPr/>
        <a:lstStyle/>
        <a:p>
          <a:pPr>
            <a:lnSpc>
              <a:spcPct val="100000"/>
            </a:lnSpc>
          </a:pPr>
          <a:r>
            <a:rPr lang="en-US" dirty="0"/>
            <a:t>The taxonomy includes common fields, courses, modules but does not purport to include every possible subcomponent. Industry specialty offerings are limitless. Placeholders provided where necessary</a:t>
          </a:r>
        </a:p>
      </dgm:t>
    </dgm:pt>
    <dgm:pt modelId="{33625D91-73C2-4BB7-8727-6D931101D451}" type="parTrans" cxnId="{51351630-96EB-41CA-AB51-A45DD3A6F5C6}">
      <dgm:prSet/>
      <dgm:spPr/>
      <dgm:t>
        <a:bodyPr/>
        <a:lstStyle/>
        <a:p>
          <a:endParaRPr lang="en-US"/>
        </a:p>
      </dgm:t>
    </dgm:pt>
    <dgm:pt modelId="{40C8097F-C3B5-4FD2-A044-DFE73E97D348}" type="sibTrans" cxnId="{51351630-96EB-41CA-AB51-A45DD3A6F5C6}">
      <dgm:prSet/>
      <dgm:spPr/>
      <dgm:t>
        <a:bodyPr/>
        <a:lstStyle/>
        <a:p>
          <a:endParaRPr lang="en-US"/>
        </a:p>
      </dgm:t>
    </dgm:pt>
    <dgm:pt modelId="{DEE61179-3347-4277-A488-4B200171B73D}">
      <dgm:prSet/>
      <dgm:spPr/>
      <dgm:t>
        <a:bodyPr/>
        <a:lstStyle/>
        <a:p>
          <a:pPr>
            <a:lnSpc>
              <a:spcPct val="100000"/>
            </a:lnSpc>
          </a:pPr>
          <a:r>
            <a:rPr lang="en-US"/>
            <a:t>In preparing tables 3-1, 3-2 and 8-1, faculty should be placed within the appropriate discipline</a:t>
          </a:r>
        </a:p>
      </dgm:t>
    </dgm:pt>
    <dgm:pt modelId="{4847B136-B8D1-45E9-BA87-E4090048E5D0}" type="parTrans" cxnId="{09F042E7-DFD7-4BCC-BC1C-EFDBF75CFDA3}">
      <dgm:prSet/>
      <dgm:spPr/>
      <dgm:t>
        <a:bodyPr/>
        <a:lstStyle/>
        <a:p>
          <a:endParaRPr lang="en-US"/>
        </a:p>
      </dgm:t>
    </dgm:pt>
    <dgm:pt modelId="{34BCEA57-0F52-46D8-9588-CC29D8D3D256}" type="sibTrans" cxnId="{09F042E7-DFD7-4BCC-BC1C-EFDBF75CFDA3}">
      <dgm:prSet/>
      <dgm:spPr/>
      <dgm:t>
        <a:bodyPr/>
        <a:lstStyle/>
        <a:p>
          <a:endParaRPr lang="en-US"/>
        </a:p>
      </dgm:t>
    </dgm:pt>
    <dgm:pt modelId="{7C0414DE-978F-448C-9AA6-7FEF25BB1937}" type="pres">
      <dgm:prSet presAssocID="{88F10A37-A9F7-4511-9376-0586AF2387BB}" presName="root" presStyleCnt="0">
        <dgm:presLayoutVars>
          <dgm:dir/>
          <dgm:resizeHandles val="exact"/>
        </dgm:presLayoutVars>
      </dgm:prSet>
      <dgm:spPr/>
    </dgm:pt>
    <dgm:pt modelId="{CE8995F1-46F3-4F34-B40B-98AA50D10F09}" type="pres">
      <dgm:prSet presAssocID="{BCEAB1EE-D77C-4E04-AFB4-0EC8521C16C0}" presName="compNode" presStyleCnt="0"/>
      <dgm:spPr/>
    </dgm:pt>
    <dgm:pt modelId="{9495088C-D802-4A88-ADC1-86E5787E17D0}" type="pres">
      <dgm:prSet presAssocID="{BCEAB1EE-D77C-4E04-AFB4-0EC8521C16C0}" presName="bgRect" presStyleLbl="bgShp" presStyleIdx="0" presStyleCnt="3"/>
      <dgm:spPr/>
    </dgm:pt>
    <dgm:pt modelId="{96219104-31C7-4DC2-8710-A924360753AC}" type="pres">
      <dgm:prSet presAssocID="{BCEAB1EE-D77C-4E04-AFB4-0EC8521C16C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265F9467-789F-4208-9EC6-858205EA930B}" type="pres">
      <dgm:prSet presAssocID="{BCEAB1EE-D77C-4E04-AFB4-0EC8521C16C0}" presName="spaceRect" presStyleCnt="0"/>
      <dgm:spPr/>
    </dgm:pt>
    <dgm:pt modelId="{1DE1FBDB-7447-4DA8-B1B0-48C6BF9A9557}" type="pres">
      <dgm:prSet presAssocID="{BCEAB1EE-D77C-4E04-AFB4-0EC8521C16C0}" presName="parTx" presStyleLbl="revTx" presStyleIdx="0" presStyleCnt="3">
        <dgm:presLayoutVars>
          <dgm:chMax val="0"/>
          <dgm:chPref val="0"/>
        </dgm:presLayoutVars>
      </dgm:prSet>
      <dgm:spPr/>
    </dgm:pt>
    <dgm:pt modelId="{454F2F2C-7DC2-427A-AC85-2AEADD342423}" type="pres">
      <dgm:prSet presAssocID="{DBAC6826-DDAF-4DE5-8EFD-6E828753A9BE}" presName="sibTrans" presStyleCnt="0"/>
      <dgm:spPr/>
    </dgm:pt>
    <dgm:pt modelId="{615E94EF-E106-498D-B19E-C3044285CF88}" type="pres">
      <dgm:prSet presAssocID="{A55AAC67-3AE4-4350-A14C-3189C1398B59}" presName="compNode" presStyleCnt="0"/>
      <dgm:spPr/>
    </dgm:pt>
    <dgm:pt modelId="{6A85AB6D-FC24-4DF9-8A86-C60562EFE9D8}" type="pres">
      <dgm:prSet presAssocID="{A55AAC67-3AE4-4350-A14C-3189C1398B59}" presName="bgRect" presStyleLbl="bgShp" presStyleIdx="1" presStyleCnt="3"/>
      <dgm:spPr/>
    </dgm:pt>
    <dgm:pt modelId="{22320537-2FF8-4719-B43D-E600D4C6B527}" type="pres">
      <dgm:prSet presAssocID="{A55AAC67-3AE4-4350-A14C-3189C1398B5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2AE15097-E690-4F9F-89D2-DF1988A8AD34}" type="pres">
      <dgm:prSet presAssocID="{A55AAC67-3AE4-4350-A14C-3189C1398B59}" presName="spaceRect" presStyleCnt="0"/>
      <dgm:spPr/>
    </dgm:pt>
    <dgm:pt modelId="{9C0FE928-71D1-4F5D-B145-ED9268920876}" type="pres">
      <dgm:prSet presAssocID="{A55AAC67-3AE4-4350-A14C-3189C1398B59}" presName="parTx" presStyleLbl="revTx" presStyleIdx="1" presStyleCnt="3">
        <dgm:presLayoutVars>
          <dgm:chMax val="0"/>
          <dgm:chPref val="0"/>
        </dgm:presLayoutVars>
      </dgm:prSet>
      <dgm:spPr/>
    </dgm:pt>
    <dgm:pt modelId="{AC874568-AB34-4B21-AB3B-05F05A59CBDE}" type="pres">
      <dgm:prSet presAssocID="{40C8097F-C3B5-4FD2-A044-DFE73E97D348}" presName="sibTrans" presStyleCnt="0"/>
      <dgm:spPr/>
    </dgm:pt>
    <dgm:pt modelId="{65C2CEA4-49C8-4961-AF24-BF39C78C1CA4}" type="pres">
      <dgm:prSet presAssocID="{DEE61179-3347-4277-A488-4B200171B73D}" presName="compNode" presStyleCnt="0"/>
      <dgm:spPr/>
    </dgm:pt>
    <dgm:pt modelId="{4DC89040-41A5-46D3-A75F-A936ED851F1C}" type="pres">
      <dgm:prSet presAssocID="{DEE61179-3347-4277-A488-4B200171B73D}" presName="bgRect" presStyleLbl="bgShp" presStyleIdx="2" presStyleCnt="3"/>
      <dgm:spPr/>
    </dgm:pt>
    <dgm:pt modelId="{79B4EBD6-8DEC-4650-A562-860DDF679B78}" type="pres">
      <dgm:prSet presAssocID="{DEE61179-3347-4277-A488-4B200171B73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DE53517C-1B11-43CF-902B-B1FC8712B097}" type="pres">
      <dgm:prSet presAssocID="{DEE61179-3347-4277-A488-4B200171B73D}" presName="spaceRect" presStyleCnt="0"/>
      <dgm:spPr/>
    </dgm:pt>
    <dgm:pt modelId="{4B166369-FBD8-4158-A8FA-F631C5B0C504}" type="pres">
      <dgm:prSet presAssocID="{DEE61179-3347-4277-A488-4B200171B73D}" presName="parTx" presStyleLbl="revTx" presStyleIdx="2" presStyleCnt="3">
        <dgm:presLayoutVars>
          <dgm:chMax val="0"/>
          <dgm:chPref val="0"/>
        </dgm:presLayoutVars>
      </dgm:prSet>
      <dgm:spPr/>
    </dgm:pt>
  </dgm:ptLst>
  <dgm:cxnLst>
    <dgm:cxn modelId="{446A8602-E776-4783-BC08-D41506C84A17}" type="presOf" srcId="{BCEAB1EE-D77C-4E04-AFB4-0EC8521C16C0}" destId="{1DE1FBDB-7447-4DA8-B1B0-48C6BF9A9557}" srcOrd="0" destOrd="0" presId="urn:microsoft.com/office/officeart/2018/2/layout/IconVerticalSolidList"/>
    <dgm:cxn modelId="{35E0DF21-142E-4255-B913-A9349E4CDF44}" type="presOf" srcId="{A55AAC67-3AE4-4350-A14C-3189C1398B59}" destId="{9C0FE928-71D1-4F5D-B145-ED9268920876}" srcOrd="0" destOrd="0" presId="urn:microsoft.com/office/officeart/2018/2/layout/IconVerticalSolidList"/>
    <dgm:cxn modelId="{51351630-96EB-41CA-AB51-A45DD3A6F5C6}" srcId="{88F10A37-A9F7-4511-9376-0586AF2387BB}" destId="{A55AAC67-3AE4-4350-A14C-3189C1398B59}" srcOrd="1" destOrd="0" parTransId="{33625D91-73C2-4BB7-8727-6D931101D451}" sibTransId="{40C8097F-C3B5-4FD2-A044-DFE73E97D348}"/>
    <dgm:cxn modelId="{48F4EC6A-9AAD-498F-9CC7-06B7E57E6F47}" type="presOf" srcId="{88F10A37-A9F7-4511-9376-0586AF2387BB}" destId="{7C0414DE-978F-448C-9AA6-7FEF25BB1937}" srcOrd="0" destOrd="0" presId="urn:microsoft.com/office/officeart/2018/2/layout/IconVerticalSolidList"/>
    <dgm:cxn modelId="{BFA9CA7E-0C29-40B2-B092-9DC32B60FDB2}" type="presOf" srcId="{DEE61179-3347-4277-A488-4B200171B73D}" destId="{4B166369-FBD8-4158-A8FA-F631C5B0C504}" srcOrd="0" destOrd="0" presId="urn:microsoft.com/office/officeart/2018/2/layout/IconVerticalSolidList"/>
    <dgm:cxn modelId="{A9360EBC-67D2-4857-ABE3-15FB0D89A00E}" srcId="{88F10A37-A9F7-4511-9376-0586AF2387BB}" destId="{BCEAB1EE-D77C-4E04-AFB4-0EC8521C16C0}" srcOrd="0" destOrd="0" parTransId="{2244A981-86CF-4814-BD16-CBACE7ADA981}" sibTransId="{DBAC6826-DDAF-4DE5-8EFD-6E828753A9BE}"/>
    <dgm:cxn modelId="{09F042E7-DFD7-4BCC-BC1C-EFDBF75CFDA3}" srcId="{88F10A37-A9F7-4511-9376-0586AF2387BB}" destId="{DEE61179-3347-4277-A488-4B200171B73D}" srcOrd="2" destOrd="0" parTransId="{4847B136-B8D1-45E9-BA87-E4090048E5D0}" sibTransId="{34BCEA57-0F52-46D8-9588-CC29D8D3D256}"/>
    <dgm:cxn modelId="{55BCCC60-BE32-4647-9E3C-1786F016CEC0}" type="presParOf" srcId="{7C0414DE-978F-448C-9AA6-7FEF25BB1937}" destId="{CE8995F1-46F3-4F34-B40B-98AA50D10F09}" srcOrd="0" destOrd="0" presId="urn:microsoft.com/office/officeart/2018/2/layout/IconVerticalSolidList"/>
    <dgm:cxn modelId="{C871123E-FE7F-4F61-85C8-1958F85BF14E}" type="presParOf" srcId="{CE8995F1-46F3-4F34-B40B-98AA50D10F09}" destId="{9495088C-D802-4A88-ADC1-86E5787E17D0}" srcOrd="0" destOrd="0" presId="urn:microsoft.com/office/officeart/2018/2/layout/IconVerticalSolidList"/>
    <dgm:cxn modelId="{DD76FCD6-464A-4106-B36C-BC2ABFCE151D}" type="presParOf" srcId="{CE8995F1-46F3-4F34-B40B-98AA50D10F09}" destId="{96219104-31C7-4DC2-8710-A924360753AC}" srcOrd="1" destOrd="0" presId="urn:microsoft.com/office/officeart/2018/2/layout/IconVerticalSolidList"/>
    <dgm:cxn modelId="{BA06FAA6-0630-46BE-9626-9E93CF608E86}" type="presParOf" srcId="{CE8995F1-46F3-4F34-B40B-98AA50D10F09}" destId="{265F9467-789F-4208-9EC6-858205EA930B}" srcOrd="2" destOrd="0" presId="urn:microsoft.com/office/officeart/2018/2/layout/IconVerticalSolidList"/>
    <dgm:cxn modelId="{90AD0653-2DBD-426B-8CC4-ED5F3CE4B37F}" type="presParOf" srcId="{CE8995F1-46F3-4F34-B40B-98AA50D10F09}" destId="{1DE1FBDB-7447-4DA8-B1B0-48C6BF9A9557}" srcOrd="3" destOrd="0" presId="urn:microsoft.com/office/officeart/2018/2/layout/IconVerticalSolidList"/>
    <dgm:cxn modelId="{C56315F0-396E-4581-BC8D-19099FABB2E3}" type="presParOf" srcId="{7C0414DE-978F-448C-9AA6-7FEF25BB1937}" destId="{454F2F2C-7DC2-427A-AC85-2AEADD342423}" srcOrd="1" destOrd="0" presId="urn:microsoft.com/office/officeart/2018/2/layout/IconVerticalSolidList"/>
    <dgm:cxn modelId="{1109792D-EB78-45C9-91BC-8E809F78FF5A}" type="presParOf" srcId="{7C0414DE-978F-448C-9AA6-7FEF25BB1937}" destId="{615E94EF-E106-498D-B19E-C3044285CF88}" srcOrd="2" destOrd="0" presId="urn:microsoft.com/office/officeart/2018/2/layout/IconVerticalSolidList"/>
    <dgm:cxn modelId="{FD7A5ABD-3AE1-44C9-97D7-CC2817F3D8A9}" type="presParOf" srcId="{615E94EF-E106-498D-B19E-C3044285CF88}" destId="{6A85AB6D-FC24-4DF9-8A86-C60562EFE9D8}" srcOrd="0" destOrd="0" presId="urn:microsoft.com/office/officeart/2018/2/layout/IconVerticalSolidList"/>
    <dgm:cxn modelId="{D099E80D-F5DA-4F2D-BEE1-F1D7D7DFA449}" type="presParOf" srcId="{615E94EF-E106-498D-B19E-C3044285CF88}" destId="{22320537-2FF8-4719-B43D-E600D4C6B527}" srcOrd="1" destOrd="0" presId="urn:microsoft.com/office/officeart/2018/2/layout/IconVerticalSolidList"/>
    <dgm:cxn modelId="{16BD88F7-7722-4E8D-9942-0FB7872E3134}" type="presParOf" srcId="{615E94EF-E106-498D-B19E-C3044285CF88}" destId="{2AE15097-E690-4F9F-89D2-DF1988A8AD34}" srcOrd="2" destOrd="0" presId="urn:microsoft.com/office/officeart/2018/2/layout/IconVerticalSolidList"/>
    <dgm:cxn modelId="{D133AF14-5B97-40EB-B037-92E05281D62B}" type="presParOf" srcId="{615E94EF-E106-498D-B19E-C3044285CF88}" destId="{9C0FE928-71D1-4F5D-B145-ED9268920876}" srcOrd="3" destOrd="0" presId="urn:microsoft.com/office/officeart/2018/2/layout/IconVerticalSolidList"/>
    <dgm:cxn modelId="{43710B7D-3983-4D26-9941-7B2A13A27F9C}" type="presParOf" srcId="{7C0414DE-978F-448C-9AA6-7FEF25BB1937}" destId="{AC874568-AB34-4B21-AB3B-05F05A59CBDE}" srcOrd="3" destOrd="0" presId="urn:microsoft.com/office/officeart/2018/2/layout/IconVerticalSolidList"/>
    <dgm:cxn modelId="{B2C17D20-638B-4E16-AB45-CD76FB0F18E1}" type="presParOf" srcId="{7C0414DE-978F-448C-9AA6-7FEF25BB1937}" destId="{65C2CEA4-49C8-4961-AF24-BF39C78C1CA4}" srcOrd="4" destOrd="0" presId="urn:microsoft.com/office/officeart/2018/2/layout/IconVerticalSolidList"/>
    <dgm:cxn modelId="{74E0DA32-511B-4097-99F4-EDB0D2F7E1E2}" type="presParOf" srcId="{65C2CEA4-49C8-4961-AF24-BF39C78C1CA4}" destId="{4DC89040-41A5-46D3-A75F-A936ED851F1C}" srcOrd="0" destOrd="0" presId="urn:microsoft.com/office/officeart/2018/2/layout/IconVerticalSolidList"/>
    <dgm:cxn modelId="{44CB3B20-A6A3-4D86-A3AF-C2AB4331DED5}" type="presParOf" srcId="{65C2CEA4-49C8-4961-AF24-BF39C78C1CA4}" destId="{79B4EBD6-8DEC-4650-A562-860DDF679B78}" srcOrd="1" destOrd="0" presId="urn:microsoft.com/office/officeart/2018/2/layout/IconVerticalSolidList"/>
    <dgm:cxn modelId="{4F0B8271-ED72-4E11-B839-C95D4B8468FE}" type="presParOf" srcId="{65C2CEA4-49C8-4961-AF24-BF39C78C1CA4}" destId="{DE53517C-1B11-43CF-902B-B1FC8712B097}" srcOrd="2" destOrd="0" presId="urn:microsoft.com/office/officeart/2018/2/layout/IconVerticalSolidList"/>
    <dgm:cxn modelId="{BB1476E3-24D8-40D6-9206-E843BCCF0A5B}" type="presParOf" srcId="{65C2CEA4-49C8-4961-AF24-BF39C78C1CA4}" destId="{4B166369-FBD8-4158-A8FA-F631C5B0C50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250A66E-4EFF-4E0D-BD73-B0FECF821ABD}"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262BA2A6-3403-49DC-8829-A24F27B69289}">
      <dgm:prSet/>
      <dgm:spPr/>
      <dgm:t>
        <a:bodyPr/>
        <a:lstStyle/>
        <a:p>
          <a:pPr>
            <a:defRPr b="1"/>
          </a:pPr>
          <a:r>
            <a:rPr lang="en-US"/>
            <a:t>Sep. 2019</a:t>
          </a:r>
        </a:p>
      </dgm:t>
    </dgm:pt>
    <dgm:pt modelId="{1397898E-210A-4A13-845B-1EB47EC4E0AE}" type="parTrans" cxnId="{65A2270D-3701-407E-BA84-6858A10FBA05}">
      <dgm:prSet/>
      <dgm:spPr/>
      <dgm:t>
        <a:bodyPr/>
        <a:lstStyle/>
        <a:p>
          <a:endParaRPr lang="en-US"/>
        </a:p>
      </dgm:t>
    </dgm:pt>
    <dgm:pt modelId="{12243123-C160-4682-9951-9D4983FA95F9}" type="sibTrans" cxnId="{65A2270D-3701-407E-BA84-6858A10FBA05}">
      <dgm:prSet/>
      <dgm:spPr/>
      <dgm:t>
        <a:bodyPr/>
        <a:lstStyle/>
        <a:p>
          <a:endParaRPr lang="en-US"/>
        </a:p>
      </dgm:t>
    </dgm:pt>
    <dgm:pt modelId="{80C08EBB-265E-4950-8487-F6B64C182C39}">
      <dgm:prSet/>
      <dgm:spPr/>
      <dgm:t>
        <a:bodyPr/>
        <a:lstStyle/>
        <a:p>
          <a:r>
            <a:rPr lang="en-US"/>
            <a:t>Exposure draft #1 voted on by Board of Directors</a:t>
          </a:r>
        </a:p>
      </dgm:t>
    </dgm:pt>
    <dgm:pt modelId="{C3E209B1-C708-4BA8-9049-A33B70ADB7C5}" type="parTrans" cxnId="{548BFB91-6AD2-4838-A9B3-3F4D6A8BAFCE}">
      <dgm:prSet/>
      <dgm:spPr/>
      <dgm:t>
        <a:bodyPr/>
        <a:lstStyle/>
        <a:p>
          <a:endParaRPr lang="en-US"/>
        </a:p>
      </dgm:t>
    </dgm:pt>
    <dgm:pt modelId="{5E936E80-676A-4B28-AC5F-23F5C2AACAC7}" type="sibTrans" cxnId="{548BFB91-6AD2-4838-A9B3-3F4D6A8BAFCE}">
      <dgm:prSet/>
      <dgm:spPr/>
      <dgm:t>
        <a:bodyPr/>
        <a:lstStyle/>
        <a:p>
          <a:endParaRPr lang="en-US"/>
        </a:p>
      </dgm:t>
    </dgm:pt>
    <dgm:pt modelId="{FDCE45CB-3432-4024-AFE3-CEDA76EE73AA}">
      <dgm:prSet/>
      <dgm:spPr/>
      <dgm:t>
        <a:bodyPr/>
        <a:lstStyle/>
        <a:p>
          <a:pPr>
            <a:defRPr b="1"/>
          </a:pPr>
          <a:r>
            <a:rPr lang="en-US"/>
            <a:t>Sep.–Nov. 2019</a:t>
          </a:r>
        </a:p>
      </dgm:t>
    </dgm:pt>
    <dgm:pt modelId="{9D032288-72F0-46A9-BB4C-4DB7071E0991}" type="parTrans" cxnId="{8C8D9634-96F2-4D72-B105-2722E5E7D04F}">
      <dgm:prSet/>
      <dgm:spPr/>
      <dgm:t>
        <a:bodyPr/>
        <a:lstStyle/>
        <a:p>
          <a:endParaRPr lang="en-US"/>
        </a:p>
      </dgm:t>
    </dgm:pt>
    <dgm:pt modelId="{EC63CD1C-8CF8-40FA-AD2A-444FB7DDA259}" type="sibTrans" cxnId="{8C8D9634-96F2-4D72-B105-2722E5E7D04F}">
      <dgm:prSet/>
      <dgm:spPr/>
      <dgm:t>
        <a:bodyPr/>
        <a:lstStyle/>
        <a:p>
          <a:endParaRPr lang="en-US"/>
        </a:p>
      </dgm:t>
    </dgm:pt>
    <dgm:pt modelId="{E081F082-6417-475B-A1EF-D02B2C670C9E}">
      <dgm:prSet/>
      <dgm:spPr/>
      <dgm:t>
        <a:bodyPr/>
        <a:lstStyle/>
        <a:p>
          <a:r>
            <a:rPr lang="en-US"/>
            <a:t>Comment period on exposure draft #1</a:t>
          </a:r>
        </a:p>
      </dgm:t>
    </dgm:pt>
    <dgm:pt modelId="{1A89A40B-74BA-4B12-ACB2-56E620737CE4}" type="parTrans" cxnId="{E7561D4A-5880-4854-A55F-A830C25EF001}">
      <dgm:prSet/>
      <dgm:spPr/>
      <dgm:t>
        <a:bodyPr/>
        <a:lstStyle/>
        <a:p>
          <a:endParaRPr lang="en-US"/>
        </a:p>
      </dgm:t>
    </dgm:pt>
    <dgm:pt modelId="{1413AA56-C9F2-454D-9C93-F7B3939E31FF}" type="sibTrans" cxnId="{E7561D4A-5880-4854-A55F-A830C25EF001}">
      <dgm:prSet/>
      <dgm:spPr/>
      <dgm:t>
        <a:bodyPr/>
        <a:lstStyle/>
        <a:p>
          <a:endParaRPr lang="en-US"/>
        </a:p>
      </dgm:t>
    </dgm:pt>
    <dgm:pt modelId="{348C1792-6186-4CB3-B57A-338C2B98AF19}">
      <dgm:prSet/>
      <dgm:spPr/>
      <dgm:t>
        <a:bodyPr/>
        <a:lstStyle/>
        <a:p>
          <a:pPr>
            <a:defRPr b="1"/>
          </a:pPr>
          <a:r>
            <a:rPr lang="en-US"/>
            <a:t>Feb. 2020</a:t>
          </a:r>
        </a:p>
      </dgm:t>
    </dgm:pt>
    <dgm:pt modelId="{8D22A477-6158-43D8-87D0-B737725A9313}" type="parTrans" cxnId="{D0F25871-9E96-4DBA-AD4B-5180ABE6B3D5}">
      <dgm:prSet/>
      <dgm:spPr/>
      <dgm:t>
        <a:bodyPr/>
        <a:lstStyle/>
        <a:p>
          <a:endParaRPr lang="en-US"/>
        </a:p>
      </dgm:t>
    </dgm:pt>
    <dgm:pt modelId="{779F47F3-496F-49D4-850D-9C0A524BFCC4}" type="sibTrans" cxnId="{D0F25871-9E96-4DBA-AD4B-5180ABE6B3D5}">
      <dgm:prSet/>
      <dgm:spPr/>
      <dgm:t>
        <a:bodyPr/>
        <a:lstStyle/>
        <a:p>
          <a:endParaRPr lang="en-US"/>
        </a:p>
      </dgm:t>
    </dgm:pt>
    <dgm:pt modelId="{EF42B7B4-F994-4516-B82A-A8217DF8C32F}">
      <dgm:prSet/>
      <dgm:spPr/>
      <dgm:t>
        <a:bodyPr/>
        <a:lstStyle/>
        <a:p>
          <a:r>
            <a:rPr lang="en-US" dirty="0"/>
            <a:t>Exposure draft #2 voted on by Board of Directors</a:t>
          </a:r>
        </a:p>
      </dgm:t>
    </dgm:pt>
    <dgm:pt modelId="{C4C635CD-D713-4451-B1E7-A09DEBBFCDE3}" type="parTrans" cxnId="{3A473CCA-7B78-4962-B15A-3C25F6E25861}">
      <dgm:prSet/>
      <dgm:spPr/>
      <dgm:t>
        <a:bodyPr/>
        <a:lstStyle/>
        <a:p>
          <a:endParaRPr lang="en-US"/>
        </a:p>
      </dgm:t>
    </dgm:pt>
    <dgm:pt modelId="{BBFF6396-8278-4609-BEB7-886958D0362C}" type="sibTrans" cxnId="{3A473CCA-7B78-4962-B15A-3C25F6E25861}">
      <dgm:prSet/>
      <dgm:spPr/>
      <dgm:t>
        <a:bodyPr/>
        <a:lstStyle/>
        <a:p>
          <a:endParaRPr lang="en-US"/>
        </a:p>
      </dgm:t>
    </dgm:pt>
    <dgm:pt modelId="{E2576D83-5E4D-42E8-870B-344E8B52CD12}">
      <dgm:prSet/>
      <dgm:spPr/>
      <dgm:t>
        <a:bodyPr/>
        <a:lstStyle/>
        <a:p>
          <a:pPr>
            <a:defRPr b="1"/>
          </a:pPr>
          <a:r>
            <a:rPr lang="en-US"/>
            <a:t>Apr. 2020</a:t>
          </a:r>
        </a:p>
      </dgm:t>
    </dgm:pt>
    <dgm:pt modelId="{764869F5-C398-4459-AC32-5E1C8011FBB8}" type="parTrans" cxnId="{4FC3F532-214E-4211-8695-FE81FC1E35B7}">
      <dgm:prSet/>
      <dgm:spPr/>
      <dgm:t>
        <a:bodyPr/>
        <a:lstStyle/>
        <a:p>
          <a:endParaRPr lang="en-US"/>
        </a:p>
      </dgm:t>
    </dgm:pt>
    <dgm:pt modelId="{D58BC674-FC20-4B04-A548-5E2EC518D678}" type="sibTrans" cxnId="{4FC3F532-214E-4211-8695-FE81FC1E35B7}">
      <dgm:prSet/>
      <dgm:spPr/>
      <dgm:t>
        <a:bodyPr/>
        <a:lstStyle/>
        <a:p>
          <a:endParaRPr lang="en-US"/>
        </a:p>
      </dgm:t>
    </dgm:pt>
    <dgm:pt modelId="{1D3FD646-37E9-4128-A3E8-9CA332671680}">
      <dgm:prSet/>
      <dgm:spPr/>
      <dgm:t>
        <a:bodyPr/>
        <a:lstStyle/>
        <a:p>
          <a:r>
            <a:rPr lang="en-US"/>
            <a:t>Vote on standards</a:t>
          </a:r>
        </a:p>
      </dgm:t>
    </dgm:pt>
    <dgm:pt modelId="{F6AA7A64-B2A3-40DF-A8D9-D60851235966}" type="parTrans" cxnId="{1F9CFA02-6F64-4331-9F8B-17234144D566}">
      <dgm:prSet/>
      <dgm:spPr/>
      <dgm:t>
        <a:bodyPr/>
        <a:lstStyle/>
        <a:p>
          <a:endParaRPr lang="en-US"/>
        </a:p>
      </dgm:t>
    </dgm:pt>
    <dgm:pt modelId="{D7CFDF01-A669-4656-8689-8732AC83618F}" type="sibTrans" cxnId="{1F9CFA02-6F64-4331-9F8B-17234144D566}">
      <dgm:prSet/>
      <dgm:spPr/>
      <dgm:t>
        <a:bodyPr/>
        <a:lstStyle/>
        <a:p>
          <a:endParaRPr lang="en-US"/>
        </a:p>
      </dgm:t>
    </dgm:pt>
    <dgm:pt modelId="{6AD8C920-4D74-4F33-B1B9-81C796E8DF63}">
      <dgm:prSet/>
      <dgm:spPr/>
      <dgm:t>
        <a:bodyPr/>
        <a:lstStyle/>
        <a:p>
          <a:pPr>
            <a:defRPr b="1"/>
          </a:pPr>
          <a:r>
            <a:rPr lang="en-US" dirty="0"/>
            <a:t>Jul 2020- Jun 2023</a:t>
          </a:r>
        </a:p>
      </dgm:t>
    </dgm:pt>
    <dgm:pt modelId="{DB1BF70E-05F9-4AFB-8780-6FBC764E1B6D}" type="parTrans" cxnId="{70823A5C-BBE0-47D9-AAF3-75836DA785A0}">
      <dgm:prSet/>
      <dgm:spPr/>
      <dgm:t>
        <a:bodyPr/>
        <a:lstStyle/>
        <a:p>
          <a:endParaRPr lang="en-US"/>
        </a:p>
      </dgm:t>
    </dgm:pt>
    <dgm:pt modelId="{7B1C966A-211F-4BE7-B6D4-DB601805E68A}" type="sibTrans" cxnId="{70823A5C-BBE0-47D9-AAF3-75836DA785A0}">
      <dgm:prSet/>
      <dgm:spPr/>
      <dgm:t>
        <a:bodyPr/>
        <a:lstStyle/>
        <a:p>
          <a:endParaRPr lang="en-US"/>
        </a:p>
      </dgm:t>
    </dgm:pt>
    <dgm:pt modelId="{15223A64-6A97-43A7-A29B-EC7B0D3DC185}">
      <dgm:prSet/>
      <dgm:spPr/>
      <dgm:t>
        <a:bodyPr/>
        <a:lstStyle/>
        <a:p>
          <a:r>
            <a:rPr lang="en-US" dirty="0"/>
            <a:t>Transition Period – Schools with visits have an option of using 2013 or 2020 standards</a:t>
          </a:r>
        </a:p>
      </dgm:t>
    </dgm:pt>
    <dgm:pt modelId="{8551D53C-AF90-4048-B38C-5A23979819A9}" type="parTrans" cxnId="{4849E391-57EC-4931-85B8-24757C33346B}">
      <dgm:prSet/>
      <dgm:spPr/>
      <dgm:t>
        <a:bodyPr/>
        <a:lstStyle/>
        <a:p>
          <a:endParaRPr lang="en-US"/>
        </a:p>
      </dgm:t>
    </dgm:pt>
    <dgm:pt modelId="{A3E143B9-FB17-4E29-9AC4-7AD70CC1ABF1}" type="sibTrans" cxnId="{4849E391-57EC-4931-85B8-24757C33346B}">
      <dgm:prSet/>
      <dgm:spPr/>
      <dgm:t>
        <a:bodyPr/>
        <a:lstStyle/>
        <a:p>
          <a:endParaRPr lang="en-US"/>
        </a:p>
      </dgm:t>
    </dgm:pt>
    <dgm:pt modelId="{8BEF7C17-C9B6-42A6-9A69-708D488B2FC6}" type="pres">
      <dgm:prSet presAssocID="{6250A66E-4EFF-4E0D-BD73-B0FECF821ABD}" presName="root" presStyleCnt="0">
        <dgm:presLayoutVars>
          <dgm:chMax/>
          <dgm:chPref/>
          <dgm:animLvl val="lvl"/>
        </dgm:presLayoutVars>
      </dgm:prSet>
      <dgm:spPr/>
    </dgm:pt>
    <dgm:pt modelId="{4BCBFFB2-B96D-434C-933F-C49EBDB7A286}" type="pres">
      <dgm:prSet presAssocID="{6250A66E-4EFF-4E0D-BD73-B0FECF821ABD}" presName="divider" presStyleLbl="fgAcc1" presStyleIdx="0" presStyleCnt="6"/>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0C30DDE4-C591-4996-A079-36B543440DAB}" type="pres">
      <dgm:prSet presAssocID="{6250A66E-4EFF-4E0D-BD73-B0FECF821ABD}" presName="nodes" presStyleCnt="0">
        <dgm:presLayoutVars>
          <dgm:chMax/>
          <dgm:chPref/>
          <dgm:animLvl val="lvl"/>
        </dgm:presLayoutVars>
      </dgm:prSet>
      <dgm:spPr/>
    </dgm:pt>
    <dgm:pt modelId="{793F4E53-41F5-4D10-A0C6-1B8079A813E3}" type="pres">
      <dgm:prSet presAssocID="{262BA2A6-3403-49DC-8829-A24F27B69289}" presName="composite" presStyleCnt="0"/>
      <dgm:spPr/>
    </dgm:pt>
    <dgm:pt modelId="{BB5AF433-77E9-4DF5-9848-E2EDC185C18A}" type="pres">
      <dgm:prSet presAssocID="{262BA2A6-3403-49DC-8829-A24F27B69289}" presName="ConnectorPoint" presStyleLbl="lnNode1" presStyleIdx="0" presStyleCnt="5"/>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1C0BA448-B556-40DB-B00E-77A3CE48BCA5}" type="pres">
      <dgm:prSet presAssocID="{262BA2A6-3403-49DC-8829-A24F27B69289}" presName="DropPinPlaceHolder" presStyleCnt="0"/>
      <dgm:spPr/>
    </dgm:pt>
    <dgm:pt modelId="{745D8BF1-445D-4FCD-998C-B6A733637230}" type="pres">
      <dgm:prSet presAssocID="{262BA2A6-3403-49DC-8829-A24F27B69289}" presName="DropPin" presStyleLbl="alignNode1" presStyleIdx="0" presStyleCnt="5"/>
      <dgm:spPr/>
    </dgm:pt>
    <dgm:pt modelId="{86089851-D9DE-4BD0-B65C-37937BF5B3C6}" type="pres">
      <dgm:prSet presAssocID="{262BA2A6-3403-49DC-8829-A24F27B69289}" presName="Ellipse" presStyleLbl="fgAcc1" presStyleIdx="1" presStyleCnt="6"/>
      <dgm:spPr>
        <a:solidFill>
          <a:schemeClr val="lt1">
            <a:alpha val="90000"/>
            <a:hueOff val="0"/>
            <a:satOff val="0"/>
            <a:lumOff val="0"/>
            <a:alphaOff val="0"/>
          </a:schemeClr>
        </a:solidFill>
        <a:ln w="12700" cap="flat" cmpd="sng" algn="ctr">
          <a:noFill/>
          <a:prstDash val="solid"/>
          <a:miter lim="800000"/>
        </a:ln>
        <a:effectLst/>
      </dgm:spPr>
    </dgm:pt>
    <dgm:pt modelId="{15F8AD5F-3871-4602-BBFB-DC4496050DDD}" type="pres">
      <dgm:prSet presAssocID="{262BA2A6-3403-49DC-8829-A24F27B69289}" presName="L2TextContainer" presStyleLbl="revTx" presStyleIdx="0" presStyleCnt="10">
        <dgm:presLayoutVars>
          <dgm:bulletEnabled val="1"/>
        </dgm:presLayoutVars>
      </dgm:prSet>
      <dgm:spPr/>
    </dgm:pt>
    <dgm:pt modelId="{C105062B-84FA-4E72-A1E6-865D6C685D8B}" type="pres">
      <dgm:prSet presAssocID="{262BA2A6-3403-49DC-8829-A24F27B69289}" presName="L1TextContainer" presStyleLbl="revTx" presStyleIdx="1" presStyleCnt="10">
        <dgm:presLayoutVars>
          <dgm:chMax val="1"/>
          <dgm:chPref val="1"/>
          <dgm:bulletEnabled val="1"/>
        </dgm:presLayoutVars>
      </dgm:prSet>
      <dgm:spPr/>
    </dgm:pt>
    <dgm:pt modelId="{18C8ECDC-EB60-4A4E-8075-076D80F840C0}" type="pres">
      <dgm:prSet presAssocID="{262BA2A6-3403-49DC-8829-A24F27B69289}" presName="ConnectLine" presStyleLbl="sibTrans1D1" presStyleIdx="0" presStyleCnt="5"/>
      <dgm:spPr>
        <a:noFill/>
        <a:ln w="12700" cap="flat" cmpd="sng" algn="ctr">
          <a:solidFill>
            <a:schemeClr val="accent2">
              <a:hueOff val="0"/>
              <a:satOff val="0"/>
              <a:lumOff val="0"/>
              <a:alphaOff val="0"/>
            </a:schemeClr>
          </a:solidFill>
          <a:prstDash val="dash"/>
          <a:miter lim="800000"/>
        </a:ln>
        <a:effectLst/>
      </dgm:spPr>
    </dgm:pt>
    <dgm:pt modelId="{1238776A-2897-488B-98D4-4B5C22A43F08}" type="pres">
      <dgm:prSet presAssocID="{262BA2A6-3403-49DC-8829-A24F27B69289}" presName="EmptyPlaceHolder" presStyleCnt="0"/>
      <dgm:spPr/>
    </dgm:pt>
    <dgm:pt modelId="{9DE5DC54-2896-4599-AFD5-681778CC015C}" type="pres">
      <dgm:prSet presAssocID="{12243123-C160-4682-9951-9D4983FA95F9}" presName="spaceBetweenRectangles" presStyleCnt="0"/>
      <dgm:spPr/>
    </dgm:pt>
    <dgm:pt modelId="{2FC7104C-FF74-477C-8E50-06306803BB52}" type="pres">
      <dgm:prSet presAssocID="{FDCE45CB-3432-4024-AFE3-CEDA76EE73AA}" presName="composite" presStyleCnt="0"/>
      <dgm:spPr/>
    </dgm:pt>
    <dgm:pt modelId="{0FB2256C-EA85-46C8-AB5D-6F61726236E8}" type="pres">
      <dgm:prSet presAssocID="{FDCE45CB-3432-4024-AFE3-CEDA76EE73AA}" presName="ConnectorPoint" presStyleLbl="lnNode1" presStyleIdx="1" presStyleCnt="5"/>
      <dgm:spPr>
        <a:solidFill>
          <a:schemeClr val="accent2">
            <a:hueOff val="-842308"/>
            <a:satOff val="8765"/>
            <a:lumOff val="-1373"/>
            <a:alphaOff val="0"/>
          </a:schemeClr>
        </a:solidFill>
        <a:ln w="6350" cap="flat" cmpd="sng" algn="ctr">
          <a:solidFill>
            <a:schemeClr val="lt1">
              <a:hueOff val="0"/>
              <a:satOff val="0"/>
              <a:lumOff val="0"/>
              <a:alphaOff val="0"/>
            </a:schemeClr>
          </a:solidFill>
          <a:prstDash val="solid"/>
          <a:miter lim="800000"/>
        </a:ln>
        <a:effectLst/>
      </dgm:spPr>
    </dgm:pt>
    <dgm:pt modelId="{2C309C83-6D77-4282-B522-4EDF8CCFC140}" type="pres">
      <dgm:prSet presAssocID="{FDCE45CB-3432-4024-AFE3-CEDA76EE73AA}" presName="DropPinPlaceHolder" presStyleCnt="0"/>
      <dgm:spPr/>
    </dgm:pt>
    <dgm:pt modelId="{0EE75DEF-5D16-448D-807F-9088FF2163CC}" type="pres">
      <dgm:prSet presAssocID="{FDCE45CB-3432-4024-AFE3-CEDA76EE73AA}" presName="DropPin" presStyleLbl="alignNode1" presStyleIdx="1" presStyleCnt="5"/>
      <dgm:spPr/>
    </dgm:pt>
    <dgm:pt modelId="{EF739429-7C1E-495E-93E6-12BF9EAD3559}" type="pres">
      <dgm:prSet presAssocID="{FDCE45CB-3432-4024-AFE3-CEDA76EE73AA}" presName="Ellipse" presStyleLbl="fgAcc1" presStyleIdx="2" presStyleCnt="6"/>
      <dgm:spPr>
        <a:solidFill>
          <a:schemeClr val="lt1">
            <a:alpha val="90000"/>
            <a:hueOff val="0"/>
            <a:satOff val="0"/>
            <a:lumOff val="0"/>
            <a:alphaOff val="0"/>
          </a:schemeClr>
        </a:solidFill>
        <a:ln w="12700" cap="flat" cmpd="sng" algn="ctr">
          <a:noFill/>
          <a:prstDash val="solid"/>
          <a:miter lim="800000"/>
        </a:ln>
        <a:effectLst/>
      </dgm:spPr>
    </dgm:pt>
    <dgm:pt modelId="{DB7BCF42-D9BA-4B03-A452-5406E1177A56}" type="pres">
      <dgm:prSet presAssocID="{FDCE45CB-3432-4024-AFE3-CEDA76EE73AA}" presName="L2TextContainer" presStyleLbl="revTx" presStyleIdx="2" presStyleCnt="10">
        <dgm:presLayoutVars>
          <dgm:bulletEnabled val="1"/>
        </dgm:presLayoutVars>
      </dgm:prSet>
      <dgm:spPr/>
    </dgm:pt>
    <dgm:pt modelId="{79A42191-D21E-48C9-804D-565482DB1D04}" type="pres">
      <dgm:prSet presAssocID="{FDCE45CB-3432-4024-AFE3-CEDA76EE73AA}" presName="L1TextContainer" presStyleLbl="revTx" presStyleIdx="3" presStyleCnt="10">
        <dgm:presLayoutVars>
          <dgm:chMax val="1"/>
          <dgm:chPref val="1"/>
          <dgm:bulletEnabled val="1"/>
        </dgm:presLayoutVars>
      </dgm:prSet>
      <dgm:spPr/>
    </dgm:pt>
    <dgm:pt modelId="{AD0C15CA-7377-4297-901E-B4E02F3E7887}" type="pres">
      <dgm:prSet presAssocID="{FDCE45CB-3432-4024-AFE3-CEDA76EE73AA}" presName="ConnectLine" presStyleLbl="sibTrans1D1" presStyleIdx="1" presStyleCnt="5"/>
      <dgm:spPr>
        <a:noFill/>
        <a:ln w="12700" cap="flat" cmpd="sng" algn="ctr">
          <a:solidFill>
            <a:schemeClr val="accent2">
              <a:hueOff val="-842308"/>
              <a:satOff val="8765"/>
              <a:lumOff val="-1373"/>
              <a:alphaOff val="0"/>
            </a:schemeClr>
          </a:solidFill>
          <a:prstDash val="dash"/>
          <a:miter lim="800000"/>
        </a:ln>
        <a:effectLst/>
      </dgm:spPr>
    </dgm:pt>
    <dgm:pt modelId="{4915377F-BC95-4CD6-8EB3-7378262AA664}" type="pres">
      <dgm:prSet presAssocID="{FDCE45CB-3432-4024-AFE3-CEDA76EE73AA}" presName="EmptyPlaceHolder" presStyleCnt="0"/>
      <dgm:spPr/>
    </dgm:pt>
    <dgm:pt modelId="{6402CF3B-49FD-4C28-A145-B5EEF1617DB2}" type="pres">
      <dgm:prSet presAssocID="{EC63CD1C-8CF8-40FA-AD2A-444FB7DDA259}" presName="spaceBetweenRectangles" presStyleCnt="0"/>
      <dgm:spPr/>
    </dgm:pt>
    <dgm:pt modelId="{68291055-9522-4060-AD67-D8F0A3E484A4}" type="pres">
      <dgm:prSet presAssocID="{348C1792-6186-4CB3-B57A-338C2B98AF19}" presName="composite" presStyleCnt="0"/>
      <dgm:spPr/>
    </dgm:pt>
    <dgm:pt modelId="{734A58D1-B156-4928-80FF-EC66BE4B8A58}" type="pres">
      <dgm:prSet presAssocID="{348C1792-6186-4CB3-B57A-338C2B98AF19}" presName="ConnectorPoint" presStyleLbl="lnNode1" presStyleIdx="2" presStyleCnt="5"/>
      <dgm:spPr>
        <a:solidFill>
          <a:schemeClr val="accent2">
            <a:hueOff val="-1684615"/>
            <a:satOff val="17530"/>
            <a:lumOff val="-2746"/>
            <a:alphaOff val="0"/>
          </a:schemeClr>
        </a:solidFill>
        <a:ln w="6350" cap="flat" cmpd="sng" algn="ctr">
          <a:solidFill>
            <a:schemeClr val="lt1">
              <a:hueOff val="0"/>
              <a:satOff val="0"/>
              <a:lumOff val="0"/>
              <a:alphaOff val="0"/>
            </a:schemeClr>
          </a:solidFill>
          <a:prstDash val="solid"/>
          <a:miter lim="800000"/>
        </a:ln>
        <a:effectLst/>
      </dgm:spPr>
    </dgm:pt>
    <dgm:pt modelId="{D549D75B-BFF9-40F3-9916-629B6E6E0020}" type="pres">
      <dgm:prSet presAssocID="{348C1792-6186-4CB3-B57A-338C2B98AF19}" presName="DropPinPlaceHolder" presStyleCnt="0"/>
      <dgm:spPr/>
    </dgm:pt>
    <dgm:pt modelId="{118224CB-7732-49F1-B2F2-5BCEE28421A2}" type="pres">
      <dgm:prSet presAssocID="{348C1792-6186-4CB3-B57A-338C2B98AF19}" presName="DropPin" presStyleLbl="alignNode1" presStyleIdx="2" presStyleCnt="5"/>
      <dgm:spPr/>
    </dgm:pt>
    <dgm:pt modelId="{E39C9BFD-3DEC-4BCC-B53B-D4F90F36045C}" type="pres">
      <dgm:prSet presAssocID="{348C1792-6186-4CB3-B57A-338C2B98AF19}" presName="Ellipse" presStyleLbl="fgAcc1" presStyleIdx="3" presStyleCnt="6"/>
      <dgm:spPr>
        <a:solidFill>
          <a:schemeClr val="lt1">
            <a:alpha val="90000"/>
            <a:hueOff val="0"/>
            <a:satOff val="0"/>
            <a:lumOff val="0"/>
            <a:alphaOff val="0"/>
          </a:schemeClr>
        </a:solidFill>
        <a:ln w="12700" cap="flat" cmpd="sng" algn="ctr">
          <a:noFill/>
          <a:prstDash val="solid"/>
          <a:miter lim="800000"/>
        </a:ln>
        <a:effectLst/>
      </dgm:spPr>
    </dgm:pt>
    <dgm:pt modelId="{43B76EC9-5D25-4120-B093-45D53DB1E4B1}" type="pres">
      <dgm:prSet presAssocID="{348C1792-6186-4CB3-B57A-338C2B98AF19}" presName="L2TextContainer" presStyleLbl="revTx" presStyleIdx="4" presStyleCnt="10">
        <dgm:presLayoutVars>
          <dgm:bulletEnabled val="1"/>
        </dgm:presLayoutVars>
      </dgm:prSet>
      <dgm:spPr/>
    </dgm:pt>
    <dgm:pt modelId="{CC427BFA-4AD3-48AA-BF8B-3DF22E1008C6}" type="pres">
      <dgm:prSet presAssocID="{348C1792-6186-4CB3-B57A-338C2B98AF19}" presName="L1TextContainer" presStyleLbl="revTx" presStyleIdx="5" presStyleCnt="10">
        <dgm:presLayoutVars>
          <dgm:chMax val="1"/>
          <dgm:chPref val="1"/>
          <dgm:bulletEnabled val="1"/>
        </dgm:presLayoutVars>
      </dgm:prSet>
      <dgm:spPr/>
    </dgm:pt>
    <dgm:pt modelId="{63F82082-553E-4B5E-8239-DB3D73A2B1FA}" type="pres">
      <dgm:prSet presAssocID="{348C1792-6186-4CB3-B57A-338C2B98AF19}" presName="ConnectLine" presStyleLbl="sibTrans1D1" presStyleIdx="2" presStyleCnt="5"/>
      <dgm:spPr>
        <a:noFill/>
        <a:ln w="12700" cap="flat" cmpd="sng" algn="ctr">
          <a:solidFill>
            <a:schemeClr val="accent2">
              <a:hueOff val="-1684615"/>
              <a:satOff val="17530"/>
              <a:lumOff val="-2746"/>
              <a:alphaOff val="0"/>
            </a:schemeClr>
          </a:solidFill>
          <a:prstDash val="dash"/>
          <a:miter lim="800000"/>
        </a:ln>
        <a:effectLst/>
      </dgm:spPr>
    </dgm:pt>
    <dgm:pt modelId="{DF9E915A-7CCA-46C1-A4D0-41792EEA1FA5}" type="pres">
      <dgm:prSet presAssocID="{348C1792-6186-4CB3-B57A-338C2B98AF19}" presName="EmptyPlaceHolder" presStyleCnt="0"/>
      <dgm:spPr/>
    </dgm:pt>
    <dgm:pt modelId="{9BA29089-E7E2-4538-A525-025FD0DA8FF5}" type="pres">
      <dgm:prSet presAssocID="{779F47F3-496F-49D4-850D-9C0A524BFCC4}" presName="spaceBetweenRectangles" presStyleCnt="0"/>
      <dgm:spPr/>
    </dgm:pt>
    <dgm:pt modelId="{AF57EE6A-5FC0-4D67-8EC5-57DC90FECEBC}" type="pres">
      <dgm:prSet presAssocID="{E2576D83-5E4D-42E8-870B-344E8B52CD12}" presName="composite" presStyleCnt="0"/>
      <dgm:spPr/>
    </dgm:pt>
    <dgm:pt modelId="{4E08C87C-419E-4AF7-8DB8-EFD9974F2C68}" type="pres">
      <dgm:prSet presAssocID="{E2576D83-5E4D-42E8-870B-344E8B52CD12}" presName="ConnectorPoint" presStyleLbl="lnNode1" presStyleIdx="3" presStyleCnt="5"/>
      <dgm:spPr>
        <a:solidFill>
          <a:schemeClr val="accent2">
            <a:hueOff val="-2526923"/>
            <a:satOff val="26295"/>
            <a:lumOff val="-4118"/>
            <a:alphaOff val="0"/>
          </a:schemeClr>
        </a:solidFill>
        <a:ln w="6350" cap="flat" cmpd="sng" algn="ctr">
          <a:solidFill>
            <a:schemeClr val="lt1">
              <a:hueOff val="0"/>
              <a:satOff val="0"/>
              <a:lumOff val="0"/>
              <a:alphaOff val="0"/>
            </a:schemeClr>
          </a:solidFill>
          <a:prstDash val="solid"/>
          <a:miter lim="800000"/>
        </a:ln>
        <a:effectLst/>
      </dgm:spPr>
    </dgm:pt>
    <dgm:pt modelId="{86338760-1164-49BD-A387-EFCD6E2B3EE3}" type="pres">
      <dgm:prSet presAssocID="{E2576D83-5E4D-42E8-870B-344E8B52CD12}" presName="DropPinPlaceHolder" presStyleCnt="0"/>
      <dgm:spPr/>
    </dgm:pt>
    <dgm:pt modelId="{81ED98A0-C071-4453-9DBD-2099879F77C6}" type="pres">
      <dgm:prSet presAssocID="{E2576D83-5E4D-42E8-870B-344E8B52CD12}" presName="DropPin" presStyleLbl="alignNode1" presStyleIdx="3" presStyleCnt="5"/>
      <dgm:spPr/>
    </dgm:pt>
    <dgm:pt modelId="{59BFBD85-6743-4908-B8F4-0E3715A1F8B1}" type="pres">
      <dgm:prSet presAssocID="{E2576D83-5E4D-42E8-870B-344E8B52CD12}" presName="Ellipse" presStyleLbl="fgAcc1" presStyleIdx="4" presStyleCnt="6"/>
      <dgm:spPr>
        <a:solidFill>
          <a:schemeClr val="lt1">
            <a:alpha val="90000"/>
            <a:hueOff val="0"/>
            <a:satOff val="0"/>
            <a:lumOff val="0"/>
            <a:alphaOff val="0"/>
          </a:schemeClr>
        </a:solidFill>
        <a:ln w="12700" cap="flat" cmpd="sng" algn="ctr">
          <a:noFill/>
          <a:prstDash val="solid"/>
          <a:miter lim="800000"/>
        </a:ln>
        <a:effectLst/>
      </dgm:spPr>
    </dgm:pt>
    <dgm:pt modelId="{083C1E8D-A4D7-4393-B532-91E14CFA142A}" type="pres">
      <dgm:prSet presAssocID="{E2576D83-5E4D-42E8-870B-344E8B52CD12}" presName="L2TextContainer" presStyleLbl="revTx" presStyleIdx="6" presStyleCnt="10">
        <dgm:presLayoutVars>
          <dgm:bulletEnabled val="1"/>
        </dgm:presLayoutVars>
      </dgm:prSet>
      <dgm:spPr/>
    </dgm:pt>
    <dgm:pt modelId="{652B51F8-A581-4421-927D-54A6C6FA406B}" type="pres">
      <dgm:prSet presAssocID="{E2576D83-5E4D-42E8-870B-344E8B52CD12}" presName="L1TextContainer" presStyleLbl="revTx" presStyleIdx="7" presStyleCnt="10">
        <dgm:presLayoutVars>
          <dgm:chMax val="1"/>
          <dgm:chPref val="1"/>
          <dgm:bulletEnabled val="1"/>
        </dgm:presLayoutVars>
      </dgm:prSet>
      <dgm:spPr/>
    </dgm:pt>
    <dgm:pt modelId="{33684DB3-6C8C-4527-B1F1-7A04D8AE12FE}" type="pres">
      <dgm:prSet presAssocID="{E2576D83-5E4D-42E8-870B-344E8B52CD12}" presName="ConnectLine" presStyleLbl="sibTrans1D1" presStyleIdx="3" presStyleCnt="5"/>
      <dgm:spPr>
        <a:noFill/>
        <a:ln w="12700" cap="flat" cmpd="sng" algn="ctr">
          <a:solidFill>
            <a:schemeClr val="accent2">
              <a:hueOff val="-2526923"/>
              <a:satOff val="26295"/>
              <a:lumOff val="-4118"/>
              <a:alphaOff val="0"/>
            </a:schemeClr>
          </a:solidFill>
          <a:prstDash val="dash"/>
          <a:miter lim="800000"/>
        </a:ln>
        <a:effectLst/>
      </dgm:spPr>
    </dgm:pt>
    <dgm:pt modelId="{E617A73B-7534-438D-A204-7C8C0E9B1C64}" type="pres">
      <dgm:prSet presAssocID="{E2576D83-5E4D-42E8-870B-344E8B52CD12}" presName="EmptyPlaceHolder" presStyleCnt="0"/>
      <dgm:spPr/>
    </dgm:pt>
    <dgm:pt modelId="{BD002AD2-ADB4-464F-9365-3E9F043FA877}" type="pres">
      <dgm:prSet presAssocID="{D58BC674-FC20-4B04-A548-5E2EC518D678}" presName="spaceBetweenRectangles" presStyleCnt="0"/>
      <dgm:spPr/>
    </dgm:pt>
    <dgm:pt modelId="{717A54D8-7AEB-480A-8731-3ACF5CC93699}" type="pres">
      <dgm:prSet presAssocID="{6AD8C920-4D74-4F33-B1B9-81C796E8DF63}" presName="composite" presStyleCnt="0"/>
      <dgm:spPr/>
    </dgm:pt>
    <dgm:pt modelId="{15B7830C-AD3E-42A9-AEBF-AE4C0CDF276C}" type="pres">
      <dgm:prSet presAssocID="{6AD8C920-4D74-4F33-B1B9-81C796E8DF63}" presName="ConnectorPoint" presStyleLbl="lnNode1" presStyleIdx="4" presStyleCnt="5"/>
      <dgm:spPr>
        <a:solidFill>
          <a:schemeClr val="accent2">
            <a:hueOff val="-3369231"/>
            <a:satOff val="35060"/>
            <a:lumOff val="-5491"/>
            <a:alphaOff val="0"/>
          </a:schemeClr>
        </a:solidFill>
        <a:ln w="6350" cap="flat" cmpd="sng" algn="ctr">
          <a:solidFill>
            <a:schemeClr val="lt1">
              <a:hueOff val="0"/>
              <a:satOff val="0"/>
              <a:lumOff val="0"/>
              <a:alphaOff val="0"/>
            </a:schemeClr>
          </a:solidFill>
          <a:prstDash val="solid"/>
          <a:miter lim="800000"/>
        </a:ln>
        <a:effectLst/>
      </dgm:spPr>
    </dgm:pt>
    <dgm:pt modelId="{7D840486-0B97-46C0-812C-CE13AC0DCA3F}" type="pres">
      <dgm:prSet presAssocID="{6AD8C920-4D74-4F33-B1B9-81C796E8DF63}" presName="DropPinPlaceHolder" presStyleCnt="0"/>
      <dgm:spPr/>
    </dgm:pt>
    <dgm:pt modelId="{0A10DB03-8917-48CD-B60F-39F8C47FBC5F}" type="pres">
      <dgm:prSet presAssocID="{6AD8C920-4D74-4F33-B1B9-81C796E8DF63}" presName="DropPin" presStyleLbl="alignNode1" presStyleIdx="4" presStyleCnt="5"/>
      <dgm:spPr/>
    </dgm:pt>
    <dgm:pt modelId="{AAD2A268-5E52-432C-A91A-A05C3A82A8BE}" type="pres">
      <dgm:prSet presAssocID="{6AD8C920-4D74-4F33-B1B9-81C796E8DF63}" presName="Ellipse" presStyleLbl="fgAcc1" presStyleIdx="5" presStyleCnt="6"/>
      <dgm:spPr>
        <a:solidFill>
          <a:schemeClr val="lt1">
            <a:alpha val="90000"/>
            <a:hueOff val="0"/>
            <a:satOff val="0"/>
            <a:lumOff val="0"/>
            <a:alphaOff val="0"/>
          </a:schemeClr>
        </a:solidFill>
        <a:ln w="12700" cap="flat" cmpd="sng" algn="ctr">
          <a:noFill/>
          <a:prstDash val="solid"/>
          <a:miter lim="800000"/>
        </a:ln>
        <a:effectLst/>
      </dgm:spPr>
    </dgm:pt>
    <dgm:pt modelId="{8EC370CE-D2B2-4103-A2F6-61D232FAFD2A}" type="pres">
      <dgm:prSet presAssocID="{6AD8C920-4D74-4F33-B1B9-81C796E8DF63}" presName="L2TextContainer" presStyleLbl="revTx" presStyleIdx="8" presStyleCnt="10">
        <dgm:presLayoutVars>
          <dgm:bulletEnabled val="1"/>
        </dgm:presLayoutVars>
      </dgm:prSet>
      <dgm:spPr/>
    </dgm:pt>
    <dgm:pt modelId="{05C3A38C-722D-4B84-82D9-9B0A4FB104DC}" type="pres">
      <dgm:prSet presAssocID="{6AD8C920-4D74-4F33-B1B9-81C796E8DF63}" presName="L1TextContainer" presStyleLbl="revTx" presStyleIdx="9" presStyleCnt="10">
        <dgm:presLayoutVars>
          <dgm:chMax val="1"/>
          <dgm:chPref val="1"/>
          <dgm:bulletEnabled val="1"/>
        </dgm:presLayoutVars>
      </dgm:prSet>
      <dgm:spPr/>
    </dgm:pt>
    <dgm:pt modelId="{1CD32A1D-B658-44BB-8840-CFAFA4578E23}" type="pres">
      <dgm:prSet presAssocID="{6AD8C920-4D74-4F33-B1B9-81C796E8DF63}" presName="ConnectLine" presStyleLbl="sibTrans1D1" presStyleIdx="4" presStyleCnt="5"/>
      <dgm:spPr>
        <a:noFill/>
        <a:ln w="12700" cap="flat" cmpd="sng" algn="ctr">
          <a:solidFill>
            <a:schemeClr val="accent2">
              <a:hueOff val="-3369231"/>
              <a:satOff val="35060"/>
              <a:lumOff val="-5491"/>
              <a:alphaOff val="0"/>
            </a:schemeClr>
          </a:solidFill>
          <a:prstDash val="dash"/>
          <a:miter lim="800000"/>
        </a:ln>
        <a:effectLst/>
      </dgm:spPr>
    </dgm:pt>
    <dgm:pt modelId="{A2D8FA7D-D4D4-4A7F-A52A-FD84C52BD4B3}" type="pres">
      <dgm:prSet presAssocID="{6AD8C920-4D74-4F33-B1B9-81C796E8DF63}" presName="EmptyPlaceHolder" presStyleCnt="0"/>
      <dgm:spPr/>
    </dgm:pt>
  </dgm:ptLst>
  <dgm:cxnLst>
    <dgm:cxn modelId="{1F9CFA02-6F64-4331-9F8B-17234144D566}" srcId="{E2576D83-5E4D-42E8-870B-344E8B52CD12}" destId="{1D3FD646-37E9-4128-A3E8-9CA332671680}" srcOrd="0" destOrd="0" parTransId="{F6AA7A64-B2A3-40DF-A8D9-D60851235966}" sibTransId="{D7CFDF01-A669-4656-8689-8732AC83618F}"/>
    <dgm:cxn modelId="{44A49C08-4C12-459F-AD5A-13C33F92D044}" type="presOf" srcId="{348C1792-6186-4CB3-B57A-338C2B98AF19}" destId="{CC427BFA-4AD3-48AA-BF8B-3DF22E1008C6}" srcOrd="0" destOrd="0" presId="urn:microsoft.com/office/officeart/2017/3/layout/DropPinTimeline"/>
    <dgm:cxn modelId="{61BB600C-FACA-4403-8361-9AC038CDEF08}" type="presOf" srcId="{6AD8C920-4D74-4F33-B1B9-81C796E8DF63}" destId="{05C3A38C-722D-4B84-82D9-9B0A4FB104DC}" srcOrd="0" destOrd="0" presId="urn:microsoft.com/office/officeart/2017/3/layout/DropPinTimeline"/>
    <dgm:cxn modelId="{65A2270D-3701-407E-BA84-6858A10FBA05}" srcId="{6250A66E-4EFF-4E0D-BD73-B0FECF821ABD}" destId="{262BA2A6-3403-49DC-8829-A24F27B69289}" srcOrd="0" destOrd="0" parTransId="{1397898E-210A-4A13-845B-1EB47EC4E0AE}" sibTransId="{12243123-C160-4682-9951-9D4983FA95F9}"/>
    <dgm:cxn modelId="{D5488915-221F-423C-84E9-64BF2D04ED9B}" type="presOf" srcId="{6250A66E-4EFF-4E0D-BD73-B0FECF821ABD}" destId="{8BEF7C17-C9B6-42A6-9A69-708D488B2FC6}" srcOrd="0" destOrd="0" presId="urn:microsoft.com/office/officeart/2017/3/layout/DropPinTimeline"/>
    <dgm:cxn modelId="{55BA5225-D232-49CB-A70F-DB318A04B0BB}" type="presOf" srcId="{FDCE45CB-3432-4024-AFE3-CEDA76EE73AA}" destId="{79A42191-D21E-48C9-804D-565482DB1D04}" srcOrd="0" destOrd="0" presId="urn:microsoft.com/office/officeart/2017/3/layout/DropPinTimeline"/>
    <dgm:cxn modelId="{E638C92F-2647-444C-9400-83B5FC124FA7}" type="presOf" srcId="{E2576D83-5E4D-42E8-870B-344E8B52CD12}" destId="{652B51F8-A581-4421-927D-54A6C6FA406B}" srcOrd="0" destOrd="0" presId="urn:microsoft.com/office/officeart/2017/3/layout/DropPinTimeline"/>
    <dgm:cxn modelId="{4FC3F532-214E-4211-8695-FE81FC1E35B7}" srcId="{6250A66E-4EFF-4E0D-BD73-B0FECF821ABD}" destId="{E2576D83-5E4D-42E8-870B-344E8B52CD12}" srcOrd="3" destOrd="0" parTransId="{764869F5-C398-4459-AC32-5E1C8011FBB8}" sibTransId="{D58BC674-FC20-4B04-A548-5E2EC518D678}"/>
    <dgm:cxn modelId="{8C8D9634-96F2-4D72-B105-2722E5E7D04F}" srcId="{6250A66E-4EFF-4E0D-BD73-B0FECF821ABD}" destId="{FDCE45CB-3432-4024-AFE3-CEDA76EE73AA}" srcOrd="1" destOrd="0" parTransId="{9D032288-72F0-46A9-BB4C-4DB7071E0991}" sibTransId="{EC63CD1C-8CF8-40FA-AD2A-444FB7DDA259}"/>
    <dgm:cxn modelId="{70823A5C-BBE0-47D9-AAF3-75836DA785A0}" srcId="{6250A66E-4EFF-4E0D-BD73-B0FECF821ABD}" destId="{6AD8C920-4D74-4F33-B1B9-81C796E8DF63}" srcOrd="4" destOrd="0" parTransId="{DB1BF70E-05F9-4AFB-8780-6FBC764E1B6D}" sibTransId="{7B1C966A-211F-4BE7-B6D4-DB601805E68A}"/>
    <dgm:cxn modelId="{6183CA5C-30CB-484F-9111-97B0D2E086ED}" type="presOf" srcId="{1D3FD646-37E9-4128-A3E8-9CA332671680}" destId="{083C1E8D-A4D7-4393-B532-91E14CFA142A}" srcOrd="0" destOrd="0" presId="urn:microsoft.com/office/officeart/2017/3/layout/DropPinTimeline"/>
    <dgm:cxn modelId="{36164062-C306-4159-AA56-0AAEB5CD4169}" type="presOf" srcId="{15223A64-6A97-43A7-A29B-EC7B0D3DC185}" destId="{8EC370CE-D2B2-4103-A2F6-61D232FAFD2A}" srcOrd="0" destOrd="0" presId="urn:microsoft.com/office/officeart/2017/3/layout/DropPinTimeline"/>
    <dgm:cxn modelId="{1257DA45-57DD-4D1B-83B4-C5E5BED8CCC0}" type="presOf" srcId="{262BA2A6-3403-49DC-8829-A24F27B69289}" destId="{C105062B-84FA-4E72-A1E6-865D6C685D8B}" srcOrd="0" destOrd="0" presId="urn:microsoft.com/office/officeart/2017/3/layout/DropPinTimeline"/>
    <dgm:cxn modelId="{E7561D4A-5880-4854-A55F-A830C25EF001}" srcId="{FDCE45CB-3432-4024-AFE3-CEDA76EE73AA}" destId="{E081F082-6417-475B-A1EF-D02B2C670C9E}" srcOrd="0" destOrd="0" parTransId="{1A89A40B-74BA-4B12-ACB2-56E620737CE4}" sibTransId="{1413AA56-C9F2-454D-9C93-F7B3939E31FF}"/>
    <dgm:cxn modelId="{24080A4D-08D5-4361-9026-6E0D2FC653FB}" type="presOf" srcId="{80C08EBB-265E-4950-8487-F6B64C182C39}" destId="{15F8AD5F-3871-4602-BBFB-DC4496050DDD}" srcOrd="0" destOrd="0" presId="urn:microsoft.com/office/officeart/2017/3/layout/DropPinTimeline"/>
    <dgm:cxn modelId="{D0F25871-9E96-4DBA-AD4B-5180ABE6B3D5}" srcId="{6250A66E-4EFF-4E0D-BD73-B0FECF821ABD}" destId="{348C1792-6186-4CB3-B57A-338C2B98AF19}" srcOrd="2" destOrd="0" parTransId="{8D22A477-6158-43D8-87D0-B737725A9313}" sibTransId="{779F47F3-496F-49D4-850D-9C0A524BFCC4}"/>
    <dgm:cxn modelId="{A67C6C74-5934-4E63-8A59-72A87649DA27}" type="presOf" srcId="{E081F082-6417-475B-A1EF-D02B2C670C9E}" destId="{DB7BCF42-D9BA-4B03-A452-5406E1177A56}" srcOrd="0" destOrd="0" presId="urn:microsoft.com/office/officeart/2017/3/layout/DropPinTimeline"/>
    <dgm:cxn modelId="{4849E391-57EC-4931-85B8-24757C33346B}" srcId="{6AD8C920-4D74-4F33-B1B9-81C796E8DF63}" destId="{15223A64-6A97-43A7-A29B-EC7B0D3DC185}" srcOrd="0" destOrd="0" parTransId="{8551D53C-AF90-4048-B38C-5A23979819A9}" sibTransId="{A3E143B9-FB17-4E29-9AC4-7AD70CC1ABF1}"/>
    <dgm:cxn modelId="{548BFB91-6AD2-4838-A9B3-3F4D6A8BAFCE}" srcId="{262BA2A6-3403-49DC-8829-A24F27B69289}" destId="{80C08EBB-265E-4950-8487-F6B64C182C39}" srcOrd="0" destOrd="0" parTransId="{C3E209B1-C708-4BA8-9049-A33B70ADB7C5}" sibTransId="{5E936E80-676A-4B28-AC5F-23F5C2AACAC7}"/>
    <dgm:cxn modelId="{3A473CCA-7B78-4962-B15A-3C25F6E25861}" srcId="{348C1792-6186-4CB3-B57A-338C2B98AF19}" destId="{EF42B7B4-F994-4516-B82A-A8217DF8C32F}" srcOrd="0" destOrd="0" parTransId="{C4C635CD-D713-4451-B1E7-A09DEBBFCDE3}" sibTransId="{BBFF6396-8278-4609-BEB7-886958D0362C}"/>
    <dgm:cxn modelId="{6C2481DF-48D6-45E0-A9BF-2F41692DCEFC}" type="presOf" srcId="{EF42B7B4-F994-4516-B82A-A8217DF8C32F}" destId="{43B76EC9-5D25-4120-B093-45D53DB1E4B1}" srcOrd="0" destOrd="0" presId="urn:microsoft.com/office/officeart/2017/3/layout/DropPinTimeline"/>
    <dgm:cxn modelId="{3C37DF73-E093-439A-8ECD-8B2163E23B36}" type="presParOf" srcId="{8BEF7C17-C9B6-42A6-9A69-708D488B2FC6}" destId="{4BCBFFB2-B96D-434C-933F-C49EBDB7A286}" srcOrd="0" destOrd="0" presId="urn:microsoft.com/office/officeart/2017/3/layout/DropPinTimeline"/>
    <dgm:cxn modelId="{DFE2BF6C-C60D-4AA8-9E12-3D042DF72BD1}" type="presParOf" srcId="{8BEF7C17-C9B6-42A6-9A69-708D488B2FC6}" destId="{0C30DDE4-C591-4996-A079-36B543440DAB}" srcOrd="1" destOrd="0" presId="urn:microsoft.com/office/officeart/2017/3/layout/DropPinTimeline"/>
    <dgm:cxn modelId="{4CEFC595-68C0-4A19-B2C0-27EA33BDD321}" type="presParOf" srcId="{0C30DDE4-C591-4996-A079-36B543440DAB}" destId="{793F4E53-41F5-4D10-A0C6-1B8079A813E3}" srcOrd="0" destOrd="0" presId="urn:microsoft.com/office/officeart/2017/3/layout/DropPinTimeline"/>
    <dgm:cxn modelId="{1217EDE3-AC09-431C-9F6E-34C1CB16DCF6}" type="presParOf" srcId="{793F4E53-41F5-4D10-A0C6-1B8079A813E3}" destId="{BB5AF433-77E9-4DF5-9848-E2EDC185C18A}" srcOrd="0" destOrd="0" presId="urn:microsoft.com/office/officeart/2017/3/layout/DropPinTimeline"/>
    <dgm:cxn modelId="{A60CBB1D-D2D7-4151-AF87-9F7C56F568B8}" type="presParOf" srcId="{793F4E53-41F5-4D10-A0C6-1B8079A813E3}" destId="{1C0BA448-B556-40DB-B00E-77A3CE48BCA5}" srcOrd="1" destOrd="0" presId="urn:microsoft.com/office/officeart/2017/3/layout/DropPinTimeline"/>
    <dgm:cxn modelId="{C21D0699-A161-446B-92EC-0632B2D589BD}" type="presParOf" srcId="{1C0BA448-B556-40DB-B00E-77A3CE48BCA5}" destId="{745D8BF1-445D-4FCD-998C-B6A733637230}" srcOrd="0" destOrd="0" presId="urn:microsoft.com/office/officeart/2017/3/layout/DropPinTimeline"/>
    <dgm:cxn modelId="{6C97B1E1-3AE9-4771-9786-CAE7A3A6CC7D}" type="presParOf" srcId="{1C0BA448-B556-40DB-B00E-77A3CE48BCA5}" destId="{86089851-D9DE-4BD0-B65C-37937BF5B3C6}" srcOrd="1" destOrd="0" presId="urn:microsoft.com/office/officeart/2017/3/layout/DropPinTimeline"/>
    <dgm:cxn modelId="{190A04D9-46EC-4A76-9730-B49734EA8987}" type="presParOf" srcId="{793F4E53-41F5-4D10-A0C6-1B8079A813E3}" destId="{15F8AD5F-3871-4602-BBFB-DC4496050DDD}" srcOrd="2" destOrd="0" presId="urn:microsoft.com/office/officeart/2017/3/layout/DropPinTimeline"/>
    <dgm:cxn modelId="{CEA7EDA2-0DFC-4BB1-9D8B-F3A58AE8553B}" type="presParOf" srcId="{793F4E53-41F5-4D10-A0C6-1B8079A813E3}" destId="{C105062B-84FA-4E72-A1E6-865D6C685D8B}" srcOrd="3" destOrd="0" presId="urn:microsoft.com/office/officeart/2017/3/layout/DropPinTimeline"/>
    <dgm:cxn modelId="{CF685335-4891-4F27-89D1-F50381FC920A}" type="presParOf" srcId="{793F4E53-41F5-4D10-A0C6-1B8079A813E3}" destId="{18C8ECDC-EB60-4A4E-8075-076D80F840C0}" srcOrd="4" destOrd="0" presId="urn:microsoft.com/office/officeart/2017/3/layout/DropPinTimeline"/>
    <dgm:cxn modelId="{032A2B20-641D-4042-81A4-0FF6B82616AE}" type="presParOf" srcId="{793F4E53-41F5-4D10-A0C6-1B8079A813E3}" destId="{1238776A-2897-488B-98D4-4B5C22A43F08}" srcOrd="5" destOrd="0" presId="urn:microsoft.com/office/officeart/2017/3/layout/DropPinTimeline"/>
    <dgm:cxn modelId="{AFAF40B7-958C-49A4-930B-A0794605CBC9}" type="presParOf" srcId="{0C30DDE4-C591-4996-A079-36B543440DAB}" destId="{9DE5DC54-2896-4599-AFD5-681778CC015C}" srcOrd="1" destOrd="0" presId="urn:microsoft.com/office/officeart/2017/3/layout/DropPinTimeline"/>
    <dgm:cxn modelId="{92452BD4-05BD-4345-9098-241BB3389047}" type="presParOf" srcId="{0C30DDE4-C591-4996-A079-36B543440DAB}" destId="{2FC7104C-FF74-477C-8E50-06306803BB52}" srcOrd="2" destOrd="0" presId="urn:microsoft.com/office/officeart/2017/3/layout/DropPinTimeline"/>
    <dgm:cxn modelId="{B43CA53C-E893-4BBF-B1D8-A37F6BBCF408}" type="presParOf" srcId="{2FC7104C-FF74-477C-8E50-06306803BB52}" destId="{0FB2256C-EA85-46C8-AB5D-6F61726236E8}" srcOrd="0" destOrd="0" presId="urn:microsoft.com/office/officeart/2017/3/layout/DropPinTimeline"/>
    <dgm:cxn modelId="{F0792A95-2514-4DB4-83EB-7B0E9349BC65}" type="presParOf" srcId="{2FC7104C-FF74-477C-8E50-06306803BB52}" destId="{2C309C83-6D77-4282-B522-4EDF8CCFC140}" srcOrd="1" destOrd="0" presId="urn:microsoft.com/office/officeart/2017/3/layout/DropPinTimeline"/>
    <dgm:cxn modelId="{6B21C0E5-1955-4C24-9B1F-7488D2BC765C}" type="presParOf" srcId="{2C309C83-6D77-4282-B522-4EDF8CCFC140}" destId="{0EE75DEF-5D16-448D-807F-9088FF2163CC}" srcOrd="0" destOrd="0" presId="urn:microsoft.com/office/officeart/2017/3/layout/DropPinTimeline"/>
    <dgm:cxn modelId="{0D97E3AE-B31E-459C-88E0-081BF7725099}" type="presParOf" srcId="{2C309C83-6D77-4282-B522-4EDF8CCFC140}" destId="{EF739429-7C1E-495E-93E6-12BF9EAD3559}" srcOrd="1" destOrd="0" presId="urn:microsoft.com/office/officeart/2017/3/layout/DropPinTimeline"/>
    <dgm:cxn modelId="{E72E1489-4E69-4D2C-978D-AEF6A6EA3915}" type="presParOf" srcId="{2FC7104C-FF74-477C-8E50-06306803BB52}" destId="{DB7BCF42-D9BA-4B03-A452-5406E1177A56}" srcOrd="2" destOrd="0" presId="urn:microsoft.com/office/officeart/2017/3/layout/DropPinTimeline"/>
    <dgm:cxn modelId="{FA56FF7D-7BDD-467C-B9A3-5B1E7B9580E4}" type="presParOf" srcId="{2FC7104C-FF74-477C-8E50-06306803BB52}" destId="{79A42191-D21E-48C9-804D-565482DB1D04}" srcOrd="3" destOrd="0" presId="urn:microsoft.com/office/officeart/2017/3/layout/DropPinTimeline"/>
    <dgm:cxn modelId="{75DB9FB8-88B8-4818-B76C-640A62ACA774}" type="presParOf" srcId="{2FC7104C-FF74-477C-8E50-06306803BB52}" destId="{AD0C15CA-7377-4297-901E-B4E02F3E7887}" srcOrd="4" destOrd="0" presId="urn:microsoft.com/office/officeart/2017/3/layout/DropPinTimeline"/>
    <dgm:cxn modelId="{C2F1A6F7-0715-432F-BAA1-676CA9981D2F}" type="presParOf" srcId="{2FC7104C-FF74-477C-8E50-06306803BB52}" destId="{4915377F-BC95-4CD6-8EB3-7378262AA664}" srcOrd="5" destOrd="0" presId="urn:microsoft.com/office/officeart/2017/3/layout/DropPinTimeline"/>
    <dgm:cxn modelId="{B67D31C9-9DC9-440F-98D3-5BBB299A3DB1}" type="presParOf" srcId="{0C30DDE4-C591-4996-A079-36B543440DAB}" destId="{6402CF3B-49FD-4C28-A145-B5EEF1617DB2}" srcOrd="3" destOrd="0" presId="urn:microsoft.com/office/officeart/2017/3/layout/DropPinTimeline"/>
    <dgm:cxn modelId="{ABD21918-DFE4-481B-8D49-D65BFF0A6719}" type="presParOf" srcId="{0C30DDE4-C591-4996-A079-36B543440DAB}" destId="{68291055-9522-4060-AD67-D8F0A3E484A4}" srcOrd="4" destOrd="0" presId="urn:microsoft.com/office/officeart/2017/3/layout/DropPinTimeline"/>
    <dgm:cxn modelId="{54389CF2-D6C6-44C8-A439-FFBC81B3B6B5}" type="presParOf" srcId="{68291055-9522-4060-AD67-D8F0A3E484A4}" destId="{734A58D1-B156-4928-80FF-EC66BE4B8A58}" srcOrd="0" destOrd="0" presId="urn:microsoft.com/office/officeart/2017/3/layout/DropPinTimeline"/>
    <dgm:cxn modelId="{CDDDD14E-6D88-42FC-A182-3BD47E2765EE}" type="presParOf" srcId="{68291055-9522-4060-AD67-D8F0A3E484A4}" destId="{D549D75B-BFF9-40F3-9916-629B6E6E0020}" srcOrd="1" destOrd="0" presId="urn:microsoft.com/office/officeart/2017/3/layout/DropPinTimeline"/>
    <dgm:cxn modelId="{DA4D2EAD-89C7-4074-90F9-B5DE7827C93B}" type="presParOf" srcId="{D549D75B-BFF9-40F3-9916-629B6E6E0020}" destId="{118224CB-7732-49F1-B2F2-5BCEE28421A2}" srcOrd="0" destOrd="0" presId="urn:microsoft.com/office/officeart/2017/3/layout/DropPinTimeline"/>
    <dgm:cxn modelId="{8784B342-A0FE-4A07-BC4B-DCF6BC5AAA3F}" type="presParOf" srcId="{D549D75B-BFF9-40F3-9916-629B6E6E0020}" destId="{E39C9BFD-3DEC-4BCC-B53B-D4F90F36045C}" srcOrd="1" destOrd="0" presId="urn:microsoft.com/office/officeart/2017/3/layout/DropPinTimeline"/>
    <dgm:cxn modelId="{5D433C0F-8AB5-41D4-99D0-A48A2158A8D3}" type="presParOf" srcId="{68291055-9522-4060-AD67-D8F0A3E484A4}" destId="{43B76EC9-5D25-4120-B093-45D53DB1E4B1}" srcOrd="2" destOrd="0" presId="urn:microsoft.com/office/officeart/2017/3/layout/DropPinTimeline"/>
    <dgm:cxn modelId="{F192198D-AEE5-4C87-B4E6-5FD9BA751497}" type="presParOf" srcId="{68291055-9522-4060-AD67-D8F0A3E484A4}" destId="{CC427BFA-4AD3-48AA-BF8B-3DF22E1008C6}" srcOrd="3" destOrd="0" presId="urn:microsoft.com/office/officeart/2017/3/layout/DropPinTimeline"/>
    <dgm:cxn modelId="{9F20CE33-954F-4D23-8C09-88CBC262605F}" type="presParOf" srcId="{68291055-9522-4060-AD67-D8F0A3E484A4}" destId="{63F82082-553E-4B5E-8239-DB3D73A2B1FA}" srcOrd="4" destOrd="0" presId="urn:microsoft.com/office/officeart/2017/3/layout/DropPinTimeline"/>
    <dgm:cxn modelId="{7203C5A0-A1F8-4F08-BE8B-9FC7F56ED18A}" type="presParOf" srcId="{68291055-9522-4060-AD67-D8F0A3E484A4}" destId="{DF9E915A-7CCA-46C1-A4D0-41792EEA1FA5}" srcOrd="5" destOrd="0" presId="urn:microsoft.com/office/officeart/2017/3/layout/DropPinTimeline"/>
    <dgm:cxn modelId="{F7DB30DF-E64E-4823-8F16-F539E5D0E278}" type="presParOf" srcId="{0C30DDE4-C591-4996-A079-36B543440DAB}" destId="{9BA29089-E7E2-4538-A525-025FD0DA8FF5}" srcOrd="5" destOrd="0" presId="urn:microsoft.com/office/officeart/2017/3/layout/DropPinTimeline"/>
    <dgm:cxn modelId="{218D65FE-CD98-4AA6-BD6D-3C68EDEE32DE}" type="presParOf" srcId="{0C30DDE4-C591-4996-A079-36B543440DAB}" destId="{AF57EE6A-5FC0-4D67-8EC5-57DC90FECEBC}" srcOrd="6" destOrd="0" presId="urn:microsoft.com/office/officeart/2017/3/layout/DropPinTimeline"/>
    <dgm:cxn modelId="{55A87A64-8853-4A6E-8A23-4CD0E62ADDB7}" type="presParOf" srcId="{AF57EE6A-5FC0-4D67-8EC5-57DC90FECEBC}" destId="{4E08C87C-419E-4AF7-8DB8-EFD9974F2C68}" srcOrd="0" destOrd="0" presId="urn:microsoft.com/office/officeart/2017/3/layout/DropPinTimeline"/>
    <dgm:cxn modelId="{1F3A3CFA-CA93-4252-BD6A-EE152C4A9F5D}" type="presParOf" srcId="{AF57EE6A-5FC0-4D67-8EC5-57DC90FECEBC}" destId="{86338760-1164-49BD-A387-EFCD6E2B3EE3}" srcOrd="1" destOrd="0" presId="urn:microsoft.com/office/officeart/2017/3/layout/DropPinTimeline"/>
    <dgm:cxn modelId="{D36C0F3A-7A2D-4E8D-8CDE-D70F0326410C}" type="presParOf" srcId="{86338760-1164-49BD-A387-EFCD6E2B3EE3}" destId="{81ED98A0-C071-4453-9DBD-2099879F77C6}" srcOrd="0" destOrd="0" presId="urn:microsoft.com/office/officeart/2017/3/layout/DropPinTimeline"/>
    <dgm:cxn modelId="{CF33DF13-8FCC-47B1-9F8E-D1426EC2A40E}" type="presParOf" srcId="{86338760-1164-49BD-A387-EFCD6E2B3EE3}" destId="{59BFBD85-6743-4908-B8F4-0E3715A1F8B1}" srcOrd="1" destOrd="0" presId="urn:microsoft.com/office/officeart/2017/3/layout/DropPinTimeline"/>
    <dgm:cxn modelId="{4B4CF023-B531-49B4-AA5C-F26B269D2D90}" type="presParOf" srcId="{AF57EE6A-5FC0-4D67-8EC5-57DC90FECEBC}" destId="{083C1E8D-A4D7-4393-B532-91E14CFA142A}" srcOrd="2" destOrd="0" presId="urn:microsoft.com/office/officeart/2017/3/layout/DropPinTimeline"/>
    <dgm:cxn modelId="{93891586-608D-4122-B0C0-747D82761169}" type="presParOf" srcId="{AF57EE6A-5FC0-4D67-8EC5-57DC90FECEBC}" destId="{652B51F8-A581-4421-927D-54A6C6FA406B}" srcOrd="3" destOrd="0" presId="urn:microsoft.com/office/officeart/2017/3/layout/DropPinTimeline"/>
    <dgm:cxn modelId="{3A255A60-62D4-41DE-89C3-967EBB39CF59}" type="presParOf" srcId="{AF57EE6A-5FC0-4D67-8EC5-57DC90FECEBC}" destId="{33684DB3-6C8C-4527-B1F1-7A04D8AE12FE}" srcOrd="4" destOrd="0" presId="urn:microsoft.com/office/officeart/2017/3/layout/DropPinTimeline"/>
    <dgm:cxn modelId="{8543A25A-9E4A-409A-82AA-C44DE6EFA137}" type="presParOf" srcId="{AF57EE6A-5FC0-4D67-8EC5-57DC90FECEBC}" destId="{E617A73B-7534-438D-A204-7C8C0E9B1C64}" srcOrd="5" destOrd="0" presId="urn:microsoft.com/office/officeart/2017/3/layout/DropPinTimeline"/>
    <dgm:cxn modelId="{7B6EB3B5-B83D-4825-BFA5-03F00BB379E8}" type="presParOf" srcId="{0C30DDE4-C591-4996-A079-36B543440DAB}" destId="{BD002AD2-ADB4-464F-9365-3E9F043FA877}" srcOrd="7" destOrd="0" presId="urn:microsoft.com/office/officeart/2017/3/layout/DropPinTimeline"/>
    <dgm:cxn modelId="{176201DE-95AD-4A8A-8D8B-FE98F613A161}" type="presParOf" srcId="{0C30DDE4-C591-4996-A079-36B543440DAB}" destId="{717A54D8-7AEB-480A-8731-3ACF5CC93699}" srcOrd="8" destOrd="0" presId="urn:microsoft.com/office/officeart/2017/3/layout/DropPinTimeline"/>
    <dgm:cxn modelId="{A60BA071-B850-49F5-BEA7-1D1E23DA3D3B}" type="presParOf" srcId="{717A54D8-7AEB-480A-8731-3ACF5CC93699}" destId="{15B7830C-AD3E-42A9-AEBF-AE4C0CDF276C}" srcOrd="0" destOrd="0" presId="urn:microsoft.com/office/officeart/2017/3/layout/DropPinTimeline"/>
    <dgm:cxn modelId="{32F2C9AC-0F48-4A1D-8633-ED493E554750}" type="presParOf" srcId="{717A54D8-7AEB-480A-8731-3ACF5CC93699}" destId="{7D840486-0B97-46C0-812C-CE13AC0DCA3F}" srcOrd="1" destOrd="0" presId="urn:microsoft.com/office/officeart/2017/3/layout/DropPinTimeline"/>
    <dgm:cxn modelId="{43A1446B-6E96-48C6-9D72-A684CBB32B68}" type="presParOf" srcId="{7D840486-0B97-46C0-812C-CE13AC0DCA3F}" destId="{0A10DB03-8917-48CD-B60F-39F8C47FBC5F}" srcOrd="0" destOrd="0" presId="urn:microsoft.com/office/officeart/2017/3/layout/DropPinTimeline"/>
    <dgm:cxn modelId="{F0C935DC-6A70-4C07-8CDA-C75B51A2B289}" type="presParOf" srcId="{7D840486-0B97-46C0-812C-CE13AC0DCA3F}" destId="{AAD2A268-5E52-432C-A91A-A05C3A82A8BE}" srcOrd="1" destOrd="0" presId="urn:microsoft.com/office/officeart/2017/3/layout/DropPinTimeline"/>
    <dgm:cxn modelId="{413293E2-B018-4736-8B06-617C9728EA28}" type="presParOf" srcId="{717A54D8-7AEB-480A-8731-3ACF5CC93699}" destId="{8EC370CE-D2B2-4103-A2F6-61D232FAFD2A}" srcOrd="2" destOrd="0" presId="urn:microsoft.com/office/officeart/2017/3/layout/DropPinTimeline"/>
    <dgm:cxn modelId="{53DE9F11-3C35-4D9D-9DE0-CED9E1441C26}" type="presParOf" srcId="{717A54D8-7AEB-480A-8731-3ACF5CC93699}" destId="{05C3A38C-722D-4B84-82D9-9B0A4FB104DC}" srcOrd="3" destOrd="0" presId="urn:microsoft.com/office/officeart/2017/3/layout/DropPinTimeline"/>
    <dgm:cxn modelId="{C17203BF-94CE-416F-9ABE-173D5A2BEBE5}" type="presParOf" srcId="{717A54D8-7AEB-480A-8731-3ACF5CC93699}" destId="{1CD32A1D-B658-44BB-8840-CFAFA4578E23}" srcOrd="4" destOrd="0" presId="urn:microsoft.com/office/officeart/2017/3/layout/DropPinTimeline"/>
    <dgm:cxn modelId="{E5911B32-D400-48C1-9D38-0C889A37A72C}" type="presParOf" srcId="{717A54D8-7AEB-480A-8731-3ACF5CC93699}" destId="{A2D8FA7D-D4D4-4A7F-A52A-FD84C52BD4B3}"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359372-9B73-4E8E-9FA7-C15BF7AA460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656AFE3-8071-4781-9783-7EEA94A2F36D}">
      <dgm:prSet custT="1"/>
      <dgm:spPr>
        <a:solidFill>
          <a:schemeClr val="tx2"/>
        </a:solidFill>
      </dgm:spPr>
      <dgm:t>
        <a:bodyPr/>
        <a:lstStyle/>
        <a:p>
          <a:r>
            <a:rPr lang="en-US" sz="1800" dirty="0"/>
            <a:t>Strategic Management</a:t>
          </a:r>
        </a:p>
      </dgm:t>
    </dgm:pt>
    <dgm:pt modelId="{6DDEA62B-7A0E-414D-BF31-C75712D0A7B8}" type="parTrans" cxnId="{8EDE2E08-BDE6-4389-8464-7F36BFF32590}">
      <dgm:prSet/>
      <dgm:spPr/>
      <dgm:t>
        <a:bodyPr/>
        <a:lstStyle/>
        <a:p>
          <a:endParaRPr lang="en-US"/>
        </a:p>
      </dgm:t>
    </dgm:pt>
    <dgm:pt modelId="{06AAE894-CF69-434F-BD50-21347ED8C23F}" type="sibTrans" cxnId="{8EDE2E08-BDE6-4389-8464-7F36BFF32590}">
      <dgm:prSet/>
      <dgm:spPr/>
      <dgm:t>
        <a:bodyPr/>
        <a:lstStyle/>
        <a:p>
          <a:endParaRPr lang="en-US"/>
        </a:p>
      </dgm:t>
    </dgm:pt>
    <dgm:pt modelId="{9C3C8656-4818-4D72-B888-67C962B95C49}">
      <dgm:prSet custT="1"/>
      <dgm:spPr/>
      <dgm:t>
        <a:bodyPr/>
        <a:lstStyle/>
        <a:p>
          <a:pPr>
            <a:buFontTx/>
            <a:buNone/>
          </a:pPr>
          <a:r>
            <a:rPr lang="en-US" sz="1400" dirty="0"/>
            <a:t>2 - Intellectual Contributions and Alignment with Mission</a:t>
          </a:r>
        </a:p>
      </dgm:t>
    </dgm:pt>
    <dgm:pt modelId="{FC83C60E-C11F-4BE7-813E-67AB7BE7E22B}" type="parTrans" cxnId="{2A6BF0F4-E5A0-4203-9AA9-EFB2B944A784}">
      <dgm:prSet/>
      <dgm:spPr/>
      <dgm:t>
        <a:bodyPr/>
        <a:lstStyle/>
        <a:p>
          <a:endParaRPr lang="en-US"/>
        </a:p>
      </dgm:t>
    </dgm:pt>
    <dgm:pt modelId="{CA23A6DF-8FE1-4620-BD41-27BC7356AD08}" type="sibTrans" cxnId="{2A6BF0F4-E5A0-4203-9AA9-EFB2B944A784}">
      <dgm:prSet/>
      <dgm:spPr/>
      <dgm:t>
        <a:bodyPr/>
        <a:lstStyle/>
        <a:p>
          <a:endParaRPr lang="en-US"/>
        </a:p>
      </dgm:t>
    </dgm:pt>
    <dgm:pt modelId="{5BF20210-A834-41B3-AB01-5ACFF22E2153}">
      <dgm:prSet custT="1"/>
      <dgm:spPr/>
      <dgm:t>
        <a:bodyPr/>
        <a:lstStyle/>
        <a:p>
          <a:pPr>
            <a:buFontTx/>
            <a:buNone/>
          </a:pPr>
          <a:r>
            <a:rPr lang="en-US" sz="1400" dirty="0"/>
            <a:t>3 - Financial Strategies and Allocation of Resources</a:t>
          </a:r>
        </a:p>
      </dgm:t>
    </dgm:pt>
    <dgm:pt modelId="{275CF1A3-CA1E-42A2-AB71-8208A4F0216A}" type="parTrans" cxnId="{C0216343-AF0A-4809-BC17-3B2370E12DD6}">
      <dgm:prSet/>
      <dgm:spPr/>
      <dgm:t>
        <a:bodyPr/>
        <a:lstStyle/>
        <a:p>
          <a:endParaRPr lang="en-US"/>
        </a:p>
      </dgm:t>
    </dgm:pt>
    <dgm:pt modelId="{C85DA590-D14F-40EA-9104-956DBF31FA3B}" type="sibTrans" cxnId="{C0216343-AF0A-4809-BC17-3B2370E12DD6}">
      <dgm:prSet/>
      <dgm:spPr/>
      <dgm:t>
        <a:bodyPr/>
        <a:lstStyle/>
        <a:p>
          <a:endParaRPr lang="en-US"/>
        </a:p>
      </dgm:t>
    </dgm:pt>
    <dgm:pt modelId="{5E717EE0-2E1D-4C7F-B714-B0EDC796B6C0}">
      <dgm:prSet custT="1"/>
      <dgm:spPr/>
      <dgm:t>
        <a:bodyPr/>
        <a:lstStyle/>
        <a:p>
          <a:pPr>
            <a:buFontTx/>
            <a:buNone/>
          </a:pPr>
          <a:r>
            <a:rPr lang="en-US" sz="1400" dirty="0"/>
            <a:t>5 - Faculty Sufficiency and Deployment</a:t>
          </a:r>
        </a:p>
      </dgm:t>
    </dgm:pt>
    <dgm:pt modelId="{D1C4C6FC-7285-4703-AFAC-4DE82998C9D4}" type="parTrans" cxnId="{4B297688-7B86-430B-AC75-E4CAF4E88849}">
      <dgm:prSet/>
      <dgm:spPr/>
      <dgm:t>
        <a:bodyPr/>
        <a:lstStyle/>
        <a:p>
          <a:endParaRPr lang="en-US"/>
        </a:p>
      </dgm:t>
    </dgm:pt>
    <dgm:pt modelId="{AED95873-BDA4-482C-8FF7-7BE68230FF4C}" type="sibTrans" cxnId="{4B297688-7B86-430B-AC75-E4CAF4E88849}">
      <dgm:prSet/>
      <dgm:spPr/>
      <dgm:t>
        <a:bodyPr/>
        <a:lstStyle/>
        <a:p>
          <a:endParaRPr lang="en-US"/>
        </a:p>
      </dgm:t>
    </dgm:pt>
    <dgm:pt modelId="{1E4C2E56-6E26-49D7-AAA0-0D54BA7AB5CB}">
      <dgm:prSet custT="1"/>
      <dgm:spPr/>
      <dgm:t>
        <a:bodyPr/>
        <a:lstStyle/>
        <a:p>
          <a:pPr>
            <a:buFontTx/>
            <a:buNone/>
          </a:pPr>
          <a:r>
            <a:rPr lang="en-US" sz="1400" dirty="0"/>
            <a:t>6 - Faculty Management and Support</a:t>
          </a:r>
        </a:p>
      </dgm:t>
    </dgm:pt>
    <dgm:pt modelId="{D6582973-60CD-4DDC-913A-DAE42A368E73}" type="parTrans" cxnId="{6E5D6A93-6D5A-4374-B063-304F3217A2B8}">
      <dgm:prSet/>
      <dgm:spPr/>
      <dgm:t>
        <a:bodyPr/>
        <a:lstStyle/>
        <a:p>
          <a:endParaRPr lang="en-US"/>
        </a:p>
      </dgm:t>
    </dgm:pt>
    <dgm:pt modelId="{D3B08050-467E-4CF1-A9F9-7AB514E9A2A5}" type="sibTrans" cxnId="{6E5D6A93-6D5A-4374-B063-304F3217A2B8}">
      <dgm:prSet/>
      <dgm:spPr/>
      <dgm:t>
        <a:bodyPr/>
        <a:lstStyle/>
        <a:p>
          <a:endParaRPr lang="en-US"/>
        </a:p>
      </dgm:t>
    </dgm:pt>
    <dgm:pt modelId="{F525796F-5875-420A-A3F8-2434EF788B48}">
      <dgm:prSet custT="1"/>
      <dgm:spPr/>
      <dgm:t>
        <a:bodyPr/>
        <a:lstStyle/>
        <a:p>
          <a:pPr>
            <a:buFontTx/>
            <a:buNone/>
          </a:pPr>
          <a:r>
            <a:rPr lang="en-US" sz="1400" dirty="0"/>
            <a:t>7 - Professional Staff Support and Sufficiency</a:t>
          </a:r>
        </a:p>
      </dgm:t>
    </dgm:pt>
    <dgm:pt modelId="{A19F2907-6A98-47FE-9317-064831AA18FB}" type="parTrans" cxnId="{AC15754C-483C-466D-9C62-3669A254813C}">
      <dgm:prSet/>
      <dgm:spPr/>
      <dgm:t>
        <a:bodyPr/>
        <a:lstStyle/>
        <a:p>
          <a:endParaRPr lang="en-US"/>
        </a:p>
      </dgm:t>
    </dgm:pt>
    <dgm:pt modelId="{4F53D47E-3771-46CE-81B2-D52BFC99F5AE}" type="sibTrans" cxnId="{AC15754C-483C-466D-9C62-3669A254813C}">
      <dgm:prSet/>
      <dgm:spPr/>
      <dgm:t>
        <a:bodyPr/>
        <a:lstStyle/>
        <a:p>
          <a:endParaRPr lang="en-US"/>
        </a:p>
      </dgm:t>
    </dgm:pt>
    <dgm:pt modelId="{4856A151-0D8F-49F8-8C03-0EE47C7D797E}">
      <dgm:prSet custT="1"/>
      <dgm:spPr>
        <a:solidFill>
          <a:schemeClr val="accent5"/>
        </a:solidFill>
      </dgm:spPr>
      <dgm:t>
        <a:bodyPr/>
        <a:lstStyle/>
        <a:p>
          <a:r>
            <a:rPr lang="en-US" sz="1800" dirty="0"/>
            <a:t>Learning and Teaching</a:t>
          </a:r>
        </a:p>
      </dgm:t>
    </dgm:pt>
    <dgm:pt modelId="{A3703716-EDBA-4400-8ED5-87867BC38F41}" type="parTrans" cxnId="{D7A2A53C-E230-4B7C-8CA1-2CE123F08469}">
      <dgm:prSet/>
      <dgm:spPr/>
      <dgm:t>
        <a:bodyPr/>
        <a:lstStyle/>
        <a:p>
          <a:endParaRPr lang="en-US"/>
        </a:p>
      </dgm:t>
    </dgm:pt>
    <dgm:pt modelId="{EABF2AB5-288C-4B07-A20F-6ABD23B402F7}" type="sibTrans" cxnId="{D7A2A53C-E230-4B7C-8CA1-2CE123F08469}">
      <dgm:prSet/>
      <dgm:spPr/>
      <dgm:t>
        <a:bodyPr/>
        <a:lstStyle/>
        <a:p>
          <a:endParaRPr lang="en-US"/>
        </a:p>
      </dgm:t>
    </dgm:pt>
    <dgm:pt modelId="{374DE6C8-EFA6-4864-8D7C-6D93D4D92F7B}">
      <dgm:prSet custT="1"/>
      <dgm:spPr/>
      <dgm:t>
        <a:bodyPr/>
        <a:lstStyle/>
        <a:p>
          <a:pPr>
            <a:buFontTx/>
            <a:buNone/>
          </a:pPr>
          <a:r>
            <a:rPr lang="en-US" sz="1400" dirty="0"/>
            <a:t>9 - Curriculum Content</a:t>
          </a:r>
        </a:p>
      </dgm:t>
    </dgm:pt>
    <dgm:pt modelId="{08C6C19F-4183-486A-9566-E14F6127EBC3}" type="parTrans" cxnId="{B81B0029-C791-4CD6-B4F8-3695CEF7AE15}">
      <dgm:prSet/>
      <dgm:spPr/>
      <dgm:t>
        <a:bodyPr/>
        <a:lstStyle/>
        <a:p>
          <a:endParaRPr lang="en-US"/>
        </a:p>
      </dgm:t>
    </dgm:pt>
    <dgm:pt modelId="{89CE46E5-0343-4DEF-B580-6849A0E5F98A}" type="sibTrans" cxnId="{B81B0029-C791-4CD6-B4F8-3695CEF7AE15}">
      <dgm:prSet/>
      <dgm:spPr/>
      <dgm:t>
        <a:bodyPr/>
        <a:lstStyle/>
        <a:p>
          <a:endParaRPr lang="en-US"/>
        </a:p>
      </dgm:t>
    </dgm:pt>
    <dgm:pt modelId="{EE156DBB-A2B6-4530-9FEC-145791150AA9}">
      <dgm:prSet custT="1"/>
      <dgm:spPr/>
      <dgm:t>
        <a:bodyPr/>
        <a:lstStyle/>
        <a:p>
          <a:pPr>
            <a:buFontTx/>
            <a:buNone/>
          </a:pPr>
          <a:r>
            <a:rPr lang="en-US" sz="1400" dirty="0"/>
            <a:t>10 - Student-Faculty Interactions</a:t>
          </a:r>
        </a:p>
      </dgm:t>
    </dgm:pt>
    <dgm:pt modelId="{ED03C418-82F3-4CD4-861B-AA52F3103B6A}" type="parTrans" cxnId="{44DA8BE2-2080-480F-A863-B6478EC41C0D}">
      <dgm:prSet/>
      <dgm:spPr/>
      <dgm:t>
        <a:bodyPr/>
        <a:lstStyle/>
        <a:p>
          <a:endParaRPr lang="en-US"/>
        </a:p>
      </dgm:t>
    </dgm:pt>
    <dgm:pt modelId="{ED8B49A9-7DEE-4B9D-8004-B6DD7FE8367C}" type="sibTrans" cxnId="{44DA8BE2-2080-480F-A863-B6478EC41C0D}">
      <dgm:prSet/>
      <dgm:spPr/>
      <dgm:t>
        <a:bodyPr/>
        <a:lstStyle/>
        <a:p>
          <a:endParaRPr lang="en-US"/>
        </a:p>
      </dgm:t>
    </dgm:pt>
    <dgm:pt modelId="{4C99A27A-85E6-458B-BFA8-730F3D3B22BE}">
      <dgm:prSet custT="1"/>
      <dgm:spPr/>
      <dgm:t>
        <a:bodyPr/>
        <a:lstStyle/>
        <a:p>
          <a:pPr>
            <a:buFontTx/>
            <a:buNone/>
          </a:pPr>
          <a:r>
            <a:rPr lang="en-US" sz="1400" dirty="0"/>
            <a:t>11 - Degree Program Educational Level, Structure, and Equivalence</a:t>
          </a:r>
        </a:p>
      </dgm:t>
    </dgm:pt>
    <dgm:pt modelId="{83A2BA85-81E5-468B-84C1-951A3D6CF690}" type="parTrans" cxnId="{6CDDB581-DF67-4454-809A-E152E9B322A4}">
      <dgm:prSet/>
      <dgm:spPr/>
      <dgm:t>
        <a:bodyPr/>
        <a:lstStyle/>
        <a:p>
          <a:endParaRPr lang="en-US"/>
        </a:p>
      </dgm:t>
    </dgm:pt>
    <dgm:pt modelId="{0024D407-9641-4224-910A-58012FF8149E}" type="sibTrans" cxnId="{6CDDB581-DF67-4454-809A-E152E9B322A4}">
      <dgm:prSet/>
      <dgm:spPr/>
      <dgm:t>
        <a:bodyPr/>
        <a:lstStyle/>
        <a:p>
          <a:endParaRPr lang="en-US"/>
        </a:p>
      </dgm:t>
    </dgm:pt>
    <dgm:pt modelId="{9F3346D1-7410-4136-9D1D-6FE32705ABA6}">
      <dgm:prSet custT="1"/>
      <dgm:spPr/>
      <dgm:t>
        <a:bodyPr/>
        <a:lstStyle/>
        <a:p>
          <a:pPr>
            <a:buFontTx/>
            <a:buNone/>
          </a:pPr>
          <a:r>
            <a:rPr lang="en-US" sz="1400" dirty="0"/>
            <a:t>12 - Teaching Effectiveness</a:t>
          </a:r>
        </a:p>
      </dgm:t>
    </dgm:pt>
    <dgm:pt modelId="{88A4F675-39BF-46D9-936A-78F4EB0304FE}" type="parTrans" cxnId="{93F153BA-8D1C-4906-AF59-408AA018A3ED}">
      <dgm:prSet/>
      <dgm:spPr/>
      <dgm:t>
        <a:bodyPr/>
        <a:lstStyle/>
        <a:p>
          <a:endParaRPr lang="en-US"/>
        </a:p>
      </dgm:t>
    </dgm:pt>
    <dgm:pt modelId="{A5EC05EA-8507-4042-BAE6-78E40FFAC842}" type="sibTrans" cxnId="{93F153BA-8D1C-4906-AF59-408AA018A3ED}">
      <dgm:prSet/>
      <dgm:spPr/>
      <dgm:t>
        <a:bodyPr/>
        <a:lstStyle/>
        <a:p>
          <a:endParaRPr lang="en-US"/>
        </a:p>
      </dgm:t>
    </dgm:pt>
    <dgm:pt modelId="{BAE13A36-4AE5-48A2-8B40-FF229BC8C6CC}">
      <dgm:prSet custT="1"/>
      <dgm:spPr/>
      <dgm:t>
        <a:bodyPr/>
        <a:lstStyle/>
        <a:p>
          <a:r>
            <a:rPr lang="en-US" sz="1800"/>
            <a:t>Academic and Professional Engagement</a:t>
          </a:r>
        </a:p>
      </dgm:t>
    </dgm:pt>
    <dgm:pt modelId="{4F4580AB-D359-4A37-8032-9A4C1D174ABE}" type="parTrans" cxnId="{76BA601C-1E9E-40C8-80D3-F64EA3148B6D}">
      <dgm:prSet/>
      <dgm:spPr/>
      <dgm:t>
        <a:bodyPr/>
        <a:lstStyle/>
        <a:p>
          <a:endParaRPr lang="en-US"/>
        </a:p>
      </dgm:t>
    </dgm:pt>
    <dgm:pt modelId="{71FE932D-7641-489A-B063-A932AE6FC995}" type="sibTrans" cxnId="{76BA601C-1E9E-40C8-80D3-F64EA3148B6D}">
      <dgm:prSet/>
      <dgm:spPr/>
      <dgm:t>
        <a:bodyPr/>
        <a:lstStyle/>
        <a:p>
          <a:endParaRPr lang="en-US"/>
        </a:p>
      </dgm:t>
    </dgm:pt>
    <dgm:pt modelId="{3E6105CA-7F4A-4E32-9875-6BDB05A64EBB}">
      <dgm:prSet custT="1"/>
      <dgm:spPr/>
      <dgm:t>
        <a:bodyPr/>
        <a:lstStyle/>
        <a:p>
          <a:pPr>
            <a:buFontTx/>
            <a:buNone/>
          </a:pPr>
          <a:r>
            <a:rPr lang="en-US" sz="1400" dirty="0"/>
            <a:t>14 - Executive Education</a:t>
          </a:r>
        </a:p>
      </dgm:t>
    </dgm:pt>
    <dgm:pt modelId="{CE7D02B2-E265-4625-9A3E-EC80B27681DD}" type="parTrans" cxnId="{CF2CF772-445E-4F19-9B43-37EEB237EA85}">
      <dgm:prSet/>
      <dgm:spPr/>
      <dgm:t>
        <a:bodyPr/>
        <a:lstStyle/>
        <a:p>
          <a:endParaRPr lang="en-US"/>
        </a:p>
      </dgm:t>
    </dgm:pt>
    <dgm:pt modelId="{B613942C-EF0C-4180-8D3A-27F261DC3D3F}" type="sibTrans" cxnId="{CF2CF772-445E-4F19-9B43-37EEB237EA85}">
      <dgm:prSet/>
      <dgm:spPr/>
      <dgm:t>
        <a:bodyPr/>
        <a:lstStyle/>
        <a:p>
          <a:endParaRPr lang="en-US"/>
        </a:p>
      </dgm:t>
    </dgm:pt>
    <dgm:pt modelId="{B4E32493-AC47-4910-8797-1B3BEE35B327}">
      <dgm:prSet custT="1"/>
      <dgm:spPr/>
      <dgm:t>
        <a:bodyPr/>
        <a:lstStyle/>
        <a:p>
          <a:pPr>
            <a:buFontTx/>
            <a:buNone/>
          </a:pPr>
          <a:r>
            <a:rPr lang="en-US" sz="1400" dirty="0"/>
            <a:t>15 - Faculty Qualification and Engagement</a:t>
          </a:r>
        </a:p>
      </dgm:t>
    </dgm:pt>
    <dgm:pt modelId="{30AB3312-F9DF-40C6-8A8D-ED0242E91B16}" type="parTrans" cxnId="{7A2924B4-6268-4E81-90A9-72DAAEDE1D6F}">
      <dgm:prSet/>
      <dgm:spPr/>
      <dgm:t>
        <a:bodyPr/>
        <a:lstStyle/>
        <a:p>
          <a:endParaRPr lang="en-US"/>
        </a:p>
      </dgm:t>
    </dgm:pt>
    <dgm:pt modelId="{459F1473-E6C9-48EA-B242-6891EA9463FD}" type="sibTrans" cxnId="{7A2924B4-6268-4E81-90A9-72DAAEDE1D6F}">
      <dgm:prSet/>
      <dgm:spPr/>
      <dgm:t>
        <a:bodyPr/>
        <a:lstStyle/>
        <a:p>
          <a:endParaRPr lang="en-US"/>
        </a:p>
      </dgm:t>
    </dgm:pt>
    <dgm:pt modelId="{9A63002A-3109-4F1B-95E7-DD5141C7C861}">
      <dgm:prSet custT="1"/>
      <dgm:spPr/>
      <dgm:t>
        <a:bodyPr/>
        <a:lstStyle/>
        <a:p>
          <a:pPr>
            <a:buFontTx/>
            <a:buNone/>
          </a:pPr>
          <a:r>
            <a:rPr lang="en-US" sz="1400" dirty="0"/>
            <a:t>1 - Mission, Impact, and Innovation</a:t>
          </a:r>
        </a:p>
      </dgm:t>
    </dgm:pt>
    <dgm:pt modelId="{ACA2CB48-D23F-4B07-AA8E-4FB48DDE6BFF}" type="parTrans" cxnId="{A5194DC0-74CE-44FB-8DC3-5EBAB2E4A340}">
      <dgm:prSet/>
      <dgm:spPr/>
      <dgm:t>
        <a:bodyPr/>
        <a:lstStyle/>
        <a:p>
          <a:endParaRPr lang="en-US"/>
        </a:p>
      </dgm:t>
    </dgm:pt>
    <dgm:pt modelId="{960E894D-A711-451F-803A-7551118B00FE}" type="sibTrans" cxnId="{A5194DC0-74CE-44FB-8DC3-5EBAB2E4A340}">
      <dgm:prSet/>
      <dgm:spPr/>
      <dgm:t>
        <a:bodyPr/>
        <a:lstStyle/>
        <a:p>
          <a:endParaRPr lang="en-US"/>
        </a:p>
      </dgm:t>
    </dgm:pt>
    <dgm:pt modelId="{36987145-64FD-4824-808B-BF5308813ADD}">
      <dgm:prSet custT="1"/>
      <dgm:spPr>
        <a:solidFill>
          <a:schemeClr val="tx1"/>
        </a:solidFill>
      </dgm:spPr>
      <dgm:t>
        <a:bodyPr/>
        <a:lstStyle/>
        <a:p>
          <a:r>
            <a:rPr lang="en-US" sz="1800"/>
            <a:t>Participants – Students, Faculty and Professional Staff</a:t>
          </a:r>
        </a:p>
      </dgm:t>
    </dgm:pt>
    <dgm:pt modelId="{ADAD0E6D-543B-415C-B58A-D499E10C23ED}" type="parTrans" cxnId="{2AEDCFA0-6109-4703-B637-00D2AAC65CD9}">
      <dgm:prSet/>
      <dgm:spPr/>
      <dgm:t>
        <a:bodyPr/>
        <a:lstStyle/>
        <a:p>
          <a:endParaRPr lang="en-US"/>
        </a:p>
      </dgm:t>
    </dgm:pt>
    <dgm:pt modelId="{4A2E240F-CF20-454E-B376-9F9B9639F61C}" type="sibTrans" cxnId="{2AEDCFA0-6109-4703-B637-00D2AAC65CD9}">
      <dgm:prSet/>
      <dgm:spPr/>
      <dgm:t>
        <a:bodyPr/>
        <a:lstStyle/>
        <a:p>
          <a:endParaRPr lang="en-US"/>
        </a:p>
      </dgm:t>
    </dgm:pt>
    <dgm:pt modelId="{3F1FEC37-A87F-448A-B1BD-2879ED5C59D5}">
      <dgm:prSet custT="1"/>
      <dgm:spPr/>
      <dgm:t>
        <a:bodyPr/>
        <a:lstStyle/>
        <a:p>
          <a:pPr>
            <a:buFontTx/>
            <a:buNone/>
          </a:pPr>
          <a:r>
            <a:rPr lang="en-US" sz="1400" dirty="0"/>
            <a:t>4 - Student Admission, Progression, and Career Development</a:t>
          </a:r>
          <a:endParaRPr lang="en-US" sz="900" dirty="0"/>
        </a:p>
      </dgm:t>
    </dgm:pt>
    <dgm:pt modelId="{B9B8DC91-9C44-499F-9F1C-8EF4BB5CE4BD}" type="parTrans" cxnId="{57E1BFE2-9B9F-44FA-AF35-B26ED2212D27}">
      <dgm:prSet/>
      <dgm:spPr/>
      <dgm:t>
        <a:bodyPr/>
        <a:lstStyle/>
        <a:p>
          <a:endParaRPr lang="en-US"/>
        </a:p>
      </dgm:t>
    </dgm:pt>
    <dgm:pt modelId="{0E3964F2-E023-4ADA-AA2E-BECAE9CFF83A}" type="sibTrans" cxnId="{57E1BFE2-9B9F-44FA-AF35-B26ED2212D27}">
      <dgm:prSet/>
      <dgm:spPr/>
      <dgm:t>
        <a:bodyPr/>
        <a:lstStyle/>
        <a:p>
          <a:endParaRPr lang="en-US"/>
        </a:p>
      </dgm:t>
    </dgm:pt>
    <dgm:pt modelId="{2DE5EFDA-A832-4D09-A2E8-797C5F75ACE4}">
      <dgm:prSet custT="1"/>
      <dgm:spPr/>
      <dgm:t>
        <a:bodyPr/>
        <a:lstStyle/>
        <a:p>
          <a:pPr>
            <a:buFontTx/>
            <a:buNone/>
          </a:pPr>
          <a:r>
            <a:rPr lang="en-US" sz="1400" dirty="0"/>
            <a:t>8 - Curricula Management and Assurance of Learning</a:t>
          </a:r>
        </a:p>
      </dgm:t>
    </dgm:pt>
    <dgm:pt modelId="{0245BC98-6198-4A28-A2D7-CC0522996A12}" type="parTrans" cxnId="{1B89ECC4-70D6-4F84-86BA-0BE054479A00}">
      <dgm:prSet/>
      <dgm:spPr/>
      <dgm:t>
        <a:bodyPr/>
        <a:lstStyle/>
        <a:p>
          <a:endParaRPr lang="en-US"/>
        </a:p>
      </dgm:t>
    </dgm:pt>
    <dgm:pt modelId="{60EFFE40-B6FC-467E-B210-2FE69ACD3233}" type="sibTrans" cxnId="{1B89ECC4-70D6-4F84-86BA-0BE054479A00}">
      <dgm:prSet/>
      <dgm:spPr/>
      <dgm:t>
        <a:bodyPr/>
        <a:lstStyle/>
        <a:p>
          <a:endParaRPr lang="en-US"/>
        </a:p>
      </dgm:t>
    </dgm:pt>
    <dgm:pt modelId="{01345429-65CF-4A6E-B823-DE8718447AB5}">
      <dgm:prSet custT="1"/>
      <dgm:spPr/>
      <dgm:t>
        <a:bodyPr/>
        <a:lstStyle/>
        <a:p>
          <a:pPr>
            <a:buFontTx/>
            <a:buNone/>
          </a:pPr>
          <a:r>
            <a:rPr lang="en-US" sz="1400" dirty="0"/>
            <a:t>13 - Student Academic and Professional Engagement</a:t>
          </a:r>
        </a:p>
      </dgm:t>
    </dgm:pt>
    <dgm:pt modelId="{2477DA50-9959-4F6D-AE3D-9B3265286B76}" type="parTrans" cxnId="{37750693-B914-4BFB-B33A-70C07593A2E5}">
      <dgm:prSet/>
      <dgm:spPr/>
      <dgm:t>
        <a:bodyPr/>
        <a:lstStyle/>
        <a:p>
          <a:endParaRPr lang="en-US"/>
        </a:p>
      </dgm:t>
    </dgm:pt>
    <dgm:pt modelId="{78C04606-1F78-459C-8E2B-583490193F76}" type="sibTrans" cxnId="{37750693-B914-4BFB-B33A-70C07593A2E5}">
      <dgm:prSet/>
      <dgm:spPr/>
      <dgm:t>
        <a:bodyPr/>
        <a:lstStyle/>
        <a:p>
          <a:endParaRPr lang="en-US"/>
        </a:p>
      </dgm:t>
    </dgm:pt>
    <dgm:pt modelId="{096102C0-5DAA-4570-B6D5-F6D4E8E1AAD7}">
      <dgm:prSet custT="1"/>
      <dgm:spPr/>
      <dgm:t>
        <a:bodyPr/>
        <a:lstStyle/>
        <a:p>
          <a:pPr>
            <a:buFontTx/>
            <a:buNone/>
          </a:pPr>
          <a:endParaRPr lang="en-US" sz="1400" dirty="0"/>
        </a:p>
      </dgm:t>
    </dgm:pt>
    <dgm:pt modelId="{505A2A40-F4B6-4492-8DF4-26BDCD779523}" type="parTrans" cxnId="{A71EA22C-6EB6-4595-9093-3A9D3392704C}">
      <dgm:prSet/>
      <dgm:spPr/>
      <dgm:t>
        <a:bodyPr/>
        <a:lstStyle/>
        <a:p>
          <a:endParaRPr lang="en-US"/>
        </a:p>
      </dgm:t>
    </dgm:pt>
    <dgm:pt modelId="{202CE9C5-C164-4EC5-9EC4-A26041FF7C63}" type="sibTrans" cxnId="{A71EA22C-6EB6-4595-9093-3A9D3392704C}">
      <dgm:prSet/>
      <dgm:spPr/>
      <dgm:t>
        <a:bodyPr/>
        <a:lstStyle/>
        <a:p>
          <a:endParaRPr lang="en-US"/>
        </a:p>
      </dgm:t>
    </dgm:pt>
    <dgm:pt modelId="{CA434594-39B4-4F12-93FB-6E0CE2F431CB}">
      <dgm:prSet custT="1"/>
      <dgm:spPr/>
      <dgm:t>
        <a:bodyPr/>
        <a:lstStyle/>
        <a:p>
          <a:pPr>
            <a:buFontTx/>
            <a:buNone/>
          </a:pPr>
          <a:endParaRPr lang="en-US" sz="1400" dirty="0"/>
        </a:p>
      </dgm:t>
    </dgm:pt>
    <dgm:pt modelId="{D26B666A-3EA9-4273-B6EE-E4D6DB64E504}" type="parTrans" cxnId="{190620D8-8894-421F-8230-E63AA132F8E9}">
      <dgm:prSet/>
      <dgm:spPr/>
      <dgm:t>
        <a:bodyPr/>
        <a:lstStyle/>
        <a:p>
          <a:endParaRPr lang="en-US"/>
        </a:p>
      </dgm:t>
    </dgm:pt>
    <dgm:pt modelId="{A6F733F0-6718-49F4-A64D-82248F2D04E0}" type="sibTrans" cxnId="{190620D8-8894-421F-8230-E63AA132F8E9}">
      <dgm:prSet/>
      <dgm:spPr/>
      <dgm:t>
        <a:bodyPr/>
        <a:lstStyle/>
        <a:p>
          <a:endParaRPr lang="en-US"/>
        </a:p>
      </dgm:t>
    </dgm:pt>
    <dgm:pt modelId="{B607DAAC-47DA-4309-BE3F-919DF805AAB8}">
      <dgm:prSet custT="1"/>
      <dgm:spPr/>
      <dgm:t>
        <a:bodyPr/>
        <a:lstStyle/>
        <a:p>
          <a:pPr>
            <a:buFontTx/>
            <a:buNone/>
          </a:pPr>
          <a:endParaRPr lang="en-US" sz="1400" dirty="0"/>
        </a:p>
      </dgm:t>
    </dgm:pt>
    <dgm:pt modelId="{32DF0A19-4ECC-4DCD-9735-5B2799101D33}" type="parTrans" cxnId="{4E849079-EF21-459A-BC12-0F9C06773F4D}">
      <dgm:prSet/>
      <dgm:spPr/>
      <dgm:t>
        <a:bodyPr/>
        <a:lstStyle/>
        <a:p>
          <a:endParaRPr lang="en-US"/>
        </a:p>
      </dgm:t>
    </dgm:pt>
    <dgm:pt modelId="{080C995B-7D68-4364-ACAA-45284C8916E2}" type="sibTrans" cxnId="{4E849079-EF21-459A-BC12-0F9C06773F4D}">
      <dgm:prSet/>
      <dgm:spPr/>
      <dgm:t>
        <a:bodyPr/>
        <a:lstStyle/>
        <a:p>
          <a:endParaRPr lang="en-US"/>
        </a:p>
      </dgm:t>
    </dgm:pt>
    <dgm:pt modelId="{7FC47108-91FD-4787-9189-F5DF8C1939E1}" type="pres">
      <dgm:prSet presAssocID="{C6359372-9B73-4E8E-9FA7-C15BF7AA4601}" presName="linear" presStyleCnt="0">
        <dgm:presLayoutVars>
          <dgm:animLvl val="lvl"/>
          <dgm:resizeHandles val="exact"/>
        </dgm:presLayoutVars>
      </dgm:prSet>
      <dgm:spPr/>
    </dgm:pt>
    <dgm:pt modelId="{F3F69F82-2766-467E-B1A6-D99469C322EC}" type="pres">
      <dgm:prSet presAssocID="{7656AFE3-8071-4781-9783-7EEA94A2F36D}" presName="parentText" presStyleLbl="node1" presStyleIdx="0" presStyleCnt="4">
        <dgm:presLayoutVars>
          <dgm:chMax val="0"/>
          <dgm:bulletEnabled val="1"/>
        </dgm:presLayoutVars>
      </dgm:prSet>
      <dgm:spPr/>
    </dgm:pt>
    <dgm:pt modelId="{DD75CA05-FCD8-4E25-AE72-CEE11B5813E3}" type="pres">
      <dgm:prSet presAssocID="{7656AFE3-8071-4781-9783-7EEA94A2F36D}" presName="childText" presStyleLbl="revTx" presStyleIdx="0" presStyleCnt="4">
        <dgm:presLayoutVars>
          <dgm:bulletEnabled val="1"/>
        </dgm:presLayoutVars>
      </dgm:prSet>
      <dgm:spPr/>
    </dgm:pt>
    <dgm:pt modelId="{9664733F-8190-4D52-B393-354E99CC7984}" type="pres">
      <dgm:prSet presAssocID="{36987145-64FD-4824-808B-BF5308813ADD}" presName="parentText" presStyleLbl="node1" presStyleIdx="1" presStyleCnt="4">
        <dgm:presLayoutVars>
          <dgm:chMax val="0"/>
          <dgm:bulletEnabled val="1"/>
        </dgm:presLayoutVars>
      </dgm:prSet>
      <dgm:spPr/>
    </dgm:pt>
    <dgm:pt modelId="{A9EE9BC2-E5C4-47EF-88BE-72F16E183F92}" type="pres">
      <dgm:prSet presAssocID="{36987145-64FD-4824-808B-BF5308813ADD}" presName="childText" presStyleLbl="revTx" presStyleIdx="1" presStyleCnt="4">
        <dgm:presLayoutVars>
          <dgm:bulletEnabled val="1"/>
        </dgm:presLayoutVars>
      </dgm:prSet>
      <dgm:spPr/>
    </dgm:pt>
    <dgm:pt modelId="{D374C9FE-B29C-4949-B027-961FAEF8340F}" type="pres">
      <dgm:prSet presAssocID="{4856A151-0D8F-49F8-8C03-0EE47C7D797E}" presName="parentText" presStyleLbl="node1" presStyleIdx="2" presStyleCnt="4">
        <dgm:presLayoutVars>
          <dgm:chMax val="0"/>
          <dgm:bulletEnabled val="1"/>
        </dgm:presLayoutVars>
      </dgm:prSet>
      <dgm:spPr/>
    </dgm:pt>
    <dgm:pt modelId="{4C41F8F2-4E52-4B7D-8E57-FECC97013491}" type="pres">
      <dgm:prSet presAssocID="{4856A151-0D8F-49F8-8C03-0EE47C7D797E}" presName="childText" presStyleLbl="revTx" presStyleIdx="2" presStyleCnt="4">
        <dgm:presLayoutVars>
          <dgm:bulletEnabled val="1"/>
        </dgm:presLayoutVars>
      </dgm:prSet>
      <dgm:spPr/>
    </dgm:pt>
    <dgm:pt modelId="{DFEE345B-4F81-4BC1-8C33-3BA36AC92764}" type="pres">
      <dgm:prSet presAssocID="{BAE13A36-4AE5-48A2-8B40-FF229BC8C6CC}" presName="parentText" presStyleLbl="node1" presStyleIdx="3" presStyleCnt="4">
        <dgm:presLayoutVars>
          <dgm:chMax val="0"/>
          <dgm:bulletEnabled val="1"/>
        </dgm:presLayoutVars>
      </dgm:prSet>
      <dgm:spPr/>
    </dgm:pt>
    <dgm:pt modelId="{48DF92B6-D1AE-44F9-8E77-182A3EDD0425}" type="pres">
      <dgm:prSet presAssocID="{BAE13A36-4AE5-48A2-8B40-FF229BC8C6CC}" presName="childText" presStyleLbl="revTx" presStyleIdx="3" presStyleCnt="4">
        <dgm:presLayoutVars>
          <dgm:bulletEnabled val="1"/>
        </dgm:presLayoutVars>
      </dgm:prSet>
      <dgm:spPr/>
    </dgm:pt>
  </dgm:ptLst>
  <dgm:cxnLst>
    <dgm:cxn modelId="{D389CD07-C52F-4A0E-B883-6C98BDC88660}" type="presOf" srcId="{7656AFE3-8071-4781-9783-7EEA94A2F36D}" destId="{F3F69F82-2766-467E-B1A6-D99469C322EC}" srcOrd="0" destOrd="0" presId="urn:microsoft.com/office/officeart/2005/8/layout/vList2"/>
    <dgm:cxn modelId="{8EDE2E08-BDE6-4389-8464-7F36BFF32590}" srcId="{C6359372-9B73-4E8E-9FA7-C15BF7AA4601}" destId="{7656AFE3-8071-4781-9783-7EEA94A2F36D}" srcOrd="0" destOrd="0" parTransId="{6DDEA62B-7A0E-414D-BF31-C75712D0A7B8}" sibTransId="{06AAE894-CF69-434F-BD50-21347ED8C23F}"/>
    <dgm:cxn modelId="{76BA601C-1E9E-40C8-80D3-F64EA3148B6D}" srcId="{C6359372-9B73-4E8E-9FA7-C15BF7AA4601}" destId="{BAE13A36-4AE5-48A2-8B40-FF229BC8C6CC}" srcOrd="3" destOrd="0" parTransId="{4F4580AB-D359-4A37-8032-9A4C1D174ABE}" sibTransId="{71FE932D-7641-489A-B063-A932AE6FC995}"/>
    <dgm:cxn modelId="{B81B0029-C791-4CD6-B4F8-3695CEF7AE15}" srcId="{4856A151-0D8F-49F8-8C03-0EE47C7D797E}" destId="{374DE6C8-EFA6-4864-8D7C-6D93D4D92F7B}" srcOrd="1" destOrd="0" parTransId="{08C6C19F-4183-486A-9566-E14F6127EBC3}" sibTransId="{89CE46E5-0343-4DEF-B580-6849A0E5F98A}"/>
    <dgm:cxn modelId="{A71EA22C-6EB6-4595-9093-3A9D3392704C}" srcId="{7656AFE3-8071-4781-9783-7EEA94A2F36D}" destId="{096102C0-5DAA-4570-B6D5-F6D4E8E1AAD7}" srcOrd="3" destOrd="0" parTransId="{505A2A40-F4B6-4492-8DF4-26BDCD779523}" sibTransId="{202CE9C5-C164-4EC5-9EC4-A26041FF7C63}"/>
    <dgm:cxn modelId="{9C942B2D-F3D1-47EB-9826-C5C8D58D074C}" type="presOf" srcId="{9F3346D1-7410-4136-9D1D-6FE32705ABA6}" destId="{4C41F8F2-4E52-4B7D-8E57-FECC97013491}" srcOrd="0" destOrd="4" presId="urn:microsoft.com/office/officeart/2005/8/layout/vList2"/>
    <dgm:cxn modelId="{9ED6622F-A624-42E8-87D3-E9CE7B6AC245}" type="presOf" srcId="{9C3C8656-4818-4D72-B888-67C962B95C49}" destId="{DD75CA05-FCD8-4E25-AE72-CEE11B5813E3}" srcOrd="0" destOrd="1" presId="urn:microsoft.com/office/officeart/2005/8/layout/vList2"/>
    <dgm:cxn modelId="{2388BC35-9DB1-448F-B5D4-AEEF07044B10}" type="presOf" srcId="{5BF20210-A834-41B3-AB01-5ACFF22E2153}" destId="{DD75CA05-FCD8-4E25-AE72-CEE11B5813E3}" srcOrd="0" destOrd="2" presId="urn:microsoft.com/office/officeart/2005/8/layout/vList2"/>
    <dgm:cxn modelId="{8AF79838-3981-4B09-A3D3-2EF5775168F8}" type="presOf" srcId="{C6359372-9B73-4E8E-9FA7-C15BF7AA4601}" destId="{7FC47108-91FD-4787-9189-F5DF8C1939E1}" srcOrd="0" destOrd="0" presId="urn:microsoft.com/office/officeart/2005/8/layout/vList2"/>
    <dgm:cxn modelId="{D7A2A53C-E230-4B7C-8CA1-2CE123F08469}" srcId="{C6359372-9B73-4E8E-9FA7-C15BF7AA4601}" destId="{4856A151-0D8F-49F8-8C03-0EE47C7D797E}" srcOrd="2" destOrd="0" parTransId="{A3703716-EDBA-4400-8ED5-87867BC38F41}" sibTransId="{EABF2AB5-288C-4B07-A20F-6ABD23B402F7}"/>
    <dgm:cxn modelId="{E06C843D-FFBB-4508-ABF2-F5E53CDDFC86}" type="presOf" srcId="{EE156DBB-A2B6-4530-9FEC-145791150AA9}" destId="{4C41F8F2-4E52-4B7D-8E57-FECC97013491}" srcOrd="0" destOrd="2" presId="urn:microsoft.com/office/officeart/2005/8/layout/vList2"/>
    <dgm:cxn modelId="{C0216343-AF0A-4809-BC17-3B2370E12DD6}" srcId="{7656AFE3-8071-4781-9783-7EEA94A2F36D}" destId="{5BF20210-A834-41B3-AB01-5ACFF22E2153}" srcOrd="2" destOrd="0" parTransId="{275CF1A3-CA1E-42A2-AB71-8208A4F0216A}" sibTransId="{C85DA590-D14F-40EA-9104-956DBF31FA3B}"/>
    <dgm:cxn modelId="{AC15754C-483C-466D-9C62-3669A254813C}" srcId="{36987145-64FD-4824-808B-BF5308813ADD}" destId="{F525796F-5875-420A-A3F8-2434EF788B48}" srcOrd="3" destOrd="0" parTransId="{A19F2907-6A98-47FE-9317-064831AA18FB}" sibTransId="{4F53D47E-3771-46CE-81B2-D52BFC99F5AE}"/>
    <dgm:cxn modelId="{0C47774D-BCE8-4004-82CA-AF0AD4A70A8A}" type="presOf" srcId="{36987145-64FD-4824-808B-BF5308813ADD}" destId="{9664733F-8190-4D52-B393-354E99CC7984}" srcOrd="0" destOrd="0" presId="urn:microsoft.com/office/officeart/2005/8/layout/vList2"/>
    <dgm:cxn modelId="{119D4472-8C01-42FC-82A0-75690A6822CD}" type="presOf" srcId="{374DE6C8-EFA6-4864-8D7C-6D93D4D92F7B}" destId="{4C41F8F2-4E52-4B7D-8E57-FECC97013491}" srcOrd="0" destOrd="1" presId="urn:microsoft.com/office/officeart/2005/8/layout/vList2"/>
    <dgm:cxn modelId="{CF2CF772-445E-4F19-9B43-37EEB237EA85}" srcId="{BAE13A36-4AE5-48A2-8B40-FF229BC8C6CC}" destId="{3E6105CA-7F4A-4E32-9875-6BDB05A64EBB}" srcOrd="1" destOrd="0" parTransId="{CE7D02B2-E265-4625-9A3E-EC80B27681DD}" sibTransId="{B613942C-EF0C-4180-8D3A-27F261DC3D3F}"/>
    <dgm:cxn modelId="{DC4DFF72-D90D-4DC8-B7C9-F7BCDB3BEB7D}" type="presOf" srcId="{096102C0-5DAA-4570-B6D5-F6D4E8E1AAD7}" destId="{DD75CA05-FCD8-4E25-AE72-CEE11B5813E3}" srcOrd="0" destOrd="3" presId="urn:microsoft.com/office/officeart/2005/8/layout/vList2"/>
    <dgm:cxn modelId="{F1902C78-C533-404E-8539-79959FF9D8CB}" type="presOf" srcId="{3E6105CA-7F4A-4E32-9875-6BDB05A64EBB}" destId="{48DF92B6-D1AE-44F9-8E77-182A3EDD0425}" srcOrd="0" destOrd="1" presId="urn:microsoft.com/office/officeart/2005/8/layout/vList2"/>
    <dgm:cxn modelId="{4E849079-EF21-459A-BC12-0F9C06773F4D}" srcId="{4856A151-0D8F-49F8-8C03-0EE47C7D797E}" destId="{B607DAAC-47DA-4309-BE3F-919DF805AAB8}" srcOrd="5" destOrd="0" parTransId="{32DF0A19-4ECC-4DCD-9735-5B2799101D33}" sibTransId="{080C995B-7D68-4364-ACAA-45284C8916E2}"/>
    <dgm:cxn modelId="{6CDDB581-DF67-4454-809A-E152E9B322A4}" srcId="{4856A151-0D8F-49F8-8C03-0EE47C7D797E}" destId="{4C99A27A-85E6-458B-BFA8-730F3D3B22BE}" srcOrd="3" destOrd="0" parTransId="{83A2BA85-81E5-468B-84C1-951A3D6CF690}" sibTransId="{0024D407-9641-4224-910A-58012FF8149E}"/>
    <dgm:cxn modelId="{4B297688-7B86-430B-AC75-E4CAF4E88849}" srcId="{36987145-64FD-4824-808B-BF5308813ADD}" destId="{5E717EE0-2E1D-4C7F-B714-B0EDC796B6C0}" srcOrd="1" destOrd="0" parTransId="{D1C4C6FC-7285-4703-AFAC-4DE82998C9D4}" sibTransId="{AED95873-BDA4-482C-8FF7-7BE68230FF4C}"/>
    <dgm:cxn modelId="{3853B98F-B58C-42BB-8CF8-500C680862AE}" type="presOf" srcId="{9A63002A-3109-4F1B-95E7-DD5141C7C861}" destId="{DD75CA05-FCD8-4E25-AE72-CEE11B5813E3}" srcOrd="0" destOrd="0" presId="urn:microsoft.com/office/officeart/2005/8/layout/vList2"/>
    <dgm:cxn modelId="{C315CD8F-25C3-4C78-AD35-F024B1D12926}" type="presOf" srcId="{2DE5EFDA-A832-4D09-A2E8-797C5F75ACE4}" destId="{4C41F8F2-4E52-4B7D-8E57-FECC97013491}" srcOrd="0" destOrd="0" presId="urn:microsoft.com/office/officeart/2005/8/layout/vList2"/>
    <dgm:cxn modelId="{37750693-B914-4BFB-B33A-70C07593A2E5}" srcId="{BAE13A36-4AE5-48A2-8B40-FF229BC8C6CC}" destId="{01345429-65CF-4A6E-B823-DE8718447AB5}" srcOrd="0" destOrd="0" parTransId="{2477DA50-9959-4F6D-AE3D-9B3265286B76}" sibTransId="{78C04606-1F78-459C-8E2B-583490193F76}"/>
    <dgm:cxn modelId="{6E5D6A93-6D5A-4374-B063-304F3217A2B8}" srcId="{36987145-64FD-4824-808B-BF5308813ADD}" destId="{1E4C2E56-6E26-49D7-AAA0-0D54BA7AB5CB}" srcOrd="2" destOrd="0" parTransId="{D6582973-60CD-4DDC-913A-DAE42A368E73}" sibTransId="{D3B08050-467E-4CF1-A9F9-7AB514E9A2A5}"/>
    <dgm:cxn modelId="{914F0399-F43F-483D-B71C-2508379D5DD6}" type="presOf" srcId="{4856A151-0D8F-49F8-8C03-0EE47C7D797E}" destId="{D374C9FE-B29C-4949-B027-961FAEF8340F}" srcOrd="0" destOrd="0" presId="urn:microsoft.com/office/officeart/2005/8/layout/vList2"/>
    <dgm:cxn modelId="{C857489B-22EC-4F5D-99F3-0D82FF1404C6}" type="presOf" srcId="{B607DAAC-47DA-4309-BE3F-919DF805AAB8}" destId="{4C41F8F2-4E52-4B7D-8E57-FECC97013491}" srcOrd="0" destOrd="5" presId="urn:microsoft.com/office/officeart/2005/8/layout/vList2"/>
    <dgm:cxn modelId="{90CC329F-C20A-47B6-99B7-934728B53BB0}" type="presOf" srcId="{BAE13A36-4AE5-48A2-8B40-FF229BC8C6CC}" destId="{DFEE345B-4F81-4BC1-8C33-3BA36AC92764}" srcOrd="0" destOrd="0" presId="urn:microsoft.com/office/officeart/2005/8/layout/vList2"/>
    <dgm:cxn modelId="{2AEDCFA0-6109-4703-B637-00D2AAC65CD9}" srcId="{C6359372-9B73-4E8E-9FA7-C15BF7AA4601}" destId="{36987145-64FD-4824-808B-BF5308813ADD}" srcOrd="1" destOrd="0" parTransId="{ADAD0E6D-543B-415C-B58A-D499E10C23ED}" sibTransId="{4A2E240F-CF20-454E-B376-9F9B9639F61C}"/>
    <dgm:cxn modelId="{5C636AAC-8044-4B5A-940D-54E688A382F5}" type="presOf" srcId="{CA434594-39B4-4F12-93FB-6E0CE2F431CB}" destId="{A9EE9BC2-E5C4-47EF-88BE-72F16E183F92}" srcOrd="0" destOrd="4" presId="urn:microsoft.com/office/officeart/2005/8/layout/vList2"/>
    <dgm:cxn modelId="{7A2924B4-6268-4E81-90A9-72DAAEDE1D6F}" srcId="{BAE13A36-4AE5-48A2-8B40-FF229BC8C6CC}" destId="{B4E32493-AC47-4910-8797-1B3BEE35B327}" srcOrd="2" destOrd="0" parTransId="{30AB3312-F9DF-40C6-8A8D-ED0242E91B16}" sibTransId="{459F1473-E6C9-48EA-B242-6891EA9463FD}"/>
    <dgm:cxn modelId="{93F153BA-8D1C-4906-AF59-408AA018A3ED}" srcId="{4856A151-0D8F-49F8-8C03-0EE47C7D797E}" destId="{9F3346D1-7410-4136-9D1D-6FE32705ABA6}" srcOrd="4" destOrd="0" parTransId="{88A4F675-39BF-46D9-936A-78F4EB0304FE}" sibTransId="{A5EC05EA-8507-4042-BAE6-78E40FFAC842}"/>
    <dgm:cxn modelId="{64434DBD-72BB-4FB7-9E70-1F56EE25683A}" type="presOf" srcId="{01345429-65CF-4A6E-B823-DE8718447AB5}" destId="{48DF92B6-D1AE-44F9-8E77-182A3EDD0425}" srcOrd="0" destOrd="0" presId="urn:microsoft.com/office/officeart/2005/8/layout/vList2"/>
    <dgm:cxn modelId="{28260BBF-0D1D-40E1-BF40-ECFE30039B8F}" type="presOf" srcId="{3F1FEC37-A87F-448A-B1BD-2879ED5C59D5}" destId="{A9EE9BC2-E5C4-47EF-88BE-72F16E183F92}" srcOrd="0" destOrd="0" presId="urn:microsoft.com/office/officeart/2005/8/layout/vList2"/>
    <dgm:cxn modelId="{A5194DC0-74CE-44FB-8DC3-5EBAB2E4A340}" srcId="{7656AFE3-8071-4781-9783-7EEA94A2F36D}" destId="{9A63002A-3109-4F1B-95E7-DD5141C7C861}" srcOrd="0" destOrd="0" parTransId="{ACA2CB48-D23F-4B07-AA8E-4FB48DDE6BFF}" sibTransId="{960E894D-A711-451F-803A-7551118B00FE}"/>
    <dgm:cxn modelId="{1B89ECC4-70D6-4F84-86BA-0BE054479A00}" srcId="{4856A151-0D8F-49F8-8C03-0EE47C7D797E}" destId="{2DE5EFDA-A832-4D09-A2E8-797C5F75ACE4}" srcOrd="0" destOrd="0" parTransId="{0245BC98-6198-4A28-A2D7-CC0522996A12}" sibTransId="{60EFFE40-B6FC-467E-B210-2FE69ACD3233}"/>
    <dgm:cxn modelId="{B5C7CBCB-170E-40CF-A580-FA14EA45099E}" type="presOf" srcId="{1E4C2E56-6E26-49D7-AAA0-0D54BA7AB5CB}" destId="{A9EE9BC2-E5C4-47EF-88BE-72F16E183F92}" srcOrd="0" destOrd="2" presId="urn:microsoft.com/office/officeart/2005/8/layout/vList2"/>
    <dgm:cxn modelId="{76856ECC-CD2F-4DBB-9428-7A6B78ECCA4F}" type="presOf" srcId="{4C99A27A-85E6-458B-BFA8-730F3D3B22BE}" destId="{4C41F8F2-4E52-4B7D-8E57-FECC97013491}" srcOrd="0" destOrd="3" presId="urn:microsoft.com/office/officeart/2005/8/layout/vList2"/>
    <dgm:cxn modelId="{76CB3FD0-7A0F-4817-8496-1E0EC4AF959C}" type="presOf" srcId="{5E717EE0-2E1D-4C7F-B714-B0EDC796B6C0}" destId="{A9EE9BC2-E5C4-47EF-88BE-72F16E183F92}" srcOrd="0" destOrd="1" presId="urn:microsoft.com/office/officeart/2005/8/layout/vList2"/>
    <dgm:cxn modelId="{190620D8-8894-421F-8230-E63AA132F8E9}" srcId="{36987145-64FD-4824-808B-BF5308813ADD}" destId="{CA434594-39B4-4F12-93FB-6E0CE2F431CB}" srcOrd="4" destOrd="0" parTransId="{D26B666A-3EA9-4273-B6EE-E4D6DB64E504}" sibTransId="{A6F733F0-6718-49F4-A64D-82248F2D04E0}"/>
    <dgm:cxn modelId="{44DA8BE2-2080-480F-A863-B6478EC41C0D}" srcId="{4856A151-0D8F-49F8-8C03-0EE47C7D797E}" destId="{EE156DBB-A2B6-4530-9FEC-145791150AA9}" srcOrd="2" destOrd="0" parTransId="{ED03C418-82F3-4CD4-861B-AA52F3103B6A}" sibTransId="{ED8B49A9-7DEE-4B9D-8004-B6DD7FE8367C}"/>
    <dgm:cxn modelId="{57E1BFE2-9B9F-44FA-AF35-B26ED2212D27}" srcId="{36987145-64FD-4824-808B-BF5308813ADD}" destId="{3F1FEC37-A87F-448A-B1BD-2879ED5C59D5}" srcOrd="0" destOrd="0" parTransId="{B9B8DC91-9C44-499F-9F1C-8EF4BB5CE4BD}" sibTransId="{0E3964F2-E023-4ADA-AA2E-BECAE9CFF83A}"/>
    <dgm:cxn modelId="{CEF06FEC-52DD-4E5D-AC2E-CCF4E930F987}" type="presOf" srcId="{B4E32493-AC47-4910-8797-1B3BEE35B327}" destId="{48DF92B6-D1AE-44F9-8E77-182A3EDD0425}" srcOrd="0" destOrd="2" presId="urn:microsoft.com/office/officeart/2005/8/layout/vList2"/>
    <dgm:cxn modelId="{775E67F0-00A8-4BC4-9A05-57CB6F2D5E83}" type="presOf" srcId="{F525796F-5875-420A-A3F8-2434EF788B48}" destId="{A9EE9BC2-E5C4-47EF-88BE-72F16E183F92}" srcOrd="0" destOrd="3" presId="urn:microsoft.com/office/officeart/2005/8/layout/vList2"/>
    <dgm:cxn modelId="{2A6BF0F4-E5A0-4203-9AA9-EFB2B944A784}" srcId="{7656AFE3-8071-4781-9783-7EEA94A2F36D}" destId="{9C3C8656-4818-4D72-B888-67C962B95C49}" srcOrd="1" destOrd="0" parTransId="{FC83C60E-C11F-4BE7-813E-67AB7BE7E22B}" sibTransId="{CA23A6DF-8FE1-4620-BD41-27BC7356AD08}"/>
    <dgm:cxn modelId="{09A07272-5B01-457D-A1A5-49A0D93227A5}" type="presParOf" srcId="{7FC47108-91FD-4787-9189-F5DF8C1939E1}" destId="{F3F69F82-2766-467E-B1A6-D99469C322EC}" srcOrd="0" destOrd="0" presId="urn:microsoft.com/office/officeart/2005/8/layout/vList2"/>
    <dgm:cxn modelId="{685E26F2-0959-44E3-92B5-0A8DD3AF5BCA}" type="presParOf" srcId="{7FC47108-91FD-4787-9189-F5DF8C1939E1}" destId="{DD75CA05-FCD8-4E25-AE72-CEE11B5813E3}" srcOrd="1" destOrd="0" presId="urn:microsoft.com/office/officeart/2005/8/layout/vList2"/>
    <dgm:cxn modelId="{15FDA718-7E21-497E-A37F-840D6A491591}" type="presParOf" srcId="{7FC47108-91FD-4787-9189-F5DF8C1939E1}" destId="{9664733F-8190-4D52-B393-354E99CC7984}" srcOrd="2" destOrd="0" presId="urn:microsoft.com/office/officeart/2005/8/layout/vList2"/>
    <dgm:cxn modelId="{C281DE1E-5417-4455-860D-352A24031B8C}" type="presParOf" srcId="{7FC47108-91FD-4787-9189-F5DF8C1939E1}" destId="{A9EE9BC2-E5C4-47EF-88BE-72F16E183F92}" srcOrd="3" destOrd="0" presId="urn:microsoft.com/office/officeart/2005/8/layout/vList2"/>
    <dgm:cxn modelId="{4AB2276F-F06F-46CE-8B48-9474DFFC346E}" type="presParOf" srcId="{7FC47108-91FD-4787-9189-F5DF8C1939E1}" destId="{D374C9FE-B29C-4949-B027-961FAEF8340F}" srcOrd="4" destOrd="0" presId="urn:microsoft.com/office/officeart/2005/8/layout/vList2"/>
    <dgm:cxn modelId="{6E6CCF21-A154-4E54-8F2D-5887A90F278D}" type="presParOf" srcId="{7FC47108-91FD-4787-9189-F5DF8C1939E1}" destId="{4C41F8F2-4E52-4B7D-8E57-FECC97013491}" srcOrd="5" destOrd="0" presId="urn:microsoft.com/office/officeart/2005/8/layout/vList2"/>
    <dgm:cxn modelId="{06AAA266-6A41-410E-8D6F-CA5C7B72F6BA}" type="presParOf" srcId="{7FC47108-91FD-4787-9189-F5DF8C1939E1}" destId="{DFEE345B-4F81-4BC1-8C33-3BA36AC92764}" srcOrd="6" destOrd="0" presId="urn:microsoft.com/office/officeart/2005/8/layout/vList2"/>
    <dgm:cxn modelId="{9B3D96A0-1BF1-4DB8-8842-B46A20F622DD}" type="presParOf" srcId="{7FC47108-91FD-4787-9189-F5DF8C1939E1}" destId="{48DF92B6-D1AE-44F9-8E77-182A3EDD0425}"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5A6C2B-B9A9-4F46-A10F-327405AB7B9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21CDA249-9D21-4D69-8E5F-12D52C8B72CF}">
      <dgm:prSet phldrT="[Text]" custT="1"/>
      <dgm:spPr/>
      <dgm:t>
        <a:bodyPr/>
        <a:lstStyle/>
        <a:p>
          <a:r>
            <a:rPr lang="en-US" sz="1600"/>
            <a:t>A Changing World</a:t>
          </a:r>
        </a:p>
      </dgm:t>
    </dgm:pt>
    <dgm:pt modelId="{C79586D8-7F28-4CEE-B1DA-60E7041D6308}" type="parTrans" cxnId="{05B4E7B4-7CAB-41E4-8389-C1F874649212}">
      <dgm:prSet/>
      <dgm:spPr/>
      <dgm:t>
        <a:bodyPr/>
        <a:lstStyle/>
        <a:p>
          <a:endParaRPr lang="en-US" sz="1600"/>
        </a:p>
      </dgm:t>
    </dgm:pt>
    <dgm:pt modelId="{9FAF7331-D08A-408E-B960-59EC9274F7C3}" type="sibTrans" cxnId="{05B4E7B4-7CAB-41E4-8389-C1F874649212}">
      <dgm:prSet/>
      <dgm:spPr/>
      <dgm:t>
        <a:bodyPr/>
        <a:lstStyle/>
        <a:p>
          <a:endParaRPr lang="en-US" sz="1600"/>
        </a:p>
      </dgm:t>
    </dgm:pt>
    <dgm:pt modelId="{E732DCA1-5189-4F19-A970-BCBA344C7D95}">
      <dgm:prSet phldrT="[Text]" custT="1"/>
      <dgm:spPr/>
      <dgm:t>
        <a:bodyPr/>
        <a:lstStyle/>
        <a:p>
          <a:r>
            <a:rPr lang="en-US" sz="1600"/>
            <a:t>VUCA World</a:t>
          </a:r>
        </a:p>
      </dgm:t>
    </dgm:pt>
    <dgm:pt modelId="{0A978853-2452-4147-825E-913D5E5D5505}" type="parTrans" cxnId="{125E9CB8-0F5C-4610-BA87-EDB448428BC7}">
      <dgm:prSet/>
      <dgm:spPr/>
      <dgm:t>
        <a:bodyPr/>
        <a:lstStyle/>
        <a:p>
          <a:endParaRPr lang="en-US" sz="1600"/>
        </a:p>
      </dgm:t>
    </dgm:pt>
    <dgm:pt modelId="{4760B226-3DBB-41D9-A05D-B21B9D4E42B3}" type="sibTrans" cxnId="{125E9CB8-0F5C-4610-BA87-EDB448428BC7}">
      <dgm:prSet/>
      <dgm:spPr/>
      <dgm:t>
        <a:bodyPr/>
        <a:lstStyle/>
        <a:p>
          <a:endParaRPr lang="en-US" sz="1600"/>
        </a:p>
      </dgm:t>
    </dgm:pt>
    <dgm:pt modelId="{2283CE1A-54F1-4017-B6F7-908C0E270BDA}">
      <dgm:prSet phldrT="[Text]" custT="1"/>
      <dgm:spPr/>
      <dgm:t>
        <a:bodyPr/>
        <a:lstStyle/>
        <a:p>
          <a:r>
            <a:rPr lang="en-US" sz="1050"/>
            <a:t>Entrepreneurship</a:t>
          </a:r>
          <a:br>
            <a:rPr lang="en-US" sz="1050"/>
          </a:br>
          <a:r>
            <a:rPr lang="en-US" sz="1050"/>
            <a:t> Revolution</a:t>
          </a:r>
        </a:p>
      </dgm:t>
    </dgm:pt>
    <dgm:pt modelId="{D83B7710-37D1-4135-8390-04A14F3EFAD6}" type="parTrans" cxnId="{9D1F986F-A1E3-466B-AF1B-3DF0DE4C1810}">
      <dgm:prSet/>
      <dgm:spPr/>
      <dgm:t>
        <a:bodyPr/>
        <a:lstStyle/>
        <a:p>
          <a:endParaRPr lang="en-US" sz="1600"/>
        </a:p>
      </dgm:t>
    </dgm:pt>
    <dgm:pt modelId="{60257ED1-4D08-43F7-B6DF-E053F0C99F84}" type="sibTrans" cxnId="{9D1F986F-A1E3-466B-AF1B-3DF0DE4C1810}">
      <dgm:prSet/>
      <dgm:spPr/>
      <dgm:t>
        <a:bodyPr/>
        <a:lstStyle/>
        <a:p>
          <a:endParaRPr lang="en-US" sz="1600"/>
        </a:p>
      </dgm:t>
    </dgm:pt>
    <dgm:pt modelId="{CFD11DAA-39EA-4775-A123-902148C19BE1}">
      <dgm:prSet phldrT="[Text]" custT="1"/>
      <dgm:spPr/>
      <dgm:t>
        <a:bodyPr/>
        <a:lstStyle/>
        <a:p>
          <a:r>
            <a:rPr lang="en-US" sz="1200"/>
            <a:t>Specialization</a:t>
          </a:r>
        </a:p>
      </dgm:t>
    </dgm:pt>
    <dgm:pt modelId="{55E2D5FC-D9BA-480F-9C09-B1E12528CD4C}" type="parTrans" cxnId="{AFBC9EFC-8241-411E-8878-E69502E22D54}">
      <dgm:prSet/>
      <dgm:spPr/>
      <dgm:t>
        <a:bodyPr/>
        <a:lstStyle/>
        <a:p>
          <a:endParaRPr lang="en-US" sz="1600"/>
        </a:p>
      </dgm:t>
    </dgm:pt>
    <dgm:pt modelId="{5DE1F0A9-ADC7-434C-A84C-AE903401CA4B}" type="sibTrans" cxnId="{AFBC9EFC-8241-411E-8878-E69502E22D54}">
      <dgm:prSet/>
      <dgm:spPr/>
      <dgm:t>
        <a:bodyPr/>
        <a:lstStyle/>
        <a:p>
          <a:endParaRPr lang="en-US" sz="1600"/>
        </a:p>
      </dgm:t>
    </dgm:pt>
    <dgm:pt modelId="{32BF1BFB-A8D7-410F-BFC1-8BF2E6AA199B}">
      <dgm:prSet phldrT="[Text]" custT="1"/>
      <dgm:spPr/>
      <dgm:t>
        <a:bodyPr/>
        <a:lstStyle/>
        <a:p>
          <a:r>
            <a:rPr lang="en-US" sz="1100"/>
            <a:t>Globalization Vs. Nationalization</a:t>
          </a:r>
        </a:p>
      </dgm:t>
    </dgm:pt>
    <dgm:pt modelId="{7C71EBBC-A01F-4E08-8551-FD8D40749F8C}" type="parTrans" cxnId="{34258E03-D675-4885-BA7B-423A0136A478}">
      <dgm:prSet/>
      <dgm:spPr/>
      <dgm:t>
        <a:bodyPr/>
        <a:lstStyle/>
        <a:p>
          <a:endParaRPr lang="en-US" sz="1600"/>
        </a:p>
      </dgm:t>
    </dgm:pt>
    <dgm:pt modelId="{AD0E37C4-483B-49C2-A363-632A644F121A}" type="sibTrans" cxnId="{34258E03-D675-4885-BA7B-423A0136A478}">
      <dgm:prSet/>
      <dgm:spPr/>
      <dgm:t>
        <a:bodyPr/>
        <a:lstStyle/>
        <a:p>
          <a:endParaRPr lang="en-US" sz="1600"/>
        </a:p>
      </dgm:t>
    </dgm:pt>
    <dgm:pt modelId="{E9818F6D-41D5-4C71-A01C-CF6A15EEEAB8}">
      <dgm:prSet phldrT="[Text]" custT="1"/>
      <dgm:spPr/>
      <dgm:t>
        <a:bodyPr/>
        <a:lstStyle/>
        <a:p>
          <a:r>
            <a:rPr lang="en-US" sz="1200"/>
            <a:t>Changing Demographics</a:t>
          </a:r>
        </a:p>
      </dgm:t>
    </dgm:pt>
    <dgm:pt modelId="{32A8D073-4BD7-4D72-A7C5-77E552D587AE}" type="parTrans" cxnId="{44708FF1-C86F-496D-966E-EF1C8758B0C7}">
      <dgm:prSet/>
      <dgm:spPr/>
      <dgm:t>
        <a:bodyPr/>
        <a:lstStyle/>
        <a:p>
          <a:endParaRPr lang="en-US" sz="1600"/>
        </a:p>
      </dgm:t>
    </dgm:pt>
    <dgm:pt modelId="{3B5E8C9B-620A-4E73-B19C-7CCA199DDD4A}" type="sibTrans" cxnId="{44708FF1-C86F-496D-966E-EF1C8758B0C7}">
      <dgm:prSet/>
      <dgm:spPr/>
      <dgm:t>
        <a:bodyPr/>
        <a:lstStyle/>
        <a:p>
          <a:endParaRPr lang="en-US" sz="1600"/>
        </a:p>
      </dgm:t>
    </dgm:pt>
    <dgm:pt modelId="{9B0057AD-E43F-4322-BD55-DB1A626E00F2}">
      <dgm:prSet phldrT="[Text]" custT="1"/>
      <dgm:spPr/>
      <dgm:t>
        <a:bodyPr/>
        <a:lstStyle/>
        <a:p>
          <a:r>
            <a:rPr lang="en-US" sz="1600"/>
            <a:t>The Gig Economy</a:t>
          </a:r>
        </a:p>
      </dgm:t>
    </dgm:pt>
    <dgm:pt modelId="{09BEF0C3-D82D-43F8-ACE4-7F4747721B96}" type="parTrans" cxnId="{2DE62784-F81A-47E0-9B5D-11D15E045DCB}">
      <dgm:prSet/>
      <dgm:spPr/>
      <dgm:t>
        <a:bodyPr/>
        <a:lstStyle/>
        <a:p>
          <a:endParaRPr lang="en-US" sz="1600"/>
        </a:p>
      </dgm:t>
    </dgm:pt>
    <dgm:pt modelId="{E571BCC1-BFEB-4020-A22E-8959C05D1A0E}" type="sibTrans" cxnId="{2DE62784-F81A-47E0-9B5D-11D15E045DCB}">
      <dgm:prSet/>
      <dgm:spPr/>
      <dgm:t>
        <a:bodyPr/>
        <a:lstStyle/>
        <a:p>
          <a:endParaRPr lang="en-US" sz="1600"/>
        </a:p>
      </dgm:t>
    </dgm:pt>
    <dgm:pt modelId="{D01F33A0-049E-4708-9586-FC2667250372}">
      <dgm:prSet phldrT="[Text]" custT="1"/>
      <dgm:spPr>
        <a:solidFill>
          <a:srgbClr val="006E61">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spcFirstLastPara="0" vert="horz" wrap="square" lIns="17780" tIns="17780" rIns="17780" bIns="17780" numCol="1" spcCol="1270" anchor="ctr" anchorCtr="0"/>
        <a:lstStyle/>
        <a:p>
          <a:r>
            <a:rPr lang="en-US" sz="1600"/>
            <a:t>4</a:t>
          </a:r>
          <a:r>
            <a:rPr lang="en-US" sz="1600" baseline="30000"/>
            <a:t>th</a:t>
          </a:r>
          <a:r>
            <a:rPr lang="en-US" sz="1600"/>
            <a:t> Tech Revolution</a:t>
          </a:r>
        </a:p>
      </dgm:t>
    </dgm:pt>
    <dgm:pt modelId="{7B57EE3B-ABD2-4BB2-8305-D5973B9A4554}" type="parTrans" cxnId="{ECD40294-B32E-4E64-8E48-72C5F56C0C15}">
      <dgm:prSet/>
      <dgm:spPr/>
      <dgm:t>
        <a:bodyPr/>
        <a:lstStyle/>
        <a:p>
          <a:endParaRPr lang="en-US" sz="1600"/>
        </a:p>
      </dgm:t>
    </dgm:pt>
    <dgm:pt modelId="{D10A398A-2B99-4487-BB44-450149183ED4}" type="sibTrans" cxnId="{ECD40294-B32E-4E64-8E48-72C5F56C0C15}">
      <dgm:prSet/>
      <dgm:spPr/>
      <dgm:t>
        <a:bodyPr/>
        <a:lstStyle/>
        <a:p>
          <a:endParaRPr lang="en-US" sz="1600"/>
        </a:p>
      </dgm:t>
    </dgm:pt>
    <dgm:pt modelId="{70EE869C-DA3A-4517-902C-64C02F02225F}" type="pres">
      <dgm:prSet presAssocID="{835A6C2B-B9A9-4F46-A10F-327405AB7B98}" presName="Name0" presStyleCnt="0">
        <dgm:presLayoutVars>
          <dgm:chMax val="1"/>
          <dgm:dir/>
          <dgm:animLvl val="ctr"/>
          <dgm:resizeHandles val="exact"/>
        </dgm:presLayoutVars>
      </dgm:prSet>
      <dgm:spPr/>
    </dgm:pt>
    <dgm:pt modelId="{F16769F6-73DF-4C31-B0B3-6C3885EFDA96}" type="pres">
      <dgm:prSet presAssocID="{21CDA249-9D21-4D69-8E5F-12D52C8B72CF}" presName="centerShape" presStyleLbl="node0" presStyleIdx="0" presStyleCnt="1" custScaleX="97191" custScaleY="89901"/>
      <dgm:spPr/>
    </dgm:pt>
    <dgm:pt modelId="{B4531759-8FAD-4D73-B41C-E0BDE72CAE26}" type="pres">
      <dgm:prSet presAssocID="{E732DCA1-5189-4F19-A970-BCBA344C7D95}" presName="node" presStyleLbl="node1" presStyleIdx="0" presStyleCnt="7" custScaleX="149951" custScaleY="138705">
        <dgm:presLayoutVars>
          <dgm:bulletEnabled val="1"/>
        </dgm:presLayoutVars>
      </dgm:prSet>
      <dgm:spPr/>
    </dgm:pt>
    <dgm:pt modelId="{FC472AA7-8033-4115-8A76-B91602EF2A05}" type="pres">
      <dgm:prSet presAssocID="{E732DCA1-5189-4F19-A970-BCBA344C7D95}" presName="dummy" presStyleCnt="0"/>
      <dgm:spPr/>
    </dgm:pt>
    <dgm:pt modelId="{EA112137-1ED6-45DE-984B-E64E7490C613}" type="pres">
      <dgm:prSet presAssocID="{4760B226-3DBB-41D9-A05D-B21B9D4E42B3}" presName="sibTrans" presStyleLbl="sibTrans2D1" presStyleIdx="0" presStyleCnt="7"/>
      <dgm:spPr/>
    </dgm:pt>
    <dgm:pt modelId="{402CF626-42C0-4C21-B825-54853BD88947}" type="pres">
      <dgm:prSet presAssocID="{2283CE1A-54F1-4017-B6F7-908C0E270BDA}" presName="node" presStyleLbl="node1" presStyleIdx="1" presStyleCnt="7" custScaleX="157562" custScaleY="138705">
        <dgm:presLayoutVars>
          <dgm:bulletEnabled val="1"/>
        </dgm:presLayoutVars>
      </dgm:prSet>
      <dgm:spPr/>
    </dgm:pt>
    <dgm:pt modelId="{507E6856-FEE9-430C-91B6-69A5B56DFF8B}" type="pres">
      <dgm:prSet presAssocID="{2283CE1A-54F1-4017-B6F7-908C0E270BDA}" presName="dummy" presStyleCnt="0"/>
      <dgm:spPr/>
    </dgm:pt>
    <dgm:pt modelId="{0188541D-C268-4946-A2CF-48A608305851}" type="pres">
      <dgm:prSet presAssocID="{60257ED1-4D08-43F7-B6DF-E053F0C99F84}" presName="sibTrans" presStyleLbl="sibTrans2D1" presStyleIdx="1" presStyleCnt="7"/>
      <dgm:spPr/>
    </dgm:pt>
    <dgm:pt modelId="{AE999C52-49AD-47E5-BD37-DEDC137211F3}" type="pres">
      <dgm:prSet presAssocID="{CFD11DAA-39EA-4775-A123-902148C19BE1}" presName="node" presStyleLbl="node1" presStyleIdx="2" presStyleCnt="7" custScaleX="149951" custScaleY="138705">
        <dgm:presLayoutVars>
          <dgm:bulletEnabled val="1"/>
        </dgm:presLayoutVars>
      </dgm:prSet>
      <dgm:spPr/>
    </dgm:pt>
    <dgm:pt modelId="{B95118A0-D952-44DE-84EB-739F3CF576E8}" type="pres">
      <dgm:prSet presAssocID="{CFD11DAA-39EA-4775-A123-902148C19BE1}" presName="dummy" presStyleCnt="0"/>
      <dgm:spPr/>
    </dgm:pt>
    <dgm:pt modelId="{B6DCC972-7959-45EE-B2DD-0401012544E4}" type="pres">
      <dgm:prSet presAssocID="{5DE1F0A9-ADC7-434C-A84C-AE903401CA4B}" presName="sibTrans" presStyleLbl="sibTrans2D1" presStyleIdx="2" presStyleCnt="7"/>
      <dgm:spPr/>
    </dgm:pt>
    <dgm:pt modelId="{E557736B-4FB0-42C9-A654-EAB5FDD51F00}" type="pres">
      <dgm:prSet presAssocID="{32BF1BFB-A8D7-410F-BFC1-8BF2E6AA199B}" presName="node" presStyleLbl="node1" presStyleIdx="3" presStyleCnt="7" custScaleX="149951" custScaleY="138705">
        <dgm:presLayoutVars>
          <dgm:bulletEnabled val="1"/>
        </dgm:presLayoutVars>
      </dgm:prSet>
      <dgm:spPr/>
    </dgm:pt>
    <dgm:pt modelId="{40061C42-A574-4A48-AF3E-91D75B499CE2}" type="pres">
      <dgm:prSet presAssocID="{32BF1BFB-A8D7-410F-BFC1-8BF2E6AA199B}" presName="dummy" presStyleCnt="0"/>
      <dgm:spPr/>
    </dgm:pt>
    <dgm:pt modelId="{DE7B1AEA-646D-4BD2-9822-B1BA5798D74E}" type="pres">
      <dgm:prSet presAssocID="{AD0E37C4-483B-49C2-A363-632A644F121A}" presName="sibTrans" presStyleLbl="sibTrans2D1" presStyleIdx="3" presStyleCnt="7"/>
      <dgm:spPr/>
    </dgm:pt>
    <dgm:pt modelId="{4E920230-2181-4C9F-8C54-7253668F458C}" type="pres">
      <dgm:prSet presAssocID="{E9818F6D-41D5-4C71-A01C-CF6A15EEEAB8}" presName="node" presStyleLbl="node1" presStyleIdx="4" presStyleCnt="7" custScaleX="149951" custScaleY="138705">
        <dgm:presLayoutVars>
          <dgm:bulletEnabled val="1"/>
        </dgm:presLayoutVars>
      </dgm:prSet>
      <dgm:spPr/>
    </dgm:pt>
    <dgm:pt modelId="{7FBD7AF8-617E-4AAD-A070-BB5DF82AA0E2}" type="pres">
      <dgm:prSet presAssocID="{E9818F6D-41D5-4C71-A01C-CF6A15EEEAB8}" presName="dummy" presStyleCnt="0"/>
      <dgm:spPr/>
    </dgm:pt>
    <dgm:pt modelId="{FB7B7F96-8C60-4B24-82AF-A0BC39764215}" type="pres">
      <dgm:prSet presAssocID="{3B5E8C9B-620A-4E73-B19C-7CCA199DDD4A}" presName="sibTrans" presStyleLbl="sibTrans2D1" presStyleIdx="4" presStyleCnt="7"/>
      <dgm:spPr/>
    </dgm:pt>
    <dgm:pt modelId="{3E5ACEF4-586F-4B0D-858E-7720B3014780}" type="pres">
      <dgm:prSet presAssocID="{9B0057AD-E43F-4322-BD55-DB1A626E00F2}" presName="node" presStyleLbl="node1" presStyleIdx="5" presStyleCnt="7" custScaleX="149951" custScaleY="138705">
        <dgm:presLayoutVars>
          <dgm:bulletEnabled val="1"/>
        </dgm:presLayoutVars>
      </dgm:prSet>
      <dgm:spPr/>
    </dgm:pt>
    <dgm:pt modelId="{1AE3E44C-A0BB-4135-8EA3-7B2A22941082}" type="pres">
      <dgm:prSet presAssocID="{9B0057AD-E43F-4322-BD55-DB1A626E00F2}" presName="dummy" presStyleCnt="0"/>
      <dgm:spPr/>
    </dgm:pt>
    <dgm:pt modelId="{87EF3870-972C-42E5-B0B3-BEFA7A6816E5}" type="pres">
      <dgm:prSet presAssocID="{E571BCC1-BFEB-4020-A22E-8959C05D1A0E}" presName="sibTrans" presStyleLbl="sibTrans2D1" presStyleIdx="5" presStyleCnt="7"/>
      <dgm:spPr/>
    </dgm:pt>
    <dgm:pt modelId="{534D0743-EAAB-4C19-8489-F705A666DBF5}" type="pres">
      <dgm:prSet presAssocID="{D01F33A0-049E-4708-9586-FC2667250372}" presName="node" presStyleLbl="node1" presStyleIdx="6" presStyleCnt="7" custScaleX="149951" custScaleY="138705">
        <dgm:presLayoutVars>
          <dgm:bulletEnabled val="1"/>
        </dgm:presLayoutVars>
      </dgm:prSet>
      <dgm:spPr>
        <a:xfrm>
          <a:off x="1728230" y="946809"/>
          <a:ext cx="1219596" cy="1219596"/>
        </a:xfrm>
        <a:prstGeom prst="ellipse">
          <a:avLst/>
        </a:prstGeom>
      </dgm:spPr>
    </dgm:pt>
    <dgm:pt modelId="{C0EC69BC-47A1-43E0-8E2B-46689E447E31}" type="pres">
      <dgm:prSet presAssocID="{D01F33A0-049E-4708-9586-FC2667250372}" presName="dummy" presStyleCnt="0"/>
      <dgm:spPr/>
    </dgm:pt>
    <dgm:pt modelId="{B64A22B5-E7DF-4113-A394-CCBB8075DEA3}" type="pres">
      <dgm:prSet presAssocID="{D10A398A-2B99-4487-BB44-450149183ED4}" presName="sibTrans" presStyleLbl="sibTrans2D1" presStyleIdx="6" presStyleCnt="7"/>
      <dgm:spPr/>
    </dgm:pt>
  </dgm:ptLst>
  <dgm:cxnLst>
    <dgm:cxn modelId="{6B27A102-9EDE-43CA-9E98-AE16BCC3396D}" type="presOf" srcId="{32BF1BFB-A8D7-410F-BFC1-8BF2E6AA199B}" destId="{E557736B-4FB0-42C9-A654-EAB5FDD51F00}" srcOrd="0" destOrd="0" presId="urn:microsoft.com/office/officeart/2005/8/layout/radial6"/>
    <dgm:cxn modelId="{34258E03-D675-4885-BA7B-423A0136A478}" srcId="{21CDA249-9D21-4D69-8E5F-12D52C8B72CF}" destId="{32BF1BFB-A8D7-410F-BFC1-8BF2E6AA199B}" srcOrd="3" destOrd="0" parTransId="{7C71EBBC-A01F-4E08-8551-FD8D40749F8C}" sibTransId="{AD0E37C4-483B-49C2-A363-632A644F121A}"/>
    <dgm:cxn modelId="{251B9F05-AB28-473D-B8DC-3643A1E031E6}" type="presOf" srcId="{3B5E8C9B-620A-4E73-B19C-7CCA199DDD4A}" destId="{FB7B7F96-8C60-4B24-82AF-A0BC39764215}" srcOrd="0" destOrd="0" presId="urn:microsoft.com/office/officeart/2005/8/layout/radial6"/>
    <dgm:cxn modelId="{D4E3C71B-CDF8-4BAC-BAC2-6A7F2345C884}" type="presOf" srcId="{2283CE1A-54F1-4017-B6F7-908C0E270BDA}" destId="{402CF626-42C0-4C21-B825-54853BD88947}" srcOrd="0" destOrd="0" presId="urn:microsoft.com/office/officeart/2005/8/layout/radial6"/>
    <dgm:cxn modelId="{154BAC3F-F771-426E-B608-A73C4A8EF1FF}" type="presOf" srcId="{9B0057AD-E43F-4322-BD55-DB1A626E00F2}" destId="{3E5ACEF4-586F-4B0D-858E-7720B3014780}" srcOrd="0" destOrd="0" presId="urn:microsoft.com/office/officeart/2005/8/layout/radial6"/>
    <dgm:cxn modelId="{E171B943-5EDF-43E5-929A-44416208BDBE}" type="presOf" srcId="{D10A398A-2B99-4487-BB44-450149183ED4}" destId="{B64A22B5-E7DF-4113-A394-CCBB8075DEA3}" srcOrd="0" destOrd="0" presId="urn:microsoft.com/office/officeart/2005/8/layout/radial6"/>
    <dgm:cxn modelId="{F5A9D24A-1031-406B-8F38-B3978285614B}" type="presOf" srcId="{60257ED1-4D08-43F7-B6DF-E053F0C99F84}" destId="{0188541D-C268-4946-A2CF-48A608305851}" srcOrd="0" destOrd="0" presId="urn:microsoft.com/office/officeart/2005/8/layout/radial6"/>
    <dgm:cxn modelId="{9D1F986F-A1E3-466B-AF1B-3DF0DE4C1810}" srcId="{21CDA249-9D21-4D69-8E5F-12D52C8B72CF}" destId="{2283CE1A-54F1-4017-B6F7-908C0E270BDA}" srcOrd="1" destOrd="0" parTransId="{D83B7710-37D1-4135-8390-04A14F3EFAD6}" sibTransId="{60257ED1-4D08-43F7-B6DF-E053F0C99F84}"/>
    <dgm:cxn modelId="{79A9B251-B4BB-4C83-8E93-BFD617E3FE60}" type="presOf" srcId="{D01F33A0-049E-4708-9586-FC2667250372}" destId="{534D0743-EAAB-4C19-8489-F705A666DBF5}" srcOrd="0" destOrd="0" presId="urn:microsoft.com/office/officeart/2005/8/layout/radial6"/>
    <dgm:cxn modelId="{02229373-4156-4FA1-9A3D-FB159DAA4224}" type="presOf" srcId="{5DE1F0A9-ADC7-434C-A84C-AE903401CA4B}" destId="{B6DCC972-7959-45EE-B2DD-0401012544E4}" srcOrd="0" destOrd="0" presId="urn:microsoft.com/office/officeart/2005/8/layout/radial6"/>
    <dgm:cxn modelId="{2DE62784-F81A-47E0-9B5D-11D15E045DCB}" srcId="{21CDA249-9D21-4D69-8E5F-12D52C8B72CF}" destId="{9B0057AD-E43F-4322-BD55-DB1A626E00F2}" srcOrd="5" destOrd="0" parTransId="{09BEF0C3-D82D-43F8-ACE4-7F4747721B96}" sibTransId="{E571BCC1-BFEB-4020-A22E-8959C05D1A0E}"/>
    <dgm:cxn modelId="{ECD40294-B32E-4E64-8E48-72C5F56C0C15}" srcId="{21CDA249-9D21-4D69-8E5F-12D52C8B72CF}" destId="{D01F33A0-049E-4708-9586-FC2667250372}" srcOrd="6" destOrd="0" parTransId="{7B57EE3B-ABD2-4BB2-8305-D5973B9A4554}" sibTransId="{D10A398A-2B99-4487-BB44-450149183ED4}"/>
    <dgm:cxn modelId="{4B191596-0FCF-427D-BACE-BB11DB3DC40A}" type="presOf" srcId="{E9818F6D-41D5-4C71-A01C-CF6A15EEEAB8}" destId="{4E920230-2181-4C9F-8C54-7253668F458C}" srcOrd="0" destOrd="0" presId="urn:microsoft.com/office/officeart/2005/8/layout/radial6"/>
    <dgm:cxn modelId="{9280D2B1-2643-459C-B1DF-E24B30C69725}" type="presOf" srcId="{4760B226-3DBB-41D9-A05D-B21B9D4E42B3}" destId="{EA112137-1ED6-45DE-984B-E64E7490C613}" srcOrd="0" destOrd="0" presId="urn:microsoft.com/office/officeart/2005/8/layout/radial6"/>
    <dgm:cxn modelId="{05B4E7B4-7CAB-41E4-8389-C1F874649212}" srcId="{835A6C2B-B9A9-4F46-A10F-327405AB7B98}" destId="{21CDA249-9D21-4D69-8E5F-12D52C8B72CF}" srcOrd="0" destOrd="0" parTransId="{C79586D8-7F28-4CEE-B1DA-60E7041D6308}" sibTransId="{9FAF7331-D08A-408E-B960-59EC9274F7C3}"/>
    <dgm:cxn modelId="{125E9CB8-0F5C-4610-BA87-EDB448428BC7}" srcId="{21CDA249-9D21-4D69-8E5F-12D52C8B72CF}" destId="{E732DCA1-5189-4F19-A970-BCBA344C7D95}" srcOrd="0" destOrd="0" parTransId="{0A978853-2452-4147-825E-913D5E5D5505}" sibTransId="{4760B226-3DBB-41D9-A05D-B21B9D4E42B3}"/>
    <dgm:cxn modelId="{C981DBC1-70A8-4422-B207-E00058FC277D}" type="presOf" srcId="{E571BCC1-BFEB-4020-A22E-8959C05D1A0E}" destId="{87EF3870-972C-42E5-B0B3-BEFA7A6816E5}" srcOrd="0" destOrd="0" presId="urn:microsoft.com/office/officeart/2005/8/layout/radial6"/>
    <dgm:cxn modelId="{51E54FCE-D5B4-42A2-A521-0BC6D37A4F66}" type="presOf" srcId="{AD0E37C4-483B-49C2-A363-632A644F121A}" destId="{DE7B1AEA-646D-4BD2-9822-B1BA5798D74E}" srcOrd="0" destOrd="0" presId="urn:microsoft.com/office/officeart/2005/8/layout/radial6"/>
    <dgm:cxn modelId="{0F8ADDE9-88C3-46BE-8E1F-09DE85C6D2E7}" type="presOf" srcId="{E732DCA1-5189-4F19-A970-BCBA344C7D95}" destId="{B4531759-8FAD-4D73-B41C-E0BDE72CAE26}" srcOrd="0" destOrd="0" presId="urn:microsoft.com/office/officeart/2005/8/layout/radial6"/>
    <dgm:cxn modelId="{D80777F0-9962-49BB-9E14-8187B4A35A5E}" type="presOf" srcId="{835A6C2B-B9A9-4F46-A10F-327405AB7B98}" destId="{70EE869C-DA3A-4517-902C-64C02F02225F}" srcOrd="0" destOrd="0" presId="urn:microsoft.com/office/officeart/2005/8/layout/radial6"/>
    <dgm:cxn modelId="{44708FF1-C86F-496D-966E-EF1C8758B0C7}" srcId="{21CDA249-9D21-4D69-8E5F-12D52C8B72CF}" destId="{E9818F6D-41D5-4C71-A01C-CF6A15EEEAB8}" srcOrd="4" destOrd="0" parTransId="{32A8D073-4BD7-4D72-A7C5-77E552D587AE}" sibTransId="{3B5E8C9B-620A-4E73-B19C-7CCA199DDD4A}"/>
    <dgm:cxn modelId="{09F745F8-5C42-42E9-A4B4-56F26515F940}" type="presOf" srcId="{CFD11DAA-39EA-4775-A123-902148C19BE1}" destId="{AE999C52-49AD-47E5-BD37-DEDC137211F3}" srcOrd="0" destOrd="0" presId="urn:microsoft.com/office/officeart/2005/8/layout/radial6"/>
    <dgm:cxn modelId="{AFBC9EFC-8241-411E-8878-E69502E22D54}" srcId="{21CDA249-9D21-4D69-8E5F-12D52C8B72CF}" destId="{CFD11DAA-39EA-4775-A123-902148C19BE1}" srcOrd="2" destOrd="0" parTransId="{55E2D5FC-D9BA-480F-9C09-B1E12528CD4C}" sibTransId="{5DE1F0A9-ADC7-434C-A84C-AE903401CA4B}"/>
    <dgm:cxn modelId="{8A01B7FD-F379-4A77-A79B-7CDD14822DC4}" type="presOf" srcId="{21CDA249-9D21-4D69-8E5F-12D52C8B72CF}" destId="{F16769F6-73DF-4C31-B0B3-6C3885EFDA96}" srcOrd="0" destOrd="0" presId="urn:microsoft.com/office/officeart/2005/8/layout/radial6"/>
    <dgm:cxn modelId="{3AE038AE-2749-45F8-AC9D-2F592CC4D255}" type="presParOf" srcId="{70EE869C-DA3A-4517-902C-64C02F02225F}" destId="{F16769F6-73DF-4C31-B0B3-6C3885EFDA96}" srcOrd="0" destOrd="0" presId="urn:microsoft.com/office/officeart/2005/8/layout/radial6"/>
    <dgm:cxn modelId="{3E661E03-B602-41EC-9839-1CA32F754B6A}" type="presParOf" srcId="{70EE869C-DA3A-4517-902C-64C02F02225F}" destId="{B4531759-8FAD-4D73-B41C-E0BDE72CAE26}" srcOrd="1" destOrd="0" presId="urn:microsoft.com/office/officeart/2005/8/layout/radial6"/>
    <dgm:cxn modelId="{44F9365D-700C-46A6-944A-7503FC3504BB}" type="presParOf" srcId="{70EE869C-DA3A-4517-902C-64C02F02225F}" destId="{FC472AA7-8033-4115-8A76-B91602EF2A05}" srcOrd="2" destOrd="0" presId="urn:microsoft.com/office/officeart/2005/8/layout/radial6"/>
    <dgm:cxn modelId="{F1FC14A7-6B29-4960-8B18-71DE642CF20E}" type="presParOf" srcId="{70EE869C-DA3A-4517-902C-64C02F02225F}" destId="{EA112137-1ED6-45DE-984B-E64E7490C613}" srcOrd="3" destOrd="0" presId="urn:microsoft.com/office/officeart/2005/8/layout/radial6"/>
    <dgm:cxn modelId="{C89D5808-58CC-487B-9092-8CA56ED41616}" type="presParOf" srcId="{70EE869C-DA3A-4517-902C-64C02F02225F}" destId="{402CF626-42C0-4C21-B825-54853BD88947}" srcOrd="4" destOrd="0" presId="urn:microsoft.com/office/officeart/2005/8/layout/radial6"/>
    <dgm:cxn modelId="{F2185F54-B2A0-4EFB-974A-0D4CD92DF2CF}" type="presParOf" srcId="{70EE869C-DA3A-4517-902C-64C02F02225F}" destId="{507E6856-FEE9-430C-91B6-69A5B56DFF8B}" srcOrd="5" destOrd="0" presId="urn:microsoft.com/office/officeart/2005/8/layout/radial6"/>
    <dgm:cxn modelId="{68EA748A-4ECF-43A3-8F77-F1DC55975237}" type="presParOf" srcId="{70EE869C-DA3A-4517-902C-64C02F02225F}" destId="{0188541D-C268-4946-A2CF-48A608305851}" srcOrd="6" destOrd="0" presId="urn:microsoft.com/office/officeart/2005/8/layout/radial6"/>
    <dgm:cxn modelId="{9C893631-925A-4D4A-9A75-4BFA1322DC09}" type="presParOf" srcId="{70EE869C-DA3A-4517-902C-64C02F02225F}" destId="{AE999C52-49AD-47E5-BD37-DEDC137211F3}" srcOrd="7" destOrd="0" presId="urn:microsoft.com/office/officeart/2005/8/layout/radial6"/>
    <dgm:cxn modelId="{0363CA91-739D-4BC2-97FC-BCE5B2C0AD13}" type="presParOf" srcId="{70EE869C-DA3A-4517-902C-64C02F02225F}" destId="{B95118A0-D952-44DE-84EB-739F3CF576E8}" srcOrd="8" destOrd="0" presId="urn:microsoft.com/office/officeart/2005/8/layout/radial6"/>
    <dgm:cxn modelId="{CB6E15F3-135B-4BEF-A6F8-4F52EAC47816}" type="presParOf" srcId="{70EE869C-DA3A-4517-902C-64C02F02225F}" destId="{B6DCC972-7959-45EE-B2DD-0401012544E4}" srcOrd="9" destOrd="0" presId="urn:microsoft.com/office/officeart/2005/8/layout/radial6"/>
    <dgm:cxn modelId="{FF77CFAA-1013-4B58-969E-936106EA531D}" type="presParOf" srcId="{70EE869C-DA3A-4517-902C-64C02F02225F}" destId="{E557736B-4FB0-42C9-A654-EAB5FDD51F00}" srcOrd="10" destOrd="0" presId="urn:microsoft.com/office/officeart/2005/8/layout/radial6"/>
    <dgm:cxn modelId="{438A625A-69A7-4D67-9507-BAD08CF97A2A}" type="presParOf" srcId="{70EE869C-DA3A-4517-902C-64C02F02225F}" destId="{40061C42-A574-4A48-AF3E-91D75B499CE2}" srcOrd="11" destOrd="0" presId="urn:microsoft.com/office/officeart/2005/8/layout/radial6"/>
    <dgm:cxn modelId="{CDB784B0-A1A6-408F-8150-12FDFD90A325}" type="presParOf" srcId="{70EE869C-DA3A-4517-902C-64C02F02225F}" destId="{DE7B1AEA-646D-4BD2-9822-B1BA5798D74E}" srcOrd="12" destOrd="0" presId="urn:microsoft.com/office/officeart/2005/8/layout/radial6"/>
    <dgm:cxn modelId="{99BF9C94-0B4C-4751-9554-5DD3144E9C8C}" type="presParOf" srcId="{70EE869C-DA3A-4517-902C-64C02F02225F}" destId="{4E920230-2181-4C9F-8C54-7253668F458C}" srcOrd="13" destOrd="0" presId="urn:microsoft.com/office/officeart/2005/8/layout/radial6"/>
    <dgm:cxn modelId="{3A675B5E-44D8-495A-BC53-2C23358F9141}" type="presParOf" srcId="{70EE869C-DA3A-4517-902C-64C02F02225F}" destId="{7FBD7AF8-617E-4AAD-A070-BB5DF82AA0E2}" srcOrd="14" destOrd="0" presId="urn:microsoft.com/office/officeart/2005/8/layout/radial6"/>
    <dgm:cxn modelId="{7FF06575-9160-43FF-9D46-CF332E85D470}" type="presParOf" srcId="{70EE869C-DA3A-4517-902C-64C02F02225F}" destId="{FB7B7F96-8C60-4B24-82AF-A0BC39764215}" srcOrd="15" destOrd="0" presId="urn:microsoft.com/office/officeart/2005/8/layout/radial6"/>
    <dgm:cxn modelId="{FE2EAC46-3E70-49CC-BF75-499292F86ED4}" type="presParOf" srcId="{70EE869C-DA3A-4517-902C-64C02F02225F}" destId="{3E5ACEF4-586F-4B0D-858E-7720B3014780}" srcOrd="16" destOrd="0" presId="urn:microsoft.com/office/officeart/2005/8/layout/radial6"/>
    <dgm:cxn modelId="{6806ED37-4ACE-403E-8FEE-0E147241147E}" type="presParOf" srcId="{70EE869C-DA3A-4517-902C-64C02F02225F}" destId="{1AE3E44C-A0BB-4135-8EA3-7B2A22941082}" srcOrd="17" destOrd="0" presId="urn:microsoft.com/office/officeart/2005/8/layout/radial6"/>
    <dgm:cxn modelId="{612160DC-048C-482C-8B18-9B1DF91D0F3F}" type="presParOf" srcId="{70EE869C-DA3A-4517-902C-64C02F02225F}" destId="{87EF3870-972C-42E5-B0B3-BEFA7A6816E5}" srcOrd="18" destOrd="0" presId="urn:microsoft.com/office/officeart/2005/8/layout/radial6"/>
    <dgm:cxn modelId="{018D4AD0-8BBA-4E17-9093-1314CE913644}" type="presParOf" srcId="{70EE869C-DA3A-4517-902C-64C02F02225F}" destId="{534D0743-EAAB-4C19-8489-F705A666DBF5}" srcOrd="19" destOrd="0" presId="urn:microsoft.com/office/officeart/2005/8/layout/radial6"/>
    <dgm:cxn modelId="{B3F9F882-5CC4-4BDB-BDA3-1D05AD2E9588}" type="presParOf" srcId="{70EE869C-DA3A-4517-902C-64C02F02225F}" destId="{C0EC69BC-47A1-43E0-8E2B-46689E447E31}" srcOrd="20" destOrd="0" presId="urn:microsoft.com/office/officeart/2005/8/layout/radial6"/>
    <dgm:cxn modelId="{1EBDC6D2-D3A3-4D8C-B91A-62392C2C6F3D}" type="presParOf" srcId="{70EE869C-DA3A-4517-902C-64C02F02225F}" destId="{B64A22B5-E7DF-4113-A394-CCBB8075DEA3}"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476156-6160-49C5-A45C-D36D4B85EF47}"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07D1B1B3-DD05-42C6-ACD3-D775E5E3845C}">
      <dgm:prSet phldrT="[Text]"/>
      <dgm:spPr/>
      <dgm:t>
        <a:bodyPr/>
        <a:lstStyle/>
        <a:p>
          <a:r>
            <a:rPr lang="en-US" dirty="0"/>
            <a:t>Top Down: Leadership long-term vision</a:t>
          </a:r>
        </a:p>
      </dgm:t>
    </dgm:pt>
    <dgm:pt modelId="{091ED93D-C30D-4CC0-9508-1D19F37C6B08}" type="parTrans" cxnId="{2DA327BF-0E2C-415C-B3C6-BF0781F84E00}">
      <dgm:prSet/>
      <dgm:spPr/>
      <dgm:t>
        <a:bodyPr/>
        <a:lstStyle/>
        <a:p>
          <a:endParaRPr lang="en-US"/>
        </a:p>
      </dgm:t>
    </dgm:pt>
    <dgm:pt modelId="{8550F333-CA37-4C60-8C3C-091B446C7B34}" type="sibTrans" cxnId="{2DA327BF-0E2C-415C-B3C6-BF0781F84E00}">
      <dgm:prSet/>
      <dgm:spPr/>
      <dgm:t>
        <a:bodyPr/>
        <a:lstStyle/>
        <a:p>
          <a:endParaRPr lang="en-US"/>
        </a:p>
      </dgm:t>
    </dgm:pt>
    <dgm:pt modelId="{DC9D9840-317C-4346-96C7-24C69CB29A46}">
      <dgm:prSet phldrT="[Text]"/>
      <dgm:spPr/>
      <dgm:t>
        <a:bodyPr/>
        <a:lstStyle/>
        <a:p>
          <a:r>
            <a:rPr lang="en-US" dirty="0"/>
            <a:t>Bottom Up:</a:t>
          </a:r>
        </a:p>
        <a:p>
          <a:r>
            <a:rPr lang="en-US" dirty="0"/>
            <a:t>Continuous improvement culture</a:t>
          </a:r>
        </a:p>
      </dgm:t>
    </dgm:pt>
    <dgm:pt modelId="{227E4518-5751-471A-9857-45B1228BD0D8}" type="parTrans" cxnId="{39E3F0B8-3578-4C50-AA35-5C60455137F1}">
      <dgm:prSet/>
      <dgm:spPr/>
      <dgm:t>
        <a:bodyPr/>
        <a:lstStyle/>
        <a:p>
          <a:endParaRPr lang="en-US"/>
        </a:p>
      </dgm:t>
    </dgm:pt>
    <dgm:pt modelId="{0992D72F-5793-450E-9063-AD107E096A9D}" type="sibTrans" cxnId="{39E3F0B8-3578-4C50-AA35-5C60455137F1}">
      <dgm:prSet/>
      <dgm:spPr/>
      <dgm:t>
        <a:bodyPr/>
        <a:lstStyle/>
        <a:p>
          <a:endParaRPr lang="en-US"/>
        </a:p>
      </dgm:t>
    </dgm:pt>
    <dgm:pt modelId="{F901094C-1677-4470-88A0-B465E130D7A5}" type="pres">
      <dgm:prSet presAssocID="{4F476156-6160-49C5-A45C-D36D4B85EF47}" presName="compositeShape" presStyleCnt="0">
        <dgm:presLayoutVars>
          <dgm:chMax val="2"/>
          <dgm:dir/>
          <dgm:resizeHandles val="exact"/>
        </dgm:presLayoutVars>
      </dgm:prSet>
      <dgm:spPr/>
    </dgm:pt>
    <dgm:pt modelId="{CDDD268F-6FA9-4627-BA8A-4540FC932BCC}" type="pres">
      <dgm:prSet presAssocID="{4F476156-6160-49C5-A45C-D36D4B85EF47}" presName="divider" presStyleLbl="fgShp" presStyleIdx="0" presStyleCnt="1"/>
      <dgm:spPr/>
    </dgm:pt>
    <dgm:pt modelId="{0F8BEFC5-11E9-4E4A-BFAB-F7BF18BBFBD5}" type="pres">
      <dgm:prSet presAssocID="{07D1B1B3-DD05-42C6-ACD3-D775E5E3845C}" presName="downArrow" presStyleLbl="node1" presStyleIdx="0" presStyleCnt="2"/>
      <dgm:spPr/>
    </dgm:pt>
    <dgm:pt modelId="{252D98F3-5480-449F-AB86-F10B906E6BA4}" type="pres">
      <dgm:prSet presAssocID="{07D1B1B3-DD05-42C6-ACD3-D775E5E3845C}" presName="downArrowText" presStyleLbl="revTx" presStyleIdx="0" presStyleCnt="2">
        <dgm:presLayoutVars>
          <dgm:bulletEnabled val="1"/>
        </dgm:presLayoutVars>
      </dgm:prSet>
      <dgm:spPr/>
    </dgm:pt>
    <dgm:pt modelId="{3751450A-8610-4F45-817A-4F3459615F65}" type="pres">
      <dgm:prSet presAssocID="{DC9D9840-317C-4346-96C7-24C69CB29A46}" presName="upArrow" presStyleLbl="node1" presStyleIdx="1" presStyleCnt="2"/>
      <dgm:spPr/>
    </dgm:pt>
    <dgm:pt modelId="{E2D8B875-9320-4FE1-B53F-E587C0F2DC07}" type="pres">
      <dgm:prSet presAssocID="{DC9D9840-317C-4346-96C7-24C69CB29A46}" presName="upArrowText" presStyleLbl="revTx" presStyleIdx="1" presStyleCnt="2">
        <dgm:presLayoutVars>
          <dgm:bulletEnabled val="1"/>
        </dgm:presLayoutVars>
      </dgm:prSet>
      <dgm:spPr/>
    </dgm:pt>
  </dgm:ptLst>
  <dgm:cxnLst>
    <dgm:cxn modelId="{8F241303-6864-4D04-AE5C-CF615DB58D19}" type="presOf" srcId="{07D1B1B3-DD05-42C6-ACD3-D775E5E3845C}" destId="{252D98F3-5480-449F-AB86-F10B906E6BA4}" srcOrd="0" destOrd="0" presId="urn:microsoft.com/office/officeart/2005/8/layout/arrow3"/>
    <dgm:cxn modelId="{39E3F0B8-3578-4C50-AA35-5C60455137F1}" srcId="{4F476156-6160-49C5-A45C-D36D4B85EF47}" destId="{DC9D9840-317C-4346-96C7-24C69CB29A46}" srcOrd="1" destOrd="0" parTransId="{227E4518-5751-471A-9857-45B1228BD0D8}" sibTransId="{0992D72F-5793-450E-9063-AD107E096A9D}"/>
    <dgm:cxn modelId="{2DA327BF-0E2C-415C-B3C6-BF0781F84E00}" srcId="{4F476156-6160-49C5-A45C-D36D4B85EF47}" destId="{07D1B1B3-DD05-42C6-ACD3-D775E5E3845C}" srcOrd="0" destOrd="0" parTransId="{091ED93D-C30D-4CC0-9508-1D19F37C6B08}" sibTransId="{8550F333-CA37-4C60-8C3C-091B446C7B34}"/>
    <dgm:cxn modelId="{5D2D44D6-DA25-4D67-A40D-3D4FB7873C30}" type="presOf" srcId="{4F476156-6160-49C5-A45C-D36D4B85EF47}" destId="{F901094C-1677-4470-88A0-B465E130D7A5}" srcOrd="0" destOrd="0" presId="urn:microsoft.com/office/officeart/2005/8/layout/arrow3"/>
    <dgm:cxn modelId="{CBABC4FB-4194-40CD-B24C-EA0DE9D66CFB}" type="presOf" srcId="{DC9D9840-317C-4346-96C7-24C69CB29A46}" destId="{E2D8B875-9320-4FE1-B53F-E587C0F2DC07}" srcOrd="0" destOrd="0" presId="urn:microsoft.com/office/officeart/2005/8/layout/arrow3"/>
    <dgm:cxn modelId="{F66FB2BC-7385-4518-9FFC-77D30C9022E6}" type="presParOf" srcId="{F901094C-1677-4470-88A0-B465E130D7A5}" destId="{CDDD268F-6FA9-4627-BA8A-4540FC932BCC}" srcOrd="0" destOrd="0" presId="urn:microsoft.com/office/officeart/2005/8/layout/arrow3"/>
    <dgm:cxn modelId="{44E1FEB3-E8FE-4810-BF0D-1CCE9D31CAEE}" type="presParOf" srcId="{F901094C-1677-4470-88A0-B465E130D7A5}" destId="{0F8BEFC5-11E9-4E4A-BFAB-F7BF18BBFBD5}" srcOrd="1" destOrd="0" presId="urn:microsoft.com/office/officeart/2005/8/layout/arrow3"/>
    <dgm:cxn modelId="{3EA3F5CC-47EB-4361-AD73-5A149A36CD8F}" type="presParOf" srcId="{F901094C-1677-4470-88A0-B465E130D7A5}" destId="{252D98F3-5480-449F-AB86-F10B906E6BA4}" srcOrd="2" destOrd="0" presId="urn:microsoft.com/office/officeart/2005/8/layout/arrow3"/>
    <dgm:cxn modelId="{AB967323-F0C9-4EB8-BDF2-6A907C4F7E89}" type="presParOf" srcId="{F901094C-1677-4470-88A0-B465E130D7A5}" destId="{3751450A-8610-4F45-817A-4F3459615F65}" srcOrd="3" destOrd="0" presId="urn:microsoft.com/office/officeart/2005/8/layout/arrow3"/>
    <dgm:cxn modelId="{7277A5BE-3A9D-49C0-ADF9-01903A3043B1}" type="presParOf" srcId="{F901094C-1677-4470-88A0-B465E130D7A5}" destId="{E2D8B875-9320-4FE1-B53F-E587C0F2DC07}"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6C6085-0AFE-442E-A6A8-CB167CADD9AC}" type="doc">
      <dgm:prSet loTypeId="urn:microsoft.com/office/officeart/2009/3/layout/PhasedProcess" loCatId="process" qsTypeId="urn:microsoft.com/office/officeart/2005/8/quickstyle/simple1" qsCatId="simple" csTypeId="urn:microsoft.com/office/officeart/2005/8/colors/accent1_3" csCatId="accent1" phldr="1"/>
      <dgm:spPr/>
      <dgm:t>
        <a:bodyPr/>
        <a:lstStyle/>
        <a:p>
          <a:endParaRPr lang="en-US"/>
        </a:p>
      </dgm:t>
    </dgm:pt>
    <dgm:pt modelId="{38EB0FF5-794F-4CCA-86F9-BDA9F53DB65F}">
      <dgm:prSet phldrT="[Text]"/>
      <dgm:spPr/>
      <dgm:t>
        <a:bodyPr/>
        <a:lstStyle/>
        <a:p>
          <a:r>
            <a:rPr lang="en-US" dirty="0"/>
            <a:t>Strategies, policies, actions</a:t>
          </a:r>
        </a:p>
      </dgm:t>
    </dgm:pt>
    <dgm:pt modelId="{0B8C1385-5B6F-4C8A-B16F-FD481704840C}" type="parTrans" cxnId="{2DFEC09A-EA63-4B10-AA11-85853B4803DB}">
      <dgm:prSet/>
      <dgm:spPr/>
      <dgm:t>
        <a:bodyPr/>
        <a:lstStyle/>
        <a:p>
          <a:endParaRPr lang="en-US"/>
        </a:p>
      </dgm:t>
    </dgm:pt>
    <dgm:pt modelId="{23A36DDB-A0CE-4421-943D-431D1A071144}" type="sibTrans" cxnId="{2DFEC09A-EA63-4B10-AA11-85853B4803DB}">
      <dgm:prSet/>
      <dgm:spPr/>
      <dgm:t>
        <a:bodyPr/>
        <a:lstStyle/>
        <a:p>
          <a:endParaRPr lang="en-US"/>
        </a:p>
      </dgm:t>
    </dgm:pt>
    <dgm:pt modelId="{C88B0E12-0EB5-4580-A44A-3874489D12D2}">
      <dgm:prSet phldrT="[Text]"/>
      <dgm:spPr/>
      <dgm:t>
        <a:bodyPr/>
        <a:lstStyle/>
        <a:p>
          <a:r>
            <a:rPr lang="en-US" dirty="0"/>
            <a:t>Research outcomes</a:t>
          </a:r>
        </a:p>
      </dgm:t>
    </dgm:pt>
    <dgm:pt modelId="{4D1FA9FC-8F38-477B-86A9-185FBF67D5EE}" type="parTrans" cxnId="{CDBE17CE-BB71-4EB6-B4CE-C8F098DAA8B9}">
      <dgm:prSet/>
      <dgm:spPr/>
      <dgm:t>
        <a:bodyPr/>
        <a:lstStyle/>
        <a:p>
          <a:endParaRPr lang="en-US"/>
        </a:p>
      </dgm:t>
    </dgm:pt>
    <dgm:pt modelId="{74A256EB-2790-403F-A71C-5C62C57CB428}" type="sibTrans" cxnId="{CDBE17CE-BB71-4EB6-B4CE-C8F098DAA8B9}">
      <dgm:prSet/>
      <dgm:spPr/>
      <dgm:t>
        <a:bodyPr/>
        <a:lstStyle/>
        <a:p>
          <a:endParaRPr lang="en-US"/>
        </a:p>
      </dgm:t>
    </dgm:pt>
    <dgm:pt modelId="{B9888306-B8CC-4847-B8A5-C8E4494A4C58}">
      <dgm:prSet phldrT="[Text]" custT="1"/>
      <dgm:spPr/>
      <dgm:t>
        <a:bodyPr/>
        <a:lstStyle/>
        <a:p>
          <a:r>
            <a:rPr lang="en-US" sz="1200" dirty="0"/>
            <a:t>Eco-system</a:t>
          </a:r>
        </a:p>
      </dgm:t>
    </dgm:pt>
    <dgm:pt modelId="{2A039BAC-635C-4D90-8544-B80CA6A9CCDB}" type="parTrans" cxnId="{5C273192-DC3B-4592-8905-0D0753B25A19}">
      <dgm:prSet/>
      <dgm:spPr/>
      <dgm:t>
        <a:bodyPr/>
        <a:lstStyle/>
        <a:p>
          <a:endParaRPr lang="en-US"/>
        </a:p>
      </dgm:t>
    </dgm:pt>
    <dgm:pt modelId="{AE795E01-17FD-4D20-B627-2867A5BE929F}" type="sibTrans" cxnId="{5C273192-DC3B-4592-8905-0D0753B25A19}">
      <dgm:prSet/>
      <dgm:spPr/>
      <dgm:t>
        <a:bodyPr/>
        <a:lstStyle/>
        <a:p>
          <a:endParaRPr lang="en-US"/>
        </a:p>
      </dgm:t>
    </dgm:pt>
    <dgm:pt modelId="{02B8BEC4-0F9F-4845-A813-09FD5B3D166A}">
      <dgm:prSet phldrT="[Text]"/>
      <dgm:spPr/>
      <dgm:t>
        <a:bodyPr/>
        <a:lstStyle/>
        <a:p>
          <a:endParaRPr lang="en-US" dirty="0"/>
        </a:p>
      </dgm:t>
    </dgm:pt>
    <dgm:pt modelId="{FEF984AF-3A31-4A76-B38C-5F0C5AE1B637}" type="parTrans" cxnId="{84C1F75B-5452-41ED-A7A8-6ADCC7587EFF}">
      <dgm:prSet/>
      <dgm:spPr/>
      <dgm:t>
        <a:bodyPr/>
        <a:lstStyle/>
        <a:p>
          <a:endParaRPr lang="en-US"/>
        </a:p>
      </dgm:t>
    </dgm:pt>
    <dgm:pt modelId="{B3D44E47-CA5A-4E4E-B4A8-E625D94ADB5D}" type="sibTrans" cxnId="{84C1F75B-5452-41ED-A7A8-6ADCC7587EFF}">
      <dgm:prSet/>
      <dgm:spPr/>
      <dgm:t>
        <a:bodyPr/>
        <a:lstStyle/>
        <a:p>
          <a:endParaRPr lang="en-US"/>
        </a:p>
      </dgm:t>
    </dgm:pt>
    <dgm:pt modelId="{748EE19B-B17B-47E9-B637-B3AE684DC1D1}">
      <dgm:prSet phldrT="[Text]"/>
      <dgm:spPr/>
      <dgm:t>
        <a:bodyPr/>
        <a:lstStyle/>
        <a:p>
          <a:endParaRPr lang="en-US" dirty="0"/>
        </a:p>
      </dgm:t>
    </dgm:pt>
    <dgm:pt modelId="{8A301630-AB5B-4093-B636-7E814157E346}" type="parTrans" cxnId="{2EA4AD79-ED00-4248-A5BC-13AC8E9D4959}">
      <dgm:prSet/>
      <dgm:spPr/>
      <dgm:t>
        <a:bodyPr/>
        <a:lstStyle/>
        <a:p>
          <a:endParaRPr lang="en-US"/>
        </a:p>
      </dgm:t>
    </dgm:pt>
    <dgm:pt modelId="{FFF32C39-6518-4BCE-8B5C-54D75E3BE5F6}" type="sibTrans" cxnId="{2EA4AD79-ED00-4248-A5BC-13AC8E9D4959}">
      <dgm:prSet/>
      <dgm:spPr/>
      <dgm:t>
        <a:bodyPr/>
        <a:lstStyle/>
        <a:p>
          <a:endParaRPr lang="en-US"/>
        </a:p>
      </dgm:t>
    </dgm:pt>
    <dgm:pt modelId="{B6EF4E4B-096F-4CCC-AE52-EB5A432F1A1F}">
      <dgm:prSet phldrT="[Text]"/>
      <dgm:spPr/>
      <dgm:t>
        <a:bodyPr/>
        <a:lstStyle/>
        <a:p>
          <a:endParaRPr lang="en-US" dirty="0"/>
        </a:p>
      </dgm:t>
    </dgm:pt>
    <dgm:pt modelId="{6BA66367-ECC7-4AB6-9C87-627DEB55E89C}" type="parTrans" cxnId="{50067D9F-37AA-4FA1-9873-FE7EF0C77738}">
      <dgm:prSet/>
      <dgm:spPr/>
      <dgm:t>
        <a:bodyPr/>
        <a:lstStyle/>
        <a:p>
          <a:endParaRPr lang="en-US"/>
        </a:p>
      </dgm:t>
    </dgm:pt>
    <dgm:pt modelId="{95E9FDE7-3633-4E97-8B7F-C1F3A753BBB5}" type="sibTrans" cxnId="{50067D9F-37AA-4FA1-9873-FE7EF0C77738}">
      <dgm:prSet/>
      <dgm:spPr/>
      <dgm:t>
        <a:bodyPr/>
        <a:lstStyle/>
        <a:p>
          <a:endParaRPr lang="en-US"/>
        </a:p>
      </dgm:t>
    </dgm:pt>
    <dgm:pt modelId="{68148CFA-CA62-4D61-9074-23444CF2259B}">
      <dgm:prSet phldrT="[Text]" custT="1"/>
      <dgm:spPr/>
      <dgm:t>
        <a:bodyPr/>
        <a:lstStyle/>
        <a:p>
          <a:r>
            <a:rPr lang="en-US" sz="1400" dirty="0"/>
            <a:t>Culture</a:t>
          </a:r>
          <a:endParaRPr lang="en-US" sz="1200" dirty="0"/>
        </a:p>
      </dgm:t>
    </dgm:pt>
    <dgm:pt modelId="{0323D89B-CE73-48D3-ADB9-C5A7482C7443}" type="parTrans" cxnId="{1168CC14-6E7E-4C18-AE35-B885E852DD0D}">
      <dgm:prSet/>
      <dgm:spPr/>
      <dgm:t>
        <a:bodyPr/>
        <a:lstStyle/>
        <a:p>
          <a:endParaRPr lang="en-US"/>
        </a:p>
      </dgm:t>
    </dgm:pt>
    <dgm:pt modelId="{26D35266-19D7-4D5D-8EA3-98464130B039}" type="sibTrans" cxnId="{1168CC14-6E7E-4C18-AE35-B885E852DD0D}">
      <dgm:prSet/>
      <dgm:spPr/>
      <dgm:t>
        <a:bodyPr/>
        <a:lstStyle/>
        <a:p>
          <a:endParaRPr lang="en-US"/>
        </a:p>
      </dgm:t>
    </dgm:pt>
    <dgm:pt modelId="{3E4CD29F-5CBB-4EAC-9266-31CE437D5970}" type="pres">
      <dgm:prSet presAssocID="{956C6085-0AFE-442E-A6A8-CB167CADD9AC}" presName="Name0" presStyleCnt="0">
        <dgm:presLayoutVars>
          <dgm:chMax val="3"/>
          <dgm:chPref val="3"/>
          <dgm:bulletEnabled val="1"/>
          <dgm:dir/>
          <dgm:animLvl val="lvl"/>
        </dgm:presLayoutVars>
      </dgm:prSet>
      <dgm:spPr/>
    </dgm:pt>
    <dgm:pt modelId="{D5FB2434-5A65-438A-A4E9-F5D3CF5E280D}" type="pres">
      <dgm:prSet presAssocID="{956C6085-0AFE-442E-A6A8-CB167CADD9AC}" presName="arc1" presStyleLbl="node1" presStyleIdx="0" presStyleCnt="4"/>
      <dgm:spPr/>
    </dgm:pt>
    <dgm:pt modelId="{0382334F-C8CA-4F7F-8E90-24FF62357FF1}" type="pres">
      <dgm:prSet presAssocID="{956C6085-0AFE-442E-A6A8-CB167CADD9AC}" presName="arc3" presStyleLbl="node1" presStyleIdx="1" presStyleCnt="4"/>
      <dgm:spPr/>
    </dgm:pt>
    <dgm:pt modelId="{88DDB888-D34B-4AA9-ACDA-F48411A6DDA4}" type="pres">
      <dgm:prSet presAssocID="{956C6085-0AFE-442E-A6A8-CB167CADD9AC}" presName="parentText2" presStyleLbl="revTx" presStyleIdx="0" presStyleCnt="3">
        <dgm:presLayoutVars>
          <dgm:chMax val="4"/>
          <dgm:chPref val="3"/>
          <dgm:bulletEnabled val="1"/>
        </dgm:presLayoutVars>
      </dgm:prSet>
      <dgm:spPr/>
    </dgm:pt>
    <dgm:pt modelId="{759D6D17-CFDE-40B8-B4F3-2243C0CE0681}" type="pres">
      <dgm:prSet presAssocID="{956C6085-0AFE-442E-A6A8-CB167CADD9AC}" presName="arc2" presStyleLbl="node1" presStyleIdx="2" presStyleCnt="4"/>
      <dgm:spPr/>
    </dgm:pt>
    <dgm:pt modelId="{BE719027-A664-4BAA-A410-92F4B53B2353}" type="pres">
      <dgm:prSet presAssocID="{956C6085-0AFE-442E-A6A8-CB167CADD9AC}" presName="arc4" presStyleLbl="node1" presStyleIdx="3" presStyleCnt="4"/>
      <dgm:spPr/>
    </dgm:pt>
    <dgm:pt modelId="{CB8764EE-AE4B-4383-8896-240746762BB2}" type="pres">
      <dgm:prSet presAssocID="{956C6085-0AFE-442E-A6A8-CB167CADD9AC}" presName="parentText3" presStyleLbl="revTx" presStyleIdx="1" presStyleCnt="3">
        <dgm:presLayoutVars>
          <dgm:chMax val="1"/>
          <dgm:chPref val="1"/>
          <dgm:bulletEnabled val="1"/>
        </dgm:presLayoutVars>
      </dgm:prSet>
      <dgm:spPr/>
    </dgm:pt>
    <dgm:pt modelId="{ECA16F3B-E43E-447B-8F01-F91C7E0B62F0}" type="pres">
      <dgm:prSet presAssocID="{956C6085-0AFE-442E-A6A8-CB167CADD9AC}" presName="middleComposite" presStyleCnt="0"/>
      <dgm:spPr/>
    </dgm:pt>
    <dgm:pt modelId="{303AA4A9-E030-41A6-852A-9DB01ECC7A1B}" type="pres">
      <dgm:prSet presAssocID="{B9888306-B8CC-4847-B8A5-C8E4494A4C58}" presName="circ1" presStyleLbl="vennNode1" presStyleIdx="0" presStyleCnt="5"/>
      <dgm:spPr/>
    </dgm:pt>
    <dgm:pt modelId="{589B235C-8146-492E-B59D-76D344A8E135}" type="pres">
      <dgm:prSet presAssocID="{B9888306-B8CC-4847-B8A5-C8E4494A4C58}" presName="circ1Tx" presStyleLbl="revTx" presStyleIdx="1" presStyleCnt="3">
        <dgm:presLayoutVars>
          <dgm:chMax val="0"/>
          <dgm:chPref val="0"/>
        </dgm:presLayoutVars>
      </dgm:prSet>
      <dgm:spPr/>
    </dgm:pt>
    <dgm:pt modelId="{AA4FCA4B-3D9B-413E-B39E-C64A93266C79}" type="pres">
      <dgm:prSet presAssocID="{68148CFA-CA62-4D61-9074-23444CF2259B}" presName="circ2" presStyleLbl="vennNode1" presStyleIdx="1" presStyleCnt="5"/>
      <dgm:spPr/>
    </dgm:pt>
    <dgm:pt modelId="{AF494670-0179-4E00-AFDE-2755D7AA278A}" type="pres">
      <dgm:prSet presAssocID="{68148CFA-CA62-4D61-9074-23444CF2259B}" presName="circ2Tx" presStyleLbl="revTx" presStyleIdx="1" presStyleCnt="3">
        <dgm:presLayoutVars>
          <dgm:chMax val="0"/>
          <dgm:chPref val="0"/>
        </dgm:presLayoutVars>
      </dgm:prSet>
      <dgm:spPr/>
    </dgm:pt>
    <dgm:pt modelId="{CB213159-062F-4E6E-9030-3CED0E21FE3A}" type="pres">
      <dgm:prSet presAssocID="{956C6085-0AFE-442E-A6A8-CB167CADD9AC}" presName="leftComposite" presStyleCnt="0"/>
      <dgm:spPr/>
    </dgm:pt>
    <dgm:pt modelId="{C8581983-7E42-4189-99EF-77E11230E0AC}" type="pres">
      <dgm:prSet presAssocID="{38EB0FF5-794F-4CCA-86F9-BDA9F53DB65F}" presName="childText1_1" presStyleLbl="vennNode1" presStyleIdx="2" presStyleCnt="5">
        <dgm:presLayoutVars>
          <dgm:chMax val="0"/>
          <dgm:chPref val="0"/>
        </dgm:presLayoutVars>
      </dgm:prSet>
      <dgm:spPr/>
    </dgm:pt>
    <dgm:pt modelId="{EC853AA3-56F0-42F2-81D3-C0EDC251A5F7}" type="pres">
      <dgm:prSet presAssocID="{38EB0FF5-794F-4CCA-86F9-BDA9F53DB65F}" presName="ellipse1" presStyleLbl="vennNode1" presStyleIdx="3" presStyleCnt="5"/>
      <dgm:spPr/>
    </dgm:pt>
    <dgm:pt modelId="{C4D1650C-5195-4788-ADA5-9DBFEAEF8342}" type="pres">
      <dgm:prSet presAssocID="{38EB0FF5-794F-4CCA-86F9-BDA9F53DB65F}" presName="ellipse2" presStyleLbl="vennNode1" presStyleIdx="4" presStyleCnt="5"/>
      <dgm:spPr/>
    </dgm:pt>
    <dgm:pt modelId="{CB45A309-8AEC-4370-AA35-97B04E3E52F1}" type="pres">
      <dgm:prSet presAssocID="{956C6085-0AFE-442E-A6A8-CB167CADD9AC}" presName="rightChild" presStyleLbl="node2" presStyleIdx="0" presStyleCnt="1">
        <dgm:presLayoutVars>
          <dgm:chMax val="0"/>
          <dgm:chPref val="0"/>
        </dgm:presLayoutVars>
      </dgm:prSet>
      <dgm:spPr/>
    </dgm:pt>
    <dgm:pt modelId="{E04AD135-B5FF-478B-97E8-298172618245}" type="pres">
      <dgm:prSet presAssocID="{956C6085-0AFE-442E-A6A8-CB167CADD9AC}" presName="parentText1" presStyleLbl="revTx" presStyleIdx="2" presStyleCnt="3">
        <dgm:presLayoutVars>
          <dgm:chMax val="4"/>
          <dgm:chPref val="3"/>
          <dgm:bulletEnabled val="1"/>
        </dgm:presLayoutVars>
      </dgm:prSet>
      <dgm:spPr/>
    </dgm:pt>
  </dgm:ptLst>
  <dgm:cxnLst>
    <dgm:cxn modelId="{1168CC14-6E7E-4C18-AE35-B885E852DD0D}" srcId="{748EE19B-B17B-47E9-B637-B3AE684DC1D1}" destId="{68148CFA-CA62-4D61-9074-23444CF2259B}" srcOrd="1" destOrd="0" parTransId="{0323D89B-CE73-48D3-ADB9-C5A7482C7443}" sibTransId="{26D35266-19D7-4D5D-8EA3-98464130B039}"/>
    <dgm:cxn modelId="{8430FA3E-C357-44D0-8746-5FF74A403A00}" type="presOf" srcId="{956C6085-0AFE-442E-A6A8-CB167CADD9AC}" destId="{3E4CD29F-5CBB-4EAC-9266-31CE437D5970}" srcOrd="0" destOrd="0" presId="urn:microsoft.com/office/officeart/2009/3/layout/PhasedProcess"/>
    <dgm:cxn modelId="{84C1F75B-5452-41ED-A7A8-6ADCC7587EFF}" srcId="{956C6085-0AFE-442E-A6A8-CB167CADD9AC}" destId="{02B8BEC4-0F9F-4845-A813-09FD5B3D166A}" srcOrd="0" destOrd="0" parTransId="{FEF984AF-3A31-4A76-B38C-5F0C5AE1B637}" sibTransId="{B3D44E47-CA5A-4E4E-B4A8-E625D94ADB5D}"/>
    <dgm:cxn modelId="{FDCADC5D-6B04-4CC1-BBF8-C9632120F3B1}" type="presOf" srcId="{68148CFA-CA62-4D61-9074-23444CF2259B}" destId="{AA4FCA4B-3D9B-413E-B39E-C64A93266C79}" srcOrd="0" destOrd="0" presId="urn:microsoft.com/office/officeart/2009/3/layout/PhasedProcess"/>
    <dgm:cxn modelId="{CD4E2A5E-DD7D-4583-914E-26A1FEC30DAE}" type="presOf" srcId="{748EE19B-B17B-47E9-B637-B3AE684DC1D1}" destId="{88DDB888-D34B-4AA9-ACDA-F48411A6DDA4}" srcOrd="0" destOrd="0" presId="urn:microsoft.com/office/officeart/2009/3/layout/PhasedProcess"/>
    <dgm:cxn modelId="{7DD90061-A3A9-4A84-BD70-BAC9A5C268A4}" type="presOf" srcId="{C88B0E12-0EB5-4580-A44A-3874489D12D2}" destId="{CB45A309-8AEC-4370-AA35-97B04E3E52F1}" srcOrd="0" destOrd="0" presId="urn:microsoft.com/office/officeart/2009/3/layout/PhasedProcess"/>
    <dgm:cxn modelId="{9E1B4948-2A6B-4601-AEC8-FEA684DB4954}" type="presOf" srcId="{B6EF4E4B-096F-4CCC-AE52-EB5A432F1A1F}" destId="{CB8764EE-AE4B-4383-8896-240746762BB2}" srcOrd="0" destOrd="0" presId="urn:microsoft.com/office/officeart/2009/3/layout/PhasedProcess"/>
    <dgm:cxn modelId="{80BBE254-9B91-4661-836C-DD261F3BFA32}" type="presOf" srcId="{B9888306-B8CC-4847-B8A5-C8E4494A4C58}" destId="{589B235C-8146-492E-B59D-76D344A8E135}" srcOrd="1" destOrd="0" presId="urn:microsoft.com/office/officeart/2009/3/layout/PhasedProcess"/>
    <dgm:cxn modelId="{24F39B59-D19C-409A-9C75-C3BBDB5288A8}" type="presOf" srcId="{38EB0FF5-794F-4CCA-86F9-BDA9F53DB65F}" destId="{C8581983-7E42-4189-99EF-77E11230E0AC}" srcOrd="0" destOrd="0" presId="urn:microsoft.com/office/officeart/2009/3/layout/PhasedProcess"/>
    <dgm:cxn modelId="{2EA4AD79-ED00-4248-A5BC-13AC8E9D4959}" srcId="{956C6085-0AFE-442E-A6A8-CB167CADD9AC}" destId="{748EE19B-B17B-47E9-B637-B3AE684DC1D1}" srcOrd="1" destOrd="0" parTransId="{8A301630-AB5B-4093-B636-7E814157E346}" sibTransId="{FFF32C39-6518-4BCE-8B5C-54D75E3BE5F6}"/>
    <dgm:cxn modelId="{C95F5F8A-4E12-4AF0-814E-7E712ADA8063}" type="presOf" srcId="{02B8BEC4-0F9F-4845-A813-09FD5B3D166A}" destId="{E04AD135-B5FF-478B-97E8-298172618245}" srcOrd="0" destOrd="0" presId="urn:microsoft.com/office/officeart/2009/3/layout/PhasedProcess"/>
    <dgm:cxn modelId="{5C273192-DC3B-4592-8905-0D0753B25A19}" srcId="{748EE19B-B17B-47E9-B637-B3AE684DC1D1}" destId="{B9888306-B8CC-4847-B8A5-C8E4494A4C58}" srcOrd="0" destOrd="0" parTransId="{2A039BAC-635C-4D90-8544-B80CA6A9CCDB}" sibTransId="{AE795E01-17FD-4D20-B627-2867A5BE929F}"/>
    <dgm:cxn modelId="{2DFEC09A-EA63-4B10-AA11-85853B4803DB}" srcId="{02B8BEC4-0F9F-4845-A813-09FD5B3D166A}" destId="{38EB0FF5-794F-4CCA-86F9-BDA9F53DB65F}" srcOrd="0" destOrd="0" parTransId="{0B8C1385-5B6F-4C8A-B16F-FD481704840C}" sibTransId="{23A36DDB-A0CE-4421-943D-431D1A071144}"/>
    <dgm:cxn modelId="{ACE7109E-9CDD-401E-A243-E788943A7032}" type="presOf" srcId="{B9888306-B8CC-4847-B8A5-C8E4494A4C58}" destId="{303AA4A9-E030-41A6-852A-9DB01ECC7A1B}" srcOrd="0" destOrd="0" presId="urn:microsoft.com/office/officeart/2009/3/layout/PhasedProcess"/>
    <dgm:cxn modelId="{50067D9F-37AA-4FA1-9873-FE7EF0C77738}" srcId="{956C6085-0AFE-442E-A6A8-CB167CADD9AC}" destId="{B6EF4E4B-096F-4CCC-AE52-EB5A432F1A1F}" srcOrd="2" destOrd="0" parTransId="{6BA66367-ECC7-4AB6-9C87-627DEB55E89C}" sibTransId="{95E9FDE7-3633-4E97-8B7F-C1F3A753BBB5}"/>
    <dgm:cxn modelId="{8FFBD1B6-60BB-4FFC-9343-237B808E4423}" type="presOf" srcId="{68148CFA-CA62-4D61-9074-23444CF2259B}" destId="{AF494670-0179-4E00-AFDE-2755D7AA278A}" srcOrd="1" destOrd="0" presId="urn:microsoft.com/office/officeart/2009/3/layout/PhasedProcess"/>
    <dgm:cxn modelId="{CDBE17CE-BB71-4EB6-B4CE-C8F098DAA8B9}" srcId="{B6EF4E4B-096F-4CCC-AE52-EB5A432F1A1F}" destId="{C88B0E12-0EB5-4580-A44A-3874489D12D2}" srcOrd="0" destOrd="0" parTransId="{4D1FA9FC-8F38-477B-86A9-185FBF67D5EE}" sibTransId="{74A256EB-2790-403F-A71C-5C62C57CB428}"/>
    <dgm:cxn modelId="{29FE15A1-1221-446E-9B82-2E893ED3DCAE}" type="presParOf" srcId="{3E4CD29F-5CBB-4EAC-9266-31CE437D5970}" destId="{D5FB2434-5A65-438A-A4E9-F5D3CF5E280D}" srcOrd="0" destOrd="0" presId="urn:microsoft.com/office/officeart/2009/3/layout/PhasedProcess"/>
    <dgm:cxn modelId="{7D39B155-285F-4766-B49C-9C5399982ABC}" type="presParOf" srcId="{3E4CD29F-5CBB-4EAC-9266-31CE437D5970}" destId="{0382334F-C8CA-4F7F-8E90-24FF62357FF1}" srcOrd="1" destOrd="0" presId="urn:microsoft.com/office/officeart/2009/3/layout/PhasedProcess"/>
    <dgm:cxn modelId="{588BA3ED-62C8-4ED8-8F42-EC6D407DC6E9}" type="presParOf" srcId="{3E4CD29F-5CBB-4EAC-9266-31CE437D5970}" destId="{88DDB888-D34B-4AA9-ACDA-F48411A6DDA4}" srcOrd="2" destOrd="0" presId="urn:microsoft.com/office/officeart/2009/3/layout/PhasedProcess"/>
    <dgm:cxn modelId="{888DBE51-6F0A-493C-BB6F-66120683DEDA}" type="presParOf" srcId="{3E4CD29F-5CBB-4EAC-9266-31CE437D5970}" destId="{759D6D17-CFDE-40B8-B4F3-2243C0CE0681}" srcOrd="3" destOrd="0" presId="urn:microsoft.com/office/officeart/2009/3/layout/PhasedProcess"/>
    <dgm:cxn modelId="{85922822-4695-4F38-926B-0E645525BFA5}" type="presParOf" srcId="{3E4CD29F-5CBB-4EAC-9266-31CE437D5970}" destId="{BE719027-A664-4BAA-A410-92F4B53B2353}" srcOrd="4" destOrd="0" presId="urn:microsoft.com/office/officeart/2009/3/layout/PhasedProcess"/>
    <dgm:cxn modelId="{6DF3F721-903A-464A-95EE-CE05A84DB78F}" type="presParOf" srcId="{3E4CD29F-5CBB-4EAC-9266-31CE437D5970}" destId="{CB8764EE-AE4B-4383-8896-240746762BB2}" srcOrd="5" destOrd="0" presId="urn:microsoft.com/office/officeart/2009/3/layout/PhasedProcess"/>
    <dgm:cxn modelId="{5161655E-FF52-471F-BE50-FEBF8249FC55}" type="presParOf" srcId="{3E4CD29F-5CBB-4EAC-9266-31CE437D5970}" destId="{ECA16F3B-E43E-447B-8F01-F91C7E0B62F0}" srcOrd="6" destOrd="0" presId="urn:microsoft.com/office/officeart/2009/3/layout/PhasedProcess"/>
    <dgm:cxn modelId="{4C2249AB-C635-46C3-B7D4-95AB3A2B1BA0}" type="presParOf" srcId="{ECA16F3B-E43E-447B-8F01-F91C7E0B62F0}" destId="{303AA4A9-E030-41A6-852A-9DB01ECC7A1B}" srcOrd="0" destOrd="0" presId="urn:microsoft.com/office/officeart/2009/3/layout/PhasedProcess"/>
    <dgm:cxn modelId="{DD26C2CE-2530-452A-AE0D-733608139677}" type="presParOf" srcId="{ECA16F3B-E43E-447B-8F01-F91C7E0B62F0}" destId="{589B235C-8146-492E-B59D-76D344A8E135}" srcOrd="1" destOrd="0" presId="urn:microsoft.com/office/officeart/2009/3/layout/PhasedProcess"/>
    <dgm:cxn modelId="{407A4657-8E18-45A4-9783-54E36740B830}" type="presParOf" srcId="{ECA16F3B-E43E-447B-8F01-F91C7E0B62F0}" destId="{AA4FCA4B-3D9B-413E-B39E-C64A93266C79}" srcOrd="2" destOrd="0" presId="urn:microsoft.com/office/officeart/2009/3/layout/PhasedProcess"/>
    <dgm:cxn modelId="{7B05AC5B-9095-4F95-9346-7A3EE4A31F35}" type="presParOf" srcId="{ECA16F3B-E43E-447B-8F01-F91C7E0B62F0}" destId="{AF494670-0179-4E00-AFDE-2755D7AA278A}" srcOrd="3" destOrd="0" presId="urn:microsoft.com/office/officeart/2009/3/layout/PhasedProcess"/>
    <dgm:cxn modelId="{245C9EE1-28B6-49B5-A2C7-6D705FAA21CE}" type="presParOf" srcId="{3E4CD29F-5CBB-4EAC-9266-31CE437D5970}" destId="{CB213159-062F-4E6E-9030-3CED0E21FE3A}" srcOrd="7" destOrd="0" presId="urn:microsoft.com/office/officeart/2009/3/layout/PhasedProcess"/>
    <dgm:cxn modelId="{6CC34B0B-7BD8-414F-998F-8D9E63B15A1A}" type="presParOf" srcId="{CB213159-062F-4E6E-9030-3CED0E21FE3A}" destId="{C8581983-7E42-4189-99EF-77E11230E0AC}" srcOrd="0" destOrd="0" presId="urn:microsoft.com/office/officeart/2009/3/layout/PhasedProcess"/>
    <dgm:cxn modelId="{194CF075-A966-42AB-B51A-C5EF6F764B2B}" type="presParOf" srcId="{CB213159-062F-4E6E-9030-3CED0E21FE3A}" destId="{EC853AA3-56F0-42F2-81D3-C0EDC251A5F7}" srcOrd="1" destOrd="0" presId="urn:microsoft.com/office/officeart/2009/3/layout/PhasedProcess"/>
    <dgm:cxn modelId="{5D7D9310-9034-4F43-8530-EA3D7DAC1EE9}" type="presParOf" srcId="{CB213159-062F-4E6E-9030-3CED0E21FE3A}" destId="{C4D1650C-5195-4788-ADA5-9DBFEAEF8342}" srcOrd="2" destOrd="0" presId="urn:microsoft.com/office/officeart/2009/3/layout/PhasedProcess"/>
    <dgm:cxn modelId="{1E159456-791D-4449-8C1C-63B3815A933D}" type="presParOf" srcId="{3E4CD29F-5CBB-4EAC-9266-31CE437D5970}" destId="{CB45A309-8AEC-4370-AA35-97B04E3E52F1}" srcOrd="8" destOrd="0" presId="urn:microsoft.com/office/officeart/2009/3/layout/PhasedProcess"/>
    <dgm:cxn modelId="{30DFF6E2-03CD-4440-B099-947C19B5496A}" type="presParOf" srcId="{3E4CD29F-5CBB-4EAC-9266-31CE437D5970}" destId="{E04AD135-B5FF-478B-97E8-298172618245}" srcOrd="9" destOrd="0" presId="urn:microsoft.com/office/officeart/2009/3/layout/Phased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858B7C-0033-4D33-B1C8-918BF071EF36}"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18EAA19C-8B50-4549-9FDA-99419C1FA07A}">
      <dgm:prSet phldrT="[Text]"/>
      <dgm:spPr/>
      <dgm:t>
        <a:bodyPr/>
        <a:lstStyle/>
        <a:p>
          <a:r>
            <a:rPr lang="en-US" dirty="0"/>
            <a:t>Mission</a:t>
          </a:r>
        </a:p>
      </dgm:t>
    </dgm:pt>
    <dgm:pt modelId="{2402DDDD-E265-4591-A80A-8B9DD16499A9}" type="parTrans" cxnId="{15FF5CD3-2C53-4C92-88C7-C9E08D92A5D5}">
      <dgm:prSet/>
      <dgm:spPr/>
      <dgm:t>
        <a:bodyPr/>
        <a:lstStyle/>
        <a:p>
          <a:endParaRPr lang="en-US"/>
        </a:p>
      </dgm:t>
    </dgm:pt>
    <dgm:pt modelId="{5011444C-1902-45BD-B460-39FD6C1EFE9D}" type="sibTrans" cxnId="{15FF5CD3-2C53-4C92-88C7-C9E08D92A5D5}">
      <dgm:prSet/>
      <dgm:spPr/>
      <dgm:t>
        <a:bodyPr/>
        <a:lstStyle/>
        <a:p>
          <a:endParaRPr lang="en-US"/>
        </a:p>
      </dgm:t>
    </dgm:pt>
    <dgm:pt modelId="{C8D362EA-6B96-44B7-9886-D8E7D63EE47A}">
      <dgm:prSet phldrT="[Text]"/>
      <dgm:spPr/>
      <dgm:t>
        <a:bodyPr/>
        <a:lstStyle/>
        <a:p>
          <a:r>
            <a:rPr lang="en-US" dirty="0"/>
            <a:t>Society/Board</a:t>
          </a:r>
        </a:p>
      </dgm:t>
    </dgm:pt>
    <dgm:pt modelId="{C7A75238-D472-4700-BD15-286D68037C70}" type="parTrans" cxnId="{5A7F324E-C544-483F-820D-D7EA5D4D2A63}">
      <dgm:prSet/>
      <dgm:spPr/>
      <dgm:t>
        <a:bodyPr/>
        <a:lstStyle/>
        <a:p>
          <a:endParaRPr lang="en-US"/>
        </a:p>
      </dgm:t>
    </dgm:pt>
    <dgm:pt modelId="{CB3AD15D-7F16-4A82-8DD4-D2060893F3DF}" type="sibTrans" cxnId="{5A7F324E-C544-483F-820D-D7EA5D4D2A63}">
      <dgm:prSet/>
      <dgm:spPr/>
      <dgm:t>
        <a:bodyPr/>
        <a:lstStyle/>
        <a:p>
          <a:endParaRPr lang="en-US"/>
        </a:p>
      </dgm:t>
    </dgm:pt>
    <dgm:pt modelId="{26E23488-3C59-4BE7-A75F-D5D012E68391}">
      <dgm:prSet phldrT="[Text]"/>
      <dgm:spPr/>
      <dgm:t>
        <a:bodyPr/>
        <a:lstStyle/>
        <a:p>
          <a:r>
            <a:rPr lang="en-US" dirty="0"/>
            <a:t>Management</a:t>
          </a:r>
        </a:p>
      </dgm:t>
    </dgm:pt>
    <dgm:pt modelId="{C9B5E62C-60AE-4544-8BF9-306C28AAC4F6}" type="parTrans" cxnId="{366E41B3-31E6-43B5-9A3F-E95ADEB77869}">
      <dgm:prSet/>
      <dgm:spPr/>
      <dgm:t>
        <a:bodyPr/>
        <a:lstStyle/>
        <a:p>
          <a:endParaRPr lang="en-US"/>
        </a:p>
      </dgm:t>
    </dgm:pt>
    <dgm:pt modelId="{D4179787-5972-4B86-8CB5-AF7E15691903}" type="sibTrans" cxnId="{366E41B3-31E6-43B5-9A3F-E95ADEB77869}">
      <dgm:prSet/>
      <dgm:spPr/>
      <dgm:t>
        <a:bodyPr/>
        <a:lstStyle/>
        <a:p>
          <a:endParaRPr lang="en-US"/>
        </a:p>
      </dgm:t>
    </dgm:pt>
    <dgm:pt modelId="{9FEAC045-49FA-48CB-9E9F-4AFA6D5C6BDF}">
      <dgm:prSet phldrT="[Text]"/>
      <dgm:spPr/>
      <dgm:t>
        <a:bodyPr/>
        <a:lstStyle/>
        <a:p>
          <a:r>
            <a:rPr lang="en-US" dirty="0"/>
            <a:t>Faculty and Staff</a:t>
          </a:r>
        </a:p>
      </dgm:t>
    </dgm:pt>
    <dgm:pt modelId="{2CE41BC3-1B34-4B4A-A623-651FE4BDCF88}" type="parTrans" cxnId="{2C02A147-44D3-4BA0-859A-6CE4C4CCD286}">
      <dgm:prSet/>
      <dgm:spPr/>
      <dgm:t>
        <a:bodyPr/>
        <a:lstStyle/>
        <a:p>
          <a:endParaRPr lang="en-US"/>
        </a:p>
      </dgm:t>
    </dgm:pt>
    <dgm:pt modelId="{160AE51B-6D74-4CE8-82BF-6496523E3B5E}" type="sibTrans" cxnId="{2C02A147-44D3-4BA0-859A-6CE4C4CCD286}">
      <dgm:prSet/>
      <dgm:spPr/>
      <dgm:t>
        <a:bodyPr/>
        <a:lstStyle/>
        <a:p>
          <a:endParaRPr lang="en-US"/>
        </a:p>
      </dgm:t>
    </dgm:pt>
    <dgm:pt modelId="{C50A66D7-5E08-4376-B20B-AC0D1D15980F}">
      <dgm:prSet phldrT="[Text]"/>
      <dgm:spPr/>
      <dgm:t>
        <a:bodyPr/>
        <a:lstStyle/>
        <a:p>
          <a:r>
            <a:rPr lang="en-US" dirty="0"/>
            <a:t>Students and Parents</a:t>
          </a:r>
        </a:p>
      </dgm:t>
    </dgm:pt>
    <dgm:pt modelId="{CE7EB4A6-D4C2-46E5-9FDA-C72FDB07F29C}" type="parTrans" cxnId="{62492245-4FB1-4892-A2D8-BDE8068104BC}">
      <dgm:prSet/>
      <dgm:spPr/>
      <dgm:t>
        <a:bodyPr/>
        <a:lstStyle/>
        <a:p>
          <a:endParaRPr lang="en-US"/>
        </a:p>
      </dgm:t>
    </dgm:pt>
    <dgm:pt modelId="{532A15CA-43D5-451E-A448-ABA31FD6EF88}" type="sibTrans" cxnId="{62492245-4FB1-4892-A2D8-BDE8068104BC}">
      <dgm:prSet/>
      <dgm:spPr/>
      <dgm:t>
        <a:bodyPr/>
        <a:lstStyle/>
        <a:p>
          <a:endParaRPr lang="en-US"/>
        </a:p>
      </dgm:t>
    </dgm:pt>
    <dgm:pt modelId="{91E89828-F694-46A3-8D0F-2F27EE561CA5}">
      <dgm:prSet phldrT="[Text]"/>
      <dgm:spPr/>
      <dgm:t>
        <a:bodyPr/>
        <a:lstStyle/>
        <a:p>
          <a:r>
            <a:rPr lang="en-US" dirty="0"/>
            <a:t>Employers</a:t>
          </a:r>
        </a:p>
      </dgm:t>
    </dgm:pt>
    <dgm:pt modelId="{E3F2395D-D5CE-4256-AFE4-FEC0AA500DDD}" type="parTrans" cxnId="{5B68E092-0048-44CE-A4D0-A403D6CE9EFA}">
      <dgm:prSet/>
      <dgm:spPr/>
      <dgm:t>
        <a:bodyPr/>
        <a:lstStyle/>
        <a:p>
          <a:endParaRPr lang="en-US"/>
        </a:p>
      </dgm:t>
    </dgm:pt>
    <dgm:pt modelId="{C58F5BB8-41D4-4DB0-BB05-78E00BB33C6A}" type="sibTrans" cxnId="{5B68E092-0048-44CE-A4D0-A403D6CE9EFA}">
      <dgm:prSet/>
      <dgm:spPr/>
      <dgm:t>
        <a:bodyPr/>
        <a:lstStyle/>
        <a:p>
          <a:endParaRPr lang="en-US"/>
        </a:p>
      </dgm:t>
    </dgm:pt>
    <dgm:pt modelId="{89AC218E-82DC-4022-A3EC-24835F76BD4F}">
      <dgm:prSet phldrT="[Text]"/>
      <dgm:spPr/>
      <dgm:t>
        <a:bodyPr/>
        <a:lstStyle/>
        <a:p>
          <a:r>
            <a:rPr lang="en-US" dirty="0"/>
            <a:t>Community</a:t>
          </a:r>
        </a:p>
      </dgm:t>
    </dgm:pt>
    <dgm:pt modelId="{63E4029C-CEF6-4429-80E4-260DCA5D7042}" type="parTrans" cxnId="{4A18EB04-B875-430C-8A9C-E3DBD43F4118}">
      <dgm:prSet/>
      <dgm:spPr/>
      <dgm:t>
        <a:bodyPr/>
        <a:lstStyle/>
        <a:p>
          <a:endParaRPr lang="en-US"/>
        </a:p>
      </dgm:t>
    </dgm:pt>
    <dgm:pt modelId="{63FD925E-F2A0-4D75-AA87-B92B33EF3431}" type="sibTrans" cxnId="{4A18EB04-B875-430C-8A9C-E3DBD43F4118}">
      <dgm:prSet/>
      <dgm:spPr/>
      <dgm:t>
        <a:bodyPr/>
        <a:lstStyle/>
        <a:p>
          <a:endParaRPr lang="en-US"/>
        </a:p>
      </dgm:t>
    </dgm:pt>
    <dgm:pt modelId="{A6D86C3B-DE75-4D96-A515-7C335C5F6769}" type="pres">
      <dgm:prSet presAssocID="{E4858B7C-0033-4D33-B1C8-918BF071EF36}" presName="cycle" presStyleCnt="0">
        <dgm:presLayoutVars>
          <dgm:chMax val="1"/>
          <dgm:dir/>
          <dgm:animLvl val="ctr"/>
          <dgm:resizeHandles val="exact"/>
        </dgm:presLayoutVars>
      </dgm:prSet>
      <dgm:spPr/>
    </dgm:pt>
    <dgm:pt modelId="{F11459EE-FEA5-41BB-94AB-67BCD8053FCB}" type="pres">
      <dgm:prSet presAssocID="{18EAA19C-8B50-4549-9FDA-99419C1FA07A}" presName="centerShape" presStyleLbl="node0" presStyleIdx="0" presStyleCnt="1"/>
      <dgm:spPr/>
    </dgm:pt>
    <dgm:pt modelId="{9B7725E1-97E7-4F3B-9ECE-8BDE1FB370C8}" type="pres">
      <dgm:prSet presAssocID="{C7A75238-D472-4700-BD15-286D68037C70}" presName="Name9" presStyleLbl="parChTrans1D2" presStyleIdx="0" presStyleCnt="6"/>
      <dgm:spPr/>
    </dgm:pt>
    <dgm:pt modelId="{BF6E5682-2481-4438-BA7F-7CF4270C964F}" type="pres">
      <dgm:prSet presAssocID="{C7A75238-D472-4700-BD15-286D68037C70}" presName="connTx" presStyleLbl="parChTrans1D2" presStyleIdx="0" presStyleCnt="6"/>
      <dgm:spPr/>
    </dgm:pt>
    <dgm:pt modelId="{FAF09B0D-65BD-4BC3-9699-00D90AA2C103}" type="pres">
      <dgm:prSet presAssocID="{C8D362EA-6B96-44B7-9886-D8E7D63EE47A}" presName="node" presStyleLbl="node1" presStyleIdx="0" presStyleCnt="6">
        <dgm:presLayoutVars>
          <dgm:bulletEnabled val="1"/>
        </dgm:presLayoutVars>
      </dgm:prSet>
      <dgm:spPr/>
    </dgm:pt>
    <dgm:pt modelId="{233C0A69-2935-4708-B0C5-92D5F0F44C94}" type="pres">
      <dgm:prSet presAssocID="{C9B5E62C-60AE-4544-8BF9-306C28AAC4F6}" presName="Name9" presStyleLbl="parChTrans1D2" presStyleIdx="1" presStyleCnt="6"/>
      <dgm:spPr/>
    </dgm:pt>
    <dgm:pt modelId="{7B31A2ED-CB47-418C-B1B8-37C5FFB015B0}" type="pres">
      <dgm:prSet presAssocID="{C9B5E62C-60AE-4544-8BF9-306C28AAC4F6}" presName="connTx" presStyleLbl="parChTrans1D2" presStyleIdx="1" presStyleCnt="6"/>
      <dgm:spPr/>
    </dgm:pt>
    <dgm:pt modelId="{8FD19C55-8A7C-4E47-A28C-3776237B7696}" type="pres">
      <dgm:prSet presAssocID="{26E23488-3C59-4BE7-A75F-D5D012E68391}" presName="node" presStyleLbl="node1" presStyleIdx="1" presStyleCnt="6">
        <dgm:presLayoutVars>
          <dgm:bulletEnabled val="1"/>
        </dgm:presLayoutVars>
      </dgm:prSet>
      <dgm:spPr/>
    </dgm:pt>
    <dgm:pt modelId="{8255B6A0-FC3B-47A0-B993-D65844BC7FD8}" type="pres">
      <dgm:prSet presAssocID="{2CE41BC3-1B34-4B4A-A623-651FE4BDCF88}" presName="Name9" presStyleLbl="parChTrans1D2" presStyleIdx="2" presStyleCnt="6"/>
      <dgm:spPr/>
    </dgm:pt>
    <dgm:pt modelId="{7F788D0B-3140-4090-8E1B-1830D6AF52D7}" type="pres">
      <dgm:prSet presAssocID="{2CE41BC3-1B34-4B4A-A623-651FE4BDCF88}" presName="connTx" presStyleLbl="parChTrans1D2" presStyleIdx="2" presStyleCnt="6"/>
      <dgm:spPr/>
    </dgm:pt>
    <dgm:pt modelId="{29EDB45C-C188-4BF7-9EC7-E93418412AE4}" type="pres">
      <dgm:prSet presAssocID="{9FEAC045-49FA-48CB-9E9F-4AFA6D5C6BDF}" presName="node" presStyleLbl="node1" presStyleIdx="2" presStyleCnt="6">
        <dgm:presLayoutVars>
          <dgm:bulletEnabled val="1"/>
        </dgm:presLayoutVars>
      </dgm:prSet>
      <dgm:spPr/>
    </dgm:pt>
    <dgm:pt modelId="{759393DF-2330-4569-9758-5E9D68B8F8C1}" type="pres">
      <dgm:prSet presAssocID="{CE7EB4A6-D4C2-46E5-9FDA-C72FDB07F29C}" presName="Name9" presStyleLbl="parChTrans1D2" presStyleIdx="3" presStyleCnt="6"/>
      <dgm:spPr/>
    </dgm:pt>
    <dgm:pt modelId="{EF5D7539-0926-4CA1-957D-CE8EBD6FD53A}" type="pres">
      <dgm:prSet presAssocID="{CE7EB4A6-D4C2-46E5-9FDA-C72FDB07F29C}" presName="connTx" presStyleLbl="parChTrans1D2" presStyleIdx="3" presStyleCnt="6"/>
      <dgm:spPr/>
    </dgm:pt>
    <dgm:pt modelId="{65CB6ACD-D0E8-476B-826D-B2CB80456716}" type="pres">
      <dgm:prSet presAssocID="{C50A66D7-5E08-4376-B20B-AC0D1D15980F}" presName="node" presStyleLbl="node1" presStyleIdx="3" presStyleCnt="6">
        <dgm:presLayoutVars>
          <dgm:bulletEnabled val="1"/>
        </dgm:presLayoutVars>
      </dgm:prSet>
      <dgm:spPr/>
    </dgm:pt>
    <dgm:pt modelId="{C371F8F0-2D8A-4AF5-91B0-2A866B2D282D}" type="pres">
      <dgm:prSet presAssocID="{E3F2395D-D5CE-4256-AFE4-FEC0AA500DDD}" presName="Name9" presStyleLbl="parChTrans1D2" presStyleIdx="4" presStyleCnt="6"/>
      <dgm:spPr/>
    </dgm:pt>
    <dgm:pt modelId="{8115C707-7105-4E2D-99C0-EF88B1858FFF}" type="pres">
      <dgm:prSet presAssocID="{E3F2395D-D5CE-4256-AFE4-FEC0AA500DDD}" presName="connTx" presStyleLbl="parChTrans1D2" presStyleIdx="4" presStyleCnt="6"/>
      <dgm:spPr/>
    </dgm:pt>
    <dgm:pt modelId="{3FE9A236-1824-4D64-B3AC-BDCA3C414BDC}" type="pres">
      <dgm:prSet presAssocID="{91E89828-F694-46A3-8D0F-2F27EE561CA5}" presName="node" presStyleLbl="node1" presStyleIdx="4" presStyleCnt="6">
        <dgm:presLayoutVars>
          <dgm:bulletEnabled val="1"/>
        </dgm:presLayoutVars>
      </dgm:prSet>
      <dgm:spPr/>
    </dgm:pt>
    <dgm:pt modelId="{ACCCA3BF-4AF2-48EF-BFF1-F41BC43F1AE5}" type="pres">
      <dgm:prSet presAssocID="{63E4029C-CEF6-4429-80E4-260DCA5D7042}" presName="Name9" presStyleLbl="parChTrans1D2" presStyleIdx="5" presStyleCnt="6"/>
      <dgm:spPr/>
    </dgm:pt>
    <dgm:pt modelId="{C9FD0FA6-6079-4E13-A5F7-4B028C32382B}" type="pres">
      <dgm:prSet presAssocID="{63E4029C-CEF6-4429-80E4-260DCA5D7042}" presName="connTx" presStyleLbl="parChTrans1D2" presStyleIdx="5" presStyleCnt="6"/>
      <dgm:spPr/>
    </dgm:pt>
    <dgm:pt modelId="{FE71B1E6-CAEF-4FE4-8232-0A6C6BC04462}" type="pres">
      <dgm:prSet presAssocID="{89AC218E-82DC-4022-A3EC-24835F76BD4F}" presName="node" presStyleLbl="node1" presStyleIdx="5" presStyleCnt="6">
        <dgm:presLayoutVars>
          <dgm:bulletEnabled val="1"/>
        </dgm:presLayoutVars>
      </dgm:prSet>
      <dgm:spPr/>
    </dgm:pt>
  </dgm:ptLst>
  <dgm:cxnLst>
    <dgm:cxn modelId="{4A18EB04-B875-430C-8A9C-E3DBD43F4118}" srcId="{18EAA19C-8B50-4549-9FDA-99419C1FA07A}" destId="{89AC218E-82DC-4022-A3EC-24835F76BD4F}" srcOrd="5" destOrd="0" parTransId="{63E4029C-CEF6-4429-80E4-260DCA5D7042}" sibTransId="{63FD925E-F2A0-4D75-AA87-B92B33EF3431}"/>
    <dgm:cxn modelId="{96055723-3050-4B7F-9946-09BCA62AF42C}" type="presOf" srcId="{2CE41BC3-1B34-4B4A-A623-651FE4BDCF88}" destId="{7F788D0B-3140-4090-8E1B-1830D6AF52D7}" srcOrd="1" destOrd="0" presId="urn:microsoft.com/office/officeart/2005/8/layout/radial1"/>
    <dgm:cxn modelId="{C79F0025-5F39-47B2-A39E-BFE0E83D5F99}" type="presOf" srcId="{9FEAC045-49FA-48CB-9E9F-4AFA6D5C6BDF}" destId="{29EDB45C-C188-4BF7-9EC7-E93418412AE4}" srcOrd="0" destOrd="0" presId="urn:microsoft.com/office/officeart/2005/8/layout/radial1"/>
    <dgm:cxn modelId="{BC31335F-FDE7-4C45-993D-3D8A79984AF0}" type="presOf" srcId="{E4858B7C-0033-4D33-B1C8-918BF071EF36}" destId="{A6D86C3B-DE75-4D96-A515-7C335C5F6769}" srcOrd="0" destOrd="0" presId="urn:microsoft.com/office/officeart/2005/8/layout/radial1"/>
    <dgm:cxn modelId="{62492245-4FB1-4892-A2D8-BDE8068104BC}" srcId="{18EAA19C-8B50-4549-9FDA-99419C1FA07A}" destId="{C50A66D7-5E08-4376-B20B-AC0D1D15980F}" srcOrd="3" destOrd="0" parTransId="{CE7EB4A6-D4C2-46E5-9FDA-C72FDB07F29C}" sibTransId="{532A15CA-43D5-451E-A448-ABA31FD6EF88}"/>
    <dgm:cxn modelId="{8CEC2946-2ECC-4EFC-96AC-A5CB83906B59}" type="presOf" srcId="{C9B5E62C-60AE-4544-8BF9-306C28AAC4F6}" destId="{7B31A2ED-CB47-418C-B1B8-37C5FFB015B0}" srcOrd="1" destOrd="0" presId="urn:microsoft.com/office/officeart/2005/8/layout/radial1"/>
    <dgm:cxn modelId="{2C02A147-44D3-4BA0-859A-6CE4C4CCD286}" srcId="{18EAA19C-8B50-4549-9FDA-99419C1FA07A}" destId="{9FEAC045-49FA-48CB-9E9F-4AFA6D5C6BDF}" srcOrd="2" destOrd="0" parTransId="{2CE41BC3-1B34-4B4A-A623-651FE4BDCF88}" sibTransId="{160AE51B-6D74-4CE8-82BF-6496523E3B5E}"/>
    <dgm:cxn modelId="{317B7368-EB41-4737-B295-E6A5E24FC68B}" type="presOf" srcId="{CE7EB4A6-D4C2-46E5-9FDA-C72FDB07F29C}" destId="{759393DF-2330-4569-9758-5E9D68B8F8C1}" srcOrd="0" destOrd="0" presId="urn:microsoft.com/office/officeart/2005/8/layout/radial1"/>
    <dgm:cxn modelId="{049A464A-B5B4-4E2D-B021-8E75551997EC}" type="presOf" srcId="{C7A75238-D472-4700-BD15-286D68037C70}" destId="{BF6E5682-2481-4438-BA7F-7CF4270C964F}" srcOrd="1" destOrd="0" presId="urn:microsoft.com/office/officeart/2005/8/layout/radial1"/>
    <dgm:cxn modelId="{5A7F324E-C544-483F-820D-D7EA5D4D2A63}" srcId="{18EAA19C-8B50-4549-9FDA-99419C1FA07A}" destId="{C8D362EA-6B96-44B7-9886-D8E7D63EE47A}" srcOrd="0" destOrd="0" parTransId="{C7A75238-D472-4700-BD15-286D68037C70}" sibTransId="{CB3AD15D-7F16-4A82-8DD4-D2060893F3DF}"/>
    <dgm:cxn modelId="{EBBFC357-174B-4263-874D-38A4651524DD}" type="presOf" srcId="{2CE41BC3-1B34-4B4A-A623-651FE4BDCF88}" destId="{8255B6A0-FC3B-47A0-B993-D65844BC7FD8}" srcOrd="0" destOrd="0" presId="urn:microsoft.com/office/officeart/2005/8/layout/radial1"/>
    <dgm:cxn modelId="{E25A865A-FDFA-485A-9E31-45BF8E393465}" type="presOf" srcId="{E3F2395D-D5CE-4256-AFE4-FEC0AA500DDD}" destId="{C371F8F0-2D8A-4AF5-91B0-2A866B2D282D}" srcOrd="0" destOrd="0" presId="urn:microsoft.com/office/officeart/2005/8/layout/radial1"/>
    <dgm:cxn modelId="{7B393081-5515-4E87-99D4-87F68274BFD3}" type="presOf" srcId="{E3F2395D-D5CE-4256-AFE4-FEC0AA500DDD}" destId="{8115C707-7105-4E2D-99C0-EF88B1858FFF}" srcOrd="1" destOrd="0" presId="urn:microsoft.com/office/officeart/2005/8/layout/radial1"/>
    <dgm:cxn modelId="{A26B1684-E526-4852-8FD8-2065EB5C8584}" type="presOf" srcId="{C8D362EA-6B96-44B7-9886-D8E7D63EE47A}" destId="{FAF09B0D-65BD-4BC3-9699-00D90AA2C103}" srcOrd="0" destOrd="0" presId="urn:microsoft.com/office/officeart/2005/8/layout/radial1"/>
    <dgm:cxn modelId="{9B6A4887-C720-4257-BB97-82E43790AD09}" type="presOf" srcId="{91E89828-F694-46A3-8D0F-2F27EE561CA5}" destId="{3FE9A236-1824-4D64-B3AC-BDCA3C414BDC}" srcOrd="0" destOrd="0" presId="urn:microsoft.com/office/officeart/2005/8/layout/radial1"/>
    <dgm:cxn modelId="{6AEF2F88-052A-4440-AFB8-68CBD70BA915}" type="presOf" srcId="{89AC218E-82DC-4022-A3EC-24835F76BD4F}" destId="{FE71B1E6-CAEF-4FE4-8232-0A6C6BC04462}" srcOrd="0" destOrd="0" presId="urn:microsoft.com/office/officeart/2005/8/layout/radial1"/>
    <dgm:cxn modelId="{A9F26B8C-91B4-4C21-A429-268F9272CFE6}" type="presOf" srcId="{63E4029C-CEF6-4429-80E4-260DCA5D7042}" destId="{C9FD0FA6-6079-4E13-A5F7-4B028C32382B}" srcOrd="1" destOrd="0" presId="urn:microsoft.com/office/officeart/2005/8/layout/radial1"/>
    <dgm:cxn modelId="{5B68E092-0048-44CE-A4D0-A403D6CE9EFA}" srcId="{18EAA19C-8B50-4549-9FDA-99419C1FA07A}" destId="{91E89828-F694-46A3-8D0F-2F27EE561CA5}" srcOrd="4" destOrd="0" parTransId="{E3F2395D-D5CE-4256-AFE4-FEC0AA500DDD}" sibTransId="{C58F5BB8-41D4-4DB0-BB05-78E00BB33C6A}"/>
    <dgm:cxn modelId="{DC37A7A5-C774-4C47-9B1C-11F697D923A4}" type="presOf" srcId="{63E4029C-CEF6-4429-80E4-260DCA5D7042}" destId="{ACCCA3BF-4AF2-48EF-BFF1-F41BC43F1AE5}" srcOrd="0" destOrd="0" presId="urn:microsoft.com/office/officeart/2005/8/layout/radial1"/>
    <dgm:cxn modelId="{366E41B3-31E6-43B5-9A3F-E95ADEB77869}" srcId="{18EAA19C-8B50-4549-9FDA-99419C1FA07A}" destId="{26E23488-3C59-4BE7-A75F-D5D012E68391}" srcOrd="1" destOrd="0" parTransId="{C9B5E62C-60AE-4544-8BF9-306C28AAC4F6}" sibTransId="{D4179787-5972-4B86-8CB5-AF7E15691903}"/>
    <dgm:cxn modelId="{407330B7-A7DF-4FAA-81F9-A3969C1B13A3}" type="presOf" srcId="{C9B5E62C-60AE-4544-8BF9-306C28AAC4F6}" destId="{233C0A69-2935-4708-B0C5-92D5F0F44C94}" srcOrd="0" destOrd="0" presId="urn:microsoft.com/office/officeart/2005/8/layout/radial1"/>
    <dgm:cxn modelId="{F07FD6BB-DB3D-443E-A74C-0249EDEA55F7}" type="presOf" srcId="{C50A66D7-5E08-4376-B20B-AC0D1D15980F}" destId="{65CB6ACD-D0E8-476B-826D-B2CB80456716}" srcOrd="0" destOrd="0" presId="urn:microsoft.com/office/officeart/2005/8/layout/radial1"/>
    <dgm:cxn modelId="{15FF5CD3-2C53-4C92-88C7-C9E08D92A5D5}" srcId="{E4858B7C-0033-4D33-B1C8-918BF071EF36}" destId="{18EAA19C-8B50-4549-9FDA-99419C1FA07A}" srcOrd="0" destOrd="0" parTransId="{2402DDDD-E265-4591-A80A-8B9DD16499A9}" sibTransId="{5011444C-1902-45BD-B460-39FD6C1EFE9D}"/>
    <dgm:cxn modelId="{4D3CC5D9-CF92-4120-A6D6-A4305009259D}" type="presOf" srcId="{18EAA19C-8B50-4549-9FDA-99419C1FA07A}" destId="{F11459EE-FEA5-41BB-94AB-67BCD8053FCB}" srcOrd="0" destOrd="0" presId="urn:microsoft.com/office/officeart/2005/8/layout/radial1"/>
    <dgm:cxn modelId="{F8B235E2-B9AF-4332-96DB-2AF5CF35DA95}" type="presOf" srcId="{26E23488-3C59-4BE7-A75F-D5D012E68391}" destId="{8FD19C55-8A7C-4E47-A28C-3776237B7696}" srcOrd="0" destOrd="0" presId="urn:microsoft.com/office/officeart/2005/8/layout/radial1"/>
    <dgm:cxn modelId="{8B9DB3EE-C4AC-4D39-A049-A9F671765F82}" type="presOf" srcId="{CE7EB4A6-D4C2-46E5-9FDA-C72FDB07F29C}" destId="{EF5D7539-0926-4CA1-957D-CE8EBD6FD53A}" srcOrd="1" destOrd="0" presId="urn:microsoft.com/office/officeart/2005/8/layout/radial1"/>
    <dgm:cxn modelId="{F05A98F8-17FC-4464-97C9-4DFCA319A2C4}" type="presOf" srcId="{C7A75238-D472-4700-BD15-286D68037C70}" destId="{9B7725E1-97E7-4F3B-9ECE-8BDE1FB370C8}" srcOrd="0" destOrd="0" presId="urn:microsoft.com/office/officeart/2005/8/layout/radial1"/>
    <dgm:cxn modelId="{1C0B7203-AD59-4C7C-94DB-9814C3A0DE5B}" type="presParOf" srcId="{A6D86C3B-DE75-4D96-A515-7C335C5F6769}" destId="{F11459EE-FEA5-41BB-94AB-67BCD8053FCB}" srcOrd="0" destOrd="0" presId="urn:microsoft.com/office/officeart/2005/8/layout/radial1"/>
    <dgm:cxn modelId="{951A2BD4-5FF8-4D4D-AA49-9AD214D7837F}" type="presParOf" srcId="{A6D86C3B-DE75-4D96-A515-7C335C5F6769}" destId="{9B7725E1-97E7-4F3B-9ECE-8BDE1FB370C8}" srcOrd="1" destOrd="0" presId="urn:microsoft.com/office/officeart/2005/8/layout/radial1"/>
    <dgm:cxn modelId="{157D0626-98F5-48C0-B0C4-42060DC8EED1}" type="presParOf" srcId="{9B7725E1-97E7-4F3B-9ECE-8BDE1FB370C8}" destId="{BF6E5682-2481-4438-BA7F-7CF4270C964F}" srcOrd="0" destOrd="0" presId="urn:microsoft.com/office/officeart/2005/8/layout/radial1"/>
    <dgm:cxn modelId="{0629FF9C-32C1-4B14-A7DF-D27902AFAF11}" type="presParOf" srcId="{A6D86C3B-DE75-4D96-A515-7C335C5F6769}" destId="{FAF09B0D-65BD-4BC3-9699-00D90AA2C103}" srcOrd="2" destOrd="0" presId="urn:microsoft.com/office/officeart/2005/8/layout/radial1"/>
    <dgm:cxn modelId="{37E479D7-E1D0-4DD4-891F-BC2B097C4D7B}" type="presParOf" srcId="{A6D86C3B-DE75-4D96-A515-7C335C5F6769}" destId="{233C0A69-2935-4708-B0C5-92D5F0F44C94}" srcOrd="3" destOrd="0" presId="urn:microsoft.com/office/officeart/2005/8/layout/radial1"/>
    <dgm:cxn modelId="{09872878-D82E-4DC1-BA8E-9C3E439DE561}" type="presParOf" srcId="{233C0A69-2935-4708-B0C5-92D5F0F44C94}" destId="{7B31A2ED-CB47-418C-B1B8-37C5FFB015B0}" srcOrd="0" destOrd="0" presId="urn:microsoft.com/office/officeart/2005/8/layout/radial1"/>
    <dgm:cxn modelId="{EA8124B1-C430-4634-81E8-212D011B7611}" type="presParOf" srcId="{A6D86C3B-DE75-4D96-A515-7C335C5F6769}" destId="{8FD19C55-8A7C-4E47-A28C-3776237B7696}" srcOrd="4" destOrd="0" presId="urn:microsoft.com/office/officeart/2005/8/layout/radial1"/>
    <dgm:cxn modelId="{F08E57D9-F3E8-4EAB-AF0B-ADF1EF6E1954}" type="presParOf" srcId="{A6D86C3B-DE75-4D96-A515-7C335C5F6769}" destId="{8255B6A0-FC3B-47A0-B993-D65844BC7FD8}" srcOrd="5" destOrd="0" presId="urn:microsoft.com/office/officeart/2005/8/layout/radial1"/>
    <dgm:cxn modelId="{93296A66-3A84-420B-B06B-7005FBD297E0}" type="presParOf" srcId="{8255B6A0-FC3B-47A0-B993-D65844BC7FD8}" destId="{7F788D0B-3140-4090-8E1B-1830D6AF52D7}" srcOrd="0" destOrd="0" presId="urn:microsoft.com/office/officeart/2005/8/layout/radial1"/>
    <dgm:cxn modelId="{0054A6B1-4152-4A1F-87F9-32F375DBC8AD}" type="presParOf" srcId="{A6D86C3B-DE75-4D96-A515-7C335C5F6769}" destId="{29EDB45C-C188-4BF7-9EC7-E93418412AE4}" srcOrd="6" destOrd="0" presId="urn:microsoft.com/office/officeart/2005/8/layout/radial1"/>
    <dgm:cxn modelId="{713AAB49-A4E5-4D6A-BD14-248D10C40264}" type="presParOf" srcId="{A6D86C3B-DE75-4D96-A515-7C335C5F6769}" destId="{759393DF-2330-4569-9758-5E9D68B8F8C1}" srcOrd="7" destOrd="0" presId="urn:microsoft.com/office/officeart/2005/8/layout/radial1"/>
    <dgm:cxn modelId="{96F84938-DFB8-444C-9B36-C2CA0410E330}" type="presParOf" srcId="{759393DF-2330-4569-9758-5E9D68B8F8C1}" destId="{EF5D7539-0926-4CA1-957D-CE8EBD6FD53A}" srcOrd="0" destOrd="0" presId="urn:microsoft.com/office/officeart/2005/8/layout/radial1"/>
    <dgm:cxn modelId="{6F625C32-532F-4541-8FF6-128BC9D8091F}" type="presParOf" srcId="{A6D86C3B-DE75-4D96-A515-7C335C5F6769}" destId="{65CB6ACD-D0E8-476B-826D-B2CB80456716}" srcOrd="8" destOrd="0" presId="urn:microsoft.com/office/officeart/2005/8/layout/radial1"/>
    <dgm:cxn modelId="{4A0197B8-64D0-41C7-9489-9C76B0A116D6}" type="presParOf" srcId="{A6D86C3B-DE75-4D96-A515-7C335C5F6769}" destId="{C371F8F0-2D8A-4AF5-91B0-2A866B2D282D}" srcOrd="9" destOrd="0" presId="urn:microsoft.com/office/officeart/2005/8/layout/radial1"/>
    <dgm:cxn modelId="{BB4B8A6D-7232-481D-ABAA-4254928D6334}" type="presParOf" srcId="{C371F8F0-2D8A-4AF5-91B0-2A866B2D282D}" destId="{8115C707-7105-4E2D-99C0-EF88B1858FFF}" srcOrd="0" destOrd="0" presId="urn:microsoft.com/office/officeart/2005/8/layout/radial1"/>
    <dgm:cxn modelId="{688213A9-4D9F-4137-BFC9-DEF1CDBBEFD5}" type="presParOf" srcId="{A6D86C3B-DE75-4D96-A515-7C335C5F6769}" destId="{3FE9A236-1824-4D64-B3AC-BDCA3C414BDC}" srcOrd="10" destOrd="0" presId="urn:microsoft.com/office/officeart/2005/8/layout/radial1"/>
    <dgm:cxn modelId="{79BFD293-01A0-4892-A769-3C1B3EF15A76}" type="presParOf" srcId="{A6D86C3B-DE75-4D96-A515-7C335C5F6769}" destId="{ACCCA3BF-4AF2-48EF-BFF1-F41BC43F1AE5}" srcOrd="11" destOrd="0" presId="urn:microsoft.com/office/officeart/2005/8/layout/radial1"/>
    <dgm:cxn modelId="{37F9E145-9BB9-4299-A45B-E9834713A410}" type="presParOf" srcId="{ACCCA3BF-4AF2-48EF-BFF1-F41BC43F1AE5}" destId="{C9FD0FA6-6079-4E13-A5F7-4B028C32382B}" srcOrd="0" destOrd="0" presId="urn:microsoft.com/office/officeart/2005/8/layout/radial1"/>
    <dgm:cxn modelId="{9D1AC190-D56F-4BD5-B7A7-322B0B753DFD}" type="presParOf" srcId="{A6D86C3B-DE75-4D96-A515-7C335C5F6769}" destId="{FE71B1E6-CAEF-4FE4-8232-0A6C6BC04462}" srcOrd="12" destOrd="0" presId="urn:microsoft.com/office/officeart/2005/8/layout/radial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830BB5-8702-489D-8106-EB0020C1FE11}"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1A169B49-ABC8-4542-9DEB-F9C893D97799}">
      <dgm:prSet/>
      <dgm:spPr/>
      <dgm:t>
        <a:bodyPr/>
        <a:lstStyle/>
        <a:p>
          <a:r>
            <a:rPr lang="en-US"/>
            <a:t>2013</a:t>
          </a:r>
        </a:p>
      </dgm:t>
    </dgm:pt>
    <dgm:pt modelId="{B50AEAE3-04E4-41C2-893D-D02F0338E3AA}" type="parTrans" cxnId="{7D3D0649-758A-494A-B6E2-8E7A6309E459}">
      <dgm:prSet/>
      <dgm:spPr/>
      <dgm:t>
        <a:bodyPr/>
        <a:lstStyle/>
        <a:p>
          <a:endParaRPr lang="en-US"/>
        </a:p>
      </dgm:t>
    </dgm:pt>
    <dgm:pt modelId="{E0E409ED-5722-4944-B261-A438A9661142}" type="sibTrans" cxnId="{7D3D0649-758A-494A-B6E2-8E7A6309E459}">
      <dgm:prSet/>
      <dgm:spPr/>
      <dgm:t>
        <a:bodyPr/>
        <a:lstStyle/>
        <a:p>
          <a:endParaRPr lang="en-US"/>
        </a:p>
      </dgm:t>
    </dgm:pt>
    <dgm:pt modelId="{30A5DE35-2751-416E-A354-3EBAB63F43B9}">
      <dgm:prSet/>
      <dgm:spPr/>
      <dgm:t>
        <a:bodyPr/>
        <a:lstStyle/>
        <a:p>
          <a:pPr algn="ctr">
            <a:buFontTx/>
            <a:buNone/>
          </a:pPr>
          <a:r>
            <a:rPr lang="en-US" dirty="0"/>
            <a:t>Eligibility Criteria</a:t>
          </a:r>
        </a:p>
      </dgm:t>
    </dgm:pt>
    <dgm:pt modelId="{7D84DCEF-0217-44E6-8C0F-F7F14A97F466}" type="parTrans" cxnId="{617DB6FB-9B8E-4458-9D30-94BD006E9AF2}">
      <dgm:prSet/>
      <dgm:spPr/>
      <dgm:t>
        <a:bodyPr/>
        <a:lstStyle/>
        <a:p>
          <a:endParaRPr lang="en-US"/>
        </a:p>
      </dgm:t>
    </dgm:pt>
    <dgm:pt modelId="{194FB74F-B825-4C4C-B496-738E4B08092B}" type="sibTrans" cxnId="{617DB6FB-9B8E-4458-9D30-94BD006E9AF2}">
      <dgm:prSet/>
      <dgm:spPr/>
      <dgm:t>
        <a:bodyPr/>
        <a:lstStyle/>
        <a:p>
          <a:endParaRPr lang="en-US"/>
        </a:p>
      </dgm:t>
    </dgm:pt>
    <dgm:pt modelId="{149CD5BA-D762-41C6-A073-98CA64B4AB3F}">
      <dgm:prSet/>
      <dgm:spPr/>
      <dgm:t>
        <a:bodyPr/>
        <a:lstStyle/>
        <a:p>
          <a:r>
            <a:rPr lang="en-US"/>
            <a:t>2020</a:t>
          </a:r>
        </a:p>
      </dgm:t>
    </dgm:pt>
    <dgm:pt modelId="{094E3929-E09D-499C-9CFB-F77DE75A9A78}" type="parTrans" cxnId="{A1AE415D-D03D-4F86-98F0-329FEF50562A}">
      <dgm:prSet/>
      <dgm:spPr/>
      <dgm:t>
        <a:bodyPr/>
        <a:lstStyle/>
        <a:p>
          <a:endParaRPr lang="en-US"/>
        </a:p>
      </dgm:t>
    </dgm:pt>
    <dgm:pt modelId="{AA510B30-2A5C-4CA8-A862-386087E63473}" type="sibTrans" cxnId="{A1AE415D-D03D-4F86-98F0-329FEF50562A}">
      <dgm:prSet/>
      <dgm:spPr/>
      <dgm:t>
        <a:bodyPr/>
        <a:lstStyle/>
        <a:p>
          <a:endParaRPr lang="en-US"/>
        </a:p>
      </dgm:t>
    </dgm:pt>
    <dgm:pt modelId="{174F2F07-4281-4222-9415-E06D620D27F8}">
      <dgm:prSet/>
      <dgm:spPr/>
      <dgm:t>
        <a:bodyPr/>
        <a:lstStyle/>
        <a:p>
          <a:pPr algn="ctr">
            <a:buNone/>
          </a:pPr>
          <a:r>
            <a:rPr lang="en-US" dirty="0"/>
            <a:t>Guiding Principles + Eligibility Procedures</a:t>
          </a:r>
        </a:p>
      </dgm:t>
    </dgm:pt>
    <dgm:pt modelId="{53227AFC-DAA8-428F-A07F-8539EA8EE8DB}" type="parTrans" cxnId="{8B2C3AA6-00E4-42E8-B241-C17B6AAFB528}">
      <dgm:prSet/>
      <dgm:spPr/>
      <dgm:t>
        <a:bodyPr/>
        <a:lstStyle/>
        <a:p>
          <a:endParaRPr lang="en-US"/>
        </a:p>
      </dgm:t>
    </dgm:pt>
    <dgm:pt modelId="{40716A84-A89A-4AE8-95AB-308B3398CC74}" type="sibTrans" cxnId="{8B2C3AA6-00E4-42E8-B241-C17B6AAFB528}">
      <dgm:prSet/>
      <dgm:spPr/>
      <dgm:t>
        <a:bodyPr/>
        <a:lstStyle/>
        <a:p>
          <a:endParaRPr lang="en-US"/>
        </a:p>
      </dgm:t>
    </dgm:pt>
    <dgm:pt modelId="{D666A64E-B4F6-4A77-985B-D60175F59C8A}">
      <dgm:prSet/>
      <dgm:spPr/>
      <dgm:t>
        <a:bodyPr/>
        <a:lstStyle/>
        <a:p>
          <a:pPr algn="ctr">
            <a:buFontTx/>
            <a:buNone/>
          </a:pPr>
          <a:r>
            <a:rPr lang="en-US" i="1" dirty="0"/>
            <a:t>(work in progress)</a:t>
          </a:r>
        </a:p>
      </dgm:t>
    </dgm:pt>
    <dgm:pt modelId="{2E9E2AA0-DAA6-48E6-A265-29F9AEBD3991}" type="parTrans" cxnId="{73AF4928-8169-4E36-A283-BA02D0D0C351}">
      <dgm:prSet/>
      <dgm:spPr/>
    </dgm:pt>
    <dgm:pt modelId="{66B6D680-F0B3-48F7-BF5A-282FEE6806A6}" type="sibTrans" cxnId="{73AF4928-8169-4E36-A283-BA02D0D0C351}">
      <dgm:prSet/>
      <dgm:spPr/>
    </dgm:pt>
    <dgm:pt modelId="{9A1EA3BC-54C2-4026-A090-625AF77E1311}" type="pres">
      <dgm:prSet presAssocID="{B3830BB5-8702-489D-8106-EB0020C1FE11}" presName="Name0" presStyleCnt="0">
        <dgm:presLayoutVars>
          <dgm:dir/>
          <dgm:animLvl val="lvl"/>
          <dgm:resizeHandles val="exact"/>
        </dgm:presLayoutVars>
      </dgm:prSet>
      <dgm:spPr/>
    </dgm:pt>
    <dgm:pt modelId="{8CAD4500-E167-4E29-979B-510B063DE8B7}" type="pres">
      <dgm:prSet presAssocID="{1A169B49-ABC8-4542-9DEB-F9C893D97799}" presName="composite" presStyleCnt="0"/>
      <dgm:spPr/>
    </dgm:pt>
    <dgm:pt modelId="{D7864A17-D09A-4905-A27B-7B08439964B9}" type="pres">
      <dgm:prSet presAssocID="{1A169B49-ABC8-4542-9DEB-F9C893D97799}" presName="parTx" presStyleLbl="alignNode1" presStyleIdx="0" presStyleCnt="2">
        <dgm:presLayoutVars>
          <dgm:chMax val="0"/>
          <dgm:chPref val="0"/>
          <dgm:bulletEnabled val="1"/>
        </dgm:presLayoutVars>
      </dgm:prSet>
      <dgm:spPr/>
    </dgm:pt>
    <dgm:pt modelId="{6A350E7F-A4AE-4F3E-AFA3-FE59A6508700}" type="pres">
      <dgm:prSet presAssocID="{1A169B49-ABC8-4542-9DEB-F9C893D97799}" presName="desTx" presStyleLbl="alignAccFollowNode1" presStyleIdx="0" presStyleCnt="2">
        <dgm:presLayoutVars>
          <dgm:bulletEnabled val="1"/>
        </dgm:presLayoutVars>
      </dgm:prSet>
      <dgm:spPr/>
    </dgm:pt>
    <dgm:pt modelId="{10BCFE95-4F9E-43B2-A4E1-1EE7141418EA}" type="pres">
      <dgm:prSet presAssocID="{E0E409ED-5722-4944-B261-A438A9661142}" presName="space" presStyleCnt="0"/>
      <dgm:spPr/>
    </dgm:pt>
    <dgm:pt modelId="{4F91BF20-81D5-4D85-85FC-EF09BAFE243A}" type="pres">
      <dgm:prSet presAssocID="{149CD5BA-D762-41C6-A073-98CA64B4AB3F}" presName="composite" presStyleCnt="0"/>
      <dgm:spPr/>
    </dgm:pt>
    <dgm:pt modelId="{292C4E5D-39A3-4FFB-8FDB-20D08DAA5CA1}" type="pres">
      <dgm:prSet presAssocID="{149CD5BA-D762-41C6-A073-98CA64B4AB3F}" presName="parTx" presStyleLbl="alignNode1" presStyleIdx="1" presStyleCnt="2">
        <dgm:presLayoutVars>
          <dgm:chMax val="0"/>
          <dgm:chPref val="0"/>
          <dgm:bulletEnabled val="1"/>
        </dgm:presLayoutVars>
      </dgm:prSet>
      <dgm:spPr/>
    </dgm:pt>
    <dgm:pt modelId="{0FDB3C0E-8F66-4135-A010-7A03A219EBE0}" type="pres">
      <dgm:prSet presAssocID="{149CD5BA-D762-41C6-A073-98CA64B4AB3F}" presName="desTx" presStyleLbl="alignAccFollowNode1" presStyleIdx="1" presStyleCnt="2">
        <dgm:presLayoutVars>
          <dgm:bulletEnabled val="1"/>
        </dgm:presLayoutVars>
      </dgm:prSet>
      <dgm:spPr/>
    </dgm:pt>
  </dgm:ptLst>
  <dgm:cxnLst>
    <dgm:cxn modelId="{5E647209-7290-4489-A9D5-1133131C5FAA}" type="presOf" srcId="{149CD5BA-D762-41C6-A073-98CA64B4AB3F}" destId="{292C4E5D-39A3-4FFB-8FDB-20D08DAA5CA1}" srcOrd="0" destOrd="0" presId="urn:microsoft.com/office/officeart/2005/8/layout/hList1"/>
    <dgm:cxn modelId="{FAF25F0C-B9B9-4B64-B658-B9AD8B1295CB}" type="presOf" srcId="{30A5DE35-2751-416E-A354-3EBAB63F43B9}" destId="{6A350E7F-A4AE-4F3E-AFA3-FE59A6508700}" srcOrd="0" destOrd="0" presId="urn:microsoft.com/office/officeart/2005/8/layout/hList1"/>
    <dgm:cxn modelId="{73AF4928-8169-4E36-A283-BA02D0D0C351}" srcId="{149CD5BA-D762-41C6-A073-98CA64B4AB3F}" destId="{D666A64E-B4F6-4A77-985B-D60175F59C8A}" srcOrd="1" destOrd="0" parTransId="{2E9E2AA0-DAA6-48E6-A265-29F9AEBD3991}" sibTransId="{66B6D680-F0B3-48F7-BF5A-282FEE6806A6}"/>
    <dgm:cxn modelId="{187A163C-2B98-44A9-ADDB-A14176E4894F}" type="presOf" srcId="{B3830BB5-8702-489D-8106-EB0020C1FE11}" destId="{9A1EA3BC-54C2-4026-A090-625AF77E1311}" srcOrd="0" destOrd="0" presId="urn:microsoft.com/office/officeart/2005/8/layout/hList1"/>
    <dgm:cxn modelId="{A1AE415D-D03D-4F86-98F0-329FEF50562A}" srcId="{B3830BB5-8702-489D-8106-EB0020C1FE11}" destId="{149CD5BA-D762-41C6-A073-98CA64B4AB3F}" srcOrd="1" destOrd="0" parTransId="{094E3929-E09D-499C-9CFB-F77DE75A9A78}" sibTransId="{AA510B30-2A5C-4CA8-A862-386087E63473}"/>
    <dgm:cxn modelId="{7D3D0649-758A-494A-B6E2-8E7A6309E459}" srcId="{B3830BB5-8702-489D-8106-EB0020C1FE11}" destId="{1A169B49-ABC8-4542-9DEB-F9C893D97799}" srcOrd="0" destOrd="0" parTransId="{B50AEAE3-04E4-41C2-893D-D02F0338E3AA}" sibTransId="{E0E409ED-5722-4944-B261-A438A9661142}"/>
    <dgm:cxn modelId="{B319176D-219F-4187-BE7E-F4EED78863B9}" type="presOf" srcId="{D666A64E-B4F6-4A77-985B-D60175F59C8A}" destId="{0FDB3C0E-8F66-4135-A010-7A03A219EBE0}" srcOrd="0" destOrd="1" presId="urn:microsoft.com/office/officeart/2005/8/layout/hList1"/>
    <dgm:cxn modelId="{3A87F985-0B43-457E-A4C1-4FCF24FBD281}" type="presOf" srcId="{1A169B49-ABC8-4542-9DEB-F9C893D97799}" destId="{D7864A17-D09A-4905-A27B-7B08439964B9}" srcOrd="0" destOrd="0" presId="urn:microsoft.com/office/officeart/2005/8/layout/hList1"/>
    <dgm:cxn modelId="{0340B28C-3AF3-43F8-9D51-B786E94EBFE9}" type="presOf" srcId="{174F2F07-4281-4222-9415-E06D620D27F8}" destId="{0FDB3C0E-8F66-4135-A010-7A03A219EBE0}" srcOrd="0" destOrd="0" presId="urn:microsoft.com/office/officeart/2005/8/layout/hList1"/>
    <dgm:cxn modelId="{8B2C3AA6-00E4-42E8-B241-C17B6AAFB528}" srcId="{149CD5BA-D762-41C6-A073-98CA64B4AB3F}" destId="{174F2F07-4281-4222-9415-E06D620D27F8}" srcOrd="0" destOrd="0" parTransId="{53227AFC-DAA8-428F-A07F-8539EA8EE8DB}" sibTransId="{40716A84-A89A-4AE8-95AB-308B3398CC74}"/>
    <dgm:cxn modelId="{617DB6FB-9B8E-4458-9D30-94BD006E9AF2}" srcId="{1A169B49-ABC8-4542-9DEB-F9C893D97799}" destId="{30A5DE35-2751-416E-A354-3EBAB63F43B9}" srcOrd="0" destOrd="0" parTransId="{7D84DCEF-0217-44E6-8C0F-F7F14A97F466}" sibTransId="{194FB74F-B825-4C4C-B496-738E4B08092B}"/>
    <dgm:cxn modelId="{92F34457-28A6-49EF-8080-9633AA6F2BB9}" type="presParOf" srcId="{9A1EA3BC-54C2-4026-A090-625AF77E1311}" destId="{8CAD4500-E167-4E29-979B-510B063DE8B7}" srcOrd="0" destOrd="0" presId="urn:microsoft.com/office/officeart/2005/8/layout/hList1"/>
    <dgm:cxn modelId="{7C79CDAD-5FF9-4720-B194-DD379F4B8E2B}" type="presParOf" srcId="{8CAD4500-E167-4E29-979B-510B063DE8B7}" destId="{D7864A17-D09A-4905-A27B-7B08439964B9}" srcOrd="0" destOrd="0" presId="urn:microsoft.com/office/officeart/2005/8/layout/hList1"/>
    <dgm:cxn modelId="{312D857F-9281-458B-897E-D9F748F85CE5}" type="presParOf" srcId="{8CAD4500-E167-4E29-979B-510B063DE8B7}" destId="{6A350E7F-A4AE-4F3E-AFA3-FE59A6508700}" srcOrd="1" destOrd="0" presId="urn:microsoft.com/office/officeart/2005/8/layout/hList1"/>
    <dgm:cxn modelId="{99FACF2E-20E0-4E52-9AFD-C7F88E589B86}" type="presParOf" srcId="{9A1EA3BC-54C2-4026-A090-625AF77E1311}" destId="{10BCFE95-4F9E-43B2-A4E1-1EE7141418EA}" srcOrd="1" destOrd="0" presId="urn:microsoft.com/office/officeart/2005/8/layout/hList1"/>
    <dgm:cxn modelId="{4489FE02-C90E-4C53-9269-80EA5008AD57}" type="presParOf" srcId="{9A1EA3BC-54C2-4026-A090-625AF77E1311}" destId="{4F91BF20-81D5-4D85-85FC-EF09BAFE243A}" srcOrd="2" destOrd="0" presId="urn:microsoft.com/office/officeart/2005/8/layout/hList1"/>
    <dgm:cxn modelId="{1F66D1AB-871D-49C4-8344-64EA75A1C411}" type="presParOf" srcId="{4F91BF20-81D5-4D85-85FC-EF09BAFE243A}" destId="{292C4E5D-39A3-4FFB-8FDB-20D08DAA5CA1}" srcOrd="0" destOrd="0" presId="urn:microsoft.com/office/officeart/2005/8/layout/hList1"/>
    <dgm:cxn modelId="{7DC8E238-5CD3-4487-B5EB-38DD77E5470F}" type="presParOf" srcId="{4F91BF20-81D5-4D85-85FC-EF09BAFE243A}" destId="{0FDB3C0E-8F66-4135-A010-7A03A219EBE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8A7003-EC79-484B-8AD8-AFAD5E2C8344}"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65B7DAE0-DC62-40E4-BEDC-AF4867350AC1}">
      <dgm:prSet/>
      <dgm:spPr/>
      <dgm:t>
        <a:bodyPr/>
        <a:lstStyle/>
        <a:p>
          <a:pPr>
            <a:defRPr b="1"/>
          </a:pPr>
          <a:r>
            <a:rPr lang="en-US" dirty="0"/>
            <a:t>Apr. 2021</a:t>
          </a:r>
        </a:p>
      </dgm:t>
    </dgm:pt>
    <dgm:pt modelId="{F7326FB2-964D-4533-8BF8-346C9A53CE82}" type="parTrans" cxnId="{C8538911-53C4-4A74-8AAE-5FBE5DFFE66D}">
      <dgm:prSet/>
      <dgm:spPr/>
      <dgm:t>
        <a:bodyPr/>
        <a:lstStyle/>
        <a:p>
          <a:endParaRPr lang="en-US"/>
        </a:p>
      </dgm:t>
    </dgm:pt>
    <dgm:pt modelId="{088E3578-B944-4C12-9CA9-45EA24BF8160}" type="sibTrans" cxnId="{C8538911-53C4-4A74-8AAE-5FBE5DFFE66D}">
      <dgm:prSet/>
      <dgm:spPr/>
      <dgm:t>
        <a:bodyPr/>
        <a:lstStyle/>
        <a:p>
          <a:endParaRPr lang="en-US"/>
        </a:p>
      </dgm:t>
    </dgm:pt>
    <dgm:pt modelId="{66D20C86-A08F-4DD9-B692-F6218FE49578}">
      <dgm:prSet/>
      <dgm:spPr/>
      <dgm:t>
        <a:bodyPr/>
        <a:lstStyle/>
        <a:p>
          <a:r>
            <a:rPr lang="en-US" dirty="0"/>
            <a:t>Last EA under 2013 standards accepted</a:t>
          </a:r>
        </a:p>
      </dgm:t>
    </dgm:pt>
    <dgm:pt modelId="{FBD2480F-465F-4F05-B5B0-472D2F3F5549}" type="parTrans" cxnId="{CFD1C226-8AB2-4655-A63D-AFB838DDDC49}">
      <dgm:prSet/>
      <dgm:spPr/>
      <dgm:t>
        <a:bodyPr/>
        <a:lstStyle/>
        <a:p>
          <a:endParaRPr lang="en-US"/>
        </a:p>
      </dgm:t>
    </dgm:pt>
    <dgm:pt modelId="{B940340C-C62A-4535-A62F-C180E7D4B234}" type="sibTrans" cxnId="{CFD1C226-8AB2-4655-A63D-AFB838DDDC49}">
      <dgm:prSet/>
      <dgm:spPr/>
      <dgm:t>
        <a:bodyPr/>
        <a:lstStyle/>
        <a:p>
          <a:endParaRPr lang="en-US"/>
        </a:p>
      </dgm:t>
    </dgm:pt>
    <dgm:pt modelId="{E305A59B-2B05-404D-8B60-D1DBE5CA773B}">
      <dgm:prSet/>
      <dgm:spPr/>
      <dgm:t>
        <a:bodyPr/>
        <a:lstStyle/>
        <a:p>
          <a:pPr>
            <a:defRPr b="1"/>
          </a:pPr>
          <a:r>
            <a:rPr lang="en-US" dirty="0"/>
            <a:t>Apr. 2021</a:t>
          </a:r>
        </a:p>
      </dgm:t>
    </dgm:pt>
    <dgm:pt modelId="{66E62A0F-67F4-4A29-8408-03A83F084F87}" type="parTrans" cxnId="{ADEF2F10-DBEC-4148-9155-033F551040B3}">
      <dgm:prSet/>
      <dgm:spPr/>
      <dgm:t>
        <a:bodyPr/>
        <a:lstStyle/>
        <a:p>
          <a:endParaRPr lang="en-US"/>
        </a:p>
      </dgm:t>
    </dgm:pt>
    <dgm:pt modelId="{2CEE2727-4A2F-4A86-AAAB-B79630A5788A}" type="sibTrans" cxnId="{ADEF2F10-DBEC-4148-9155-033F551040B3}">
      <dgm:prSet/>
      <dgm:spPr/>
      <dgm:t>
        <a:bodyPr/>
        <a:lstStyle/>
        <a:p>
          <a:endParaRPr lang="en-US"/>
        </a:p>
      </dgm:t>
    </dgm:pt>
    <dgm:pt modelId="{A634F528-B469-4625-B37B-0A784618B20B}">
      <dgm:prSet/>
      <dgm:spPr/>
      <dgm:t>
        <a:bodyPr/>
        <a:lstStyle/>
        <a:p>
          <a:r>
            <a:rPr lang="en-US" dirty="0"/>
            <a:t>Last 2013 Initial Self-Evaluation Report (</a:t>
          </a:r>
          <a:r>
            <a:rPr lang="en-US" dirty="0" err="1"/>
            <a:t>iSER</a:t>
          </a:r>
          <a:r>
            <a:rPr lang="en-US" dirty="0"/>
            <a:t>)/ Standards Alignment Plan (SAP) under 2013 standards accepted</a:t>
          </a:r>
        </a:p>
      </dgm:t>
    </dgm:pt>
    <dgm:pt modelId="{9718342A-3EE7-4266-9D0C-0DD0F601F5B3}" type="parTrans" cxnId="{82E0EA01-B6DE-4B1A-AD95-0E6034F2C411}">
      <dgm:prSet/>
      <dgm:spPr/>
      <dgm:t>
        <a:bodyPr/>
        <a:lstStyle/>
        <a:p>
          <a:endParaRPr lang="en-US"/>
        </a:p>
      </dgm:t>
    </dgm:pt>
    <dgm:pt modelId="{94D77D27-67E6-4695-AB4D-EA254C4A3B99}" type="sibTrans" cxnId="{82E0EA01-B6DE-4B1A-AD95-0E6034F2C411}">
      <dgm:prSet/>
      <dgm:spPr/>
      <dgm:t>
        <a:bodyPr/>
        <a:lstStyle/>
        <a:p>
          <a:endParaRPr lang="en-US"/>
        </a:p>
      </dgm:t>
    </dgm:pt>
    <dgm:pt modelId="{B0551E34-1625-4918-B643-4D99FEA0BC3B}">
      <dgm:prSet/>
      <dgm:spPr/>
      <dgm:t>
        <a:bodyPr/>
        <a:lstStyle/>
        <a:p>
          <a:pPr>
            <a:defRPr b="1"/>
          </a:pPr>
          <a:r>
            <a:rPr lang="en-US" dirty="0"/>
            <a:t>Apr. 2022</a:t>
          </a:r>
        </a:p>
      </dgm:t>
    </dgm:pt>
    <dgm:pt modelId="{7C3A5DA3-167B-43A0-A848-FBC31391E8E0}" type="parTrans" cxnId="{48C6230C-10FA-4903-9859-1C1212E47A19}">
      <dgm:prSet/>
      <dgm:spPr/>
      <dgm:t>
        <a:bodyPr/>
        <a:lstStyle/>
        <a:p>
          <a:endParaRPr lang="en-US"/>
        </a:p>
      </dgm:t>
    </dgm:pt>
    <dgm:pt modelId="{D0DA18B8-6930-4427-A68B-FE346B7698F8}" type="sibTrans" cxnId="{48C6230C-10FA-4903-9859-1C1212E47A19}">
      <dgm:prSet/>
      <dgm:spPr/>
      <dgm:t>
        <a:bodyPr/>
        <a:lstStyle/>
        <a:p>
          <a:endParaRPr lang="en-US"/>
        </a:p>
      </dgm:t>
    </dgm:pt>
    <dgm:pt modelId="{071ECDB3-5A22-4364-93F6-5EF23D0CE289}">
      <dgm:prSet/>
      <dgm:spPr/>
      <dgm:t>
        <a:bodyPr/>
        <a:lstStyle/>
        <a:p>
          <a:r>
            <a:rPr lang="en-US" dirty="0"/>
            <a:t>Last Progress Reports under 2013 standards accepted </a:t>
          </a:r>
        </a:p>
      </dgm:t>
    </dgm:pt>
    <dgm:pt modelId="{6A4B31A4-C3BA-4341-9971-AACD8BAAC4A3}" type="parTrans" cxnId="{1ED49050-DF1B-4B00-90B1-89FB6C3AE076}">
      <dgm:prSet/>
      <dgm:spPr/>
      <dgm:t>
        <a:bodyPr/>
        <a:lstStyle/>
        <a:p>
          <a:endParaRPr lang="en-US"/>
        </a:p>
      </dgm:t>
    </dgm:pt>
    <dgm:pt modelId="{9B5BD541-B1E8-479C-A465-42AF84B2C8A3}" type="sibTrans" cxnId="{1ED49050-DF1B-4B00-90B1-89FB6C3AE076}">
      <dgm:prSet/>
      <dgm:spPr/>
      <dgm:t>
        <a:bodyPr/>
        <a:lstStyle/>
        <a:p>
          <a:endParaRPr lang="en-US"/>
        </a:p>
      </dgm:t>
    </dgm:pt>
    <dgm:pt modelId="{9D69E46D-2FD7-4D1D-8FD6-0ADDB7893A97}">
      <dgm:prSet/>
      <dgm:spPr/>
      <dgm:t>
        <a:bodyPr/>
        <a:lstStyle/>
        <a:p>
          <a:pPr>
            <a:defRPr b="1"/>
          </a:pPr>
          <a:r>
            <a:rPr lang="en-US" dirty="0"/>
            <a:t>July 1, 2022– June 30, 2023</a:t>
          </a:r>
        </a:p>
      </dgm:t>
    </dgm:pt>
    <dgm:pt modelId="{9503EEA2-E8D5-42E8-8587-6BF21B989565}" type="parTrans" cxnId="{052F2AB2-DCE0-4B10-A25B-1CF1A9F73117}">
      <dgm:prSet/>
      <dgm:spPr/>
      <dgm:t>
        <a:bodyPr/>
        <a:lstStyle/>
        <a:p>
          <a:endParaRPr lang="en-US"/>
        </a:p>
      </dgm:t>
    </dgm:pt>
    <dgm:pt modelId="{D1A94948-2901-4DBB-AE19-2F415D306F78}" type="sibTrans" cxnId="{052F2AB2-DCE0-4B10-A25B-1CF1A9F73117}">
      <dgm:prSet/>
      <dgm:spPr/>
      <dgm:t>
        <a:bodyPr/>
        <a:lstStyle/>
        <a:p>
          <a:endParaRPr lang="en-US"/>
        </a:p>
      </dgm:t>
    </dgm:pt>
    <dgm:pt modelId="{F8A9C7DE-A519-4BD4-B026-15D46EDF1E61}">
      <dgm:prSet/>
      <dgm:spPr/>
      <dgm:t>
        <a:bodyPr/>
        <a:lstStyle/>
        <a:p>
          <a:r>
            <a:rPr lang="en-US" dirty="0"/>
            <a:t>Last Initial Accreditation Visits conducted under 2013 standards </a:t>
          </a:r>
        </a:p>
      </dgm:t>
    </dgm:pt>
    <dgm:pt modelId="{974AA7F9-22C3-47C9-AEEB-1EB93BEE4F91}" type="parTrans" cxnId="{63A9498C-AB12-4C64-AEB1-4C18E2D6CF20}">
      <dgm:prSet/>
      <dgm:spPr/>
      <dgm:t>
        <a:bodyPr/>
        <a:lstStyle/>
        <a:p>
          <a:endParaRPr lang="en-US"/>
        </a:p>
      </dgm:t>
    </dgm:pt>
    <dgm:pt modelId="{E038D156-4EA5-4F96-879F-3E610B329FED}" type="sibTrans" cxnId="{63A9498C-AB12-4C64-AEB1-4C18E2D6CF20}">
      <dgm:prSet/>
      <dgm:spPr/>
      <dgm:t>
        <a:bodyPr/>
        <a:lstStyle/>
        <a:p>
          <a:endParaRPr lang="en-US"/>
        </a:p>
      </dgm:t>
    </dgm:pt>
    <dgm:pt modelId="{06F843BD-6132-4C90-AC82-6FFF3A77A85C}" type="pres">
      <dgm:prSet presAssocID="{D18A7003-EC79-484B-8AD8-AFAD5E2C8344}" presName="root" presStyleCnt="0">
        <dgm:presLayoutVars>
          <dgm:chMax/>
          <dgm:chPref/>
          <dgm:animLvl val="lvl"/>
        </dgm:presLayoutVars>
      </dgm:prSet>
      <dgm:spPr/>
    </dgm:pt>
    <dgm:pt modelId="{F83A6331-32C8-4777-8AC1-C0003F4BC749}" type="pres">
      <dgm:prSet presAssocID="{D18A7003-EC79-484B-8AD8-AFAD5E2C8344}" presName="divider" presStyleLbl="fgAcc1" presStyleIdx="0" presStyleCnt="5"/>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79D4DE81-6234-45A2-BE8F-14AC918AA34F}" type="pres">
      <dgm:prSet presAssocID="{D18A7003-EC79-484B-8AD8-AFAD5E2C8344}" presName="nodes" presStyleCnt="0">
        <dgm:presLayoutVars>
          <dgm:chMax/>
          <dgm:chPref/>
          <dgm:animLvl val="lvl"/>
        </dgm:presLayoutVars>
      </dgm:prSet>
      <dgm:spPr/>
    </dgm:pt>
    <dgm:pt modelId="{8C978601-7D79-4B77-8BD2-1619ABB935B1}" type="pres">
      <dgm:prSet presAssocID="{65B7DAE0-DC62-40E4-BEDC-AF4867350AC1}" presName="composite" presStyleCnt="0"/>
      <dgm:spPr/>
    </dgm:pt>
    <dgm:pt modelId="{FBDCEA8D-0CD5-4C16-BCC3-C03B16515F33}" type="pres">
      <dgm:prSet presAssocID="{65B7DAE0-DC62-40E4-BEDC-AF4867350AC1}" presName="ConnectorPoint" presStyleLbl="lnNode1" presStyleIdx="0" presStyleCnt="4"/>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3398A7CA-CB73-4EA6-A8DA-813FAC5A91C8}" type="pres">
      <dgm:prSet presAssocID="{65B7DAE0-DC62-40E4-BEDC-AF4867350AC1}" presName="DropPinPlaceHolder" presStyleCnt="0"/>
      <dgm:spPr/>
    </dgm:pt>
    <dgm:pt modelId="{C380AA01-5CA1-4807-81F5-A5583DCE65EE}" type="pres">
      <dgm:prSet presAssocID="{65B7DAE0-DC62-40E4-BEDC-AF4867350AC1}" presName="DropPin" presStyleLbl="alignNode1" presStyleIdx="0" presStyleCnt="4"/>
      <dgm:spPr/>
    </dgm:pt>
    <dgm:pt modelId="{8B9FC159-23C0-4E0F-B433-D4E691C2F454}" type="pres">
      <dgm:prSet presAssocID="{65B7DAE0-DC62-40E4-BEDC-AF4867350AC1}" presName="Ellipse" presStyleLbl="fgAcc1" presStyleIdx="1" presStyleCnt="5"/>
      <dgm:spPr>
        <a:solidFill>
          <a:schemeClr val="lt1">
            <a:alpha val="90000"/>
            <a:hueOff val="0"/>
            <a:satOff val="0"/>
            <a:lumOff val="0"/>
            <a:alphaOff val="0"/>
          </a:schemeClr>
        </a:solidFill>
        <a:ln w="12700" cap="flat" cmpd="sng" algn="ctr">
          <a:noFill/>
          <a:prstDash val="solid"/>
          <a:miter lim="800000"/>
        </a:ln>
        <a:effectLst/>
      </dgm:spPr>
    </dgm:pt>
    <dgm:pt modelId="{777A7D7E-F2D0-4EFC-BBFF-C3B9F657276A}" type="pres">
      <dgm:prSet presAssocID="{65B7DAE0-DC62-40E4-BEDC-AF4867350AC1}" presName="L2TextContainer" presStyleLbl="revTx" presStyleIdx="0" presStyleCnt="8">
        <dgm:presLayoutVars>
          <dgm:bulletEnabled val="1"/>
        </dgm:presLayoutVars>
      </dgm:prSet>
      <dgm:spPr/>
    </dgm:pt>
    <dgm:pt modelId="{80DF3996-3EE7-4D1F-AD42-C9038D53EAAA}" type="pres">
      <dgm:prSet presAssocID="{65B7DAE0-DC62-40E4-BEDC-AF4867350AC1}" presName="L1TextContainer" presStyleLbl="revTx" presStyleIdx="1" presStyleCnt="8">
        <dgm:presLayoutVars>
          <dgm:chMax val="1"/>
          <dgm:chPref val="1"/>
          <dgm:bulletEnabled val="1"/>
        </dgm:presLayoutVars>
      </dgm:prSet>
      <dgm:spPr/>
    </dgm:pt>
    <dgm:pt modelId="{86242C7D-C018-4475-A0E6-7EAA8D21BAA3}" type="pres">
      <dgm:prSet presAssocID="{65B7DAE0-DC62-40E4-BEDC-AF4867350AC1}" presName="ConnectLine" presStyleLbl="sibTrans1D1" presStyleIdx="0" presStyleCnt="4"/>
      <dgm:spPr>
        <a:noFill/>
        <a:ln w="12700" cap="flat" cmpd="sng" algn="ctr">
          <a:solidFill>
            <a:schemeClr val="accent2">
              <a:hueOff val="0"/>
              <a:satOff val="0"/>
              <a:lumOff val="0"/>
              <a:alphaOff val="0"/>
            </a:schemeClr>
          </a:solidFill>
          <a:prstDash val="dash"/>
          <a:miter lim="800000"/>
        </a:ln>
        <a:effectLst/>
      </dgm:spPr>
    </dgm:pt>
    <dgm:pt modelId="{C3BC0C97-BB9E-445A-B5C9-0AB99EFC59D3}" type="pres">
      <dgm:prSet presAssocID="{65B7DAE0-DC62-40E4-BEDC-AF4867350AC1}" presName="EmptyPlaceHolder" presStyleCnt="0"/>
      <dgm:spPr/>
    </dgm:pt>
    <dgm:pt modelId="{AEC5AD8D-BA96-4BBB-97D5-97156D9B7D41}" type="pres">
      <dgm:prSet presAssocID="{088E3578-B944-4C12-9CA9-45EA24BF8160}" presName="spaceBetweenRectangles" presStyleCnt="0"/>
      <dgm:spPr/>
    </dgm:pt>
    <dgm:pt modelId="{DA93DCD7-BEB2-4EAF-955A-F3F878B2DB85}" type="pres">
      <dgm:prSet presAssocID="{E305A59B-2B05-404D-8B60-D1DBE5CA773B}" presName="composite" presStyleCnt="0"/>
      <dgm:spPr/>
    </dgm:pt>
    <dgm:pt modelId="{8CF14334-244B-472B-AB3E-8BF9D4B0F26E}" type="pres">
      <dgm:prSet presAssocID="{E305A59B-2B05-404D-8B60-D1DBE5CA773B}" presName="ConnectorPoint" presStyleLbl="lnNode1" presStyleIdx="1" presStyleCnt="4"/>
      <dgm:spPr>
        <a:solidFill>
          <a:schemeClr val="accent2">
            <a:hueOff val="-1123077"/>
            <a:satOff val="11687"/>
            <a:lumOff val="-1830"/>
            <a:alphaOff val="0"/>
          </a:schemeClr>
        </a:solidFill>
        <a:ln w="6350" cap="flat" cmpd="sng" algn="ctr">
          <a:solidFill>
            <a:schemeClr val="lt1">
              <a:hueOff val="0"/>
              <a:satOff val="0"/>
              <a:lumOff val="0"/>
              <a:alphaOff val="0"/>
            </a:schemeClr>
          </a:solidFill>
          <a:prstDash val="solid"/>
          <a:miter lim="800000"/>
        </a:ln>
        <a:effectLst/>
      </dgm:spPr>
    </dgm:pt>
    <dgm:pt modelId="{B3E0CAF2-B2AA-4462-A5BC-4266272CEBF5}" type="pres">
      <dgm:prSet presAssocID="{E305A59B-2B05-404D-8B60-D1DBE5CA773B}" presName="DropPinPlaceHolder" presStyleCnt="0"/>
      <dgm:spPr/>
    </dgm:pt>
    <dgm:pt modelId="{6238126F-C41D-4D30-9014-4C56C9EF17AC}" type="pres">
      <dgm:prSet presAssocID="{E305A59B-2B05-404D-8B60-D1DBE5CA773B}" presName="DropPin" presStyleLbl="alignNode1" presStyleIdx="1" presStyleCnt="4" custLinFactX="-149966" custLinFactNeighborX="-200000" custLinFactNeighborY="0"/>
      <dgm:spPr/>
    </dgm:pt>
    <dgm:pt modelId="{938E97A3-B891-42DA-A51E-0F19553FB97D}" type="pres">
      <dgm:prSet presAssocID="{E305A59B-2B05-404D-8B60-D1DBE5CA773B}" presName="Ellipse"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4F5C0539-061A-45D2-9F50-2D5F48EAC922}" type="pres">
      <dgm:prSet presAssocID="{E305A59B-2B05-404D-8B60-D1DBE5CA773B}" presName="L2TextContainer" presStyleLbl="revTx" presStyleIdx="2" presStyleCnt="8">
        <dgm:presLayoutVars>
          <dgm:bulletEnabled val="1"/>
        </dgm:presLayoutVars>
      </dgm:prSet>
      <dgm:spPr/>
    </dgm:pt>
    <dgm:pt modelId="{1BB61E49-B9BF-4674-A3B5-5E5AE8C5565E}" type="pres">
      <dgm:prSet presAssocID="{E305A59B-2B05-404D-8B60-D1DBE5CA773B}" presName="L1TextContainer" presStyleLbl="revTx" presStyleIdx="3" presStyleCnt="8" custLinFactNeighborX="-58527" custLinFactNeighborY="3016">
        <dgm:presLayoutVars>
          <dgm:chMax val="1"/>
          <dgm:chPref val="1"/>
          <dgm:bulletEnabled val="1"/>
        </dgm:presLayoutVars>
      </dgm:prSet>
      <dgm:spPr/>
    </dgm:pt>
    <dgm:pt modelId="{B7CC8745-EAD2-478D-941A-56EB4B6CED71}" type="pres">
      <dgm:prSet presAssocID="{E305A59B-2B05-404D-8B60-D1DBE5CA773B}" presName="ConnectLine" presStyleLbl="sibTrans1D1" presStyleIdx="1" presStyleCnt="4" custLinFactX="-2178656" custLinFactNeighborX="-2200000" custLinFactNeighborY="-1589"/>
      <dgm:spPr>
        <a:noFill/>
        <a:ln w="12700" cap="flat" cmpd="sng" algn="ctr">
          <a:solidFill>
            <a:schemeClr val="accent2">
              <a:hueOff val="-1123077"/>
              <a:satOff val="11687"/>
              <a:lumOff val="-1830"/>
              <a:alphaOff val="0"/>
            </a:schemeClr>
          </a:solidFill>
          <a:prstDash val="dash"/>
          <a:miter lim="800000"/>
        </a:ln>
        <a:effectLst/>
      </dgm:spPr>
    </dgm:pt>
    <dgm:pt modelId="{F4822BE9-FD95-4D93-8659-F1B322C044CA}" type="pres">
      <dgm:prSet presAssocID="{E305A59B-2B05-404D-8B60-D1DBE5CA773B}" presName="EmptyPlaceHolder" presStyleCnt="0"/>
      <dgm:spPr/>
    </dgm:pt>
    <dgm:pt modelId="{6C9314D7-749D-4EA1-8757-EC305B41FE88}" type="pres">
      <dgm:prSet presAssocID="{2CEE2727-4A2F-4A86-AAAB-B79630A5788A}" presName="spaceBetweenRectangles" presStyleCnt="0"/>
      <dgm:spPr/>
    </dgm:pt>
    <dgm:pt modelId="{351D32C9-8F85-4B0A-95F5-CC54EBA251D5}" type="pres">
      <dgm:prSet presAssocID="{B0551E34-1625-4918-B643-4D99FEA0BC3B}" presName="composite" presStyleCnt="0"/>
      <dgm:spPr/>
    </dgm:pt>
    <dgm:pt modelId="{220B2BB1-ECFB-44C0-B670-A163E03D9E76}" type="pres">
      <dgm:prSet presAssocID="{B0551E34-1625-4918-B643-4D99FEA0BC3B}" presName="ConnectorPoint" presStyleLbl="lnNode1" presStyleIdx="2" presStyleCnt="4"/>
      <dgm:spPr>
        <a:solidFill>
          <a:schemeClr val="accent2">
            <a:hueOff val="-2246154"/>
            <a:satOff val="23373"/>
            <a:lumOff val="-3661"/>
            <a:alphaOff val="0"/>
          </a:schemeClr>
        </a:solidFill>
        <a:ln w="6350" cap="flat" cmpd="sng" algn="ctr">
          <a:solidFill>
            <a:schemeClr val="lt1">
              <a:hueOff val="0"/>
              <a:satOff val="0"/>
              <a:lumOff val="0"/>
              <a:alphaOff val="0"/>
            </a:schemeClr>
          </a:solidFill>
          <a:prstDash val="solid"/>
          <a:miter lim="800000"/>
        </a:ln>
        <a:effectLst/>
      </dgm:spPr>
    </dgm:pt>
    <dgm:pt modelId="{3F7B822A-3B30-413B-9FDE-FF16AA82CA0B}" type="pres">
      <dgm:prSet presAssocID="{B0551E34-1625-4918-B643-4D99FEA0BC3B}" presName="DropPinPlaceHolder" presStyleCnt="0"/>
      <dgm:spPr/>
    </dgm:pt>
    <dgm:pt modelId="{E5753956-33BD-40FB-BBEC-5AED95519E81}" type="pres">
      <dgm:prSet presAssocID="{B0551E34-1625-4918-B643-4D99FEA0BC3B}" presName="DropPin" presStyleLbl="alignNode1" presStyleIdx="2" presStyleCnt="4"/>
      <dgm:spPr/>
    </dgm:pt>
    <dgm:pt modelId="{5AF04FB1-F989-430B-BD20-3D3DCB5CE537}" type="pres">
      <dgm:prSet presAssocID="{B0551E34-1625-4918-B643-4D99FEA0BC3B}" presName="Ellipse" presStyleLbl="fgAcc1" presStyleIdx="3" presStyleCnt="5"/>
      <dgm:spPr>
        <a:solidFill>
          <a:schemeClr val="lt1">
            <a:alpha val="90000"/>
            <a:hueOff val="0"/>
            <a:satOff val="0"/>
            <a:lumOff val="0"/>
            <a:alphaOff val="0"/>
          </a:schemeClr>
        </a:solidFill>
        <a:ln w="12700" cap="flat" cmpd="sng" algn="ctr">
          <a:noFill/>
          <a:prstDash val="solid"/>
          <a:miter lim="800000"/>
        </a:ln>
        <a:effectLst/>
      </dgm:spPr>
    </dgm:pt>
    <dgm:pt modelId="{ECB15899-0681-49F5-9C30-5CEA1774EE9A}" type="pres">
      <dgm:prSet presAssocID="{B0551E34-1625-4918-B643-4D99FEA0BC3B}" presName="L2TextContainer" presStyleLbl="revTx" presStyleIdx="4" presStyleCnt="8">
        <dgm:presLayoutVars>
          <dgm:bulletEnabled val="1"/>
        </dgm:presLayoutVars>
      </dgm:prSet>
      <dgm:spPr/>
    </dgm:pt>
    <dgm:pt modelId="{6B3E929A-857D-4DCF-9E24-2FC2B401BCD3}" type="pres">
      <dgm:prSet presAssocID="{B0551E34-1625-4918-B643-4D99FEA0BC3B}" presName="L1TextContainer" presStyleLbl="revTx" presStyleIdx="5" presStyleCnt="8">
        <dgm:presLayoutVars>
          <dgm:chMax val="1"/>
          <dgm:chPref val="1"/>
          <dgm:bulletEnabled val="1"/>
        </dgm:presLayoutVars>
      </dgm:prSet>
      <dgm:spPr/>
    </dgm:pt>
    <dgm:pt modelId="{742FEBDF-ED4D-403C-85AB-9DE7A13B5E08}" type="pres">
      <dgm:prSet presAssocID="{B0551E34-1625-4918-B643-4D99FEA0BC3B}" presName="ConnectLine" presStyleLbl="sibTrans1D1" presStyleIdx="2" presStyleCnt="4"/>
      <dgm:spPr>
        <a:noFill/>
        <a:ln w="12700" cap="flat" cmpd="sng" algn="ctr">
          <a:solidFill>
            <a:schemeClr val="accent2">
              <a:hueOff val="-2246154"/>
              <a:satOff val="23373"/>
              <a:lumOff val="-3661"/>
              <a:alphaOff val="0"/>
            </a:schemeClr>
          </a:solidFill>
          <a:prstDash val="dash"/>
          <a:miter lim="800000"/>
        </a:ln>
        <a:effectLst/>
      </dgm:spPr>
    </dgm:pt>
    <dgm:pt modelId="{131F405B-1C78-40EF-8D25-8A96D75A65F3}" type="pres">
      <dgm:prSet presAssocID="{B0551E34-1625-4918-B643-4D99FEA0BC3B}" presName="EmptyPlaceHolder" presStyleCnt="0"/>
      <dgm:spPr/>
    </dgm:pt>
    <dgm:pt modelId="{54699D2E-9E44-4193-AC40-B6BE641D1DEC}" type="pres">
      <dgm:prSet presAssocID="{D0DA18B8-6930-4427-A68B-FE346B7698F8}" presName="spaceBetweenRectangles" presStyleCnt="0"/>
      <dgm:spPr/>
    </dgm:pt>
    <dgm:pt modelId="{451B0390-BBF1-4D4F-B053-FD028F99F644}" type="pres">
      <dgm:prSet presAssocID="{9D69E46D-2FD7-4D1D-8FD6-0ADDB7893A97}" presName="composite" presStyleCnt="0"/>
      <dgm:spPr/>
    </dgm:pt>
    <dgm:pt modelId="{B9CC8EBB-C2B0-4162-AC39-E7538C512E0F}" type="pres">
      <dgm:prSet presAssocID="{9D69E46D-2FD7-4D1D-8FD6-0ADDB7893A97}" presName="ConnectorPoint" presStyleLbl="lnNode1" presStyleIdx="3" presStyleCnt="4"/>
      <dgm:spPr>
        <a:solidFill>
          <a:schemeClr val="accent2">
            <a:hueOff val="-3369231"/>
            <a:satOff val="35060"/>
            <a:lumOff val="-5491"/>
            <a:alphaOff val="0"/>
          </a:schemeClr>
        </a:solidFill>
        <a:ln w="6350" cap="flat" cmpd="sng" algn="ctr">
          <a:solidFill>
            <a:schemeClr val="lt1">
              <a:hueOff val="0"/>
              <a:satOff val="0"/>
              <a:lumOff val="0"/>
              <a:alphaOff val="0"/>
            </a:schemeClr>
          </a:solidFill>
          <a:prstDash val="solid"/>
          <a:miter lim="800000"/>
        </a:ln>
        <a:effectLst/>
      </dgm:spPr>
    </dgm:pt>
    <dgm:pt modelId="{635E80A1-61AB-4592-ACCC-9EDD2FC2C7A2}" type="pres">
      <dgm:prSet presAssocID="{9D69E46D-2FD7-4D1D-8FD6-0ADDB7893A97}" presName="DropPinPlaceHolder" presStyleCnt="0"/>
      <dgm:spPr/>
    </dgm:pt>
    <dgm:pt modelId="{8A5ED94E-2995-46DA-B530-7DF878599137}" type="pres">
      <dgm:prSet presAssocID="{9D69E46D-2FD7-4D1D-8FD6-0ADDB7893A97}" presName="DropPin" presStyleLbl="alignNode1" presStyleIdx="3" presStyleCnt="4"/>
      <dgm:spPr/>
    </dgm:pt>
    <dgm:pt modelId="{4E4DD8A2-B88F-45F3-82B4-CAD30DCE2FB5}" type="pres">
      <dgm:prSet presAssocID="{9D69E46D-2FD7-4D1D-8FD6-0ADDB7893A97}" presName="Ellipse" presStyleLbl="fgAcc1" presStyleIdx="4" presStyleCnt="5"/>
      <dgm:spPr>
        <a:solidFill>
          <a:schemeClr val="lt1">
            <a:alpha val="90000"/>
            <a:hueOff val="0"/>
            <a:satOff val="0"/>
            <a:lumOff val="0"/>
            <a:alphaOff val="0"/>
          </a:schemeClr>
        </a:solidFill>
        <a:ln w="12700" cap="flat" cmpd="sng" algn="ctr">
          <a:noFill/>
          <a:prstDash val="solid"/>
          <a:miter lim="800000"/>
        </a:ln>
        <a:effectLst/>
      </dgm:spPr>
    </dgm:pt>
    <dgm:pt modelId="{DA2C97FB-1F61-46A0-AE12-E14D3D7BC2E0}" type="pres">
      <dgm:prSet presAssocID="{9D69E46D-2FD7-4D1D-8FD6-0ADDB7893A97}" presName="L2TextContainer" presStyleLbl="revTx" presStyleIdx="6" presStyleCnt="8">
        <dgm:presLayoutVars>
          <dgm:bulletEnabled val="1"/>
        </dgm:presLayoutVars>
      </dgm:prSet>
      <dgm:spPr/>
    </dgm:pt>
    <dgm:pt modelId="{DB801689-A288-4C14-AF93-B94D83B69056}" type="pres">
      <dgm:prSet presAssocID="{9D69E46D-2FD7-4D1D-8FD6-0ADDB7893A97}" presName="L1TextContainer" presStyleLbl="revTx" presStyleIdx="7" presStyleCnt="8">
        <dgm:presLayoutVars>
          <dgm:chMax val="1"/>
          <dgm:chPref val="1"/>
          <dgm:bulletEnabled val="1"/>
        </dgm:presLayoutVars>
      </dgm:prSet>
      <dgm:spPr/>
    </dgm:pt>
    <dgm:pt modelId="{EEB684CB-65D8-4CE5-8D32-7D0BB81A129F}" type="pres">
      <dgm:prSet presAssocID="{9D69E46D-2FD7-4D1D-8FD6-0ADDB7893A97}" presName="ConnectLine" presStyleLbl="sibTrans1D1" presStyleIdx="3" presStyleCnt="4"/>
      <dgm:spPr>
        <a:noFill/>
        <a:ln w="12700" cap="flat" cmpd="sng" algn="ctr">
          <a:solidFill>
            <a:schemeClr val="accent2">
              <a:hueOff val="-3369231"/>
              <a:satOff val="35060"/>
              <a:lumOff val="-5491"/>
              <a:alphaOff val="0"/>
            </a:schemeClr>
          </a:solidFill>
          <a:prstDash val="dash"/>
          <a:miter lim="800000"/>
        </a:ln>
        <a:effectLst/>
      </dgm:spPr>
    </dgm:pt>
    <dgm:pt modelId="{CA59193E-3EAB-421C-B9CB-760028B770A7}" type="pres">
      <dgm:prSet presAssocID="{9D69E46D-2FD7-4D1D-8FD6-0ADDB7893A97}" presName="EmptyPlaceHolder" presStyleCnt="0"/>
      <dgm:spPr/>
    </dgm:pt>
  </dgm:ptLst>
  <dgm:cxnLst>
    <dgm:cxn modelId="{82E0EA01-B6DE-4B1A-AD95-0E6034F2C411}" srcId="{E305A59B-2B05-404D-8B60-D1DBE5CA773B}" destId="{A634F528-B469-4625-B37B-0A784618B20B}" srcOrd="0" destOrd="0" parTransId="{9718342A-3EE7-4266-9D0C-0DD0F601F5B3}" sibTransId="{94D77D27-67E6-4695-AB4D-EA254C4A3B99}"/>
    <dgm:cxn modelId="{E6FC3B0A-5FB1-420B-A3D8-BEE4D3308241}" type="presOf" srcId="{D18A7003-EC79-484B-8AD8-AFAD5E2C8344}" destId="{06F843BD-6132-4C90-AC82-6FFF3A77A85C}" srcOrd="0" destOrd="0" presId="urn:microsoft.com/office/officeart/2017/3/layout/DropPinTimeline"/>
    <dgm:cxn modelId="{48C6230C-10FA-4903-9859-1C1212E47A19}" srcId="{D18A7003-EC79-484B-8AD8-AFAD5E2C8344}" destId="{B0551E34-1625-4918-B643-4D99FEA0BC3B}" srcOrd="2" destOrd="0" parTransId="{7C3A5DA3-167B-43A0-A848-FBC31391E8E0}" sibTransId="{D0DA18B8-6930-4427-A68B-FE346B7698F8}"/>
    <dgm:cxn modelId="{ADEF2F10-DBEC-4148-9155-033F551040B3}" srcId="{D18A7003-EC79-484B-8AD8-AFAD5E2C8344}" destId="{E305A59B-2B05-404D-8B60-D1DBE5CA773B}" srcOrd="1" destOrd="0" parTransId="{66E62A0F-67F4-4A29-8408-03A83F084F87}" sibTransId="{2CEE2727-4A2F-4A86-AAAB-B79630A5788A}"/>
    <dgm:cxn modelId="{C8538911-53C4-4A74-8AAE-5FBE5DFFE66D}" srcId="{D18A7003-EC79-484B-8AD8-AFAD5E2C8344}" destId="{65B7DAE0-DC62-40E4-BEDC-AF4867350AC1}" srcOrd="0" destOrd="0" parTransId="{F7326FB2-964D-4533-8BF8-346C9A53CE82}" sibTransId="{088E3578-B944-4C12-9CA9-45EA24BF8160}"/>
    <dgm:cxn modelId="{CFD1C226-8AB2-4655-A63D-AFB838DDDC49}" srcId="{65B7DAE0-DC62-40E4-BEDC-AF4867350AC1}" destId="{66D20C86-A08F-4DD9-B692-F6218FE49578}" srcOrd="0" destOrd="0" parTransId="{FBD2480F-465F-4F05-B5B0-472D2F3F5549}" sibTransId="{B940340C-C62A-4535-A62F-C180E7D4B234}"/>
    <dgm:cxn modelId="{3CBF1D43-858F-450E-A5ED-9C4B9F2EB4C3}" type="presOf" srcId="{65B7DAE0-DC62-40E4-BEDC-AF4867350AC1}" destId="{80DF3996-3EE7-4D1F-AD42-C9038D53EAAA}" srcOrd="0" destOrd="0" presId="urn:microsoft.com/office/officeart/2017/3/layout/DropPinTimeline"/>
    <dgm:cxn modelId="{3E641E4E-74C4-4AD8-803E-7597B79975DF}" type="presOf" srcId="{E305A59B-2B05-404D-8B60-D1DBE5CA773B}" destId="{1BB61E49-B9BF-4674-A3B5-5E5AE8C5565E}" srcOrd="0" destOrd="0" presId="urn:microsoft.com/office/officeart/2017/3/layout/DropPinTimeline"/>
    <dgm:cxn modelId="{1ED49050-DF1B-4B00-90B1-89FB6C3AE076}" srcId="{B0551E34-1625-4918-B643-4D99FEA0BC3B}" destId="{071ECDB3-5A22-4364-93F6-5EF23D0CE289}" srcOrd="0" destOrd="0" parTransId="{6A4B31A4-C3BA-4341-9971-AACD8BAAC4A3}" sibTransId="{9B5BD541-B1E8-479C-A465-42AF84B2C8A3}"/>
    <dgm:cxn modelId="{DC948B51-9E1F-4FB7-8962-41D7273C041B}" type="presOf" srcId="{B0551E34-1625-4918-B643-4D99FEA0BC3B}" destId="{6B3E929A-857D-4DCF-9E24-2FC2B401BCD3}" srcOrd="0" destOrd="0" presId="urn:microsoft.com/office/officeart/2017/3/layout/DropPinTimeline"/>
    <dgm:cxn modelId="{63A9498C-AB12-4C64-AEB1-4C18E2D6CF20}" srcId="{9D69E46D-2FD7-4D1D-8FD6-0ADDB7893A97}" destId="{F8A9C7DE-A519-4BD4-B026-15D46EDF1E61}" srcOrd="0" destOrd="0" parTransId="{974AA7F9-22C3-47C9-AEEB-1EB93BEE4F91}" sibTransId="{E038D156-4EA5-4F96-879F-3E610B329FED}"/>
    <dgm:cxn modelId="{766BDAA7-7776-4E4F-B964-7CC1AD6A9740}" type="presOf" srcId="{66D20C86-A08F-4DD9-B692-F6218FE49578}" destId="{777A7D7E-F2D0-4EFC-BBFF-C3B9F657276A}" srcOrd="0" destOrd="0" presId="urn:microsoft.com/office/officeart/2017/3/layout/DropPinTimeline"/>
    <dgm:cxn modelId="{65AD5EA9-EE0D-448D-A8FD-2CD8D7E5AC47}" type="presOf" srcId="{F8A9C7DE-A519-4BD4-B026-15D46EDF1E61}" destId="{DA2C97FB-1F61-46A0-AE12-E14D3D7BC2E0}" srcOrd="0" destOrd="0" presId="urn:microsoft.com/office/officeart/2017/3/layout/DropPinTimeline"/>
    <dgm:cxn modelId="{052F2AB2-DCE0-4B10-A25B-1CF1A9F73117}" srcId="{D18A7003-EC79-484B-8AD8-AFAD5E2C8344}" destId="{9D69E46D-2FD7-4D1D-8FD6-0ADDB7893A97}" srcOrd="3" destOrd="0" parTransId="{9503EEA2-E8D5-42E8-8587-6BF21B989565}" sibTransId="{D1A94948-2901-4DBB-AE19-2F415D306F78}"/>
    <dgm:cxn modelId="{8C7180B5-92DA-4942-ABB5-6933F32C4375}" type="presOf" srcId="{071ECDB3-5A22-4364-93F6-5EF23D0CE289}" destId="{ECB15899-0681-49F5-9C30-5CEA1774EE9A}" srcOrd="0" destOrd="0" presId="urn:microsoft.com/office/officeart/2017/3/layout/DropPinTimeline"/>
    <dgm:cxn modelId="{F3842CD3-49AB-4A78-A857-0E7348966902}" type="presOf" srcId="{9D69E46D-2FD7-4D1D-8FD6-0ADDB7893A97}" destId="{DB801689-A288-4C14-AF93-B94D83B69056}" srcOrd="0" destOrd="0" presId="urn:microsoft.com/office/officeart/2017/3/layout/DropPinTimeline"/>
    <dgm:cxn modelId="{31B04FE5-215D-474E-832F-99B32B14943F}" type="presOf" srcId="{A634F528-B469-4625-B37B-0A784618B20B}" destId="{4F5C0539-061A-45D2-9F50-2D5F48EAC922}" srcOrd="0" destOrd="0" presId="urn:microsoft.com/office/officeart/2017/3/layout/DropPinTimeline"/>
    <dgm:cxn modelId="{78D19F13-6FFF-467C-A5C6-1FC232419347}" type="presParOf" srcId="{06F843BD-6132-4C90-AC82-6FFF3A77A85C}" destId="{F83A6331-32C8-4777-8AC1-C0003F4BC749}" srcOrd="0" destOrd="0" presId="urn:microsoft.com/office/officeart/2017/3/layout/DropPinTimeline"/>
    <dgm:cxn modelId="{F2895BF5-910E-4EDC-9202-5668C8AD851F}" type="presParOf" srcId="{06F843BD-6132-4C90-AC82-6FFF3A77A85C}" destId="{79D4DE81-6234-45A2-BE8F-14AC918AA34F}" srcOrd="1" destOrd="0" presId="urn:microsoft.com/office/officeart/2017/3/layout/DropPinTimeline"/>
    <dgm:cxn modelId="{8547E926-1CB6-45F9-BC22-DBB78028EAEC}" type="presParOf" srcId="{79D4DE81-6234-45A2-BE8F-14AC918AA34F}" destId="{8C978601-7D79-4B77-8BD2-1619ABB935B1}" srcOrd="0" destOrd="0" presId="urn:microsoft.com/office/officeart/2017/3/layout/DropPinTimeline"/>
    <dgm:cxn modelId="{E3E65DCC-C42D-4089-AAFF-26ED1692A908}" type="presParOf" srcId="{8C978601-7D79-4B77-8BD2-1619ABB935B1}" destId="{FBDCEA8D-0CD5-4C16-BCC3-C03B16515F33}" srcOrd="0" destOrd="0" presId="urn:microsoft.com/office/officeart/2017/3/layout/DropPinTimeline"/>
    <dgm:cxn modelId="{4DAA4BEF-DEA3-49D6-986E-AA2DB2564126}" type="presParOf" srcId="{8C978601-7D79-4B77-8BD2-1619ABB935B1}" destId="{3398A7CA-CB73-4EA6-A8DA-813FAC5A91C8}" srcOrd="1" destOrd="0" presId="urn:microsoft.com/office/officeart/2017/3/layout/DropPinTimeline"/>
    <dgm:cxn modelId="{08433A27-F619-404A-8875-61217CB07A8E}" type="presParOf" srcId="{3398A7CA-CB73-4EA6-A8DA-813FAC5A91C8}" destId="{C380AA01-5CA1-4807-81F5-A5583DCE65EE}" srcOrd="0" destOrd="0" presId="urn:microsoft.com/office/officeart/2017/3/layout/DropPinTimeline"/>
    <dgm:cxn modelId="{D88E3EB7-DB81-4CBC-B461-A32764BB13A3}" type="presParOf" srcId="{3398A7CA-CB73-4EA6-A8DA-813FAC5A91C8}" destId="{8B9FC159-23C0-4E0F-B433-D4E691C2F454}" srcOrd="1" destOrd="0" presId="urn:microsoft.com/office/officeart/2017/3/layout/DropPinTimeline"/>
    <dgm:cxn modelId="{CFC368E8-53FC-4060-BF09-88721AD92D22}" type="presParOf" srcId="{8C978601-7D79-4B77-8BD2-1619ABB935B1}" destId="{777A7D7E-F2D0-4EFC-BBFF-C3B9F657276A}" srcOrd="2" destOrd="0" presId="urn:microsoft.com/office/officeart/2017/3/layout/DropPinTimeline"/>
    <dgm:cxn modelId="{768FB694-A4AD-4514-B01A-6D8124946392}" type="presParOf" srcId="{8C978601-7D79-4B77-8BD2-1619ABB935B1}" destId="{80DF3996-3EE7-4D1F-AD42-C9038D53EAAA}" srcOrd="3" destOrd="0" presId="urn:microsoft.com/office/officeart/2017/3/layout/DropPinTimeline"/>
    <dgm:cxn modelId="{34B86734-0BC1-4CDB-BEF5-18B349021290}" type="presParOf" srcId="{8C978601-7D79-4B77-8BD2-1619ABB935B1}" destId="{86242C7D-C018-4475-A0E6-7EAA8D21BAA3}" srcOrd="4" destOrd="0" presId="urn:microsoft.com/office/officeart/2017/3/layout/DropPinTimeline"/>
    <dgm:cxn modelId="{EAA809E4-73EC-4F06-91E4-A98EECA3D88A}" type="presParOf" srcId="{8C978601-7D79-4B77-8BD2-1619ABB935B1}" destId="{C3BC0C97-BB9E-445A-B5C9-0AB99EFC59D3}" srcOrd="5" destOrd="0" presId="urn:microsoft.com/office/officeart/2017/3/layout/DropPinTimeline"/>
    <dgm:cxn modelId="{8E6620FC-69C1-4BBB-97C0-56328B56F3A3}" type="presParOf" srcId="{79D4DE81-6234-45A2-BE8F-14AC918AA34F}" destId="{AEC5AD8D-BA96-4BBB-97D5-97156D9B7D41}" srcOrd="1" destOrd="0" presId="urn:microsoft.com/office/officeart/2017/3/layout/DropPinTimeline"/>
    <dgm:cxn modelId="{AD9873E9-F3A6-49BF-A5A0-1B064AFF26BB}" type="presParOf" srcId="{79D4DE81-6234-45A2-BE8F-14AC918AA34F}" destId="{DA93DCD7-BEB2-4EAF-955A-F3F878B2DB85}" srcOrd="2" destOrd="0" presId="urn:microsoft.com/office/officeart/2017/3/layout/DropPinTimeline"/>
    <dgm:cxn modelId="{7691C2F5-938E-4C15-A665-2C8CF649B412}" type="presParOf" srcId="{DA93DCD7-BEB2-4EAF-955A-F3F878B2DB85}" destId="{8CF14334-244B-472B-AB3E-8BF9D4B0F26E}" srcOrd="0" destOrd="0" presId="urn:microsoft.com/office/officeart/2017/3/layout/DropPinTimeline"/>
    <dgm:cxn modelId="{74B5A928-C29A-451D-BB56-1303F69083DB}" type="presParOf" srcId="{DA93DCD7-BEB2-4EAF-955A-F3F878B2DB85}" destId="{B3E0CAF2-B2AA-4462-A5BC-4266272CEBF5}" srcOrd="1" destOrd="0" presId="urn:microsoft.com/office/officeart/2017/3/layout/DropPinTimeline"/>
    <dgm:cxn modelId="{5D36A401-33BC-46D2-B393-B2DAF7041367}" type="presParOf" srcId="{B3E0CAF2-B2AA-4462-A5BC-4266272CEBF5}" destId="{6238126F-C41D-4D30-9014-4C56C9EF17AC}" srcOrd="0" destOrd="0" presId="urn:microsoft.com/office/officeart/2017/3/layout/DropPinTimeline"/>
    <dgm:cxn modelId="{219E730B-4E9E-407E-A4E8-8DBE7D037365}" type="presParOf" srcId="{B3E0CAF2-B2AA-4462-A5BC-4266272CEBF5}" destId="{938E97A3-B891-42DA-A51E-0F19553FB97D}" srcOrd="1" destOrd="0" presId="urn:microsoft.com/office/officeart/2017/3/layout/DropPinTimeline"/>
    <dgm:cxn modelId="{52029506-744A-4CC3-9EC0-3C26F9F68EBF}" type="presParOf" srcId="{DA93DCD7-BEB2-4EAF-955A-F3F878B2DB85}" destId="{4F5C0539-061A-45D2-9F50-2D5F48EAC922}" srcOrd="2" destOrd="0" presId="urn:microsoft.com/office/officeart/2017/3/layout/DropPinTimeline"/>
    <dgm:cxn modelId="{EB56F5FC-0C43-4108-80D2-A03C833B9AC6}" type="presParOf" srcId="{DA93DCD7-BEB2-4EAF-955A-F3F878B2DB85}" destId="{1BB61E49-B9BF-4674-A3B5-5E5AE8C5565E}" srcOrd="3" destOrd="0" presId="urn:microsoft.com/office/officeart/2017/3/layout/DropPinTimeline"/>
    <dgm:cxn modelId="{1833216C-B3D6-42ED-8F29-1714BDD9E04E}" type="presParOf" srcId="{DA93DCD7-BEB2-4EAF-955A-F3F878B2DB85}" destId="{B7CC8745-EAD2-478D-941A-56EB4B6CED71}" srcOrd="4" destOrd="0" presId="urn:microsoft.com/office/officeart/2017/3/layout/DropPinTimeline"/>
    <dgm:cxn modelId="{D7A31DB5-BE68-44EE-A318-43B4C228C2AB}" type="presParOf" srcId="{DA93DCD7-BEB2-4EAF-955A-F3F878B2DB85}" destId="{F4822BE9-FD95-4D93-8659-F1B322C044CA}" srcOrd="5" destOrd="0" presId="urn:microsoft.com/office/officeart/2017/3/layout/DropPinTimeline"/>
    <dgm:cxn modelId="{5CEB1B9E-6C9A-4D41-8442-BD2B21D9F5C2}" type="presParOf" srcId="{79D4DE81-6234-45A2-BE8F-14AC918AA34F}" destId="{6C9314D7-749D-4EA1-8757-EC305B41FE88}" srcOrd="3" destOrd="0" presId="urn:microsoft.com/office/officeart/2017/3/layout/DropPinTimeline"/>
    <dgm:cxn modelId="{75F4C003-1A62-4387-BBD4-EB4DC213250C}" type="presParOf" srcId="{79D4DE81-6234-45A2-BE8F-14AC918AA34F}" destId="{351D32C9-8F85-4B0A-95F5-CC54EBA251D5}" srcOrd="4" destOrd="0" presId="urn:microsoft.com/office/officeart/2017/3/layout/DropPinTimeline"/>
    <dgm:cxn modelId="{2B2C6CF7-7620-4DA1-B7BC-CC5210246B67}" type="presParOf" srcId="{351D32C9-8F85-4B0A-95F5-CC54EBA251D5}" destId="{220B2BB1-ECFB-44C0-B670-A163E03D9E76}" srcOrd="0" destOrd="0" presId="urn:microsoft.com/office/officeart/2017/3/layout/DropPinTimeline"/>
    <dgm:cxn modelId="{3FA3871D-6247-4339-A038-3CCB3B38FC1A}" type="presParOf" srcId="{351D32C9-8F85-4B0A-95F5-CC54EBA251D5}" destId="{3F7B822A-3B30-413B-9FDE-FF16AA82CA0B}" srcOrd="1" destOrd="0" presId="urn:microsoft.com/office/officeart/2017/3/layout/DropPinTimeline"/>
    <dgm:cxn modelId="{80CEBAE9-41E6-4CD5-8F96-9B84160B052F}" type="presParOf" srcId="{3F7B822A-3B30-413B-9FDE-FF16AA82CA0B}" destId="{E5753956-33BD-40FB-BBEC-5AED95519E81}" srcOrd="0" destOrd="0" presId="urn:microsoft.com/office/officeart/2017/3/layout/DropPinTimeline"/>
    <dgm:cxn modelId="{94B08CB3-8EA7-4702-B790-7FD6E23B375E}" type="presParOf" srcId="{3F7B822A-3B30-413B-9FDE-FF16AA82CA0B}" destId="{5AF04FB1-F989-430B-BD20-3D3DCB5CE537}" srcOrd="1" destOrd="0" presId="urn:microsoft.com/office/officeart/2017/3/layout/DropPinTimeline"/>
    <dgm:cxn modelId="{E3A7DF73-A564-4E75-B789-D5CB405EC6E5}" type="presParOf" srcId="{351D32C9-8F85-4B0A-95F5-CC54EBA251D5}" destId="{ECB15899-0681-49F5-9C30-5CEA1774EE9A}" srcOrd="2" destOrd="0" presId="urn:microsoft.com/office/officeart/2017/3/layout/DropPinTimeline"/>
    <dgm:cxn modelId="{D34203B3-7177-4E73-B291-BA4E6B132CDC}" type="presParOf" srcId="{351D32C9-8F85-4B0A-95F5-CC54EBA251D5}" destId="{6B3E929A-857D-4DCF-9E24-2FC2B401BCD3}" srcOrd="3" destOrd="0" presId="urn:microsoft.com/office/officeart/2017/3/layout/DropPinTimeline"/>
    <dgm:cxn modelId="{0900F84C-42DA-4AEB-B2C3-2CB5B9CE6DB2}" type="presParOf" srcId="{351D32C9-8F85-4B0A-95F5-CC54EBA251D5}" destId="{742FEBDF-ED4D-403C-85AB-9DE7A13B5E08}" srcOrd="4" destOrd="0" presId="urn:microsoft.com/office/officeart/2017/3/layout/DropPinTimeline"/>
    <dgm:cxn modelId="{55C6B936-8409-4847-9F1D-1263B4BE6ED9}" type="presParOf" srcId="{351D32C9-8F85-4B0A-95F5-CC54EBA251D5}" destId="{131F405B-1C78-40EF-8D25-8A96D75A65F3}" srcOrd="5" destOrd="0" presId="urn:microsoft.com/office/officeart/2017/3/layout/DropPinTimeline"/>
    <dgm:cxn modelId="{50119CAF-7DEB-48A3-BAB4-78ED2AA061AA}" type="presParOf" srcId="{79D4DE81-6234-45A2-BE8F-14AC918AA34F}" destId="{54699D2E-9E44-4193-AC40-B6BE641D1DEC}" srcOrd="5" destOrd="0" presId="urn:microsoft.com/office/officeart/2017/3/layout/DropPinTimeline"/>
    <dgm:cxn modelId="{46D03A96-3827-466C-B21B-B38BC1E337C7}" type="presParOf" srcId="{79D4DE81-6234-45A2-BE8F-14AC918AA34F}" destId="{451B0390-BBF1-4D4F-B053-FD028F99F644}" srcOrd="6" destOrd="0" presId="urn:microsoft.com/office/officeart/2017/3/layout/DropPinTimeline"/>
    <dgm:cxn modelId="{0CBCA70B-3C70-4D39-88F7-697C81145F53}" type="presParOf" srcId="{451B0390-BBF1-4D4F-B053-FD028F99F644}" destId="{B9CC8EBB-C2B0-4162-AC39-E7538C512E0F}" srcOrd="0" destOrd="0" presId="urn:microsoft.com/office/officeart/2017/3/layout/DropPinTimeline"/>
    <dgm:cxn modelId="{4688AF8F-3020-4ADE-9E75-5A45F36DBCD0}" type="presParOf" srcId="{451B0390-BBF1-4D4F-B053-FD028F99F644}" destId="{635E80A1-61AB-4592-ACCC-9EDD2FC2C7A2}" srcOrd="1" destOrd="0" presId="urn:microsoft.com/office/officeart/2017/3/layout/DropPinTimeline"/>
    <dgm:cxn modelId="{6BF27E0D-7BFC-4B7B-9AB8-353FD684754B}" type="presParOf" srcId="{635E80A1-61AB-4592-ACCC-9EDD2FC2C7A2}" destId="{8A5ED94E-2995-46DA-B530-7DF878599137}" srcOrd="0" destOrd="0" presId="urn:microsoft.com/office/officeart/2017/3/layout/DropPinTimeline"/>
    <dgm:cxn modelId="{363BC230-1969-4AFE-882E-7B2D023CC033}" type="presParOf" srcId="{635E80A1-61AB-4592-ACCC-9EDD2FC2C7A2}" destId="{4E4DD8A2-B88F-45F3-82B4-CAD30DCE2FB5}" srcOrd="1" destOrd="0" presId="urn:microsoft.com/office/officeart/2017/3/layout/DropPinTimeline"/>
    <dgm:cxn modelId="{A7A90375-73BC-48AF-BE32-49C1A71B0964}" type="presParOf" srcId="{451B0390-BBF1-4D4F-B053-FD028F99F644}" destId="{DA2C97FB-1F61-46A0-AE12-E14D3D7BC2E0}" srcOrd="2" destOrd="0" presId="urn:microsoft.com/office/officeart/2017/3/layout/DropPinTimeline"/>
    <dgm:cxn modelId="{94189650-FC2D-4B88-B57A-6B153BE7DBAD}" type="presParOf" srcId="{451B0390-BBF1-4D4F-B053-FD028F99F644}" destId="{DB801689-A288-4C14-AF93-B94D83B69056}" srcOrd="3" destOrd="0" presId="urn:microsoft.com/office/officeart/2017/3/layout/DropPinTimeline"/>
    <dgm:cxn modelId="{6922CF95-46B0-4B8C-8DA4-D202D59F93C0}" type="presParOf" srcId="{451B0390-BBF1-4D4F-B053-FD028F99F644}" destId="{EEB684CB-65D8-4CE5-8D32-7D0BB81A129F}" srcOrd="4" destOrd="0" presId="urn:microsoft.com/office/officeart/2017/3/layout/DropPinTimeline"/>
    <dgm:cxn modelId="{FFB709F4-1A45-4B88-BE31-9B4F31947A7E}" type="presParOf" srcId="{451B0390-BBF1-4D4F-B053-FD028F99F644}" destId="{CA59193E-3EAB-421C-B9CB-760028B770A7}"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0D3A64-6903-4ADF-B8B2-A9FFC9C42FC1}"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6E297941-FBC2-42A6-AC31-A3026D64BD83}">
      <dgm:prSet/>
      <dgm:spPr/>
      <dgm:t>
        <a:bodyPr/>
        <a:lstStyle/>
        <a:p>
          <a:r>
            <a:rPr lang="en-US"/>
            <a:t>Discipline Taxonomy is proposed to standardize reporting of faculty qualifications, sufficiency, and intellectual qualifications</a:t>
          </a:r>
        </a:p>
      </dgm:t>
    </dgm:pt>
    <dgm:pt modelId="{CDECCC5B-5DB5-4078-BAB0-D4C1A6AB048E}" type="parTrans" cxnId="{EF34852E-6652-4DEC-B80B-1438A834FAA1}">
      <dgm:prSet/>
      <dgm:spPr/>
      <dgm:t>
        <a:bodyPr/>
        <a:lstStyle/>
        <a:p>
          <a:endParaRPr lang="en-US"/>
        </a:p>
      </dgm:t>
    </dgm:pt>
    <dgm:pt modelId="{4087C81E-2F24-4717-8A02-6B3164500C08}" type="sibTrans" cxnId="{EF34852E-6652-4DEC-B80B-1438A834FAA1}">
      <dgm:prSet/>
      <dgm:spPr/>
      <dgm:t>
        <a:bodyPr/>
        <a:lstStyle/>
        <a:p>
          <a:endParaRPr lang="en-US"/>
        </a:p>
      </dgm:t>
    </dgm:pt>
    <dgm:pt modelId="{18854925-1951-407C-8386-7A848FBAB96D}">
      <dgm:prSet/>
      <dgm:spPr/>
      <dgm:t>
        <a:bodyPr/>
        <a:lstStyle/>
        <a:p>
          <a:r>
            <a:rPr lang="en-US"/>
            <a:t>Consistent across AACSB’s compensation survey and is drawn from CIP Codes (US DOE), ISCED codes (UNESCO), and HESA codes (UK Higher Ed Statistical Assoc) and GMAC are similarly all oriented towards programs of study. </a:t>
          </a:r>
        </a:p>
      </dgm:t>
    </dgm:pt>
    <dgm:pt modelId="{1B20BC0F-9BFB-4BF6-8B65-A8ACA3E88828}" type="parTrans" cxnId="{287612CF-E8C7-4328-8597-C70DF8D52191}">
      <dgm:prSet/>
      <dgm:spPr/>
      <dgm:t>
        <a:bodyPr/>
        <a:lstStyle/>
        <a:p>
          <a:endParaRPr lang="en-US"/>
        </a:p>
      </dgm:t>
    </dgm:pt>
    <dgm:pt modelId="{BD7ECEB4-BF76-43A7-BCF8-F00DB63EF7A8}" type="sibTrans" cxnId="{287612CF-E8C7-4328-8597-C70DF8D52191}">
      <dgm:prSet/>
      <dgm:spPr/>
      <dgm:t>
        <a:bodyPr/>
        <a:lstStyle/>
        <a:p>
          <a:endParaRPr lang="en-US"/>
        </a:p>
      </dgm:t>
    </dgm:pt>
    <dgm:pt modelId="{3EA7B8B3-CD5F-4999-994F-A1960EAC0752}" type="pres">
      <dgm:prSet presAssocID="{4D0D3A64-6903-4ADF-B8B2-A9FFC9C42FC1}" presName="vert0" presStyleCnt="0">
        <dgm:presLayoutVars>
          <dgm:dir/>
          <dgm:animOne val="branch"/>
          <dgm:animLvl val="lvl"/>
        </dgm:presLayoutVars>
      </dgm:prSet>
      <dgm:spPr/>
    </dgm:pt>
    <dgm:pt modelId="{A7F5D29C-EA38-4C8A-8A46-BBE56AB80729}" type="pres">
      <dgm:prSet presAssocID="{6E297941-FBC2-42A6-AC31-A3026D64BD83}" presName="thickLine" presStyleLbl="alignNode1" presStyleIdx="0" presStyleCnt="2"/>
      <dgm:spPr/>
    </dgm:pt>
    <dgm:pt modelId="{9F3816C8-5030-4C0D-8C8C-63FD93FC5EB4}" type="pres">
      <dgm:prSet presAssocID="{6E297941-FBC2-42A6-AC31-A3026D64BD83}" presName="horz1" presStyleCnt="0"/>
      <dgm:spPr/>
    </dgm:pt>
    <dgm:pt modelId="{04A8E200-2A7E-41ED-AB9A-C69CDE525DF5}" type="pres">
      <dgm:prSet presAssocID="{6E297941-FBC2-42A6-AC31-A3026D64BD83}" presName="tx1" presStyleLbl="revTx" presStyleIdx="0" presStyleCnt="2"/>
      <dgm:spPr/>
    </dgm:pt>
    <dgm:pt modelId="{8F6C7CEB-0090-47F7-A1E8-DE7DE3205F0B}" type="pres">
      <dgm:prSet presAssocID="{6E297941-FBC2-42A6-AC31-A3026D64BD83}" presName="vert1" presStyleCnt="0"/>
      <dgm:spPr/>
    </dgm:pt>
    <dgm:pt modelId="{96106802-0688-4883-867F-D55A1B3BEA46}" type="pres">
      <dgm:prSet presAssocID="{18854925-1951-407C-8386-7A848FBAB96D}" presName="thickLine" presStyleLbl="alignNode1" presStyleIdx="1" presStyleCnt="2"/>
      <dgm:spPr/>
    </dgm:pt>
    <dgm:pt modelId="{1EBAD6A1-D396-43FC-860F-AC4429043DFB}" type="pres">
      <dgm:prSet presAssocID="{18854925-1951-407C-8386-7A848FBAB96D}" presName="horz1" presStyleCnt="0"/>
      <dgm:spPr/>
    </dgm:pt>
    <dgm:pt modelId="{FFE88611-1B6D-4B58-814E-B46E18F10ABD}" type="pres">
      <dgm:prSet presAssocID="{18854925-1951-407C-8386-7A848FBAB96D}" presName="tx1" presStyleLbl="revTx" presStyleIdx="1" presStyleCnt="2"/>
      <dgm:spPr/>
    </dgm:pt>
    <dgm:pt modelId="{B24A9D18-ED73-44FF-A602-E27462D41AE1}" type="pres">
      <dgm:prSet presAssocID="{18854925-1951-407C-8386-7A848FBAB96D}" presName="vert1" presStyleCnt="0"/>
      <dgm:spPr/>
    </dgm:pt>
  </dgm:ptLst>
  <dgm:cxnLst>
    <dgm:cxn modelId="{EF34852E-6652-4DEC-B80B-1438A834FAA1}" srcId="{4D0D3A64-6903-4ADF-B8B2-A9FFC9C42FC1}" destId="{6E297941-FBC2-42A6-AC31-A3026D64BD83}" srcOrd="0" destOrd="0" parTransId="{CDECCC5B-5DB5-4078-BAB0-D4C1A6AB048E}" sibTransId="{4087C81E-2F24-4717-8A02-6B3164500C08}"/>
    <dgm:cxn modelId="{45EDCF99-5479-48B0-9221-7C14F1AC60D3}" type="presOf" srcId="{6E297941-FBC2-42A6-AC31-A3026D64BD83}" destId="{04A8E200-2A7E-41ED-AB9A-C69CDE525DF5}" srcOrd="0" destOrd="0" presId="urn:microsoft.com/office/officeart/2008/layout/LinedList"/>
    <dgm:cxn modelId="{11890AB4-790E-4292-AF88-E8FECB06A2B1}" type="presOf" srcId="{4D0D3A64-6903-4ADF-B8B2-A9FFC9C42FC1}" destId="{3EA7B8B3-CD5F-4999-994F-A1960EAC0752}" srcOrd="0" destOrd="0" presId="urn:microsoft.com/office/officeart/2008/layout/LinedList"/>
    <dgm:cxn modelId="{287612CF-E8C7-4328-8597-C70DF8D52191}" srcId="{4D0D3A64-6903-4ADF-B8B2-A9FFC9C42FC1}" destId="{18854925-1951-407C-8386-7A848FBAB96D}" srcOrd="1" destOrd="0" parTransId="{1B20BC0F-9BFB-4BF6-8B65-A8ACA3E88828}" sibTransId="{BD7ECEB4-BF76-43A7-BCF8-F00DB63EF7A8}"/>
    <dgm:cxn modelId="{643B6FEF-B4E7-4903-A562-F95BE5128BD7}" type="presOf" srcId="{18854925-1951-407C-8386-7A848FBAB96D}" destId="{FFE88611-1B6D-4B58-814E-B46E18F10ABD}" srcOrd="0" destOrd="0" presId="urn:microsoft.com/office/officeart/2008/layout/LinedList"/>
    <dgm:cxn modelId="{4287C377-8F96-4DE8-8E12-683617A494AA}" type="presParOf" srcId="{3EA7B8B3-CD5F-4999-994F-A1960EAC0752}" destId="{A7F5D29C-EA38-4C8A-8A46-BBE56AB80729}" srcOrd="0" destOrd="0" presId="urn:microsoft.com/office/officeart/2008/layout/LinedList"/>
    <dgm:cxn modelId="{D4C35104-F3E6-430D-9B4F-1D9AAC5B2899}" type="presParOf" srcId="{3EA7B8B3-CD5F-4999-994F-A1960EAC0752}" destId="{9F3816C8-5030-4C0D-8C8C-63FD93FC5EB4}" srcOrd="1" destOrd="0" presId="urn:microsoft.com/office/officeart/2008/layout/LinedList"/>
    <dgm:cxn modelId="{4A597999-79D6-47C3-81C5-DE1F83F69D76}" type="presParOf" srcId="{9F3816C8-5030-4C0D-8C8C-63FD93FC5EB4}" destId="{04A8E200-2A7E-41ED-AB9A-C69CDE525DF5}" srcOrd="0" destOrd="0" presId="urn:microsoft.com/office/officeart/2008/layout/LinedList"/>
    <dgm:cxn modelId="{7DBF25EE-6ED6-46C5-A01F-6A6785C5708D}" type="presParOf" srcId="{9F3816C8-5030-4C0D-8C8C-63FD93FC5EB4}" destId="{8F6C7CEB-0090-47F7-A1E8-DE7DE3205F0B}" srcOrd="1" destOrd="0" presId="urn:microsoft.com/office/officeart/2008/layout/LinedList"/>
    <dgm:cxn modelId="{9ACBE6FA-262A-47B1-8D64-53CD446D8EF1}" type="presParOf" srcId="{3EA7B8B3-CD5F-4999-994F-A1960EAC0752}" destId="{96106802-0688-4883-867F-D55A1B3BEA46}" srcOrd="2" destOrd="0" presId="urn:microsoft.com/office/officeart/2008/layout/LinedList"/>
    <dgm:cxn modelId="{6699CDB5-14F0-4AEC-824A-ED61BB1362FA}" type="presParOf" srcId="{3EA7B8B3-CD5F-4999-994F-A1960EAC0752}" destId="{1EBAD6A1-D396-43FC-860F-AC4429043DFB}" srcOrd="3" destOrd="0" presId="urn:microsoft.com/office/officeart/2008/layout/LinedList"/>
    <dgm:cxn modelId="{96E288F5-9E20-4F36-9AEE-F79B895ECC3A}" type="presParOf" srcId="{1EBAD6A1-D396-43FC-860F-AC4429043DFB}" destId="{FFE88611-1B6D-4B58-814E-B46E18F10ABD}" srcOrd="0" destOrd="0" presId="urn:microsoft.com/office/officeart/2008/layout/LinedList"/>
    <dgm:cxn modelId="{D36AFF52-3F51-425B-9901-3E34FFD9F2FD}" type="presParOf" srcId="{1EBAD6A1-D396-43FC-860F-AC4429043DFB}" destId="{B24A9D18-ED73-44FF-A602-E27462D41AE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4AA88-1E46-47FB-B675-9AC3B3A7A146}">
      <dsp:nvSpPr>
        <dsp:cNvPr id="0" name=""/>
        <dsp:cNvSpPr/>
      </dsp:nvSpPr>
      <dsp:spPr>
        <a:xfrm>
          <a:off x="0" y="1997106"/>
          <a:ext cx="1574415" cy="629766"/>
        </a:xfrm>
        <a:prstGeom prst="chevron">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Eligibility Application Accepted</a:t>
          </a:r>
        </a:p>
      </dsp:txBody>
      <dsp:txXfrm>
        <a:off x="314883" y="1997106"/>
        <a:ext cx="944649" cy="629766"/>
      </dsp:txXfrm>
    </dsp:sp>
    <dsp:sp modelId="{09C09D12-2EA4-4EF4-823C-F92121BEE7F2}">
      <dsp:nvSpPr>
        <dsp:cNvPr id="0" name=""/>
        <dsp:cNvSpPr/>
      </dsp:nvSpPr>
      <dsp:spPr>
        <a:xfrm>
          <a:off x="1420281" y="1997106"/>
          <a:ext cx="1574415" cy="629766"/>
        </a:xfrm>
        <a:prstGeom prst="chevron">
          <a:avLst/>
        </a:prstGeom>
        <a:gradFill rotWithShape="0">
          <a:gsLst>
            <a:gs pos="0">
              <a:schemeClr val="accent1">
                <a:shade val="50000"/>
                <a:hueOff val="-121227"/>
                <a:satOff val="-29814"/>
                <a:lumOff val="19175"/>
                <a:alphaOff val="0"/>
                <a:satMod val="103000"/>
                <a:lumMod val="102000"/>
                <a:tint val="94000"/>
              </a:schemeClr>
            </a:gs>
            <a:gs pos="50000">
              <a:schemeClr val="accent1">
                <a:shade val="50000"/>
                <a:hueOff val="-121227"/>
                <a:satOff val="-29814"/>
                <a:lumOff val="19175"/>
                <a:alphaOff val="0"/>
                <a:satMod val="110000"/>
                <a:lumMod val="100000"/>
                <a:shade val="100000"/>
              </a:schemeClr>
            </a:gs>
            <a:gs pos="100000">
              <a:schemeClr val="accent1">
                <a:shade val="50000"/>
                <a:hueOff val="-121227"/>
                <a:satOff val="-29814"/>
                <a:lumOff val="1917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initial Self Evaluation Report Accepted</a:t>
          </a:r>
        </a:p>
      </dsp:txBody>
      <dsp:txXfrm>
        <a:off x="1735164" y="1997106"/>
        <a:ext cx="944649" cy="629766"/>
      </dsp:txXfrm>
    </dsp:sp>
    <dsp:sp modelId="{AB5F788B-F42E-476C-AFC6-58B6F88A940B}">
      <dsp:nvSpPr>
        <dsp:cNvPr id="0" name=""/>
        <dsp:cNvSpPr/>
      </dsp:nvSpPr>
      <dsp:spPr>
        <a:xfrm>
          <a:off x="2837255" y="1997106"/>
          <a:ext cx="1574415" cy="629766"/>
        </a:xfrm>
        <a:prstGeom prst="chevron">
          <a:avLst/>
        </a:prstGeom>
        <a:gradFill rotWithShape="0">
          <a:gsLst>
            <a:gs pos="0">
              <a:schemeClr val="accent1">
                <a:shade val="50000"/>
                <a:hueOff val="-242454"/>
                <a:satOff val="-59629"/>
                <a:lumOff val="38349"/>
                <a:alphaOff val="0"/>
                <a:satMod val="103000"/>
                <a:lumMod val="102000"/>
                <a:tint val="94000"/>
              </a:schemeClr>
            </a:gs>
            <a:gs pos="50000">
              <a:schemeClr val="accent1">
                <a:shade val="50000"/>
                <a:hueOff val="-242454"/>
                <a:satOff val="-59629"/>
                <a:lumOff val="38349"/>
                <a:alphaOff val="0"/>
                <a:satMod val="110000"/>
                <a:lumMod val="100000"/>
                <a:shade val="100000"/>
              </a:schemeClr>
            </a:gs>
            <a:gs pos="100000">
              <a:schemeClr val="accent1">
                <a:shade val="50000"/>
                <a:hueOff val="-242454"/>
                <a:satOff val="-59629"/>
                <a:lumOff val="3834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Progress Reports Reviewed</a:t>
          </a:r>
        </a:p>
      </dsp:txBody>
      <dsp:txXfrm>
        <a:off x="3152138" y="1997106"/>
        <a:ext cx="944649" cy="629766"/>
      </dsp:txXfrm>
    </dsp:sp>
    <dsp:sp modelId="{9C90690D-4C89-480A-91A8-493CC987F871}">
      <dsp:nvSpPr>
        <dsp:cNvPr id="0" name=""/>
        <dsp:cNvSpPr/>
      </dsp:nvSpPr>
      <dsp:spPr>
        <a:xfrm>
          <a:off x="4388929" y="1941785"/>
          <a:ext cx="1229555" cy="729754"/>
        </a:xfrm>
        <a:prstGeom prst="diamond">
          <a:avLst/>
        </a:prstGeom>
        <a:gradFill rotWithShape="0">
          <a:gsLst>
            <a:gs pos="0">
              <a:schemeClr val="accent1">
                <a:shade val="50000"/>
                <a:hueOff val="-363681"/>
                <a:satOff val="-89443"/>
                <a:lumOff val="57524"/>
                <a:alphaOff val="0"/>
                <a:satMod val="103000"/>
                <a:lumMod val="102000"/>
                <a:tint val="94000"/>
              </a:schemeClr>
            </a:gs>
            <a:gs pos="50000">
              <a:schemeClr val="accent1">
                <a:shade val="50000"/>
                <a:hueOff val="-363681"/>
                <a:satOff val="-89443"/>
                <a:lumOff val="57524"/>
                <a:alphaOff val="0"/>
                <a:satMod val="110000"/>
                <a:lumMod val="100000"/>
                <a:shade val="100000"/>
              </a:schemeClr>
            </a:gs>
            <a:gs pos="100000">
              <a:schemeClr val="accent1">
                <a:shade val="50000"/>
                <a:hueOff val="-363681"/>
                <a:satOff val="-89443"/>
                <a:lumOff val="57524"/>
                <a:alphaOff val="0"/>
                <a:lumMod val="99000"/>
                <a:satMod val="120000"/>
                <a:shade val="78000"/>
              </a:schemeClr>
            </a:gs>
          </a:gsLst>
          <a:lin ang="5400000" scaled="0"/>
        </a:gra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t>Invitation To Apply</a:t>
          </a:r>
        </a:p>
      </dsp:txBody>
      <dsp:txXfrm>
        <a:off x="4696318" y="2124224"/>
        <a:ext cx="614777" cy="364877"/>
      </dsp:txXfrm>
    </dsp:sp>
    <dsp:sp modelId="{5EAFB54B-D0DC-4297-BEAD-831485D47C68}">
      <dsp:nvSpPr>
        <dsp:cNvPr id="0" name=""/>
        <dsp:cNvSpPr/>
      </dsp:nvSpPr>
      <dsp:spPr>
        <a:xfrm>
          <a:off x="5326343" y="1997106"/>
          <a:ext cx="1574415" cy="629766"/>
        </a:xfrm>
        <a:prstGeom prst="chevron">
          <a:avLst/>
        </a:prstGeom>
        <a:gradFill rotWithShape="0">
          <a:gsLst>
            <a:gs pos="0">
              <a:schemeClr val="accent1">
                <a:shade val="50000"/>
                <a:hueOff val="-242454"/>
                <a:satOff val="-59629"/>
                <a:lumOff val="38349"/>
                <a:alphaOff val="0"/>
                <a:satMod val="103000"/>
                <a:lumMod val="102000"/>
                <a:tint val="94000"/>
              </a:schemeClr>
            </a:gs>
            <a:gs pos="50000">
              <a:schemeClr val="accent1">
                <a:shade val="50000"/>
                <a:hueOff val="-242454"/>
                <a:satOff val="-59629"/>
                <a:lumOff val="38349"/>
                <a:alphaOff val="0"/>
                <a:satMod val="110000"/>
                <a:lumMod val="100000"/>
                <a:shade val="100000"/>
              </a:schemeClr>
            </a:gs>
            <a:gs pos="100000">
              <a:schemeClr val="accent1">
                <a:shade val="50000"/>
                <a:hueOff val="-242454"/>
                <a:satOff val="-59629"/>
                <a:lumOff val="3834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Final Self-Evaluation Report Reviewed</a:t>
          </a:r>
        </a:p>
      </dsp:txBody>
      <dsp:txXfrm>
        <a:off x="5641226" y="1997106"/>
        <a:ext cx="944649" cy="629766"/>
      </dsp:txXfrm>
    </dsp:sp>
    <dsp:sp modelId="{CBE32A2F-D049-44D8-A316-3BC694575B07}">
      <dsp:nvSpPr>
        <dsp:cNvPr id="0" name=""/>
        <dsp:cNvSpPr/>
      </dsp:nvSpPr>
      <dsp:spPr>
        <a:xfrm>
          <a:off x="6743317" y="1997106"/>
          <a:ext cx="1574415" cy="629766"/>
        </a:xfrm>
        <a:prstGeom prst="chevron">
          <a:avLst/>
        </a:prstGeom>
        <a:gradFill rotWithShape="0">
          <a:gsLst>
            <a:gs pos="0">
              <a:schemeClr val="accent1">
                <a:shade val="50000"/>
                <a:hueOff val="-121227"/>
                <a:satOff val="-29814"/>
                <a:lumOff val="19175"/>
                <a:alphaOff val="0"/>
                <a:satMod val="103000"/>
                <a:lumMod val="102000"/>
                <a:tint val="94000"/>
              </a:schemeClr>
            </a:gs>
            <a:gs pos="50000">
              <a:schemeClr val="accent1">
                <a:shade val="50000"/>
                <a:hueOff val="-121227"/>
                <a:satOff val="-29814"/>
                <a:lumOff val="19175"/>
                <a:alphaOff val="0"/>
                <a:satMod val="110000"/>
                <a:lumMod val="100000"/>
                <a:shade val="100000"/>
              </a:schemeClr>
            </a:gs>
            <a:gs pos="100000">
              <a:schemeClr val="accent1">
                <a:shade val="50000"/>
                <a:hueOff val="-121227"/>
                <a:satOff val="-29814"/>
                <a:lumOff val="1917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Visit</a:t>
          </a:r>
        </a:p>
      </dsp:txBody>
      <dsp:txXfrm>
        <a:off x="7058200" y="1997106"/>
        <a:ext cx="944649" cy="6297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5088C-D802-4A88-ADC1-86E5787E17D0}">
      <dsp:nvSpPr>
        <dsp:cNvPr id="0" name=""/>
        <dsp:cNvSpPr/>
      </dsp:nvSpPr>
      <dsp:spPr>
        <a:xfrm>
          <a:off x="0" y="3591"/>
          <a:ext cx="4885203" cy="15273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219104-31C7-4DC2-8710-A924360753AC}">
      <dsp:nvSpPr>
        <dsp:cNvPr id="0" name=""/>
        <dsp:cNvSpPr/>
      </dsp:nvSpPr>
      <dsp:spPr>
        <a:xfrm>
          <a:off x="462019" y="347242"/>
          <a:ext cx="840857" cy="8400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E1FBDB-7447-4DA8-B1B0-48C6BF9A9557}">
      <dsp:nvSpPr>
        <dsp:cNvPr id="0" name=""/>
        <dsp:cNvSpPr/>
      </dsp:nvSpPr>
      <dsp:spPr>
        <a:xfrm>
          <a:off x="1764896" y="3591"/>
          <a:ext cx="2807084" cy="1718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849" tIns="181849" rIns="181849" bIns="181849" numCol="1" spcCol="1270" anchor="ctr" anchorCtr="0">
          <a:noAutofit/>
        </a:bodyPr>
        <a:lstStyle/>
        <a:p>
          <a:pPr marL="0" lvl="0" indent="0" algn="l" defTabSz="622300">
            <a:lnSpc>
              <a:spcPct val="100000"/>
            </a:lnSpc>
            <a:spcBef>
              <a:spcPct val="0"/>
            </a:spcBef>
            <a:spcAft>
              <a:spcPct val="35000"/>
            </a:spcAft>
            <a:buNone/>
          </a:pPr>
          <a:r>
            <a:rPr lang="en-US" sz="1400" kern="1200" dirty="0"/>
            <a:t>Same as before only classification is by discipline, not organizational structure, which often yields departmental ratios that are meaningless</a:t>
          </a:r>
        </a:p>
      </dsp:txBody>
      <dsp:txXfrm>
        <a:off x="1764896" y="3591"/>
        <a:ext cx="2807084" cy="1718255"/>
      </dsp:txXfrm>
    </dsp:sp>
    <dsp:sp modelId="{6A85AB6D-FC24-4DF9-8A86-C60562EFE9D8}">
      <dsp:nvSpPr>
        <dsp:cNvPr id="0" name=""/>
        <dsp:cNvSpPr/>
      </dsp:nvSpPr>
      <dsp:spPr>
        <a:xfrm>
          <a:off x="0" y="2083585"/>
          <a:ext cx="4885203" cy="15273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320537-2FF8-4719-B43D-E600D4C6B527}">
      <dsp:nvSpPr>
        <dsp:cNvPr id="0" name=""/>
        <dsp:cNvSpPr/>
      </dsp:nvSpPr>
      <dsp:spPr>
        <a:xfrm>
          <a:off x="462019" y="2427236"/>
          <a:ext cx="840857" cy="8400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0FE928-71D1-4F5D-B145-ED9268920876}">
      <dsp:nvSpPr>
        <dsp:cNvPr id="0" name=""/>
        <dsp:cNvSpPr/>
      </dsp:nvSpPr>
      <dsp:spPr>
        <a:xfrm>
          <a:off x="1764896" y="2083585"/>
          <a:ext cx="2807084" cy="1718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849" tIns="181849" rIns="181849" bIns="181849" numCol="1" spcCol="1270" anchor="ctr" anchorCtr="0">
          <a:noAutofit/>
        </a:bodyPr>
        <a:lstStyle/>
        <a:p>
          <a:pPr marL="0" lvl="0" indent="0" algn="l" defTabSz="622300">
            <a:lnSpc>
              <a:spcPct val="100000"/>
            </a:lnSpc>
            <a:spcBef>
              <a:spcPct val="0"/>
            </a:spcBef>
            <a:spcAft>
              <a:spcPct val="35000"/>
            </a:spcAft>
            <a:buNone/>
          </a:pPr>
          <a:r>
            <a:rPr lang="en-US" sz="1400" kern="1200" dirty="0"/>
            <a:t>The taxonomy includes common fields, courses, modules but does not purport to include every possible subcomponent. Industry specialty offerings are limitless. Placeholders provided where necessary</a:t>
          </a:r>
        </a:p>
      </dsp:txBody>
      <dsp:txXfrm>
        <a:off x="1764896" y="2083585"/>
        <a:ext cx="2807084" cy="1718255"/>
      </dsp:txXfrm>
    </dsp:sp>
    <dsp:sp modelId="{4DC89040-41A5-46D3-A75F-A936ED851F1C}">
      <dsp:nvSpPr>
        <dsp:cNvPr id="0" name=""/>
        <dsp:cNvSpPr/>
      </dsp:nvSpPr>
      <dsp:spPr>
        <a:xfrm>
          <a:off x="0" y="4163578"/>
          <a:ext cx="4885203" cy="15273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B4EBD6-8DEC-4650-A562-860DDF679B78}">
      <dsp:nvSpPr>
        <dsp:cNvPr id="0" name=""/>
        <dsp:cNvSpPr/>
      </dsp:nvSpPr>
      <dsp:spPr>
        <a:xfrm>
          <a:off x="462019" y="4507229"/>
          <a:ext cx="840857" cy="8400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166369-FBD8-4158-A8FA-F631C5B0C504}">
      <dsp:nvSpPr>
        <dsp:cNvPr id="0" name=""/>
        <dsp:cNvSpPr/>
      </dsp:nvSpPr>
      <dsp:spPr>
        <a:xfrm>
          <a:off x="1764896" y="4163578"/>
          <a:ext cx="2807084" cy="1718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849" tIns="181849" rIns="181849" bIns="181849" numCol="1" spcCol="1270" anchor="ctr" anchorCtr="0">
          <a:noAutofit/>
        </a:bodyPr>
        <a:lstStyle/>
        <a:p>
          <a:pPr marL="0" lvl="0" indent="0" algn="l" defTabSz="622300">
            <a:lnSpc>
              <a:spcPct val="100000"/>
            </a:lnSpc>
            <a:spcBef>
              <a:spcPct val="0"/>
            </a:spcBef>
            <a:spcAft>
              <a:spcPct val="35000"/>
            </a:spcAft>
            <a:buNone/>
          </a:pPr>
          <a:r>
            <a:rPr lang="en-US" sz="1400" kern="1200"/>
            <a:t>In preparing tables 3-1, 3-2 and 8-1, faculty should be placed within the appropriate discipline</a:t>
          </a:r>
        </a:p>
      </dsp:txBody>
      <dsp:txXfrm>
        <a:off x="1764896" y="4163578"/>
        <a:ext cx="2807084" cy="171825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BFFB2-B96D-434C-933F-C49EBDB7A286}">
      <dsp:nvSpPr>
        <dsp:cNvPr id="0" name=""/>
        <dsp:cNvSpPr/>
      </dsp:nvSpPr>
      <dsp:spPr>
        <a:xfrm>
          <a:off x="0" y="1808922"/>
          <a:ext cx="7642689"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745D8BF1-445D-4FCD-998C-B6A733637230}">
      <dsp:nvSpPr>
        <dsp:cNvPr id="0" name=""/>
        <dsp:cNvSpPr/>
      </dsp:nvSpPr>
      <dsp:spPr>
        <a:xfrm rot="8100000">
          <a:off x="59117" y="416885"/>
          <a:ext cx="266053" cy="266053"/>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089851-D9DE-4BD0-B65C-37937BF5B3C6}">
      <dsp:nvSpPr>
        <dsp:cNvPr id="0" name=""/>
        <dsp:cNvSpPr/>
      </dsp:nvSpPr>
      <dsp:spPr>
        <a:xfrm>
          <a:off x="88674" y="446442"/>
          <a:ext cx="206940" cy="20694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5F8AD5F-3871-4602-BBFB-DC4496050DDD}">
      <dsp:nvSpPr>
        <dsp:cNvPr id="0" name=""/>
        <dsp:cNvSpPr/>
      </dsp:nvSpPr>
      <dsp:spPr>
        <a:xfrm>
          <a:off x="380272" y="738040"/>
          <a:ext cx="2118512" cy="1070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a:t>Exposure draft #1 voted on by Board of Directors</a:t>
          </a:r>
        </a:p>
      </dsp:txBody>
      <dsp:txXfrm>
        <a:off x="380272" y="738040"/>
        <a:ext cx="2118512" cy="1070882"/>
      </dsp:txXfrm>
    </dsp:sp>
    <dsp:sp modelId="{C105062B-84FA-4E72-A1E6-865D6C685D8B}">
      <dsp:nvSpPr>
        <dsp:cNvPr id="0" name=""/>
        <dsp:cNvSpPr/>
      </dsp:nvSpPr>
      <dsp:spPr>
        <a:xfrm>
          <a:off x="380272" y="361784"/>
          <a:ext cx="2118512" cy="376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Sep. 2019</a:t>
          </a:r>
        </a:p>
      </dsp:txBody>
      <dsp:txXfrm>
        <a:off x="380272" y="361784"/>
        <a:ext cx="2118512" cy="376255"/>
      </dsp:txXfrm>
    </dsp:sp>
    <dsp:sp modelId="{18C8ECDC-EB60-4A4E-8075-076D80F840C0}">
      <dsp:nvSpPr>
        <dsp:cNvPr id="0" name=""/>
        <dsp:cNvSpPr/>
      </dsp:nvSpPr>
      <dsp:spPr>
        <a:xfrm>
          <a:off x="192144" y="738040"/>
          <a:ext cx="0" cy="1070882"/>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B5AF433-77E9-4DF5-9848-E2EDC185C18A}">
      <dsp:nvSpPr>
        <dsp:cNvPr id="0" name=""/>
        <dsp:cNvSpPr/>
      </dsp:nvSpPr>
      <dsp:spPr>
        <a:xfrm>
          <a:off x="158281" y="1775059"/>
          <a:ext cx="67726" cy="67726"/>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E75DEF-5D16-448D-807F-9088FF2163CC}">
      <dsp:nvSpPr>
        <dsp:cNvPr id="0" name=""/>
        <dsp:cNvSpPr/>
      </dsp:nvSpPr>
      <dsp:spPr>
        <a:xfrm rot="18900000">
          <a:off x="1329675" y="2934906"/>
          <a:ext cx="266053" cy="266053"/>
        </a:xfrm>
        <a:prstGeom prst="teardrop">
          <a:avLst>
            <a:gd name="adj" fmla="val 115000"/>
          </a:avLst>
        </a:prstGeom>
        <a:solidFill>
          <a:schemeClr val="accent2">
            <a:hueOff val="-842308"/>
            <a:satOff val="8765"/>
            <a:lumOff val="-1373"/>
            <a:alphaOff val="0"/>
          </a:schemeClr>
        </a:solidFill>
        <a:ln w="12700" cap="flat" cmpd="sng" algn="ctr">
          <a:solidFill>
            <a:schemeClr val="accent2">
              <a:hueOff val="-842308"/>
              <a:satOff val="8765"/>
              <a:lumOff val="-137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739429-7C1E-495E-93E6-12BF9EAD3559}">
      <dsp:nvSpPr>
        <dsp:cNvPr id="0" name=""/>
        <dsp:cNvSpPr/>
      </dsp:nvSpPr>
      <dsp:spPr>
        <a:xfrm>
          <a:off x="1359231" y="2964462"/>
          <a:ext cx="206940" cy="20694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B7BCF42-D9BA-4B03-A452-5406E1177A56}">
      <dsp:nvSpPr>
        <dsp:cNvPr id="0" name=""/>
        <dsp:cNvSpPr/>
      </dsp:nvSpPr>
      <dsp:spPr>
        <a:xfrm>
          <a:off x="1650830" y="1808922"/>
          <a:ext cx="2118512" cy="1070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a:t>Comment period on exposure draft #1</a:t>
          </a:r>
        </a:p>
      </dsp:txBody>
      <dsp:txXfrm>
        <a:off x="1650830" y="1808922"/>
        <a:ext cx="2118512" cy="1070882"/>
      </dsp:txXfrm>
    </dsp:sp>
    <dsp:sp modelId="{79A42191-D21E-48C9-804D-565482DB1D04}">
      <dsp:nvSpPr>
        <dsp:cNvPr id="0" name=""/>
        <dsp:cNvSpPr/>
      </dsp:nvSpPr>
      <dsp:spPr>
        <a:xfrm>
          <a:off x="1650830" y="2879804"/>
          <a:ext cx="2118512" cy="376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Sep.–Nov. 2019</a:t>
          </a:r>
        </a:p>
      </dsp:txBody>
      <dsp:txXfrm>
        <a:off x="1650830" y="2879804"/>
        <a:ext cx="2118512" cy="376255"/>
      </dsp:txXfrm>
    </dsp:sp>
    <dsp:sp modelId="{AD0C15CA-7377-4297-901E-B4E02F3E7887}">
      <dsp:nvSpPr>
        <dsp:cNvPr id="0" name=""/>
        <dsp:cNvSpPr/>
      </dsp:nvSpPr>
      <dsp:spPr>
        <a:xfrm>
          <a:off x="1462702" y="1808922"/>
          <a:ext cx="0" cy="1070882"/>
        </a:xfrm>
        <a:prstGeom prst="line">
          <a:avLst/>
        </a:prstGeom>
        <a:noFill/>
        <a:ln w="12700" cap="flat" cmpd="sng" algn="ctr">
          <a:solidFill>
            <a:schemeClr val="accent2">
              <a:hueOff val="-842308"/>
              <a:satOff val="8765"/>
              <a:lumOff val="-1373"/>
              <a:alphaOff val="0"/>
            </a:schemeClr>
          </a:solidFill>
          <a:prstDash val="dash"/>
          <a:miter lim="800000"/>
        </a:ln>
        <a:effectLst/>
      </dsp:spPr>
      <dsp:style>
        <a:lnRef idx="1">
          <a:scrgbClr r="0" g="0" b="0"/>
        </a:lnRef>
        <a:fillRef idx="0">
          <a:scrgbClr r="0" g="0" b="0"/>
        </a:fillRef>
        <a:effectRef idx="0">
          <a:scrgbClr r="0" g="0" b="0"/>
        </a:effectRef>
        <a:fontRef idx="minor"/>
      </dsp:style>
    </dsp:sp>
    <dsp:sp modelId="{0FB2256C-EA85-46C8-AB5D-6F61726236E8}">
      <dsp:nvSpPr>
        <dsp:cNvPr id="0" name=""/>
        <dsp:cNvSpPr/>
      </dsp:nvSpPr>
      <dsp:spPr>
        <a:xfrm>
          <a:off x="1428839" y="1775059"/>
          <a:ext cx="67726" cy="67726"/>
        </a:xfrm>
        <a:prstGeom prst="ellipse">
          <a:avLst/>
        </a:prstGeom>
        <a:solidFill>
          <a:schemeClr val="accent2">
            <a:hueOff val="-842308"/>
            <a:satOff val="8765"/>
            <a:lumOff val="-137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8224CB-7732-49F1-B2F2-5BCEE28421A2}">
      <dsp:nvSpPr>
        <dsp:cNvPr id="0" name=""/>
        <dsp:cNvSpPr/>
      </dsp:nvSpPr>
      <dsp:spPr>
        <a:xfrm rot="8100000">
          <a:off x="2600233" y="416885"/>
          <a:ext cx="266053" cy="266053"/>
        </a:xfrm>
        <a:prstGeom prst="teardrop">
          <a:avLst>
            <a:gd name="adj" fmla="val 115000"/>
          </a:avLst>
        </a:prstGeom>
        <a:solidFill>
          <a:schemeClr val="accent2">
            <a:hueOff val="-1684615"/>
            <a:satOff val="17530"/>
            <a:lumOff val="-2746"/>
            <a:alphaOff val="0"/>
          </a:schemeClr>
        </a:solidFill>
        <a:ln w="12700" cap="flat" cmpd="sng" algn="ctr">
          <a:solidFill>
            <a:schemeClr val="accent2">
              <a:hueOff val="-1684615"/>
              <a:satOff val="17530"/>
              <a:lumOff val="-274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9C9BFD-3DEC-4BCC-B53B-D4F90F36045C}">
      <dsp:nvSpPr>
        <dsp:cNvPr id="0" name=""/>
        <dsp:cNvSpPr/>
      </dsp:nvSpPr>
      <dsp:spPr>
        <a:xfrm>
          <a:off x="2629789" y="446442"/>
          <a:ext cx="206940" cy="20694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3B76EC9-5D25-4120-B093-45D53DB1E4B1}">
      <dsp:nvSpPr>
        <dsp:cNvPr id="0" name=""/>
        <dsp:cNvSpPr/>
      </dsp:nvSpPr>
      <dsp:spPr>
        <a:xfrm>
          <a:off x="2921387" y="738040"/>
          <a:ext cx="2118512" cy="1070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t>Exposure draft #2 voted on by Board of Directors</a:t>
          </a:r>
        </a:p>
      </dsp:txBody>
      <dsp:txXfrm>
        <a:off x="2921387" y="738040"/>
        <a:ext cx="2118512" cy="1070882"/>
      </dsp:txXfrm>
    </dsp:sp>
    <dsp:sp modelId="{CC427BFA-4AD3-48AA-BF8B-3DF22E1008C6}">
      <dsp:nvSpPr>
        <dsp:cNvPr id="0" name=""/>
        <dsp:cNvSpPr/>
      </dsp:nvSpPr>
      <dsp:spPr>
        <a:xfrm>
          <a:off x="2921387" y="361784"/>
          <a:ext cx="2118512" cy="376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Feb. 2020</a:t>
          </a:r>
        </a:p>
      </dsp:txBody>
      <dsp:txXfrm>
        <a:off x="2921387" y="361784"/>
        <a:ext cx="2118512" cy="376255"/>
      </dsp:txXfrm>
    </dsp:sp>
    <dsp:sp modelId="{63F82082-553E-4B5E-8239-DB3D73A2B1FA}">
      <dsp:nvSpPr>
        <dsp:cNvPr id="0" name=""/>
        <dsp:cNvSpPr/>
      </dsp:nvSpPr>
      <dsp:spPr>
        <a:xfrm>
          <a:off x="2733260" y="738040"/>
          <a:ext cx="0" cy="1070882"/>
        </a:xfrm>
        <a:prstGeom prst="line">
          <a:avLst/>
        </a:prstGeom>
        <a:noFill/>
        <a:ln w="12700" cap="flat" cmpd="sng" algn="ctr">
          <a:solidFill>
            <a:schemeClr val="accent2">
              <a:hueOff val="-1684615"/>
              <a:satOff val="17530"/>
              <a:lumOff val="-2746"/>
              <a:alphaOff val="0"/>
            </a:schemeClr>
          </a:solidFill>
          <a:prstDash val="dash"/>
          <a:miter lim="800000"/>
        </a:ln>
        <a:effectLst/>
      </dsp:spPr>
      <dsp:style>
        <a:lnRef idx="1">
          <a:scrgbClr r="0" g="0" b="0"/>
        </a:lnRef>
        <a:fillRef idx="0">
          <a:scrgbClr r="0" g="0" b="0"/>
        </a:fillRef>
        <a:effectRef idx="0">
          <a:scrgbClr r="0" g="0" b="0"/>
        </a:effectRef>
        <a:fontRef idx="minor"/>
      </dsp:style>
    </dsp:sp>
    <dsp:sp modelId="{734A58D1-B156-4928-80FF-EC66BE4B8A58}">
      <dsp:nvSpPr>
        <dsp:cNvPr id="0" name=""/>
        <dsp:cNvSpPr/>
      </dsp:nvSpPr>
      <dsp:spPr>
        <a:xfrm>
          <a:off x="2699396" y="1775059"/>
          <a:ext cx="67726" cy="67726"/>
        </a:xfrm>
        <a:prstGeom prst="ellipse">
          <a:avLst/>
        </a:prstGeom>
        <a:solidFill>
          <a:schemeClr val="accent2">
            <a:hueOff val="-1684615"/>
            <a:satOff val="17530"/>
            <a:lumOff val="-274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ED98A0-C071-4453-9DBD-2099879F77C6}">
      <dsp:nvSpPr>
        <dsp:cNvPr id="0" name=""/>
        <dsp:cNvSpPr/>
      </dsp:nvSpPr>
      <dsp:spPr>
        <a:xfrm rot="18900000">
          <a:off x="3870791" y="2934906"/>
          <a:ext cx="266053" cy="266053"/>
        </a:xfrm>
        <a:prstGeom prst="teardrop">
          <a:avLst>
            <a:gd name="adj" fmla="val 115000"/>
          </a:avLst>
        </a:prstGeom>
        <a:solidFill>
          <a:schemeClr val="accent2">
            <a:hueOff val="-2526923"/>
            <a:satOff val="26295"/>
            <a:lumOff val="-4118"/>
            <a:alphaOff val="0"/>
          </a:schemeClr>
        </a:solidFill>
        <a:ln w="12700" cap="flat" cmpd="sng" algn="ctr">
          <a:solidFill>
            <a:schemeClr val="accent2">
              <a:hueOff val="-2526923"/>
              <a:satOff val="26295"/>
              <a:lumOff val="-41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BFBD85-6743-4908-B8F4-0E3715A1F8B1}">
      <dsp:nvSpPr>
        <dsp:cNvPr id="0" name=""/>
        <dsp:cNvSpPr/>
      </dsp:nvSpPr>
      <dsp:spPr>
        <a:xfrm>
          <a:off x="3900347" y="2964462"/>
          <a:ext cx="206940" cy="20694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83C1E8D-A4D7-4393-B532-91E14CFA142A}">
      <dsp:nvSpPr>
        <dsp:cNvPr id="0" name=""/>
        <dsp:cNvSpPr/>
      </dsp:nvSpPr>
      <dsp:spPr>
        <a:xfrm>
          <a:off x="4191945" y="1808922"/>
          <a:ext cx="2118512" cy="1070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a:t>Vote on standards</a:t>
          </a:r>
        </a:p>
      </dsp:txBody>
      <dsp:txXfrm>
        <a:off x="4191945" y="1808922"/>
        <a:ext cx="2118512" cy="1070882"/>
      </dsp:txXfrm>
    </dsp:sp>
    <dsp:sp modelId="{652B51F8-A581-4421-927D-54A6C6FA406B}">
      <dsp:nvSpPr>
        <dsp:cNvPr id="0" name=""/>
        <dsp:cNvSpPr/>
      </dsp:nvSpPr>
      <dsp:spPr>
        <a:xfrm>
          <a:off x="4191945" y="2879804"/>
          <a:ext cx="2118512" cy="376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Apr. 2020</a:t>
          </a:r>
        </a:p>
      </dsp:txBody>
      <dsp:txXfrm>
        <a:off x="4191945" y="2879804"/>
        <a:ext cx="2118512" cy="376255"/>
      </dsp:txXfrm>
    </dsp:sp>
    <dsp:sp modelId="{33684DB3-6C8C-4527-B1F1-7A04D8AE12FE}">
      <dsp:nvSpPr>
        <dsp:cNvPr id="0" name=""/>
        <dsp:cNvSpPr/>
      </dsp:nvSpPr>
      <dsp:spPr>
        <a:xfrm>
          <a:off x="4003817" y="1808922"/>
          <a:ext cx="0" cy="1070882"/>
        </a:xfrm>
        <a:prstGeom prst="line">
          <a:avLst/>
        </a:prstGeom>
        <a:noFill/>
        <a:ln w="12700" cap="flat" cmpd="sng" algn="ctr">
          <a:solidFill>
            <a:schemeClr val="accent2">
              <a:hueOff val="-2526923"/>
              <a:satOff val="26295"/>
              <a:lumOff val="-4118"/>
              <a:alphaOff val="0"/>
            </a:schemeClr>
          </a:solidFill>
          <a:prstDash val="dash"/>
          <a:miter lim="800000"/>
        </a:ln>
        <a:effectLst/>
      </dsp:spPr>
      <dsp:style>
        <a:lnRef idx="1">
          <a:scrgbClr r="0" g="0" b="0"/>
        </a:lnRef>
        <a:fillRef idx="0">
          <a:scrgbClr r="0" g="0" b="0"/>
        </a:fillRef>
        <a:effectRef idx="0">
          <a:scrgbClr r="0" g="0" b="0"/>
        </a:effectRef>
        <a:fontRef idx="minor"/>
      </dsp:style>
    </dsp:sp>
    <dsp:sp modelId="{4E08C87C-419E-4AF7-8DB8-EFD9974F2C68}">
      <dsp:nvSpPr>
        <dsp:cNvPr id="0" name=""/>
        <dsp:cNvSpPr/>
      </dsp:nvSpPr>
      <dsp:spPr>
        <a:xfrm>
          <a:off x="3969954" y="1775059"/>
          <a:ext cx="67726" cy="67726"/>
        </a:xfrm>
        <a:prstGeom prst="ellipse">
          <a:avLst/>
        </a:prstGeom>
        <a:solidFill>
          <a:schemeClr val="accent2">
            <a:hueOff val="-2526923"/>
            <a:satOff val="26295"/>
            <a:lumOff val="-411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10DB03-8917-48CD-B60F-39F8C47FBC5F}">
      <dsp:nvSpPr>
        <dsp:cNvPr id="0" name=""/>
        <dsp:cNvSpPr/>
      </dsp:nvSpPr>
      <dsp:spPr>
        <a:xfrm rot="8100000">
          <a:off x="5141349" y="416885"/>
          <a:ext cx="266053" cy="266053"/>
        </a:xfrm>
        <a:prstGeom prst="teardrop">
          <a:avLst>
            <a:gd name="adj" fmla="val 115000"/>
          </a:avLst>
        </a:prstGeom>
        <a:solidFill>
          <a:schemeClr val="accent2">
            <a:hueOff val="-3369231"/>
            <a:satOff val="35060"/>
            <a:lumOff val="-5491"/>
            <a:alphaOff val="0"/>
          </a:schemeClr>
        </a:solidFill>
        <a:ln w="12700" cap="flat" cmpd="sng" algn="ctr">
          <a:solidFill>
            <a:schemeClr val="accent2">
              <a:hueOff val="-3369231"/>
              <a:satOff val="35060"/>
              <a:lumOff val="-54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D2A268-5E52-432C-A91A-A05C3A82A8BE}">
      <dsp:nvSpPr>
        <dsp:cNvPr id="0" name=""/>
        <dsp:cNvSpPr/>
      </dsp:nvSpPr>
      <dsp:spPr>
        <a:xfrm>
          <a:off x="5170905" y="446442"/>
          <a:ext cx="206940" cy="20694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EC370CE-D2B2-4103-A2F6-61D232FAFD2A}">
      <dsp:nvSpPr>
        <dsp:cNvPr id="0" name=""/>
        <dsp:cNvSpPr/>
      </dsp:nvSpPr>
      <dsp:spPr>
        <a:xfrm>
          <a:off x="5462503" y="738040"/>
          <a:ext cx="2118512" cy="1070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t>Transition Period – Schools with visits have an option of using 2013 or 2020 standards</a:t>
          </a:r>
        </a:p>
      </dsp:txBody>
      <dsp:txXfrm>
        <a:off x="5462503" y="738040"/>
        <a:ext cx="2118512" cy="1070882"/>
      </dsp:txXfrm>
    </dsp:sp>
    <dsp:sp modelId="{05C3A38C-722D-4B84-82D9-9B0A4FB104DC}">
      <dsp:nvSpPr>
        <dsp:cNvPr id="0" name=""/>
        <dsp:cNvSpPr/>
      </dsp:nvSpPr>
      <dsp:spPr>
        <a:xfrm>
          <a:off x="5462503" y="361784"/>
          <a:ext cx="2118512" cy="376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t>Jul 2020- Jun 2023</a:t>
          </a:r>
        </a:p>
      </dsp:txBody>
      <dsp:txXfrm>
        <a:off x="5462503" y="361784"/>
        <a:ext cx="2118512" cy="376255"/>
      </dsp:txXfrm>
    </dsp:sp>
    <dsp:sp modelId="{1CD32A1D-B658-44BB-8840-CFAFA4578E23}">
      <dsp:nvSpPr>
        <dsp:cNvPr id="0" name=""/>
        <dsp:cNvSpPr/>
      </dsp:nvSpPr>
      <dsp:spPr>
        <a:xfrm>
          <a:off x="5274375" y="738040"/>
          <a:ext cx="0" cy="1070882"/>
        </a:xfrm>
        <a:prstGeom prst="line">
          <a:avLst/>
        </a:prstGeom>
        <a:noFill/>
        <a:ln w="12700" cap="flat" cmpd="sng" algn="ctr">
          <a:solidFill>
            <a:schemeClr val="accent2">
              <a:hueOff val="-3369231"/>
              <a:satOff val="35060"/>
              <a:lumOff val="-5491"/>
              <a:alphaOff val="0"/>
            </a:schemeClr>
          </a:solidFill>
          <a:prstDash val="dash"/>
          <a:miter lim="800000"/>
        </a:ln>
        <a:effectLst/>
      </dsp:spPr>
      <dsp:style>
        <a:lnRef idx="1">
          <a:scrgbClr r="0" g="0" b="0"/>
        </a:lnRef>
        <a:fillRef idx="0">
          <a:scrgbClr r="0" g="0" b="0"/>
        </a:fillRef>
        <a:effectRef idx="0">
          <a:scrgbClr r="0" g="0" b="0"/>
        </a:effectRef>
        <a:fontRef idx="minor"/>
      </dsp:style>
    </dsp:sp>
    <dsp:sp modelId="{15B7830C-AD3E-42A9-AEBF-AE4C0CDF276C}">
      <dsp:nvSpPr>
        <dsp:cNvPr id="0" name=""/>
        <dsp:cNvSpPr/>
      </dsp:nvSpPr>
      <dsp:spPr>
        <a:xfrm>
          <a:off x="5239682" y="1775059"/>
          <a:ext cx="67726" cy="67726"/>
        </a:xfrm>
        <a:prstGeom prst="ellipse">
          <a:avLst/>
        </a:prstGeom>
        <a:solidFill>
          <a:schemeClr val="accent2">
            <a:hueOff val="-3369231"/>
            <a:satOff val="35060"/>
            <a:lumOff val="-549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69F82-2766-467E-B1A6-D99469C322EC}">
      <dsp:nvSpPr>
        <dsp:cNvPr id="0" name=""/>
        <dsp:cNvSpPr/>
      </dsp:nvSpPr>
      <dsp:spPr>
        <a:xfrm>
          <a:off x="0" y="3152"/>
          <a:ext cx="7886700" cy="35052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Strategic Management</a:t>
          </a:r>
        </a:p>
      </dsp:txBody>
      <dsp:txXfrm>
        <a:off x="17111" y="20263"/>
        <a:ext cx="7852478" cy="316298"/>
      </dsp:txXfrm>
    </dsp:sp>
    <dsp:sp modelId="{DD75CA05-FCD8-4E25-AE72-CEE11B5813E3}">
      <dsp:nvSpPr>
        <dsp:cNvPr id="0" name=""/>
        <dsp:cNvSpPr/>
      </dsp:nvSpPr>
      <dsp:spPr>
        <a:xfrm>
          <a:off x="0" y="353672"/>
          <a:ext cx="7886700" cy="757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17780" rIns="99568" bIns="17780" numCol="1" spcCol="1270" anchor="t" anchorCtr="0">
          <a:noAutofit/>
        </a:bodyPr>
        <a:lstStyle/>
        <a:p>
          <a:pPr marL="114300" lvl="1" indent="-114300" algn="l" defTabSz="622300">
            <a:lnSpc>
              <a:spcPct val="90000"/>
            </a:lnSpc>
            <a:spcBef>
              <a:spcPct val="0"/>
            </a:spcBef>
            <a:spcAft>
              <a:spcPct val="20000"/>
            </a:spcAft>
            <a:buFontTx/>
            <a:buNone/>
          </a:pPr>
          <a:r>
            <a:rPr lang="en-US" sz="1400" kern="1200" dirty="0"/>
            <a:t>1 - Mission, Impact, and Innovation</a:t>
          </a:r>
        </a:p>
        <a:p>
          <a:pPr marL="114300" lvl="1" indent="-114300" algn="l" defTabSz="622300">
            <a:lnSpc>
              <a:spcPct val="90000"/>
            </a:lnSpc>
            <a:spcBef>
              <a:spcPct val="0"/>
            </a:spcBef>
            <a:spcAft>
              <a:spcPct val="20000"/>
            </a:spcAft>
            <a:buFontTx/>
            <a:buNone/>
          </a:pPr>
          <a:r>
            <a:rPr lang="en-US" sz="1400" kern="1200" dirty="0"/>
            <a:t>2 - Intellectual Contributions and Alignment with Mission</a:t>
          </a:r>
        </a:p>
        <a:p>
          <a:pPr marL="114300" lvl="1" indent="-114300" algn="l" defTabSz="622300">
            <a:lnSpc>
              <a:spcPct val="90000"/>
            </a:lnSpc>
            <a:spcBef>
              <a:spcPct val="0"/>
            </a:spcBef>
            <a:spcAft>
              <a:spcPct val="20000"/>
            </a:spcAft>
            <a:buFontTx/>
            <a:buNone/>
          </a:pPr>
          <a:r>
            <a:rPr lang="en-US" sz="1400" kern="1200" dirty="0"/>
            <a:t>3 - Financial Strategies and Allocation of Resources</a:t>
          </a:r>
        </a:p>
        <a:p>
          <a:pPr marL="114300" lvl="1" indent="-114300" algn="l" defTabSz="622300">
            <a:lnSpc>
              <a:spcPct val="90000"/>
            </a:lnSpc>
            <a:spcBef>
              <a:spcPct val="0"/>
            </a:spcBef>
            <a:spcAft>
              <a:spcPct val="20000"/>
            </a:spcAft>
            <a:buFontTx/>
            <a:buNone/>
          </a:pPr>
          <a:endParaRPr lang="en-US" sz="1400" kern="1200" dirty="0"/>
        </a:p>
      </dsp:txBody>
      <dsp:txXfrm>
        <a:off x="0" y="353672"/>
        <a:ext cx="7886700" cy="757962"/>
      </dsp:txXfrm>
    </dsp:sp>
    <dsp:sp modelId="{9664733F-8190-4D52-B393-354E99CC7984}">
      <dsp:nvSpPr>
        <dsp:cNvPr id="0" name=""/>
        <dsp:cNvSpPr/>
      </dsp:nvSpPr>
      <dsp:spPr>
        <a:xfrm>
          <a:off x="0" y="1111635"/>
          <a:ext cx="7886700" cy="350520"/>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Participants – Students, Faculty and Professional Staff</a:t>
          </a:r>
        </a:p>
      </dsp:txBody>
      <dsp:txXfrm>
        <a:off x="17111" y="1128746"/>
        <a:ext cx="7852478" cy="316298"/>
      </dsp:txXfrm>
    </dsp:sp>
    <dsp:sp modelId="{A9EE9BC2-E5C4-47EF-88BE-72F16E183F92}">
      <dsp:nvSpPr>
        <dsp:cNvPr id="0" name=""/>
        <dsp:cNvSpPr/>
      </dsp:nvSpPr>
      <dsp:spPr>
        <a:xfrm>
          <a:off x="0" y="1462155"/>
          <a:ext cx="7886700" cy="947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17780" rIns="99568" bIns="17780" numCol="1" spcCol="1270" anchor="t" anchorCtr="0">
          <a:noAutofit/>
        </a:bodyPr>
        <a:lstStyle/>
        <a:p>
          <a:pPr marL="114300" lvl="1" indent="-114300" algn="l" defTabSz="622300">
            <a:lnSpc>
              <a:spcPct val="90000"/>
            </a:lnSpc>
            <a:spcBef>
              <a:spcPct val="0"/>
            </a:spcBef>
            <a:spcAft>
              <a:spcPct val="20000"/>
            </a:spcAft>
            <a:buFontTx/>
            <a:buNone/>
          </a:pPr>
          <a:r>
            <a:rPr lang="en-US" sz="1400" kern="1200" dirty="0"/>
            <a:t>4 - Student Admission, Progression, and Career Development</a:t>
          </a:r>
          <a:endParaRPr lang="en-US" sz="900" kern="1200" dirty="0"/>
        </a:p>
        <a:p>
          <a:pPr marL="114300" lvl="1" indent="-114300" algn="l" defTabSz="622300">
            <a:lnSpc>
              <a:spcPct val="90000"/>
            </a:lnSpc>
            <a:spcBef>
              <a:spcPct val="0"/>
            </a:spcBef>
            <a:spcAft>
              <a:spcPct val="20000"/>
            </a:spcAft>
            <a:buFontTx/>
            <a:buNone/>
          </a:pPr>
          <a:r>
            <a:rPr lang="en-US" sz="1400" kern="1200" dirty="0"/>
            <a:t>5 - Faculty Sufficiency and Deployment</a:t>
          </a:r>
        </a:p>
        <a:p>
          <a:pPr marL="114300" lvl="1" indent="-114300" algn="l" defTabSz="622300">
            <a:lnSpc>
              <a:spcPct val="90000"/>
            </a:lnSpc>
            <a:spcBef>
              <a:spcPct val="0"/>
            </a:spcBef>
            <a:spcAft>
              <a:spcPct val="20000"/>
            </a:spcAft>
            <a:buFontTx/>
            <a:buNone/>
          </a:pPr>
          <a:r>
            <a:rPr lang="en-US" sz="1400" kern="1200" dirty="0"/>
            <a:t>6 - Faculty Management and Support</a:t>
          </a:r>
        </a:p>
        <a:p>
          <a:pPr marL="114300" lvl="1" indent="-114300" algn="l" defTabSz="622300">
            <a:lnSpc>
              <a:spcPct val="90000"/>
            </a:lnSpc>
            <a:spcBef>
              <a:spcPct val="0"/>
            </a:spcBef>
            <a:spcAft>
              <a:spcPct val="20000"/>
            </a:spcAft>
            <a:buFontTx/>
            <a:buNone/>
          </a:pPr>
          <a:r>
            <a:rPr lang="en-US" sz="1400" kern="1200" dirty="0"/>
            <a:t>7 - Professional Staff Support and Sufficiency</a:t>
          </a:r>
        </a:p>
        <a:p>
          <a:pPr marL="114300" lvl="1" indent="-114300" algn="l" defTabSz="622300">
            <a:lnSpc>
              <a:spcPct val="90000"/>
            </a:lnSpc>
            <a:spcBef>
              <a:spcPct val="0"/>
            </a:spcBef>
            <a:spcAft>
              <a:spcPct val="20000"/>
            </a:spcAft>
            <a:buFontTx/>
            <a:buNone/>
          </a:pPr>
          <a:endParaRPr lang="en-US" sz="1400" kern="1200" dirty="0"/>
        </a:p>
      </dsp:txBody>
      <dsp:txXfrm>
        <a:off x="0" y="1462155"/>
        <a:ext cx="7886700" cy="947453"/>
      </dsp:txXfrm>
    </dsp:sp>
    <dsp:sp modelId="{D374C9FE-B29C-4949-B027-961FAEF8340F}">
      <dsp:nvSpPr>
        <dsp:cNvPr id="0" name=""/>
        <dsp:cNvSpPr/>
      </dsp:nvSpPr>
      <dsp:spPr>
        <a:xfrm>
          <a:off x="0" y="2409609"/>
          <a:ext cx="7886700" cy="35052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Learning and Teaching</a:t>
          </a:r>
        </a:p>
      </dsp:txBody>
      <dsp:txXfrm>
        <a:off x="17111" y="2426720"/>
        <a:ext cx="7852478" cy="316298"/>
      </dsp:txXfrm>
    </dsp:sp>
    <dsp:sp modelId="{4C41F8F2-4E52-4B7D-8E57-FECC97013491}">
      <dsp:nvSpPr>
        <dsp:cNvPr id="0" name=""/>
        <dsp:cNvSpPr/>
      </dsp:nvSpPr>
      <dsp:spPr>
        <a:xfrm>
          <a:off x="0" y="2760129"/>
          <a:ext cx="7886700" cy="1136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17780" rIns="99568" bIns="17780" numCol="1" spcCol="1270" anchor="t" anchorCtr="0">
          <a:noAutofit/>
        </a:bodyPr>
        <a:lstStyle/>
        <a:p>
          <a:pPr marL="114300" lvl="1" indent="-114300" algn="l" defTabSz="622300">
            <a:lnSpc>
              <a:spcPct val="90000"/>
            </a:lnSpc>
            <a:spcBef>
              <a:spcPct val="0"/>
            </a:spcBef>
            <a:spcAft>
              <a:spcPct val="20000"/>
            </a:spcAft>
            <a:buFontTx/>
            <a:buNone/>
          </a:pPr>
          <a:r>
            <a:rPr lang="en-US" sz="1400" kern="1200" dirty="0"/>
            <a:t>8 - Curricula Management and Assurance of Learning</a:t>
          </a:r>
        </a:p>
        <a:p>
          <a:pPr marL="114300" lvl="1" indent="-114300" algn="l" defTabSz="622300">
            <a:lnSpc>
              <a:spcPct val="90000"/>
            </a:lnSpc>
            <a:spcBef>
              <a:spcPct val="0"/>
            </a:spcBef>
            <a:spcAft>
              <a:spcPct val="20000"/>
            </a:spcAft>
            <a:buFontTx/>
            <a:buNone/>
          </a:pPr>
          <a:r>
            <a:rPr lang="en-US" sz="1400" kern="1200" dirty="0"/>
            <a:t>9 - Curriculum Content</a:t>
          </a:r>
        </a:p>
        <a:p>
          <a:pPr marL="114300" lvl="1" indent="-114300" algn="l" defTabSz="622300">
            <a:lnSpc>
              <a:spcPct val="90000"/>
            </a:lnSpc>
            <a:spcBef>
              <a:spcPct val="0"/>
            </a:spcBef>
            <a:spcAft>
              <a:spcPct val="20000"/>
            </a:spcAft>
            <a:buFontTx/>
            <a:buNone/>
          </a:pPr>
          <a:r>
            <a:rPr lang="en-US" sz="1400" kern="1200" dirty="0"/>
            <a:t>10 - Student-Faculty Interactions</a:t>
          </a:r>
        </a:p>
        <a:p>
          <a:pPr marL="114300" lvl="1" indent="-114300" algn="l" defTabSz="622300">
            <a:lnSpc>
              <a:spcPct val="90000"/>
            </a:lnSpc>
            <a:spcBef>
              <a:spcPct val="0"/>
            </a:spcBef>
            <a:spcAft>
              <a:spcPct val="20000"/>
            </a:spcAft>
            <a:buFontTx/>
            <a:buNone/>
          </a:pPr>
          <a:r>
            <a:rPr lang="en-US" sz="1400" kern="1200" dirty="0"/>
            <a:t>11 - Degree Program Educational Level, Structure, and Equivalence</a:t>
          </a:r>
        </a:p>
        <a:p>
          <a:pPr marL="114300" lvl="1" indent="-114300" algn="l" defTabSz="622300">
            <a:lnSpc>
              <a:spcPct val="90000"/>
            </a:lnSpc>
            <a:spcBef>
              <a:spcPct val="0"/>
            </a:spcBef>
            <a:spcAft>
              <a:spcPct val="20000"/>
            </a:spcAft>
            <a:buFontTx/>
            <a:buNone/>
          </a:pPr>
          <a:r>
            <a:rPr lang="en-US" sz="1400" kern="1200" dirty="0"/>
            <a:t>12 - Teaching Effectiveness</a:t>
          </a:r>
        </a:p>
        <a:p>
          <a:pPr marL="114300" lvl="1" indent="-114300" algn="l" defTabSz="622300">
            <a:lnSpc>
              <a:spcPct val="90000"/>
            </a:lnSpc>
            <a:spcBef>
              <a:spcPct val="0"/>
            </a:spcBef>
            <a:spcAft>
              <a:spcPct val="20000"/>
            </a:spcAft>
            <a:buFontTx/>
            <a:buNone/>
          </a:pPr>
          <a:endParaRPr lang="en-US" sz="1400" kern="1200" dirty="0"/>
        </a:p>
      </dsp:txBody>
      <dsp:txXfrm>
        <a:off x="0" y="2760129"/>
        <a:ext cx="7886700" cy="1136943"/>
      </dsp:txXfrm>
    </dsp:sp>
    <dsp:sp modelId="{DFEE345B-4F81-4BC1-8C33-3BA36AC92764}">
      <dsp:nvSpPr>
        <dsp:cNvPr id="0" name=""/>
        <dsp:cNvSpPr/>
      </dsp:nvSpPr>
      <dsp:spPr>
        <a:xfrm>
          <a:off x="0" y="3897073"/>
          <a:ext cx="7886700" cy="350520"/>
        </a:xfrm>
        <a:prstGeom prst="roundRect">
          <a:avLst/>
        </a:prstGeom>
        <a:solidFill>
          <a:schemeClr val="accent2">
            <a:hueOff val="-3369231"/>
            <a:satOff val="35060"/>
            <a:lumOff val="-54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Academic and Professional Engagement</a:t>
          </a:r>
        </a:p>
      </dsp:txBody>
      <dsp:txXfrm>
        <a:off x="17111" y="3914184"/>
        <a:ext cx="7852478" cy="316298"/>
      </dsp:txXfrm>
    </dsp:sp>
    <dsp:sp modelId="{48DF92B6-D1AE-44F9-8E77-182A3EDD0425}">
      <dsp:nvSpPr>
        <dsp:cNvPr id="0" name=""/>
        <dsp:cNvSpPr/>
      </dsp:nvSpPr>
      <dsp:spPr>
        <a:xfrm>
          <a:off x="0" y="4247593"/>
          <a:ext cx="7886700" cy="56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17780" rIns="99568" bIns="17780" numCol="1" spcCol="1270" anchor="t" anchorCtr="0">
          <a:noAutofit/>
        </a:bodyPr>
        <a:lstStyle/>
        <a:p>
          <a:pPr marL="114300" lvl="1" indent="-114300" algn="l" defTabSz="622300">
            <a:lnSpc>
              <a:spcPct val="90000"/>
            </a:lnSpc>
            <a:spcBef>
              <a:spcPct val="0"/>
            </a:spcBef>
            <a:spcAft>
              <a:spcPct val="20000"/>
            </a:spcAft>
            <a:buFontTx/>
            <a:buNone/>
          </a:pPr>
          <a:r>
            <a:rPr lang="en-US" sz="1400" kern="1200" dirty="0"/>
            <a:t>13 - Student Academic and Professional Engagement</a:t>
          </a:r>
        </a:p>
        <a:p>
          <a:pPr marL="114300" lvl="1" indent="-114300" algn="l" defTabSz="622300">
            <a:lnSpc>
              <a:spcPct val="90000"/>
            </a:lnSpc>
            <a:spcBef>
              <a:spcPct val="0"/>
            </a:spcBef>
            <a:spcAft>
              <a:spcPct val="20000"/>
            </a:spcAft>
            <a:buFontTx/>
            <a:buNone/>
          </a:pPr>
          <a:r>
            <a:rPr lang="en-US" sz="1400" kern="1200" dirty="0"/>
            <a:t>14 - Executive Education</a:t>
          </a:r>
        </a:p>
        <a:p>
          <a:pPr marL="114300" lvl="1" indent="-114300" algn="l" defTabSz="622300">
            <a:lnSpc>
              <a:spcPct val="90000"/>
            </a:lnSpc>
            <a:spcBef>
              <a:spcPct val="0"/>
            </a:spcBef>
            <a:spcAft>
              <a:spcPct val="20000"/>
            </a:spcAft>
            <a:buFontTx/>
            <a:buNone/>
          </a:pPr>
          <a:r>
            <a:rPr lang="en-US" sz="1400" kern="1200" dirty="0"/>
            <a:t>15 - Faculty Qualification and Engagement</a:t>
          </a:r>
        </a:p>
      </dsp:txBody>
      <dsp:txXfrm>
        <a:off x="0" y="4247593"/>
        <a:ext cx="7886700" cy="5684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A22B5-E7DF-4113-A394-CCBB8075DEA3}">
      <dsp:nvSpPr>
        <dsp:cNvPr id="0" name=""/>
        <dsp:cNvSpPr/>
      </dsp:nvSpPr>
      <dsp:spPr>
        <a:xfrm>
          <a:off x="2782256" y="451856"/>
          <a:ext cx="3579486" cy="3579486"/>
        </a:xfrm>
        <a:prstGeom prst="blockArc">
          <a:avLst>
            <a:gd name="adj1" fmla="val 13114286"/>
            <a:gd name="adj2" fmla="val 16200000"/>
            <a:gd name="adj3" fmla="val 39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EF3870-972C-42E5-B0B3-BEFA7A6816E5}">
      <dsp:nvSpPr>
        <dsp:cNvPr id="0" name=""/>
        <dsp:cNvSpPr/>
      </dsp:nvSpPr>
      <dsp:spPr>
        <a:xfrm>
          <a:off x="2782256" y="451856"/>
          <a:ext cx="3579486" cy="3579486"/>
        </a:xfrm>
        <a:prstGeom prst="blockArc">
          <a:avLst>
            <a:gd name="adj1" fmla="val 10028571"/>
            <a:gd name="adj2" fmla="val 13114286"/>
            <a:gd name="adj3" fmla="val 39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7B7F96-8C60-4B24-82AF-A0BC39764215}">
      <dsp:nvSpPr>
        <dsp:cNvPr id="0" name=""/>
        <dsp:cNvSpPr/>
      </dsp:nvSpPr>
      <dsp:spPr>
        <a:xfrm>
          <a:off x="2782256" y="451856"/>
          <a:ext cx="3579486" cy="3579486"/>
        </a:xfrm>
        <a:prstGeom prst="blockArc">
          <a:avLst>
            <a:gd name="adj1" fmla="val 6942857"/>
            <a:gd name="adj2" fmla="val 10028571"/>
            <a:gd name="adj3" fmla="val 39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7B1AEA-646D-4BD2-9822-B1BA5798D74E}">
      <dsp:nvSpPr>
        <dsp:cNvPr id="0" name=""/>
        <dsp:cNvSpPr/>
      </dsp:nvSpPr>
      <dsp:spPr>
        <a:xfrm>
          <a:off x="2782256" y="451856"/>
          <a:ext cx="3579486" cy="3579486"/>
        </a:xfrm>
        <a:prstGeom prst="blockArc">
          <a:avLst>
            <a:gd name="adj1" fmla="val 3857143"/>
            <a:gd name="adj2" fmla="val 6942857"/>
            <a:gd name="adj3" fmla="val 39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DCC972-7959-45EE-B2DD-0401012544E4}">
      <dsp:nvSpPr>
        <dsp:cNvPr id="0" name=""/>
        <dsp:cNvSpPr/>
      </dsp:nvSpPr>
      <dsp:spPr>
        <a:xfrm>
          <a:off x="2782256" y="451856"/>
          <a:ext cx="3579486" cy="3579486"/>
        </a:xfrm>
        <a:prstGeom prst="blockArc">
          <a:avLst>
            <a:gd name="adj1" fmla="val 771429"/>
            <a:gd name="adj2" fmla="val 3857143"/>
            <a:gd name="adj3" fmla="val 39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88541D-C268-4946-A2CF-48A608305851}">
      <dsp:nvSpPr>
        <dsp:cNvPr id="0" name=""/>
        <dsp:cNvSpPr/>
      </dsp:nvSpPr>
      <dsp:spPr>
        <a:xfrm>
          <a:off x="2782256" y="451856"/>
          <a:ext cx="3579486" cy="3579486"/>
        </a:xfrm>
        <a:prstGeom prst="blockArc">
          <a:avLst>
            <a:gd name="adj1" fmla="val 19285714"/>
            <a:gd name="adj2" fmla="val 771429"/>
            <a:gd name="adj3" fmla="val 39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112137-1ED6-45DE-984B-E64E7490C613}">
      <dsp:nvSpPr>
        <dsp:cNvPr id="0" name=""/>
        <dsp:cNvSpPr/>
      </dsp:nvSpPr>
      <dsp:spPr>
        <a:xfrm>
          <a:off x="2782256" y="451856"/>
          <a:ext cx="3579486" cy="3579486"/>
        </a:xfrm>
        <a:prstGeom prst="blockArc">
          <a:avLst>
            <a:gd name="adj1" fmla="val 16200000"/>
            <a:gd name="adj2" fmla="val 19285714"/>
            <a:gd name="adj3" fmla="val 39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6769F6-73DF-4C31-B0B3-6C3885EFDA96}">
      <dsp:nvSpPr>
        <dsp:cNvPr id="0" name=""/>
        <dsp:cNvSpPr/>
      </dsp:nvSpPr>
      <dsp:spPr>
        <a:xfrm>
          <a:off x="3898304" y="1618435"/>
          <a:ext cx="1347391" cy="12463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A Changing World</a:t>
          </a:r>
        </a:p>
      </dsp:txBody>
      <dsp:txXfrm>
        <a:off x="4095625" y="1800956"/>
        <a:ext cx="952749" cy="881286"/>
      </dsp:txXfrm>
    </dsp:sp>
    <dsp:sp modelId="{B4531759-8FAD-4D73-B41C-E0BDE72CAE26}">
      <dsp:nvSpPr>
        <dsp:cNvPr id="0" name=""/>
        <dsp:cNvSpPr/>
      </dsp:nvSpPr>
      <dsp:spPr>
        <a:xfrm>
          <a:off x="3844412" y="-186227"/>
          <a:ext cx="1455175" cy="13460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VUCA World</a:t>
          </a:r>
        </a:p>
      </dsp:txBody>
      <dsp:txXfrm>
        <a:off x="4057517" y="10896"/>
        <a:ext cx="1028965" cy="951794"/>
      </dsp:txXfrm>
    </dsp:sp>
    <dsp:sp modelId="{402CF626-42C0-4C21-B825-54853BD88947}">
      <dsp:nvSpPr>
        <dsp:cNvPr id="0" name=""/>
        <dsp:cNvSpPr/>
      </dsp:nvSpPr>
      <dsp:spPr>
        <a:xfrm>
          <a:off x="5179446" y="474475"/>
          <a:ext cx="1529034" cy="13460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t>Entrepreneurship</a:t>
          </a:r>
          <a:br>
            <a:rPr lang="en-US" sz="1050" kern="1200"/>
          </a:br>
          <a:r>
            <a:rPr lang="en-US" sz="1050" kern="1200"/>
            <a:t> Revolution</a:t>
          </a:r>
        </a:p>
      </dsp:txBody>
      <dsp:txXfrm>
        <a:off x="5403368" y="671598"/>
        <a:ext cx="1081190" cy="951794"/>
      </dsp:txXfrm>
    </dsp:sp>
    <dsp:sp modelId="{AE999C52-49AD-47E5-BD37-DEDC137211F3}">
      <dsp:nvSpPr>
        <dsp:cNvPr id="0" name=""/>
        <dsp:cNvSpPr/>
      </dsp:nvSpPr>
      <dsp:spPr>
        <a:xfrm>
          <a:off x="5555223" y="1959061"/>
          <a:ext cx="1455175" cy="13460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Specialization</a:t>
          </a:r>
        </a:p>
      </dsp:txBody>
      <dsp:txXfrm>
        <a:off x="5768328" y="2156184"/>
        <a:ext cx="1028965" cy="951794"/>
      </dsp:txXfrm>
    </dsp:sp>
    <dsp:sp modelId="{E557736B-4FB0-42C9-A654-EAB5FDD51F00}">
      <dsp:nvSpPr>
        <dsp:cNvPr id="0" name=""/>
        <dsp:cNvSpPr/>
      </dsp:nvSpPr>
      <dsp:spPr>
        <a:xfrm>
          <a:off x="4605794" y="3149606"/>
          <a:ext cx="1455175" cy="13460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Globalization Vs. Nationalization</a:t>
          </a:r>
        </a:p>
      </dsp:txBody>
      <dsp:txXfrm>
        <a:off x="4818899" y="3346729"/>
        <a:ext cx="1028965" cy="951794"/>
      </dsp:txXfrm>
    </dsp:sp>
    <dsp:sp modelId="{4E920230-2181-4C9F-8C54-7253668F458C}">
      <dsp:nvSpPr>
        <dsp:cNvPr id="0" name=""/>
        <dsp:cNvSpPr/>
      </dsp:nvSpPr>
      <dsp:spPr>
        <a:xfrm>
          <a:off x="3083029" y="3149606"/>
          <a:ext cx="1455175" cy="13460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Changing Demographics</a:t>
          </a:r>
        </a:p>
      </dsp:txBody>
      <dsp:txXfrm>
        <a:off x="3296134" y="3346729"/>
        <a:ext cx="1028965" cy="951794"/>
      </dsp:txXfrm>
    </dsp:sp>
    <dsp:sp modelId="{3E5ACEF4-586F-4B0D-858E-7720B3014780}">
      <dsp:nvSpPr>
        <dsp:cNvPr id="0" name=""/>
        <dsp:cNvSpPr/>
      </dsp:nvSpPr>
      <dsp:spPr>
        <a:xfrm>
          <a:off x="2133601" y="1959061"/>
          <a:ext cx="1455175" cy="13460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The Gig Economy</a:t>
          </a:r>
        </a:p>
      </dsp:txBody>
      <dsp:txXfrm>
        <a:off x="2346706" y="2156184"/>
        <a:ext cx="1028965" cy="951794"/>
      </dsp:txXfrm>
    </dsp:sp>
    <dsp:sp modelId="{534D0743-EAAB-4C19-8489-F705A666DBF5}">
      <dsp:nvSpPr>
        <dsp:cNvPr id="0" name=""/>
        <dsp:cNvSpPr/>
      </dsp:nvSpPr>
      <dsp:spPr>
        <a:xfrm>
          <a:off x="2472448" y="474475"/>
          <a:ext cx="1455175" cy="1346040"/>
        </a:xfrm>
        <a:prstGeom prst="ellipse">
          <a:avLst/>
        </a:prstGeom>
        <a:solidFill>
          <a:srgbClr val="006E61">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711200">
            <a:lnSpc>
              <a:spcPct val="90000"/>
            </a:lnSpc>
            <a:spcBef>
              <a:spcPct val="0"/>
            </a:spcBef>
            <a:spcAft>
              <a:spcPct val="35000"/>
            </a:spcAft>
            <a:buNone/>
          </a:pPr>
          <a:r>
            <a:rPr lang="en-US" sz="1600" kern="1200"/>
            <a:t>4</a:t>
          </a:r>
          <a:r>
            <a:rPr lang="en-US" sz="1600" kern="1200" baseline="30000"/>
            <a:t>th</a:t>
          </a:r>
          <a:r>
            <a:rPr lang="en-US" sz="1600" kern="1200"/>
            <a:t> Tech Revolution</a:t>
          </a:r>
        </a:p>
      </dsp:txBody>
      <dsp:txXfrm>
        <a:off x="2685553" y="671598"/>
        <a:ext cx="1028965" cy="9517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D268F-6FA9-4627-BA8A-4540FC932BCC}">
      <dsp:nvSpPr>
        <dsp:cNvPr id="0" name=""/>
        <dsp:cNvSpPr/>
      </dsp:nvSpPr>
      <dsp:spPr>
        <a:xfrm rot="21300000">
          <a:off x="15423" y="987836"/>
          <a:ext cx="5117801" cy="577368"/>
        </a:xfrm>
        <a:prstGeom prst="mathMinus">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8BEFC5-11E9-4E4A-BFAB-F7BF18BBFBD5}">
      <dsp:nvSpPr>
        <dsp:cNvPr id="0" name=""/>
        <dsp:cNvSpPr/>
      </dsp:nvSpPr>
      <dsp:spPr>
        <a:xfrm>
          <a:off x="617837" y="127652"/>
          <a:ext cx="1544594" cy="1021216"/>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2D98F3-5480-449F-AB86-F10B906E6BA4}">
      <dsp:nvSpPr>
        <dsp:cNvPr id="0" name=""/>
        <dsp:cNvSpPr/>
      </dsp:nvSpPr>
      <dsp:spPr>
        <a:xfrm>
          <a:off x="2728783" y="0"/>
          <a:ext cx="1647567" cy="1072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Top Down: Leadership long-term vision</a:t>
          </a:r>
        </a:p>
      </dsp:txBody>
      <dsp:txXfrm>
        <a:off x="2728783" y="0"/>
        <a:ext cx="1647567" cy="1072277"/>
      </dsp:txXfrm>
    </dsp:sp>
    <dsp:sp modelId="{3751450A-8610-4F45-817A-4F3459615F65}">
      <dsp:nvSpPr>
        <dsp:cNvPr id="0" name=""/>
        <dsp:cNvSpPr/>
      </dsp:nvSpPr>
      <dsp:spPr>
        <a:xfrm>
          <a:off x="2986215" y="1404173"/>
          <a:ext cx="1544594" cy="1021216"/>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D8B875-9320-4FE1-B53F-E587C0F2DC07}">
      <dsp:nvSpPr>
        <dsp:cNvPr id="0" name=""/>
        <dsp:cNvSpPr/>
      </dsp:nvSpPr>
      <dsp:spPr>
        <a:xfrm>
          <a:off x="772297" y="1480764"/>
          <a:ext cx="1647567" cy="1072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Bottom Up:</a:t>
          </a:r>
        </a:p>
        <a:p>
          <a:pPr marL="0" lvl="0" indent="0" algn="ctr" defTabSz="622300">
            <a:lnSpc>
              <a:spcPct val="90000"/>
            </a:lnSpc>
            <a:spcBef>
              <a:spcPct val="0"/>
            </a:spcBef>
            <a:spcAft>
              <a:spcPct val="35000"/>
            </a:spcAft>
            <a:buNone/>
          </a:pPr>
          <a:r>
            <a:rPr lang="en-US" sz="1400" kern="1200" dirty="0"/>
            <a:t>Continuous improvement culture</a:t>
          </a:r>
        </a:p>
      </dsp:txBody>
      <dsp:txXfrm>
        <a:off x="772297" y="1480764"/>
        <a:ext cx="1647567" cy="10722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B2434-5A65-438A-A4E9-F5D3CF5E280D}">
      <dsp:nvSpPr>
        <dsp:cNvPr id="0" name=""/>
        <dsp:cNvSpPr/>
      </dsp:nvSpPr>
      <dsp:spPr>
        <a:xfrm rot="5400000">
          <a:off x="174" y="1016114"/>
          <a:ext cx="2267581" cy="2267929"/>
        </a:xfrm>
        <a:prstGeom prst="blockArc">
          <a:avLst>
            <a:gd name="adj1" fmla="val 13500000"/>
            <a:gd name="adj2" fmla="val 18900000"/>
            <a:gd name="adj3" fmla="val 496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82334F-C8CA-4F7F-8E90-24FF62357FF1}">
      <dsp:nvSpPr>
        <dsp:cNvPr id="0" name=""/>
        <dsp:cNvSpPr/>
      </dsp:nvSpPr>
      <dsp:spPr>
        <a:xfrm rot="16200000">
          <a:off x="2333980" y="1016114"/>
          <a:ext cx="2267581" cy="2267929"/>
        </a:xfrm>
        <a:prstGeom prst="blockArc">
          <a:avLst>
            <a:gd name="adj1" fmla="val 13500000"/>
            <a:gd name="adj2" fmla="val 18900000"/>
            <a:gd name="adj3" fmla="val 4960"/>
          </a:avLst>
        </a:prstGeom>
        <a:solidFill>
          <a:schemeClr val="accent1">
            <a:shade val="80000"/>
            <a:hueOff val="-117855"/>
            <a:satOff val="-29384"/>
            <a:lumOff val="144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DDB888-D34B-4AA9-ACDA-F48411A6DDA4}">
      <dsp:nvSpPr>
        <dsp:cNvPr id="0" name=""/>
        <dsp:cNvSpPr/>
      </dsp:nvSpPr>
      <dsp:spPr>
        <a:xfrm>
          <a:off x="2602115" y="2986033"/>
          <a:ext cx="1721705" cy="453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2602115" y="2986033"/>
        <a:ext cx="1721705" cy="453661"/>
      </dsp:txXfrm>
    </dsp:sp>
    <dsp:sp modelId="{759D6D17-CFDE-40B8-B4F3-2243C0CE0681}">
      <dsp:nvSpPr>
        <dsp:cNvPr id="0" name=""/>
        <dsp:cNvSpPr/>
      </dsp:nvSpPr>
      <dsp:spPr>
        <a:xfrm rot="5400000">
          <a:off x="2261242" y="1016114"/>
          <a:ext cx="2267581" cy="2267929"/>
        </a:xfrm>
        <a:prstGeom prst="blockArc">
          <a:avLst>
            <a:gd name="adj1" fmla="val 13500000"/>
            <a:gd name="adj2" fmla="val 18900000"/>
            <a:gd name="adj3" fmla="val 4960"/>
          </a:avLst>
        </a:prstGeom>
        <a:solidFill>
          <a:schemeClr val="accent1">
            <a:shade val="80000"/>
            <a:hueOff val="-235710"/>
            <a:satOff val="-58767"/>
            <a:lumOff val="28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719027-A664-4BAA-A410-92F4B53B2353}">
      <dsp:nvSpPr>
        <dsp:cNvPr id="0" name=""/>
        <dsp:cNvSpPr/>
      </dsp:nvSpPr>
      <dsp:spPr>
        <a:xfrm rot="16200000">
          <a:off x="4594362" y="1016114"/>
          <a:ext cx="2267581" cy="2267929"/>
        </a:xfrm>
        <a:prstGeom prst="blockArc">
          <a:avLst>
            <a:gd name="adj1" fmla="val 13500000"/>
            <a:gd name="adj2" fmla="val 18900000"/>
            <a:gd name="adj3" fmla="val 4960"/>
          </a:avLst>
        </a:prstGeom>
        <a:solidFill>
          <a:schemeClr val="accent1">
            <a:shade val="80000"/>
            <a:hueOff val="-353565"/>
            <a:satOff val="-88151"/>
            <a:lumOff val="433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8764EE-AE4B-4383-8896-240746762BB2}">
      <dsp:nvSpPr>
        <dsp:cNvPr id="0" name=""/>
        <dsp:cNvSpPr/>
      </dsp:nvSpPr>
      <dsp:spPr>
        <a:xfrm>
          <a:off x="4697119" y="2986033"/>
          <a:ext cx="1721705" cy="453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4697119" y="2986033"/>
        <a:ext cx="1721705" cy="453661"/>
      </dsp:txXfrm>
    </dsp:sp>
    <dsp:sp modelId="{303AA4A9-E030-41A6-852A-9DB01ECC7A1B}">
      <dsp:nvSpPr>
        <dsp:cNvPr id="0" name=""/>
        <dsp:cNvSpPr/>
      </dsp:nvSpPr>
      <dsp:spPr>
        <a:xfrm>
          <a:off x="2546792" y="1666954"/>
          <a:ext cx="1038952" cy="1038952"/>
        </a:xfrm>
        <a:prstGeom prst="ellipse">
          <a:avLst/>
        </a:prstGeom>
        <a:solidFill>
          <a:schemeClr val="accent1">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Eco-system</a:t>
          </a:r>
        </a:p>
      </dsp:txBody>
      <dsp:txXfrm>
        <a:off x="2691871" y="1789469"/>
        <a:ext cx="599035" cy="793922"/>
      </dsp:txXfrm>
    </dsp:sp>
    <dsp:sp modelId="{AA4FCA4B-3D9B-413E-B39E-C64A93266C79}">
      <dsp:nvSpPr>
        <dsp:cNvPr id="0" name=""/>
        <dsp:cNvSpPr/>
      </dsp:nvSpPr>
      <dsp:spPr>
        <a:xfrm>
          <a:off x="3295587" y="1666954"/>
          <a:ext cx="1038952" cy="1038952"/>
        </a:xfrm>
        <a:prstGeom prst="ellipse">
          <a:avLst/>
        </a:prstGeom>
        <a:solidFill>
          <a:schemeClr val="accent1">
            <a:shade val="80000"/>
            <a:alpha val="50000"/>
            <a:hueOff val="-88391"/>
            <a:satOff val="-22038"/>
            <a:lumOff val="108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Culture</a:t>
          </a:r>
          <a:endParaRPr lang="en-US" sz="1200" kern="1200" dirty="0"/>
        </a:p>
      </dsp:txBody>
      <dsp:txXfrm>
        <a:off x="3590424" y="1789469"/>
        <a:ext cx="599035" cy="793922"/>
      </dsp:txXfrm>
    </dsp:sp>
    <dsp:sp modelId="{C8581983-7E42-4189-99EF-77E11230E0AC}">
      <dsp:nvSpPr>
        <dsp:cNvPr id="0" name=""/>
        <dsp:cNvSpPr/>
      </dsp:nvSpPr>
      <dsp:spPr>
        <a:xfrm>
          <a:off x="759957" y="1495925"/>
          <a:ext cx="970189" cy="970106"/>
        </a:xfrm>
        <a:prstGeom prst="ellipse">
          <a:avLst/>
        </a:prstGeom>
        <a:solidFill>
          <a:schemeClr val="accent1">
            <a:shade val="80000"/>
            <a:alpha val="50000"/>
            <a:hueOff val="-176782"/>
            <a:satOff val="-44076"/>
            <a:lumOff val="216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Strategies, policies, actions</a:t>
          </a:r>
        </a:p>
      </dsp:txBody>
      <dsp:txXfrm>
        <a:off x="902038" y="1637994"/>
        <a:ext cx="686027" cy="685968"/>
      </dsp:txXfrm>
    </dsp:sp>
    <dsp:sp modelId="{EC853AA3-56F0-42F2-81D3-C0EDC251A5F7}">
      <dsp:nvSpPr>
        <dsp:cNvPr id="0" name=""/>
        <dsp:cNvSpPr/>
      </dsp:nvSpPr>
      <dsp:spPr>
        <a:xfrm>
          <a:off x="402138" y="2307029"/>
          <a:ext cx="476419" cy="476362"/>
        </a:xfrm>
        <a:prstGeom prst="ellipse">
          <a:avLst/>
        </a:prstGeom>
        <a:solidFill>
          <a:schemeClr val="accent1">
            <a:shade val="80000"/>
            <a:alpha val="50000"/>
            <a:hueOff val="-265174"/>
            <a:satOff val="-66113"/>
            <a:lumOff val="325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4D1650C-5195-4788-ADA5-9DBFEAEF8342}">
      <dsp:nvSpPr>
        <dsp:cNvPr id="0" name=""/>
        <dsp:cNvSpPr/>
      </dsp:nvSpPr>
      <dsp:spPr>
        <a:xfrm>
          <a:off x="1783551" y="1714794"/>
          <a:ext cx="277124" cy="277191"/>
        </a:xfrm>
        <a:prstGeom prst="ellipse">
          <a:avLst/>
        </a:prstGeom>
        <a:solidFill>
          <a:schemeClr val="accent1">
            <a:shade val="80000"/>
            <a:alpha val="50000"/>
            <a:hueOff val="-353565"/>
            <a:satOff val="-88151"/>
            <a:lumOff val="433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B45A309-8AEC-4370-AA35-97B04E3E52F1}">
      <dsp:nvSpPr>
        <dsp:cNvPr id="0" name=""/>
        <dsp:cNvSpPr/>
      </dsp:nvSpPr>
      <dsp:spPr>
        <a:xfrm>
          <a:off x="4892690" y="1484975"/>
          <a:ext cx="1324388" cy="1324149"/>
        </a:xfrm>
        <a:prstGeom prst="ellipse">
          <a:avLst/>
        </a:prstGeom>
        <a:solidFill>
          <a:schemeClr val="accent1">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Research outcomes</a:t>
          </a:r>
        </a:p>
      </dsp:txBody>
      <dsp:txXfrm>
        <a:off x="5086642" y="1678892"/>
        <a:ext cx="936484" cy="936315"/>
      </dsp:txXfrm>
    </dsp:sp>
    <dsp:sp modelId="{E04AD135-B5FF-478B-97E8-298172618245}">
      <dsp:nvSpPr>
        <dsp:cNvPr id="0" name=""/>
        <dsp:cNvSpPr/>
      </dsp:nvSpPr>
      <dsp:spPr>
        <a:xfrm>
          <a:off x="426137" y="2986033"/>
          <a:ext cx="1721705" cy="453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426137" y="2986033"/>
        <a:ext cx="1721705" cy="4536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459EE-FEA5-41BB-94AB-67BCD8053FCB}">
      <dsp:nvSpPr>
        <dsp:cNvPr id="0" name=""/>
        <dsp:cNvSpPr/>
      </dsp:nvSpPr>
      <dsp:spPr>
        <a:xfrm>
          <a:off x="2333536" y="1313289"/>
          <a:ext cx="1008797" cy="10087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Mission</a:t>
          </a:r>
        </a:p>
      </dsp:txBody>
      <dsp:txXfrm>
        <a:off x="2481271" y="1461024"/>
        <a:ext cx="713327" cy="713327"/>
      </dsp:txXfrm>
    </dsp:sp>
    <dsp:sp modelId="{9B7725E1-97E7-4F3B-9ECE-8BDE1FB370C8}">
      <dsp:nvSpPr>
        <dsp:cNvPr id="0" name=""/>
        <dsp:cNvSpPr/>
      </dsp:nvSpPr>
      <dsp:spPr>
        <a:xfrm rot="16200000">
          <a:off x="2686479" y="1145837"/>
          <a:ext cx="302911" cy="31992"/>
        </a:xfrm>
        <a:custGeom>
          <a:avLst/>
          <a:gdLst/>
          <a:ahLst/>
          <a:cxnLst/>
          <a:rect l="0" t="0" r="0" b="0"/>
          <a:pathLst>
            <a:path>
              <a:moveTo>
                <a:pt x="0" y="15996"/>
              </a:moveTo>
              <a:lnTo>
                <a:pt x="302911" y="159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30362" y="1154260"/>
        <a:ext cx="15145" cy="15145"/>
      </dsp:txXfrm>
    </dsp:sp>
    <dsp:sp modelId="{FAF09B0D-65BD-4BC3-9699-00D90AA2C103}">
      <dsp:nvSpPr>
        <dsp:cNvPr id="0" name=""/>
        <dsp:cNvSpPr/>
      </dsp:nvSpPr>
      <dsp:spPr>
        <a:xfrm>
          <a:off x="2333536" y="1580"/>
          <a:ext cx="1008797" cy="10087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Society/Board</a:t>
          </a:r>
        </a:p>
      </dsp:txBody>
      <dsp:txXfrm>
        <a:off x="2481271" y="149315"/>
        <a:ext cx="713327" cy="713327"/>
      </dsp:txXfrm>
    </dsp:sp>
    <dsp:sp modelId="{233C0A69-2935-4708-B0C5-92D5F0F44C94}">
      <dsp:nvSpPr>
        <dsp:cNvPr id="0" name=""/>
        <dsp:cNvSpPr/>
      </dsp:nvSpPr>
      <dsp:spPr>
        <a:xfrm rot="19800000">
          <a:off x="3254465" y="1473764"/>
          <a:ext cx="302911" cy="31992"/>
        </a:xfrm>
        <a:custGeom>
          <a:avLst/>
          <a:gdLst/>
          <a:ahLst/>
          <a:cxnLst/>
          <a:rect l="0" t="0" r="0" b="0"/>
          <a:pathLst>
            <a:path>
              <a:moveTo>
                <a:pt x="0" y="15996"/>
              </a:moveTo>
              <a:lnTo>
                <a:pt x="302911" y="159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98348" y="1482188"/>
        <a:ext cx="15145" cy="15145"/>
      </dsp:txXfrm>
    </dsp:sp>
    <dsp:sp modelId="{8FD19C55-8A7C-4E47-A28C-3776237B7696}">
      <dsp:nvSpPr>
        <dsp:cNvPr id="0" name=""/>
        <dsp:cNvSpPr/>
      </dsp:nvSpPr>
      <dsp:spPr>
        <a:xfrm>
          <a:off x="3469509" y="657435"/>
          <a:ext cx="1008797" cy="10087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Management</a:t>
          </a:r>
        </a:p>
      </dsp:txBody>
      <dsp:txXfrm>
        <a:off x="3617244" y="805170"/>
        <a:ext cx="713327" cy="713327"/>
      </dsp:txXfrm>
    </dsp:sp>
    <dsp:sp modelId="{8255B6A0-FC3B-47A0-B993-D65844BC7FD8}">
      <dsp:nvSpPr>
        <dsp:cNvPr id="0" name=""/>
        <dsp:cNvSpPr/>
      </dsp:nvSpPr>
      <dsp:spPr>
        <a:xfrm rot="1800000">
          <a:off x="3254465" y="2129619"/>
          <a:ext cx="302911" cy="31992"/>
        </a:xfrm>
        <a:custGeom>
          <a:avLst/>
          <a:gdLst/>
          <a:ahLst/>
          <a:cxnLst/>
          <a:rect l="0" t="0" r="0" b="0"/>
          <a:pathLst>
            <a:path>
              <a:moveTo>
                <a:pt x="0" y="15996"/>
              </a:moveTo>
              <a:lnTo>
                <a:pt x="302911" y="159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98348" y="2138042"/>
        <a:ext cx="15145" cy="15145"/>
      </dsp:txXfrm>
    </dsp:sp>
    <dsp:sp modelId="{29EDB45C-C188-4BF7-9EC7-E93418412AE4}">
      <dsp:nvSpPr>
        <dsp:cNvPr id="0" name=""/>
        <dsp:cNvSpPr/>
      </dsp:nvSpPr>
      <dsp:spPr>
        <a:xfrm>
          <a:off x="3469509" y="1969143"/>
          <a:ext cx="1008797" cy="10087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Faculty and Staff</a:t>
          </a:r>
        </a:p>
      </dsp:txBody>
      <dsp:txXfrm>
        <a:off x="3617244" y="2116878"/>
        <a:ext cx="713327" cy="713327"/>
      </dsp:txXfrm>
    </dsp:sp>
    <dsp:sp modelId="{759393DF-2330-4569-9758-5E9D68B8F8C1}">
      <dsp:nvSpPr>
        <dsp:cNvPr id="0" name=""/>
        <dsp:cNvSpPr/>
      </dsp:nvSpPr>
      <dsp:spPr>
        <a:xfrm rot="5400000">
          <a:off x="2686479" y="2457546"/>
          <a:ext cx="302911" cy="31992"/>
        </a:xfrm>
        <a:custGeom>
          <a:avLst/>
          <a:gdLst/>
          <a:ahLst/>
          <a:cxnLst/>
          <a:rect l="0" t="0" r="0" b="0"/>
          <a:pathLst>
            <a:path>
              <a:moveTo>
                <a:pt x="0" y="15996"/>
              </a:moveTo>
              <a:lnTo>
                <a:pt x="302911" y="159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30362" y="2465969"/>
        <a:ext cx="15145" cy="15145"/>
      </dsp:txXfrm>
    </dsp:sp>
    <dsp:sp modelId="{65CB6ACD-D0E8-476B-826D-B2CB80456716}">
      <dsp:nvSpPr>
        <dsp:cNvPr id="0" name=""/>
        <dsp:cNvSpPr/>
      </dsp:nvSpPr>
      <dsp:spPr>
        <a:xfrm>
          <a:off x="2333536" y="2624998"/>
          <a:ext cx="1008797" cy="10087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Students and Parents</a:t>
          </a:r>
        </a:p>
      </dsp:txBody>
      <dsp:txXfrm>
        <a:off x="2481271" y="2772733"/>
        <a:ext cx="713327" cy="713327"/>
      </dsp:txXfrm>
    </dsp:sp>
    <dsp:sp modelId="{C371F8F0-2D8A-4AF5-91B0-2A866B2D282D}">
      <dsp:nvSpPr>
        <dsp:cNvPr id="0" name=""/>
        <dsp:cNvSpPr/>
      </dsp:nvSpPr>
      <dsp:spPr>
        <a:xfrm rot="9000000">
          <a:off x="2118492" y="2129619"/>
          <a:ext cx="302911" cy="31992"/>
        </a:xfrm>
        <a:custGeom>
          <a:avLst/>
          <a:gdLst/>
          <a:ahLst/>
          <a:cxnLst/>
          <a:rect l="0" t="0" r="0" b="0"/>
          <a:pathLst>
            <a:path>
              <a:moveTo>
                <a:pt x="0" y="15996"/>
              </a:moveTo>
              <a:lnTo>
                <a:pt x="302911" y="159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262375" y="2138042"/>
        <a:ext cx="15145" cy="15145"/>
      </dsp:txXfrm>
    </dsp:sp>
    <dsp:sp modelId="{3FE9A236-1824-4D64-B3AC-BDCA3C414BDC}">
      <dsp:nvSpPr>
        <dsp:cNvPr id="0" name=""/>
        <dsp:cNvSpPr/>
      </dsp:nvSpPr>
      <dsp:spPr>
        <a:xfrm>
          <a:off x="1197563" y="1969143"/>
          <a:ext cx="1008797" cy="10087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Employers</a:t>
          </a:r>
        </a:p>
      </dsp:txBody>
      <dsp:txXfrm>
        <a:off x="1345298" y="2116878"/>
        <a:ext cx="713327" cy="713327"/>
      </dsp:txXfrm>
    </dsp:sp>
    <dsp:sp modelId="{ACCCA3BF-4AF2-48EF-BFF1-F41BC43F1AE5}">
      <dsp:nvSpPr>
        <dsp:cNvPr id="0" name=""/>
        <dsp:cNvSpPr/>
      </dsp:nvSpPr>
      <dsp:spPr>
        <a:xfrm rot="12600000">
          <a:off x="2118492" y="1473764"/>
          <a:ext cx="302911" cy="31992"/>
        </a:xfrm>
        <a:custGeom>
          <a:avLst/>
          <a:gdLst/>
          <a:ahLst/>
          <a:cxnLst/>
          <a:rect l="0" t="0" r="0" b="0"/>
          <a:pathLst>
            <a:path>
              <a:moveTo>
                <a:pt x="0" y="15996"/>
              </a:moveTo>
              <a:lnTo>
                <a:pt x="302911" y="159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262375" y="1482188"/>
        <a:ext cx="15145" cy="15145"/>
      </dsp:txXfrm>
    </dsp:sp>
    <dsp:sp modelId="{FE71B1E6-CAEF-4FE4-8232-0A6C6BC04462}">
      <dsp:nvSpPr>
        <dsp:cNvPr id="0" name=""/>
        <dsp:cNvSpPr/>
      </dsp:nvSpPr>
      <dsp:spPr>
        <a:xfrm>
          <a:off x="1197563" y="657435"/>
          <a:ext cx="1008797" cy="10087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Community</a:t>
          </a:r>
        </a:p>
      </dsp:txBody>
      <dsp:txXfrm>
        <a:off x="1345298" y="805170"/>
        <a:ext cx="713327" cy="7133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64A17-D09A-4905-A27B-7B08439964B9}">
      <dsp:nvSpPr>
        <dsp:cNvPr id="0" name=""/>
        <dsp:cNvSpPr/>
      </dsp:nvSpPr>
      <dsp:spPr>
        <a:xfrm>
          <a:off x="37" y="298834"/>
          <a:ext cx="3571315" cy="892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a:t>2013</a:t>
          </a:r>
        </a:p>
      </dsp:txBody>
      <dsp:txXfrm>
        <a:off x="37" y="298834"/>
        <a:ext cx="3571315" cy="892800"/>
      </dsp:txXfrm>
    </dsp:sp>
    <dsp:sp modelId="{6A350E7F-A4AE-4F3E-AFA3-FE59A6508700}">
      <dsp:nvSpPr>
        <dsp:cNvPr id="0" name=""/>
        <dsp:cNvSpPr/>
      </dsp:nvSpPr>
      <dsp:spPr>
        <a:xfrm>
          <a:off x="37" y="1191635"/>
          <a:ext cx="3571315" cy="212737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ctr" defTabSz="1377950">
            <a:lnSpc>
              <a:spcPct val="90000"/>
            </a:lnSpc>
            <a:spcBef>
              <a:spcPct val="0"/>
            </a:spcBef>
            <a:spcAft>
              <a:spcPct val="15000"/>
            </a:spcAft>
            <a:buFontTx/>
            <a:buNone/>
          </a:pPr>
          <a:r>
            <a:rPr lang="en-US" sz="3100" kern="1200" dirty="0"/>
            <a:t>Eligibility Criteria</a:t>
          </a:r>
        </a:p>
      </dsp:txBody>
      <dsp:txXfrm>
        <a:off x="37" y="1191635"/>
        <a:ext cx="3571315" cy="2127375"/>
      </dsp:txXfrm>
    </dsp:sp>
    <dsp:sp modelId="{292C4E5D-39A3-4FFB-8FDB-20D08DAA5CA1}">
      <dsp:nvSpPr>
        <dsp:cNvPr id="0" name=""/>
        <dsp:cNvSpPr/>
      </dsp:nvSpPr>
      <dsp:spPr>
        <a:xfrm>
          <a:off x="4071336" y="298834"/>
          <a:ext cx="3571315" cy="892800"/>
        </a:xfrm>
        <a:prstGeom prst="rect">
          <a:avLst/>
        </a:prstGeom>
        <a:solidFill>
          <a:schemeClr val="accent2">
            <a:hueOff val="-3369231"/>
            <a:satOff val="35060"/>
            <a:lumOff val="-5491"/>
            <a:alphaOff val="0"/>
          </a:schemeClr>
        </a:solidFill>
        <a:ln w="12700" cap="flat" cmpd="sng" algn="ctr">
          <a:solidFill>
            <a:schemeClr val="accent2">
              <a:hueOff val="-3369231"/>
              <a:satOff val="35060"/>
              <a:lumOff val="-54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a:t>2020</a:t>
          </a:r>
        </a:p>
      </dsp:txBody>
      <dsp:txXfrm>
        <a:off x="4071336" y="298834"/>
        <a:ext cx="3571315" cy="892800"/>
      </dsp:txXfrm>
    </dsp:sp>
    <dsp:sp modelId="{0FDB3C0E-8F66-4135-A010-7A03A219EBE0}">
      <dsp:nvSpPr>
        <dsp:cNvPr id="0" name=""/>
        <dsp:cNvSpPr/>
      </dsp:nvSpPr>
      <dsp:spPr>
        <a:xfrm>
          <a:off x="4071336" y="1191635"/>
          <a:ext cx="3571315" cy="2127375"/>
        </a:xfrm>
        <a:prstGeom prst="rect">
          <a:avLst/>
        </a:prstGeom>
        <a:solidFill>
          <a:schemeClr val="accent2">
            <a:tint val="40000"/>
            <a:alpha val="90000"/>
            <a:hueOff val="-4700112"/>
            <a:satOff val="19004"/>
            <a:lumOff val="1042"/>
            <a:alphaOff val="0"/>
          </a:schemeClr>
        </a:solidFill>
        <a:ln w="12700" cap="flat" cmpd="sng" algn="ctr">
          <a:solidFill>
            <a:schemeClr val="accent2">
              <a:tint val="40000"/>
              <a:alpha val="90000"/>
              <a:hueOff val="-4700112"/>
              <a:satOff val="19004"/>
              <a:lumOff val="10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ctr" defTabSz="1377950">
            <a:lnSpc>
              <a:spcPct val="90000"/>
            </a:lnSpc>
            <a:spcBef>
              <a:spcPct val="0"/>
            </a:spcBef>
            <a:spcAft>
              <a:spcPct val="15000"/>
            </a:spcAft>
            <a:buNone/>
          </a:pPr>
          <a:r>
            <a:rPr lang="en-US" sz="3100" kern="1200" dirty="0"/>
            <a:t>Guiding Principles + Eligibility Procedures</a:t>
          </a:r>
        </a:p>
        <a:p>
          <a:pPr marL="285750" lvl="1" indent="-285750" algn="ctr" defTabSz="1377950">
            <a:lnSpc>
              <a:spcPct val="90000"/>
            </a:lnSpc>
            <a:spcBef>
              <a:spcPct val="0"/>
            </a:spcBef>
            <a:spcAft>
              <a:spcPct val="15000"/>
            </a:spcAft>
            <a:buFontTx/>
            <a:buNone/>
          </a:pPr>
          <a:r>
            <a:rPr lang="en-US" sz="3100" i="1" kern="1200" dirty="0"/>
            <a:t>(work in progress)</a:t>
          </a:r>
        </a:p>
      </dsp:txBody>
      <dsp:txXfrm>
        <a:off x="4071336" y="1191635"/>
        <a:ext cx="3571315" cy="21273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A6331-32C8-4777-8AC1-C0003F4BC749}">
      <dsp:nvSpPr>
        <dsp:cNvPr id="0" name=""/>
        <dsp:cNvSpPr/>
      </dsp:nvSpPr>
      <dsp:spPr>
        <a:xfrm>
          <a:off x="0" y="2175669"/>
          <a:ext cx="7886700"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C380AA01-5CA1-4807-81F5-A5583DCE65EE}">
      <dsp:nvSpPr>
        <dsp:cNvPr id="0" name=""/>
        <dsp:cNvSpPr/>
      </dsp:nvSpPr>
      <dsp:spPr>
        <a:xfrm rot="8100000">
          <a:off x="70998" y="501406"/>
          <a:ext cx="319993" cy="319993"/>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9FC159-23C0-4E0F-B433-D4E691C2F454}">
      <dsp:nvSpPr>
        <dsp:cNvPr id="0" name=""/>
        <dsp:cNvSpPr/>
      </dsp:nvSpPr>
      <dsp:spPr>
        <a:xfrm>
          <a:off x="106547" y="536955"/>
          <a:ext cx="248896" cy="24889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77A7D7E-F2D0-4EFC-BBFF-C3B9F657276A}">
      <dsp:nvSpPr>
        <dsp:cNvPr id="0" name=""/>
        <dsp:cNvSpPr/>
      </dsp:nvSpPr>
      <dsp:spPr>
        <a:xfrm>
          <a:off x="457264" y="887672"/>
          <a:ext cx="2623375"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t>Last EA under 2013 standards accepted</a:t>
          </a:r>
        </a:p>
      </dsp:txBody>
      <dsp:txXfrm>
        <a:off x="457264" y="887672"/>
        <a:ext cx="2623375" cy="1287996"/>
      </dsp:txXfrm>
    </dsp:sp>
    <dsp:sp modelId="{80DF3996-3EE7-4D1F-AD42-C9038D53EAAA}">
      <dsp:nvSpPr>
        <dsp:cNvPr id="0" name=""/>
        <dsp:cNvSpPr/>
      </dsp:nvSpPr>
      <dsp:spPr>
        <a:xfrm>
          <a:off x="457264" y="435133"/>
          <a:ext cx="2623375"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t>Apr. 2021</a:t>
          </a:r>
        </a:p>
      </dsp:txBody>
      <dsp:txXfrm>
        <a:off x="457264" y="435133"/>
        <a:ext cx="2623375" cy="452539"/>
      </dsp:txXfrm>
    </dsp:sp>
    <dsp:sp modelId="{86242C7D-C018-4475-A0E6-7EAA8D21BAA3}">
      <dsp:nvSpPr>
        <dsp:cNvPr id="0" name=""/>
        <dsp:cNvSpPr/>
      </dsp:nvSpPr>
      <dsp:spPr>
        <a:xfrm>
          <a:off x="230995" y="887672"/>
          <a:ext cx="0" cy="1287996"/>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BDCEA8D-0CD5-4C16-BCC3-C03B16515F33}">
      <dsp:nvSpPr>
        <dsp:cNvPr id="0" name=""/>
        <dsp:cNvSpPr/>
      </dsp:nvSpPr>
      <dsp:spPr>
        <a:xfrm>
          <a:off x="190266" y="2134940"/>
          <a:ext cx="81457" cy="81457"/>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38126F-C41D-4D30-9014-4C56C9EF17AC}">
      <dsp:nvSpPr>
        <dsp:cNvPr id="0" name=""/>
        <dsp:cNvSpPr/>
      </dsp:nvSpPr>
      <dsp:spPr>
        <a:xfrm rot="18900000">
          <a:off x="66272" y="3529937"/>
          <a:ext cx="319993" cy="319993"/>
        </a:xfrm>
        <a:prstGeom prst="teardrop">
          <a:avLst>
            <a:gd name="adj" fmla="val 115000"/>
          </a:avLst>
        </a:prstGeom>
        <a:solidFill>
          <a:schemeClr val="accent2">
            <a:hueOff val="-1123077"/>
            <a:satOff val="11687"/>
            <a:lumOff val="-1830"/>
            <a:alphaOff val="0"/>
          </a:schemeClr>
        </a:solidFill>
        <a:ln w="12700" cap="flat" cmpd="sng" algn="ctr">
          <a:solidFill>
            <a:schemeClr val="accent2">
              <a:hueOff val="-1123077"/>
              <a:satOff val="11687"/>
              <a:lumOff val="-18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8E97A3-B891-42DA-A51E-0F19553FB97D}">
      <dsp:nvSpPr>
        <dsp:cNvPr id="0" name=""/>
        <dsp:cNvSpPr/>
      </dsp:nvSpPr>
      <dsp:spPr>
        <a:xfrm>
          <a:off x="101821" y="3565486"/>
          <a:ext cx="248896" cy="24889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F5C0539-061A-45D2-9F50-2D5F48EAC922}">
      <dsp:nvSpPr>
        <dsp:cNvPr id="0" name=""/>
        <dsp:cNvSpPr/>
      </dsp:nvSpPr>
      <dsp:spPr>
        <a:xfrm>
          <a:off x="494067" y="2189317"/>
          <a:ext cx="2623375"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dirty="0"/>
            <a:t>Last 2013 Initial Self-Evaluation Report (</a:t>
          </a:r>
          <a:r>
            <a:rPr lang="en-US" sz="1300" kern="1200" dirty="0" err="1"/>
            <a:t>iSER</a:t>
          </a:r>
          <a:r>
            <a:rPr lang="en-US" sz="1300" kern="1200" dirty="0"/>
            <a:t>)/ Standards Alignment Plan (SAP) under 2013 standards accepted</a:t>
          </a:r>
        </a:p>
      </dsp:txBody>
      <dsp:txXfrm>
        <a:off x="494067" y="2189317"/>
        <a:ext cx="2623375" cy="1287996"/>
      </dsp:txXfrm>
    </dsp:sp>
    <dsp:sp modelId="{1BB61E49-B9BF-4674-A3B5-5E5AE8C5565E}">
      <dsp:nvSpPr>
        <dsp:cNvPr id="0" name=""/>
        <dsp:cNvSpPr/>
      </dsp:nvSpPr>
      <dsp:spPr>
        <a:xfrm>
          <a:off x="494067" y="3477313"/>
          <a:ext cx="2623375"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t>Apr. 2021</a:t>
          </a:r>
        </a:p>
      </dsp:txBody>
      <dsp:txXfrm>
        <a:off x="494067" y="3477313"/>
        <a:ext cx="2623375" cy="452539"/>
      </dsp:txXfrm>
    </dsp:sp>
    <dsp:sp modelId="{B7CC8745-EAD2-478D-941A-56EB4B6CED71}">
      <dsp:nvSpPr>
        <dsp:cNvPr id="0" name=""/>
        <dsp:cNvSpPr/>
      </dsp:nvSpPr>
      <dsp:spPr>
        <a:xfrm>
          <a:off x="226864" y="2155202"/>
          <a:ext cx="0" cy="1287996"/>
        </a:xfrm>
        <a:prstGeom prst="line">
          <a:avLst/>
        </a:prstGeom>
        <a:noFill/>
        <a:ln w="12700" cap="flat" cmpd="sng" algn="ctr">
          <a:solidFill>
            <a:schemeClr val="accent2">
              <a:hueOff val="-1123077"/>
              <a:satOff val="11687"/>
              <a:lumOff val="-1830"/>
              <a:alphaOff val="0"/>
            </a:schemeClr>
          </a:solidFill>
          <a:prstDash val="dash"/>
          <a:miter lim="800000"/>
        </a:ln>
        <a:effectLst/>
      </dsp:spPr>
      <dsp:style>
        <a:lnRef idx="1">
          <a:scrgbClr r="0" g="0" b="0"/>
        </a:lnRef>
        <a:fillRef idx="0">
          <a:scrgbClr r="0" g="0" b="0"/>
        </a:fillRef>
        <a:effectRef idx="0">
          <a:scrgbClr r="0" g="0" b="0"/>
        </a:effectRef>
        <a:fontRef idx="minor"/>
      </dsp:style>
    </dsp:sp>
    <dsp:sp modelId="{8CF14334-244B-472B-AB3E-8BF9D4B0F26E}">
      <dsp:nvSpPr>
        <dsp:cNvPr id="0" name=""/>
        <dsp:cNvSpPr/>
      </dsp:nvSpPr>
      <dsp:spPr>
        <a:xfrm>
          <a:off x="186135" y="2114474"/>
          <a:ext cx="81457" cy="81457"/>
        </a:xfrm>
        <a:prstGeom prst="ellipse">
          <a:avLst/>
        </a:prstGeom>
        <a:solidFill>
          <a:schemeClr val="accent2">
            <a:hueOff val="-1123077"/>
            <a:satOff val="11687"/>
            <a:lumOff val="-183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753956-33BD-40FB-BBEC-5AED95519E81}">
      <dsp:nvSpPr>
        <dsp:cNvPr id="0" name=""/>
        <dsp:cNvSpPr/>
      </dsp:nvSpPr>
      <dsp:spPr>
        <a:xfrm rot="8100000">
          <a:off x="3215368" y="501406"/>
          <a:ext cx="319993" cy="319993"/>
        </a:xfrm>
        <a:prstGeom prst="teardrop">
          <a:avLst>
            <a:gd name="adj" fmla="val 115000"/>
          </a:avLst>
        </a:prstGeom>
        <a:solidFill>
          <a:schemeClr val="accent2">
            <a:hueOff val="-2246154"/>
            <a:satOff val="23373"/>
            <a:lumOff val="-3661"/>
            <a:alphaOff val="0"/>
          </a:schemeClr>
        </a:solidFill>
        <a:ln w="12700" cap="flat" cmpd="sng" algn="ctr">
          <a:solidFill>
            <a:schemeClr val="accent2">
              <a:hueOff val="-2246154"/>
              <a:satOff val="23373"/>
              <a:lumOff val="-36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F04FB1-F989-430B-BD20-3D3DCB5CE537}">
      <dsp:nvSpPr>
        <dsp:cNvPr id="0" name=""/>
        <dsp:cNvSpPr/>
      </dsp:nvSpPr>
      <dsp:spPr>
        <a:xfrm>
          <a:off x="3250917" y="536955"/>
          <a:ext cx="248896" cy="24889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CB15899-0681-49F5-9C30-5CEA1774EE9A}">
      <dsp:nvSpPr>
        <dsp:cNvPr id="0" name=""/>
        <dsp:cNvSpPr/>
      </dsp:nvSpPr>
      <dsp:spPr>
        <a:xfrm>
          <a:off x="3601635" y="887672"/>
          <a:ext cx="2623375"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t>Last Progress Reports under 2013 standards accepted </a:t>
          </a:r>
        </a:p>
      </dsp:txBody>
      <dsp:txXfrm>
        <a:off x="3601635" y="887672"/>
        <a:ext cx="2623375" cy="1287996"/>
      </dsp:txXfrm>
    </dsp:sp>
    <dsp:sp modelId="{6B3E929A-857D-4DCF-9E24-2FC2B401BCD3}">
      <dsp:nvSpPr>
        <dsp:cNvPr id="0" name=""/>
        <dsp:cNvSpPr/>
      </dsp:nvSpPr>
      <dsp:spPr>
        <a:xfrm>
          <a:off x="3601635" y="435133"/>
          <a:ext cx="2623375"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t>Apr. 2022</a:t>
          </a:r>
        </a:p>
      </dsp:txBody>
      <dsp:txXfrm>
        <a:off x="3601635" y="435133"/>
        <a:ext cx="2623375" cy="452539"/>
      </dsp:txXfrm>
    </dsp:sp>
    <dsp:sp modelId="{742FEBDF-ED4D-403C-85AB-9DE7A13B5E08}">
      <dsp:nvSpPr>
        <dsp:cNvPr id="0" name=""/>
        <dsp:cNvSpPr/>
      </dsp:nvSpPr>
      <dsp:spPr>
        <a:xfrm>
          <a:off x="3375365" y="887672"/>
          <a:ext cx="0" cy="1287996"/>
        </a:xfrm>
        <a:prstGeom prst="line">
          <a:avLst/>
        </a:prstGeom>
        <a:noFill/>
        <a:ln w="12700" cap="flat" cmpd="sng" algn="ctr">
          <a:solidFill>
            <a:schemeClr val="accent2">
              <a:hueOff val="-2246154"/>
              <a:satOff val="23373"/>
              <a:lumOff val="-3661"/>
              <a:alphaOff val="0"/>
            </a:schemeClr>
          </a:solidFill>
          <a:prstDash val="dash"/>
          <a:miter lim="800000"/>
        </a:ln>
        <a:effectLst/>
      </dsp:spPr>
      <dsp:style>
        <a:lnRef idx="1">
          <a:scrgbClr r="0" g="0" b="0"/>
        </a:lnRef>
        <a:fillRef idx="0">
          <a:scrgbClr r="0" g="0" b="0"/>
        </a:fillRef>
        <a:effectRef idx="0">
          <a:scrgbClr r="0" g="0" b="0"/>
        </a:effectRef>
        <a:fontRef idx="minor"/>
      </dsp:style>
    </dsp:sp>
    <dsp:sp modelId="{220B2BB1-ECFB-44C0-B670-A163E03D9E76}">
      <dsp:nvSpPr>
        <dsp:cNvPr id="0" name=""/>
        <dsp:cNvSpPr/>
      </dsp:nvSpPr>
      <dsp:spPr>
        <a:xfrm>
          <a:off x="3334637" y="2134940"/>
          <a:ext cx="81457" cy="81457"/>
        </a:xfrm>
        <a:prstGeom prst="ellipse">
          <a:avLst/>
        </a:prstGeom>
        <a:solidFill>
          <a:schemeClr val="accent2">
            <a:hueOff val="-2246154"/>
            <a:satOff val="23373"/>
            <a:lumOff val="-366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5ED94E-2995-46DA-B530-7DF878599137}">
      <dsp:nvSpPr>
        <dsp:cNvPr id="0" name=""/>
        <dsp:cNvSpPr/>
      </dsp:nvSpPr>
      <dsp:spPr>
        <a:xfrm rot="18900000">
          <a:off x="4787554" y="3529937"/>
          <a:ext cx="319993" cy="319993"/>
        </a:xfrm>
        <a:prstGeom prst="teardrop">
          <a:avLst>
            <a:gd name="adj" fmla="val 115000"/>
          </a:avLst>
        </a:prstGeom>
        <a:solidFill>
          <a:schemeClr val="accent2">
            <a:hueOff val="-3369231"/>
            <a:satOff val="35060"/>
            <a:lumOff val="-5491"/>
            <a:alphaOff val="0"/>
          </a:schemeClr>
        </a:solidFill>
        <a:ln w="12700" cap="flat" cmpd="sng" algn="ctr">
          <a:solidFill>
            <a:schemeClr val="accent2">
              <a:hueOff val="-3369231"/>
              <a:satOff val="35060"/>
              <a:lumOff val="-54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4DD8A2-B88F-45F3-82B4-CAD30DCE2FB5}">
      <dsp:nvSpPr>
        <dsp:cNvPr id="0" name=""/>
        <dsp:cNvSpPr/>
      </dsp:nvSpPr>
      <dsp:spPr>
        <a:xfrm>
          <a:off x="4823102" y="3565486"/>
          <a:ext cx="248896" cy="24889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A2C97FB-1F61-46A0-AE12-E14D3D7BC2E0}">
      <dsp:nvSpPr>
        <dsp:cNvPr id="0" name=""/>
        <dsp:cNvSpPr/>
      </dsp:nvSpPr>
      <dsp:spPr>
        <a:xfrm>
          <a:off x="5173820" y="2175669"/>
          <a:ext cx="2623375"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dirty="0"/>
            <a:t>Last Initial Accreditation Visits conducted under 2013 standards </a:t>
          </a:r>
        </a:p>
      </dsp:txBody>
      <dsp:txXfrm>
        <a:off x="5173820" y="2175669"/>
        <a:ext cx="2623375" cy="1287996"/>
      </dsp:txXfrm>
    </dsp:sp>
    <dsp:sp modelId="{DB801689-A288-4C14-AF93-B94D83B69056}">
      <dsp:nvSpPr>
        <dsp:cNvPr id="0" name=""/>
        <dsp:cNvSpPr/>
      </dsp:nvSpPr>
      <dsp:spPr>
        <a:xfrm>
          <a:off x="5173820" y="3463665"/>
          <a:ext cx="2623375"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t>July 1, 2022– June 30, 2023</a:t>
          </a:r>
        </a:p>
      </dsp:txBody>
      <dsp:txXfrm>
        <a:off x="5173820" y="3463665"/>
        <a:ext cx="2623375" cy="452539"/>
      </dsp:txXfrm>
    </dsp:sp>
    <dsp:sp modelId="{EEB684CB-65D8-4CE5-8D32-7D0BB81A129F}">
      <dsp:nvSpPr>
        <dsp:cNvPr id="0" name=""/>
        <dsp:cNvSpPr/>
      </dsp:nvSpPr>
      <dsp:spPr>
        <a:xfrm>
          <a:off x="4947550" y="2175669"/>
          <a:ext cx="0" cy="1287996"/>
        </a:xfrm>
        <a:prstGeom prst="line">
          <a:avLst/>
        </a:prstGeom>
        <a:noFill/>
        <a:ln w="12700" cap="flat" cmpd="sng" algn="ctr">
          <a:solidFill>
            <a:schemeClr val="accent2">
              <a:hueOff val="-3369231"/>
              <a:satOff val="35060"/>
              <a:lumOff val="-5491"/>
              <a:alphaOff val="0"/>
            </a:schemeClr>
          </a:solidFill>
          <a:prstDash val="dash"/>
          <a:miter lim="800000"/>
        </a:ln>
        <a:effectLst/>
      </dsp:spPr>
      <dsp:style>
        <a:lnRef idx="1">
          <a:scrgbClr r="0" g="0" b="0"/>
        </a:lnRef>
        <a:fillRef idx="0">
          <a:scrgbClr r="0" g="0" b="0"/>
        </a:fillRef>
        <a:effectRef idx="0">
          <a:scrgbClr r="0" g="0" b="0"/>
        </a:effectRef>
        <a:fontRef idx="minor"/>
      </dsp:style>
    </dsp:sp>
    <dsp:sp modelId="{B9CC8EBB-C2B0-4162-AC39-E7538C512E0F}">
      <dsp:nvSpPr>
        <dsp:cNvPr id="0" name=""/>
        <dsp:cNvSpPr/>
      </dsp:nvSpPr>
      <dsp:spPr>
        <a:xfrm>
          <a:off x="4905659" y="2134940"/>
          <a:ext cx="81457" cy="81457"/>
        </a:xfrm>
        <a:prstGeom prst="ellipse">
          <a:avLst/>
        </a:prstGeom>
        <a:solidFill>
          <a:schemeClr val="accent2">
            <a:hueOff val="-3369231"/>
            <a:satOff val="35060"/>
            <a:lumOff val="-549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5D29C-EA38-4C8A-8A46-BBE56AB80729}">
      <dsp:nvSpPr>
        <dsp:cNvPr id="0" name=""/>
        <dsp:cNvSpPr/>
      </dsp:nvSpPr>
      <dsp:spPr>
        <a:xfrm>
          <a:off x="0" y="0"/>
          <a:ext cx="456723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A8E200-2A7E-41ED-AB9A-C69CDE525DF5}">
      <dsp:nvSpPr>
        <dsp:cNvPr id="0" name=""/>
        <dsp:cNvSpPr/>
      </dsp:nvSpPr>
      <dsp:spPr>
        <a:xfrm>
          <a:off x="0" y="0"/>
          <a:ext cx="4567238"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Discipline Taxonomy is proposed to standardize reporting of faculty qualifications, sufficiency, and intellectual qualifications</a:t>
          </a:r>
        </a:p>
      </dsp:txBody>
      <dsp:txXfrm>
        <a:off x="0" y="0"/>
        <a:ext cx="4567238" cy="2786062"/>
      </dsp:txXfrm>
    </dsp:sp>
    <dsp:sp modelId="{96106802-0688-4883-867F-D55A1B3BEA46}">
      <dsp:nvSpPr>
        <dsp:cNvPr id="0" name=""/>
        <dsp:cNvSpPr/>
      </dsp:nvSpPr>
      <dsp:spPr>
        <a:xfrm>
          <a:off x="0" y="2786062"/>
          <a:ext cx="4567238" cy="0"/>
        </a:xfrm>
        <a:prstGeom prst="line">
          <a:avLst/>
        </a:prstGeom>
        <a:solidFill>
          <a:schemeClr val="accent5">
            <a:hueOff val="-1396771"/>
            <a:satOff val="-49607"/>
            <a:lumOff val="12549"/>
            <a:alphaOff val="0"/>
          </a:schemeClr>
        </a:solidFill>
        <a:ln w="12700" cap="flat" cmpd="sng" algn="ctr">
          <a:solidFill>
            <a:schemeClr val="accent5">
              <a:hueOff val="-1396771"/>
              <a:satOff val="-49607"/>
              <a:lumOff val="1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E88611-1B6D-4B58-814E-B46E18F10ABD}">
      <dsp:nvSpPr>
        <dsp:cNvPr id="0" name=""/>
        <dsp:cNvSpPr/>
      </dsp:nvSpPr>
      <dsp:spPr>
        <a:xfrm>
          <a:off x="0" y="2786062"/>
          <a:ext cx="4567238"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Consistent across AACSB’s compensation survey and is drawn from CIP Codes (US DOE), ISCED codes (UNESCO), and HESA codes (UK Higher Ed Statistical Assoc) and GMAC are similarly all oriented towards programs of study. </a:t>
          </a:r>
        </a:p>
      </dsp:txBody>
      <dsp:txXfrm>
        <a:off x="0" y="2786062"/>
        <a:ext cx="4567238" cy="278606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AEFECA-77A2-4477-9FBC-B1080FF6469E}" type="datetimeFigureOut">
              <a:rPr lang="en-US" smtClean="0"/>
              <a:t>11/25/2019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C80BA0-CA8F-4C4F-A1DA-93686E70442B}" type="slidenum">
              <a:rPr lang="en-US" smtClean="0"/>
              <a:t>‹#›</a:t>
            </a:fld>
            <a:endParaRPr lang="en-US" dirty="0"/>
          </a:p>
        </p:txBody>
      </p:sp>
    </p:spTree>
    <p:extLst>
      <p:ext uri="{BB962C8B-B14F-4D97-AF65-F5344CB8AC3E}">
        <p14:creationId xmlns:p14="http://schemas.microsoft.com/office/powerpoint/2010/main" val="3314182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mailto:BATF@aacsb.edu" TargetMode="External"/><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presentation is current as of November 11, 2019.  It will be updated on an on-going basis for LT and accreditation team to use as needed.  We have taken the approach of anchoring on the current exposure draft and providing dynamic updates embedded within the slides so it is always current.  As the slides change, I will include a “current as of” date in the file name.</a:t>
            </a:r>
          </a:p>
        </p:txBody>
      </p:sp>
      <p:sp>
        <p:nvSpPr>
          <p:cNvPr id="4" name="Slide Number Placeholder 3"/>
          <p:cNvSpPr>
            <a:spLocks noGrp="1"/>
          </p:cNvSpPr>
          <p:nvPr>
            <p:ph type="sldNum" sz="quarter" idx="10"/>
          </p:nvPr>
        </p:nvSpPr>
        <p:spPr/>
        <p:txBody>
          <a:bodyPr/>
          <a:lstStyle/>
          <a:p>
            <a:fld id="{9EC80BA0-CA8F-4C4F-A1DA-93686E70442B}" type="slidenum">
              <a:rPr lang="en-US" smtClean="0"/>
              <a:t>1</a:t>
            </a:fld>
            <a:endParaRPr lang="en-US" dirty="0"/>
          </a:p>
        </p:txBody>
      </p:sp>
    </p:spTree>
    <p:extLst>
      <p:ext uri="{BB962C8B-B14F-4D97-AF65-F5344CB8AC3E}">
        <p14:creationId xmlns:p14="http://schemas.microsoft.com/office/powerpoint/2010/main" val="3756949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a:t>
            </a:r>
            <a:r>
              <a:rPr lang="en-US" baseline="0" dirty="0"/>
              <a:t> to document distinctiveness through examples, defining stakeholders served, HOW they are served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C80BA0-CA8F-4C4F-A1DA-93686E7044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 name="Date Placeholder 4"/>
          <p:cNvSpPr>
            <a:spLocks noGrp="1"/>
          </p:cNvSpPr>
          <p:nvPr>
            <p:ph type="dt"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C850E85-B34E-42F5-BC33-F19B8C699391}" type="datetime1">
              <a:rPr kumimoji="0" lang="en-US" sz="18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11/25/2019</a:t>
            </a:fld>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 name="Footer Placeholder 5"/>
          <p:cNvSpPr>
            <a:spLocks noGrp="1"/>
          </p:cNvSpPr>
          <p:nvPr>
            <p:ph type="ftr"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mn-ea"/>
                <a:cs typeface="Arial" charset="0"/>
              </a:rPr>
              <a:t>Copyright 2018. Do not copy without the written consent of AACSB</a:t>
            </a:r>
          </a:p>
        </p:txBody>
      </p:sp>
    </p:spTree>
    <p:extLst>
      <p:ext uri="{BB962C8B-B14F-4D97-AF65-F5344CB8AC3E}">
        <p14:creationId xmlns:p14="http://schemas.microsoft.com/office/powerpoint/2010/main" val="357078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eaLnBrk="0" fontAlgn="base" hangingPunct="0">
              <a:spcBef>
                <a:spcPct val="30000"/>
              </a:spcBef>
              <a:spcAft>
                <a:spcPct val="0"/>
              </a:spcAft>
              <a:defRPr/>
            </a:pPr>
            <a:r>
              <a:rPr lang="en-US" dirty="0"/>
              <a:t>The accreditation process involves multiple levels of peer review</a:t>
            </a:r>
          </a:p>
          <a:p>
            <a:pPr marL="0" lvl="1" defTabSz="931774" eaLnBrk="0" fontAlgn="base" hangingPunct="0">
              <a:spcBef>
                <a:spcPct val="30000"/>
              </a:spcBef>
              <a:spcAft>
                <a:spcPct val="0"/>
              </a:spcAft>
              <a:defRPr/>
            </a:pPr>
            <a:r>
              <a:rPr lang="en-US" dirty="0"/>
              <a:t>IAC meets:</a:t>
            </a:r>
            <a:r>
              <a:rPr lang="en-US" baseline="0" dirty="0"/>
              <a:t> </a:t>
            </a:r>
            <a:r>
              <a:rPr lang="en-US" dirty="0"/>
              <a:t>January/February, April, July/August &amp; October/November</a:t>
            </a:r>
          </a:p>
          <a:p>
            <a:pPr marL="0" lvl="1" defTabSz="931774" eaLnBrk="0" fontAlgn="base" hangingPunct="0">
              <a:spcBef>
                <a:spcPct val="30000"/>
              </a:spcBef>
              <a:spcAft>
                <a:spcPct val="0"/>
              </a:spcAft>
              <a:defRPr/>
            </a:pPr>
            <a:r>
              <a:rPr lang="en-US" dirty="0"/>
              <a:t>CIRC</a:t>
            </a:r>
            <a:r>
              <a:rPr lang="en-US" baseline="0" dirty="0"/>
              <a:t> meets: January and June</a:t>
            </a:r>
          </a:p>
          <a:p>
            <a:pPr marL="0" lvl="1" defTabSz="931774" eaLnBrk="0" fontAlgn="base" hangingPunct="0">
              <a:spcBef>
                <a:spcPct val="30000"/>
              </a:spcBef>
              <a:spcAft>
                <a:spcPct val="0"/>
              </a:spcAft>
              <a:defRPr/>
            </a:pPr>
            <a:r>
              <a:rPr lang="en-US" baseline="0" dirty="0"/>
              <a:t>AAC meets January and June</a:t>
            </a:r>
          </a:p>
          <a:p>
            <a:pPr marL="0" lvl="1" defTabSz="931774" eaLnBrk="0" fontAlgn="base" hangingPunct="0">
              <a:spcBef>
                <a:spcPct val="30000"/>
              </a:spcBef>
              <a:spcAft>
                <a:spcPct val="0"/>
              </a:spcAft>
              <a:defRPr/>
            </a:pPr>
            <a:r>
              <a:rPr lang="en-US" baseline="0" dirty="0"/>
              <a:t>CAP meets: January, April and September</a:t>
            </a:r>
            <a:endParaRPr lang="en-US" dirty="0"/>
          </a:p>
          <a:p>
            <a:endParaRPr lang="en-US" dirty="0"/>
          </a:p>
        </p:txBody>
      </p:sp>
      <p:sp>
        <p:nvSpPr>
          <p:cNvPr id="4" name="Slide Number Placeholder 3"/>
          <p:cNvSpPr>
            <a:spLocks noGrp="1"/>
          </p:cNvSpPr>
          <p:nvPr>
            <p:ph type="sldNum" sz="quarter" idx="10"/>
          </p:nvPr>
        </p:nvSpPr>
        <p:spPr/>
        <p:txBody>
          <a:bodyPr/>
          <a:lstStyle/>
          <a:p>
            <a:fld id="{05D4A3D5-EFA2-402A-91F7-9D7637E99E4E}" type="slidenum">
              <a:rPr lang="en-US" smtClean="0"/>
              <a:t>13</a:t>
            </a:fld>
            <a:endParaRPr lang="en-US"/>
          </a:p>
        </p:txBody>
      </p:sp>
    </p:spTree>
    <p:extLst>
      <p:ext uri="{BB962C8B-B14F-4D97-AF65-F5344CB8AC3E}">
        <p14:creationId xmlns:p14="http://schemas.microsoft.com/office/powerpoint/2010/main" val="1465355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TAPMI, IIM Udaipur, and Indore</a:t>
            </a:r>
          </a:p>
        </p:txBody>
      </p:sp>
      <p:sp>
        <p:nvSpPr>
          <p:cNvPr id="4" name="Slide Number Placeholder 3"/>
          <p:cNvSpPr>
            <a:spLocks noGrp="1"/>
          </p:cNvSpPr>
          <p:nvPr>
            <p:ph type="sldNum" sz="quarter" idx="5"/>
          </p:nvPr>
        </p:nvSpPr>
        <p:spPr/>
        <p:txBody>
          <a:bodyPr/>
          <a:lstStyle/>
          <a:p>
            <a:fld id="{9EC80BA0-CA8F-4C4F-A1DA-93686E70442B}" type="slidenum">
              <a:rPr lang="en-US" smtClean="0"/>
              <a:t>14</a:t>
            </a:fld>
            <a:endParaRPr lang="en-US"/>
          </a:p>
        </p:txBody>
      </p:sp>
    </p:spTree>
    <p:extLst>
      <p:ext uri="{BB962C8B-B14F-4D97-AF65-F5344CB8AC3E}">
        <p14:creationId xmlns:p14="http://schemas.microsoft.com/office/powerpoint/2010/main" val="3684566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80BA0-CA8F-4C4F-A1DA-93686E70442B}" type="slidenum">
              <a:rPr lang="en-US" smtClean="0"/>
              <a:t>17</a:t>
            </a:fld>
            <a:endParaRPr lang="en-US"/>
          </a:p>
        </p:txBody>
      </p:sp>
    </p:spTree>
    <p:extLst>
      <p:ext uri="{BB962C8B-B14F-4D97-AF65-F5344CB8AC3E}">
        <p14:creationId xmlns:p14="http://schemas.microsoft.com/office/powerpoint/2010/main" val="3374476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80BA0-CA8F-4C4F-A1DA-93686E70442B}" type="slidenum">
              <a:rPr lang="en-US" smtClean="0"/>
              <a:t>18</a:t>
            </a:fld>
            <a:endParaRPr lang="en-US"/>
          </a:p>
        </p:txBody>
      </p:sp>
    </p:spTree>
    <p:extLst>
      <p:ext uri="{BB962C8B-B14F-4D97-AF65-F5344CB8AC3E}">
        <p14:creationId xmlns:p14="http://schemas.microsoft.com/office/powerpoint/2010/main" val="2130033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the standards help a school achieve and what challenges have to be addressed</a:t>
            </a:r>
          </a:p>
        </p:txBody>
      </p:sp>
      <p:sp>
        <p:nvSpPr>
          <p:cNvPr id="4" name="Slide Number Placeholder 3"/>
          <p:cNvSpPr>
            <a:spLocks noGrp="1"/>
          </p:cNvSpPr>
          <p:nvPr>
            <p:ph type="sldNum" sz="quarter" idx="10"/>
          </p:nvPr>
        </p:nvSpPr>
        <p:spPr/>
        <p:txBody>
          <a:bodyPr/>
          <a:lstStyle/>
          <a:p>
            <a:fld id="{97C9A999-6836-4C96-AF92-78F962D24064}" type="slidenum">
              <a:rPr lang="en-IN" smtClean="0"/>
              <a:t>19</a:t>
            </a:fld>
            <a:endParaRPr lang="en-IN"/>
          </a:p>
        </p:txBody>
      </p:sp>
    </p:spTree>
    <p:extLst>
      <p:ext uri="{BB962C8B-B14F-4D97-AF65-F5344CB8AC3E}">
        <p14:creationId xmlns:p14="http://schemas.microsoft.com/office/powerpoint/2010/main" val="1732556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issues related to internal management</a:t>
            </a:r>
          </a:p>
        </p:txBody>
      </p:sp>
      <p:sp>
        <p:nvSpPr>
          <p:cNvPr id="4" name="Slide Number Placeholder 3"/>
          <p:cNvSpPr>
            <a:spLocks noGrp="1"/>
          </p:cNvSpPr>
          <p:nvPr>
            <p:ph type="sldNum" sz="quarter" idx="5"/>
          </p:nvPr>
        </p:nvSpPr>
        <p:spPr/>
        <p:txBody>
          <a:bodyPr/>
          <a:lstStyle/>
          <a:p>
            <a:fld id="{1E34FC05-F5D6-CF42-BED3-D01242CD4A53}" type="slidenum">
              <a:rPr lang="en-US" smtClean="0"/>
              <a:t>20</a:t>
            </a:fld>
            <a:endParaRPr lang="en-US"/>
          </a:p>
        </p:txBody>
      </p:sp>
    </p:spTree>
    <p:extLst>
      <p:ext uri="{BB962C8B-B14F-4D97-AF65-F5344CB8AC3E}">
        <p14:creationId xmlns:p14="http://schemas.microsoft.com/office/powerpoint/2010/main" val="2712076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Village to raise a kid – takes a network to be a good school, because you learn from your peers. You look outward to see your school can improve.</a:t>
            </a:r>
          </a:p>
          <a:p>
            <a:endParaRPr lang="en-US" dirty="0"/>
          </a:p>
          <a:p>
            <a:r>
              <a:rPr lang="en-US" dirty="0"/>
              <a:t>Have knowledge about the standards, process, timeline</a:t>
            </a:r>
          </a:p>
          <a:p>
            <a:r>
              <a:rPr lang="en-US" dirty="0"/>
              <a:t>Know what it takes to get there</a:t>
            </a:r>
          </a:p>
          <a:p>
            <a:r>
              <a:rPr lang="en-US" dirty="0"/>
              <a:t>Be friendly with AACSB staff, network with schools through event attendance, </a:t>
            </a:r>
          </a:p>
          <a:p>
            <a:endParaRPr lang="en-US" dirty="0"/>
          </a:p>
          <a:p>
            <a:r>
              <a:rPr lang="en-US" dirty="0"/>
              <a:t>Who? FACULTY! </a:t>
            </a:r>
          </a:p>
          <a:p>
            <a:r>
              <a:rPr lang="en-US" dirty="0"/>
              <a:t>How do you drive it? </a:t>
            </a:r>
          </a:p>
          <a:p>
            <a:r>
              <a:rPr lang="en-US" dirty="0"/>
              <a:t>Senior leadership! Senior management! They have to walk the talk! </a:t>
            </a:r>
          </a:p>
          <a:p>
            <a:endParaRPr lang="en-US" dirty="0"/>
          </a:p>
          <a:p>
            <a:r>
              <a:rPr lang="en-US" dirty="0"/>
              <a:t>Accreditation personnel: Standards, process timeline, data collection, contacts such as accreditation volunteers, AACSB staff &amp; other schools</a:t>
            </a:r>
          </a:p>
          <a:p>
            <a:r>
              <a:rPr lang="en-US" dirty="0"/>
              <a:t>Head of business school (dean): Standards, contacts as above, set example to faculty, lead internal conversations, morale driver</a:t>
            </a:r>
          </a:p>
          <a:p>
            <a:r>
              <a:rPr lang="en-US" dirty="0"/>
              <a:t>Faculty – what do they need to know? Their role in accreditation – </a:t>
            </a:r>
            <a:r>
              <a:rPr lang="en-US" dirty="0" err="1"/>
              <a:t>AoL</a:t>
            </a:r>
            <a:r>
              <a:rPr lang="en-US" dirty="0"/>
              <a:t> carrying out assessment &amp; analysis, Faculty data supply, at times their FQ if that helps them to align with FQ</a:t>
            </a:r>
          </a:p>
          <a:p>
            <a:r>
              <a:rPr lang="en-US" dirty="0"/>
              <a:t>Dept chair – faculty supervisors responsible for performance appraisal may have knowledge of FQ (license to stand </a:t>
            </a:r>
            <a:r>
              <a:rPr lang="en-US" dirty="0" err="1"/>
              <a:t>infront</a:t>
            </a:r>
            <a:r>
              <a:rPr lang="en-US" dirty="0"/>
              <a:t> of class and teach, at the basic. Can be more than that depending on how far a school wants to tie this with performance)</a:t>
            </a:r>
          </a:p>
          <a:p>
            <a:r>
              <a:rPr lang="en-US" dirty="0"/>
              <a:t>Professional staff: data collection (see ‘accreditation personnel’)</a:t>
            </a:r>
          </a:p>
          <a:p>
            <a:r>
              <a:rPr lang="en-US" dirty="0"/>
              <a:t>Program director: curriculum management/improvements and </a:t>
            </a:r>
            <a:r>
              <a:rPr lang="en-US" dirty="0" err="1"/>
              <a:t>AoL</a:t>
            </a: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1E34FC05-F5D6-CF42-BED3-D01242CD4A53}" type="slidenum">
              <a:rPr lang="en-US" smtClean="0"/>
              <a:t>21</a:t>
            </a:fld>
            <a:endParaRPr lang="en-US"/>
          </a:p>
        </p:txBody>
      </p:sp>
    </p:spTree>
    <p:extLst>
      <p:ext uri="{BB962C8B-B14F-4D97-AF65-F5344CB8AC3E}">
        <p14:creationId xmlns:p14="http://schemas.microsoft.com/office/powerpoint/2010/main" val="3137539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Data come from</a:t>
            </a:r>
            <a:r>
              <a:rPr lang="en-US" baseline="0" dirty="0"/>
              <a:t> 479 AACSB members globally, whose 2018-19 BSQ is locked.</a:t>
            </a:r>
            <a:endParaRPr lang="en-US" dirty="0"/>
          </a:p>
        </p:txBody>
      </p:sp>
    </p:spTree>
    <p:extLst>
      <p:ext uri="{BB962C8B-B14F-4D97-AF65-F5344CB8AC3E}">
        <p14:creationId xmlns:p14="http://schemas.microsoft.com/office/powerpoint/2010/main" val="2819185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dirty="0"/>
              <a:t>Data come from</a:t>
            </a:r>
            <a:r>
              <a:rPr lang="en-US" baseline="0" dirty="0"/>
              <a:t> 7 AACSB members in India, whose 2018-19 BSQ is locked.</a:t>
            </a:r>
            <a:endParaRPr lang="en-US" dirty="0"/>
          </a:p>
          <a:p>
            <a:endParaRPr lang="en-US" dirty="0"/>
          </a:p>
        </p:txBody>
      </p:sp>
    </p:spTree>
    <p:extLst>
      <p:ext uri="{BB962C8B-B14F-4D97-AF65-F5344CB8AC3E}">
        <p14:creationId xmlns:p14="http://schemas.microsoft.com/office/powerpoint/2010/main" val="4030807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80BA0-CA8F-4C4F-A1DA-93686E70442B}" type="slidenum">
              <a:rPr lang="en-US" smtClean="0"/>
              <a:t>2</a:t>
            </a:fld>
            <a:endParaRPr lang="en-US" dirty="0"/>
          </a:p>
        </p:txBody>
      </p:sp>
    </p:spTree>
    <p:extLst>
      <p:ext uri="{BB962C8B-B14F-4D97-AF65-F5344CB8AC3E}">
        <p14:creationId xmlns:p14="http://schemas.microsoft.com/office/powerpoint/2010/main" val="3557042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This the average</a:t>
            </a:r>
            <a:r>
              <a:rPr lang="en-US" baseline="0" dirty="0"/>
              <a:t> percentage of domestic students enrolled in Masters or doctoral programs in each school, NOT the total percent across all schools. </a:t>
            </a:r>
            <a:endParaRPr lang="en-US" dirty="0"/>
          </a:p>
        </p:txBody>
      </p:sp>
    </p:spTree>
    <p:extLst>
      <p:ext uri="{BB962C8B-B14F-4D97-AF65-F5344CB8AC3E}">
        <p14:creationId xmlns:p14="http://schemas.microsoft.com/office/powerpoint/2010/main" val="838198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dirty="0"/>
              <a:t>This the average</a:t>
            </a:r>
            <a:r>
              <a:rPr lang="en-US" baseline="0" dirty="0"/>
              <a:t> percentage of domestic fulltime faculty in each school, NOT the total percent across all schools. </a:t>
            </a:r>
            <a:endParaRPr lang="en-US" dirty="0"/>
          </a:p>
        </p:txBody>
      </p:sp>
    </p:spTree>
    <p:extLst>
      <p:ext uri="{BB962C8B-B14F-4D97-AF65-F5344CB8AC3E}">
        <p14:creationId xmlns:p14="http://schemas.microsoft.com/office/powerpoint/2010/main" val="42214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34FC05-F5D6-CF42-BED3-D01242CD4A53}" type="slidenum">
              <a:rPr lang="en-US" smtClean="0"/>
              <a:t>28</a:t>
            </a:fld>
            <a:endParaRPr lang="en-US"/>
          </a:p>
        </p:txBody>
      </p:sp>
    </p:spTree>
    <p:extLst>
      <p:ext uri="{BB962C8B-B14F-4D97-AF65-F5344CB8AC3E}">
        <p14:creationId xmlns:p14="http://schemas.microsoft.com/office/powerpoint/2010/main" val="2357312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Scholarly Academics (SA) sustain currency and relevance through scholarship and related activities. Normally, SA status is granted to newly hired faculty members who earned their research doctorates within the last five years prior to the review dates. Subsequent to hiring, SA status is sustained as outlined below. </a:t>
            </a:r>
          </a:p>
          <a:p>
            <a:endParaRPr lang="en-US" dirty="0"/>
          </a:p>
          <a:p>
            <a:r>
              <a:rPr lang="en-US" dirty="0"/>
              <a:t>Practice Academics (PA) sustain currency and relevance through professional engagement, interaction, and relevant activities. Normally, PA status applies to faculty members who augment their initial preparation as academic scholars with development and engagement activities that involve substantive linkages to practice, consulting, other forms of professional engagement, etc., based on the faculty members’ earlier work as an SA faculty member. PA status is sustained as outlined below. </a:t>
            </a:r>
          </a:p>
          <a:p>
            <a:endParaRPr lang="en-US" dirty="0"/>
          </a:p>
          <a:p>
            <a:r>
              <a:rPr lang="en-US" dirty="0"/>
              <a:t>Scholarly Practitioners (SP) sustain currency and relevance through continued professional experience, engagement, or interaction and scholarship related to their professional background and experience. Normally, SP status applies to practitioner faculty members who augment their experience with development and engagement activities involving substantive scholarly activities in their fields of teaching. SP status is sustained as outlined below.</a:t>
            </a:r>
          </a:p>
          <a:p>
            <a:endParaRPr lang="en-US" dirty="0"/>
          </a:p>
          <a:p>
            <a:r>
              <a:rPr lang="en-US" dirty="0"/>
              <a:t>Instructional Practitioners (IP) sustain currency and relevance through continued professional experience and engagement related to their professional backgrounds and experience. Normally, IP status is granted to newly hired faculty members who join the faculty with significant and substantive professional experience as outlined below. IP status is sustained as outlined below</a:t>
            </a:r>
          </a:p>
        </p:txBody>
      </p:sp>
      <p:sp>
        <p:nvSpPr>
          <p:cNvPr id="4" name="Slide Number Placeholder 3"/>
          <p:cNvSpPr>
            <a:spLocks noGrp="1"/>
          </p:cNvSpPr>
          <p:nvPr>
            <p:ph type="sldNum" sz="quarter" idx="5"/>
          </p:nvPr>
        </p:nvSpPr>
        <p:spPr/>
        <p:txBody>
          <a:bodyPr/>
          <a:lstStyle/>
          <a:p>
            <a:fld id="{1E34FC05-F5D6-CF42-BED3-D01242CD4A53}" type="slidenum">
              <a:rPr lang="en-US" smtClean="0"/>
              <a:t>29</a:t>
            </a:fld>
            <a:endParaRPr lang="en-US"/>
          </a:p>
        </p:txBody>
      </p:sp>
    </p:spTree>
    <p:extLst>
      <p:ext uri="{BB962C8B-B14F-4D97-AF65-F5344CB8AC3E}">
        <p14:creationId xmlns:p14="http://schemas.microsoft.com/office/powerpoint/2010/main" val="827893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Participating faculty members </a:t>
            </a:r>
          </a:p>
        </p:txBody>
      </p:sp>
      <p:sp>
        <p:nvSpPr>
          <p:cNvPr id="4" name="Slide Number Placeholder 3"/>
          <p:cNvSpPr>
            <a:spLocks noGrp="1"/>
          </p:cNvSpPr>
          <p:nvPr>
            <p:ph type="sldNum" sz="quarter" idx="5"/>
          </p:nvPr>
        </p:nvSpPr>
        <p:spPr/>
        <p:txBody>
          <a:bodyPr/>
          <a:lstStyle/>
          <a:p>
            <a:fld id="{1E34FC05-F5D6-CF42-BED3-D01242CD4A53}" type="slidenum">
              <a:rPr lang="en-US" smtClean="0"/>
              <a:t>30</a:t>
            </a:fld>
            <a:endParaRPr lang="en-US"/>
          </a:p>
        </p:txBody>
      </p:sp>
    </p:spTree>
    <p:extLst>
      <p:ext uri="{BB962C8B-B14F-4D97-AF65-F5344CB8AC3E}">
        <p14:creationId xmlns:p14="http://schemas.microsoft.com/office/powerpoint/2010/main" val="1470439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Points</a:t>
            </a:r>
          </a:p>
          <a:p>
            <a:r>
              <a:rPr lang="en-US" baseline="0"/>
              <a:t>Significance of undergraduate business enrollments as well as specialty graduate business enrollments – its not just about the MBA</a:t>
            </a:r>
            <a:endParaRPr lang="en-US"/>
          </a:p>
        </p:txBody>
      </p:sp>
      <p:sp>
        <p:nvSpPr>
          <p:cNvPr id="4" name="Slide Number Placeholder 3"/>
          <p:cNvSpPr>
            <a:spLocks noGrp="1"/>
          </p:cNvSpPr>
          <p:nvPr>
            <p:ph type="sldNum" sz="quarter" idx="10"/>
          </p:nvPr>
        </p:nvSpPr>
        <p:spPr/>
        <p:txBody>
          <a:bodyPr/>
          <a:lstStyle/>
          <a:p>
            <a:fld id="{A1C96384-B2C1-4E13-8179-C2874CCB2067}" type="slidenum">
              <a:rPr lang="en-US" smtClean="0"/>
              <a:t>31</a:t>
            </a:fld>
            <a:endParaRPr lang="en-US"/>
          </a:p>
        </p:txBody>
      </p:sp>
    </p:spTree>
    <p:extLst>
      <p:ext uri="{BB962C8B-B14F-4D97-AF65-F5344CB8AC3E}">
        <p14:creationId xmlns:p14="http://schemas.microsoft.com/office/powerpoint/2010/main" val="1266639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D923E-B626-40AF-9220-2048E826C1CE}" type="slidenum">
              <a:rPr lang="en-US" smtClean="0"/>
              <a:t>32</a:t>
            </a:fld>
            <a:endParaRPr lang="en-US"/>
          </a:p>
        </p:txBody>
      </p:sp>
    </p:spTree>
    <p:extLst>
      <p:ext uri="{BB962C8B-B14F-4D97-AF65-F5344CB8AC3E}">
        <p14:creationId xmlns:p14="http://schemas.microsoft.com/office/powerpoint/2010/main" val="1001229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41350"/>
            <a:ext cx="4181475" cy="3136900"/>
          </a:xfrm>
        </p:spPr>
      </p:sp>
      <p:sp>
        <p:nvSpPr>
          <p:cNvPr id="3" name="Notes Placeholder 2"/>
          <p:cNvSpPr>
            <a:spLocks noGrp="1"/>
          </p:cNvSpPr>
          <p:nvPr>
            <p:ph type="body" idx="1"/>
          </p:nvPr>
        </p:nvSpPr>
        <p:spPr/>
        <p:txBody>
          <a:bodyPr/>
          <a:lstStyle/>
          <a:p>
            <a:r>
              <a:rPr lang="en-US" b="1" dirty="0"/>
              <a:t>Catalysts for Innovation: </a:t>
            </a:r>
          </a:p>
          <a:p>
            <a:endParaRPr lang="en-US" dirty="0"/>
          </a:p>
          <a:p>
            <a:r>
              <a:rPr lang="en-US" dirty="0" err="1"/>
              <a:t>i</a:t>
            </a:r>
            <a:r>
              <a:rPr lang="en-US" dirty="0"/>
              <a:t>. While there has been progress, “the role of business schools in supporting innovation remains underdeveloped, undervalued, and too-often unnoticed” according to the AACSB Task Force on Business Schools and Innovation. </a:t>
            </a:r>
          </a:p>
          <a:p>
            <a:endParaRPr lang="en-US" dirty="0"/>
          </a:p>
          <a:p>
            <a:r>
              <a:rPr lang="en-US" dirty="0"/>
              <a:t>ii. Management is a key, but under-appreciated, player in the innovation agenda (as shown through research for "Business Schools on an Innovation Mission") </a:t>
            </a:r>
          </a:p>
          <a:p>
            <a:endParaRPr lang="en-US" dirty="0"/>
          </a:p>
          <a:p>
            <a:r>
              <a:rPr lang="en-US" dirty="0"/>
              <a:t>iii. Economic development initiatives are expected to continue to focus on innovation and new business creation—especially enterprises with high growth potential, at the local, national, and regional levels—offering opportunities across the spectrum of business school missions. </a:t>
            </a:r>
          </a:p>
          <a:p>
            <a:endParaRPr lang="en-US" dirty="0"/>
          </a:p>
          <a:p>
            <a:r>
              <a:rPr lang="en-US" dirty="0"/>
              <a:t>iv. Business school multi-disciplinary approaches, strong alumni, donor, and business networks, and the power to convene across sectors represent significant assets for taking a lead role in fostering innovation in society. </a:t>
            </a:r>
          </a:p>
          <a:p>
            <a:endParaRPr lang="en-US" dirty="0"/>
          </a:p>
          <a:p>
            <a:r>
              <a:rPr lang="en-US" dirty="0"/>
              <a:t>v. Building on research across disciplines (inside and outside of “business”), business schools have already taken the lead in developing a body of knowledge about entrepreneurship and innovation. </a:t>
            </a:r>
          </a:p>
          <a:p>
            <a:endParaRPr lang="en-US" dirty="0"/>
          </a:p>
          <a:p>
            <a:r>
              <a:rPr lang="en-US" dirty="0"/>
              <a:t>vi. Greater emphasis on interdisciplinary collaboration across university campuses, particularly with schools of engineering and sciences, will leverage the strengths of different kinds of drivers and leaders within the innovation ecosystem. </a:t>
            </a:r>
          </a:p>
          <a:p>
            <a:endParaRPr lang="en-US" dirty="0"/>
          </a:p>
          <a:p>
            <a:r>
              <a:rPr lang="en-US" dirty="0"/>
              <a:t>vii. Business schools will rely on new metrics (such as new businesses and jobs created) to tell the story of their impact in this area. </a:t>
            </a:r>
          </a:p>
          <a:p>
            <a:endParaRPr lang="en-US" b="1" dirty="0"/>
          </a:p>
          <a:p>
            <a:r>
              <a:rPr lang="en-US" b="1" dirty="0"/>
              <a:t>Enablers of Shared Prosperity: </a:t>
            </a:r>
          </a:p>
          <a:p>
            <a:endParaRPr lang="en-US" dirty="0"/>
          </a:p>
          <a:p>
            <a:r>
              <a:rPr lang="en-US" dirty="0" err="1"/>
              <a:t>i</a:t>
            </a:r>
            <a:r>
              <a:rPr lang="en-US" dirty="0"/>
              <a:t>. The traditional view of business (and business schools) as agents of wealth creation recognizes that wealth creation is an important and necessary component of economic and societal development. </a:t>
            </a:r>
          </a:p>
          <a:p>
            <a:endParaRPr lang="en-US" dirty="0"/>
          </a:p>
          <a:p>
            <a:r>
              <a:rPr lang="en-US" dirty="0"/>
              <a:t>ii. But there are numerous dimensions to the concept of “prosperity”, including wealth creation but also a healthy environment, meaningful employment, and work-life balance. Business has a role to play in support of all of these necessary dimensions. </a:t>
            </a:r>
          </a:p>
          <a:p>
            <a:endParaRPr lang="en-US" dirty="0"/>
          </a:p>
          <a:p>
            <a:r>
              <a:rPr lang="en-US" dirty="0"/>
              <a:t>iii. Increasingly, the public expects business to address a growing array of social problems (reference 50+20 and other related platforms), and to be an active participate in addressing broader societal goals (e.g., United Nations’ Sustainable Development Goals) and grand challenges. </a:t>
            </a:r>
          </a:p>
          <a:p>
            <a:endParaRPr lang="en-US" dirty="0"/>
          </a:p>
          <a:p>
            <a:r>
              <a:rPr lang="en-US" dirty="0"/>
              <a:t>iv. Business schools and their alumni have a positive impact on the world around them, though there are opportunities both to more strongly reinforce the potential for positive impact, and to ensure this message is more widely understood and embraced. </a:t>
            </a:r>
          </a:p>
          <a:p>
            <a:endParaRPr lang="en-US" dirty="0"/>
          </a:p>
          <a:p>
            <a:r>
              <a:rPr lang="en-US" dirty="0"/>
              <a:t>v. The research and education delivered by business schools results in better management practices, which are associated with higher performance of firms (citing research by Bloom &amp; Van Reenen). </a:t>
            </a:r>
          </a:p>
          <a:p>
            <a:endParaRPr lang="en-US" dirty="0"/>
          </a:p>
          <a:p>
            <a:r>
              <a:rPr lang="en-US" dirty="0"/>
              <a:t>vi. B-schools must be advocates for the human dimension of business, with attention to ethics, diversity, and personal well-being. </a:t>
            </a:r>
          </a:p>
          <a:p>
            <a:endParaRPr lang="en-US" dirty="0"/>
          </a:p>
          <a:p>
            <a:r>
              <a:rPr lang="en-US" dirty="0"/>
              <a:t>vii. The responsibility of business to generate wealth and economic development, as well as enable individuals and communities to prosper, applies to the entire population rather than a segment of the population at the expense of others. </a:t>
            </a:r>
          </a:p>
          <a:p>
            <a:endParaRPr lang="en-US" dirty="0"/>
          </a:p>
          <a:p>
            <a:r>
              <a:rPr lang="en-US" dirty="0"/>
              <a:t>viii. Business schools continue to lead in the development of insights about the benefits of, and effective practices for cultivating, a diverse and inclusive workforce. </a:t>
            </a:r>
          </a:p>
          <a:p>
            <a:endParaRPr lang="en-US" dirty="0"/>
          </a:p>
          <a:p>
            <a:r>
              <a:rPr lang="en-US" b="1" dirty="0"/>
              <a:t>Leaders on Leadership: </a:t>
            </a:r>
          </a:p>
          <a:p>
            <a:endParaRPr lang="en-US" dirty="0"/>
          </a:p>
          <a:p>
            <a:r>
              <a:rPr lang="en-US" dirty="0" err="1"/>
              <a:t>i</a:t>
            </a:r>
            <a:r>
              <a:rPr lang="en-US" dirty="0"/>
              <a:t>. Business schools’ role in continuing to lead the discovery of new insights into effective leadership, and creating the environments that train and nurture effective leaders, is a key asset on which to continue to build competitive advantage. </a:t>
            </a:r>
          </a:p>
          <a:p>
            <a:endParaRPr lang="en-US" dirty="0"/>
          </a:p>
          <a:p>
            <a:r>
              <a:rPr lang="en-US" dirty="0"/>
              <a:t>ii. Business schools should more assertively stake a claim for developing the evidence-based theoretical and practical foundations of leadership, while building on the contextual knowledge of other disciplines/schools. </a:t>
            </a:r>
          </a:p>
          <a:p>
            <a:endParaRPr lang="en-US" dirty="0"/>
          </a:p>
          <a:p>
            <a:r>
              <a:rPr lang="en-US" dirty="0"/>
              <a:t>iii. One way this can be done is by partnering with companies/industries to analyze data related to career progression and leadership development. </a:t>
            </a:r>
          </a:p>
          <a:p>
            <a:endParaRPr lang="en-US" dirty="0"/>
          </a:p>
          <a:p>
            <a:r>
              <a:rPr lang="en-US" dirty="0"/>
              <a:t>iv. Business schools also can position themselves as sought-after partners/supporters for other schools’ leadership training (e.g., educational leadership, engineering leadership, etc.). </a:t>
            </a:r>
          </a:p>
          <a:p>
            <a:endParaRPr lang="en-US" dirty="0"/>
          </a:p>
          <a:p>
            <a:r>
              <a:rPr lang="en-US" dirty="0"/>
              <a:t>v. This claim to having deep expertise on effective leadership is relevant to all sectors, not just the corporate sector. </a:t>
            </a:r>
          </a:p>
          <a:p>
            <a:endParaRPr lang="en-US" dirty="0"/>
          </a:p>
          <a:p>
            <a:r>
              <a:rPr lang="en-US" dirty="0"/>
              <a:t>vi. Leadership is no longer reserved for the executive suite, rather it is something expected from everyone in organizations. </a:t>
            </a:r>
          </a:p>
          <a:p>
            <a:endParaRPr lang="en-US" dirty="0"/>
          </a:p>
          <a:p>
            <a:r>
              <a:rPr lang="en-US" dirty="0"/>
              <a:t>vii. The constituents for leadership expertise are diverse, including the full spectrum of career demographics, as well as within different business/economic models and maturity levels, suggesting the need for depth and breadth in approaches to leadership development across the business school industry. </a:t>
            </a:r>
          </a:p>
          <a:p>
            <a:endParaRPr lang="en-US" dirty="0"/>
          </a:p>
          <a:p>
            <a:r>
              <a:rPr lang="en-US" dirty="0"/>
              <a:t>viii. For some schools, their strategies for taking a leadership role in developing insights into effective leadership and nurturing effective leaders may raise questions about whether the appropriate designation might include “management school” or “leadership school” rather than “business school.” Not every school will approach this the same way. </a:t>
            </a:r>
          </a:p>
          <a:p>
            <a:endParaRPr lang="en-US" dirty="0"/>
          </a:p>
          <a:p>
            <a:r>
              <a:rPr lang="en-US" dirty="0"/>
              <a:t>ix. Business schools </a:t>
            </a:r>
          </a:p>
          <a:p>
            <a:endParaRPr lang="en-US" dirty="0"/>
          </a:p>
          <a:p>
            <a:r>
              <a:rPr lang="en-US" b="1" dirty="0"/>
              <a:t>Co-Creators of Knowledge: </a:t>
            </a:r>
          </a:p>
          <a:p>
            <a:endParaRPr lang="en-US" dirty="0"/>
          </a:p>
          <a:p>
            <a:r>
              <a:rPr lang="en-US" dirty="0" err="1"/>
              <a:t>i</a:t>
            </a:r>
            <a:r>
              <a:rPr lang="en-US" dirty="0"/>
              <a:t>. Increasingly, the identification and prioritization of questions to explore, research to be undertaken, and consideration of potential implications will be done in partnerships involving a variety of academics and practitioners. </a:t>
            </a:r>
          </a:p>
          <a:p>
            <a:endParaRPr lang="en-US" dirty="0"/>
          </a:p>
          <a:p>
            <a:r>
              <a:rPr lang="en-US" dirty="0"/>
              <a:t>ii. Schools will pursue operational models and strategies that firmly position themselves at the intersection of industry and practice, as </a:t>
            </a:r>
            <a:r>
              <a:rPr lang="en-US" i="1" dirty="0"/>
              <a:t>conveners </a:t>
            </a:r>
            <a:r>
              <a:rPr lang="en-US" dirty="0"/>
              <a:t>and </a:t>
            </a:r>
            <a:r>
              <a:rPr lang="en-US" i="1" dirty="0"/>
              <a:t>partners </a:t>
            </a:r>
            <a:r>
              <a:rPr lang="en-US" dirty="0"/>
              <a:t>in the knowledge creation ecosystem rather than just </a:t>
            </a:r>
            <a:r>
              <a:rPr lang="en-US" i="1" dirty="0"/>
              <a:t>suppliers</a:t>
            </a:r>
            <a:r>
              <a:rPr lang="en-US" dirty="0"/>
              <a:t>. </a:t>
            </a:r>
          </a:p>
          <a:p>
            <a:endParaRPr lang="en-US" dirty="0"/>
          </a:p>
          <a:p>
            <a:r>
              <a:rPr lang="en-US" dirty="0"/>
              <a:t>iii. Stronger connections with academics in other disciplines will foster more cross-disciplinary research which is necessary to address a wide range of social issues that are complex and multidisciplinary. </a:t>
            </a:r>
          </a:p>
          <a:p>
            <a:endParaRPr lang="en-US" dirty="0"/>
          </a:p>
          <a:p>
            <a:r>
              <a:rPr lang="en-US" dirty="0"/>
              <a:t>iv. Co-creation also refers to collaborative arrangements that leverage the diverse strengths, different contexts, and shared interests of the faculty, staff, and networks of multiple business schools. </a:t>
            </a:r>
          </a:p>
          <a:p>
            <a:endParaRPr lang="en-US" dirty="0"/>
          </a:p>
          <a:p>
            <a:r>
              <a:rPr lang="en-US" dirty="0"/>
              <a:t>v. Schools will complement research rigor with more emphasis on relevance, facilitated by new connections between business schools and organizations and changing structures in academic publishing (such as open publishing, academic blogging, social media). </a:t>
            </a:r>
          </a:p>
          <a:p>
            <a:endParaRPr lang="en-US" dirty="0"/>
          </a:p>
          <a:p>
            <a:r>
              <a:rPr lang="en-US" dirty="0"/>
              <a:t>vi. The concept includes partnerships with industries or industry clusters to create platforms for incubating new management ideas, or to analyze big data across firms to better understand and customize talent development needs. </a:t>
            </a:r>
          </a:p>
          <a:p>
            <a:endParaRPr lang="en-US" dirty="0"/>
          </a:p>
          <a:p>
            <a:r>
              <a:rPr lang="en-US" dirty="0"/>
              <a:t>vii. Pedagogical research, or the scholarship of teaching, may be better enabled by partnerships with learners and in turn support (e.g., through cases) more contextualized learning. </a:t>
            </a:r>
          </a:p>
          <a:p>
            <a:endParaRPr lang="en-US" dirty="0"/>
          </a:p>
          <a:p>
            <a:r>
              <a:rPr lang="en-US" dirty="0"/>
              <a:t>viii. Intellectual contributions in the form of basic theoretical research continue to be extremely valuable even if not intended to directly impact practice. These collaborations have the potential to influence the development of both theoretical and applied knowledge in ways that strongly align with organizational and societal needs. </a:t>
            </a:r>
          </a:p>
          <a:p>
            <a:endParaRPr lang="en-US" dirty="0"/>
          </a:p>
          <a:p>
            <a:r>
              <a:rPr lang="en-US" b="1" dirty="0"/>
              <a:t>Hubs of Lifelong Learning: </a:t>
            </a:r>
          </a:p>
          <a:p>
            <a:endParaRPr lang="en-US" dirty="0"/>
          </a:p>
          <a:p>
            <a:r>
              <a:rPr lang="en-US" dirty="0" err="1"/>
              <a:t>i</a:t>
            </a:r>
            <a:r>
              <a:rPr lang="en-US" dirty="0"/>
              <a:t>. The need for management skills, leadership development, and business acumen is pervasive; business schools have the potential to contribute to learning opportunities for a wide variety of individuals, at different points in their career life cycles. </a:t>
            </a:r>
          </a:p>
          <a:p>
            <a:endParaRPr lang="en-US" dirty="0"/>
          </a:p>
          <a:p>
            <a:r>
              <a:rPr lang="en-US" dirty="0"/>
              <a:t>ii. Doing so will likely require business schools to move beyond the bounds of traditional degree-based education, or at least the traditional markets served by degree-based education, as well as to create stronger connections with schools of other disciplines. </a:t>
            </a:r>
          </a:p>
          <a:p>
            <a:endParaRPr lang="en-US" dirty="0"/>
          </a:p>
          <a:p>
            <a:r>
              <a:rPr lang="en-US" dirty="0"/>
              <a:t>iii. Most discussions about business schools have focused on degree education and “preparing graduates for successful management careers.” The future of learning, however, will involve smaller, more modular units, with students consuming education from a variety of providers and building a portfolio of credentials over time. </a:t>
            </a:r>
          </a:p>
          <a:p>
            <a:endParaRPr lang="en-US" dirty="0"/>
          </a:p>
          <a:p>
            <a:r>
              <a:rPr lang="en-US" dirty="0"/>
              <a:t>iv. A “student to consumer revolution” is not only forcing improvements in convenience and service orientation, but also introducing new intermediaries to the business education ecosystem. </a:t>
            </a:r>
          </a:p>
          <a:p>
            <a:endParaRPr lang="en-US" dirty="0"/>
          </a:p>
          <a:p>
            <a:r>
              <a:rPr lang="en-US" dirty="0"/>
              <a:t>v. Business schools will need agility in order to meet learners wherever they may be – in terms of geography, career life cycle, industry focus, personal and professional maturity, education level, and lifestyle. </a:t>
            </a:r>
          </a:p>
          <a:p>
            <a:endParaRPr lang="en-US" dirty="0"/>
          </a:p>
          <a:p>
            <a:r>
              <a:rPr lang="en-US" dirty="0"/>
              <a:t>vi. A shift toward more experiential learning and business engagement will mean that more business schools may be seen more as learning </a:t>
            </a:r>
            <a:r>
              <a:rPr lang="en-US" i="1" dirty="0"/>
              <a:t>laboratories </a:t>
            </a:r>
            <a:r>
              <a:rPr lang="en-US" dirty="0"/>
              <a:t>than the traditional view of a classroom learning environment. </a:t>
            </a:r>
          </a:p>
          <a:p>
            <a:endParaRPr lang="en-US" dirty="0"/>
          </a:p>
          <a:p>
            <a:r>
              <a:rPr lang="en-US" dirty="0"/>
              <a:t>vii. As “hubs” of learning, business schools deliver learning in conjunction with other schools on campus, with other business schools, industry clusters, and organizations within the public and private sectors. </a:t>
            </a:r>
          </a:p>
          <a:p>
            <a:endParaRPr lang="en-US" dirty="0"/>
          </a:p>
          <a:p>
            <a:r>
              <a:rPr lang="en-US" dirty="0"/>
              <a:t>viii. As hubs of learning, business schools and their faculty can facilitate the knowledge exchange that both learns from, and informs, customized courses and programs for specific organizations or within corporate universities. </a:t>
            </a:r>
          </a:p>
          <a:p>
            <a:endParaRPr lang="en-US" dirty="0"/>
          </a:p>
          <a:p>
            <a:r>
              <a:rPr lang="en-US" dirty="0"/>
              <a:t>ix. Innovations in assessments, experiential learning, and gamification will create new opportunities for business schools to leverage scholarship and expertise in teaching to create new learning pathways, practice fields, and platforms to support these needs </a:t>
            </a:r>
          </a:p>
          <a:p>
            <a:endParaRPr lang="en-US" dirty="0"/>
          </a:p>
          <a:p>
            <a:r>
              <a:rPr lang="en-US" dirty="0"/>
              <a:t>x. Additionally, business schools will rely heavily on platforms, such as LinkedIn, that create new opportunities to communicate with and engage past and future learners.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53C7C0-7D5E-4723-85DA-679EE3F429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960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34FC05-F5D6-CF42-BED3-D01242CD4A53}" type="slidenum">
              <a:rPr lang="en-US" smtClean="0"/>
              <a:t>34</a:t>
            </a:fld>
            <a:endParaRPr lang="en-US"/>
          </a:p>
        </p:txBody>
      </p:sp>
    </p:spTree>
    <p:extLst>
      <p:ext uri="{BB962C8B-B14F-4D97-AF65-F5344CB8AC3E}">
        <p14:creationId xmlns:p14="http://schemas.microsoft.com/office/powerpoint/2010/main" val="22769927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Has a strong partnership with business</a:t>
            </a:r>
          </a:p>
          <a:p>
            <a:pPr lvl="1"/>
            <a:r>
              <a:rPr lang="en-US"/>
              <a:t>Co-creation of programs and curriculum</a:t>
            </a:r>
          </a:p>
          <a:p>
            <a:pPr lvl="1"/>
            <a:r>
              <a:rPr lang="en-US"/>
              <a:t>Co-creation of research/solutions (for business and the world; multidisciplinary; </a:t>
            </a:r>
            <a:r>
              <a:rPr lang="en-US" err="1"/>
              <a:t>Govt</a:t>
            </a:r>
            <a:r>
              <a:rPr lang="en-US"/>
              <a:t>/NGO involvement)</a:t>
            </a:r>
          </a:p>
          <a:p>
            <a:pPr lvl="0"/>
            <a:r>
              <a:rPr lang="en-US"/>
              <a:t>Embraces the concept of lifelong learning</a:t>
            </a:r>
          </a:p>
          <a:p>
            <a:pPr lvl="1"/>
            <a:r>
              <a:rPr lang="en-US"/>
              <a:t>Can take a portfolio approach or focus on a niche of LL (reward relative to risk)</a:t>
            </a:r>
          </a:p>
          <a:p>
            <a:pPr lvl="1"/>
            <a:r>
              <a:rPr lang="en-US"/>
              <a:t>Focus on learners (not students and alumni)</a:t>
            </a:r>
          </a:p>
          <a:p>
            <a:pPr lvl="0"/>
            <a:r>
              <a:rPr lang="en-US"/>
              <a:t>Is </a:t>
            </a:r>
            <a:r>
              <a:rPr lang="en-US" err="1"/>
              <a:t>glocal</a:t>
            </a:r>
            <a:r>
              <a:rPr lang="en-US"/>
              <a:t> </a:t>
            </a:r>
          </a:p>
          <a:p>
            <a:pPr lvl="0"/>
            <a:r>
              <a:rPr lang="en-US"/>
              <a:t>     Has a global orientation but also prepares students</a:t>
            </a:r>
            <a:r>
              <a:rPr lang="en-US" baseline="0"/>
              <a:t> to succeed locally (whether in a large multinational or a local start-up)</a:t>
            </a:r>
            <a:endParaRPr lang="en-US"/>
          </a:p>
          <a:p>
            <a:pPr lvl="0"/>
            <a:r>
              <a:rPr lang="en-US"/>
              <a:t>Fosters professionalism</a:t>
            </a:r>
          </a:p>
          <a:p>
            <a:pPr lvl="0"/>
            <a:r>
              <a:rPr lang="en-US"/>
              <a:t>	Preparing students to be ethical leaders</a:t>
            </a:r>
          </a:p>
          <a:p>
            <a:pPr lvl="0"/>
            <a:r>
              <a:rPr lang="en-US"/>
              <a:t>	Making</a:t>
            </a:r>
            <a:r>
              <a:rPr lang="en-US" baseline="0"/>
              <a:t> the world a better place</a:t>
            </a:r>
            <a:endParaRPr lang="en-US"/>
          </a:p>
          <a:p>
            <a:pPr lvl="0"/>
            <a:r>
              <a:rPr lang="en-US"/>
              <a:t>Leverages technology</a:t>
            </a:r>
          </a:p>
          <a:p>
            <a:pPr lvl="0"/>
            <a:r>
              <a:rPr lang="en-US"/>
              <a:t>	Blended</a:t>
            </a:r>
            <a:r>
              <a:rPr lang="en-US" baseline="0"/>
              <a:t> Learning</a:t>
            </a:r>
          </a:p>
          <a:p>
            <a:pPr lvl="0"/>
            <a:r>
              <a:rPr lang="en-US" baseline="0"/>
              <a:t>Is agile &amp; Innovative</a:t>
            </a:r>
          </a:p>
          <a:p>
            <a:pPr lvl="0"/>
            <a:r>
              <a:rPr lang="en-US" baseline="0"/>
              <a:t>	Keeping the pulse on what is needed</a:t>
            </a:r>
          </a:p>
          <a:p>
            <a:pPr lvl="0"/>
            <a:r>
              <a:rPr lang="en-US" baseline="0"/>
              <a:t>	Continuous improvement</a:t>
            </a:r>
          </a:p>
          <a:p>
            <a:pPr lvl="0"/>
            <a:r>
              <a:rPr lang="en-US" baseline="0"/>
              <a:t>Has no silos</a:t>
            </a:r>
          </a:p>
          <a:p>
            <a:pPr lvl="0"/>
            <a:r>
              <a:rPr lang="en-US" baseline="0"/>
              <a:t>	Research or Teaching</a:t>
            </a:r>
            <a:endParaRPr lang="en-US"/>
          </a:p>
          <a:p>
            <a:endParaRPr lang="en-US"/>
          </a:p>
        </p:txBody>
      </p:sp>
      <p:sp>
        <p:nvSpPr>
          <p:cNvPr id="4" name="Slide Number Placeholder 3"/>
          <p:cNvSpPr>
            <a:spLocks noGrp="1"/>
          </p:cNvSpPr>
          <p:nvPr>
            <p:ph type="sldNum" sz="quarter" idx="10"/>
          </p:nvPr>
        </p:nvSpPr>
        <p:spPr/>
        <p:txBody>
          <a:bodyPr/>
          <a:lstStyle/>
          <a:p>
            <a:fld id="{1E34FC05-F5D6-CF42-BED3-D01242CD4A53}" type="slidenum">
              <a:rPr lang="en-US" smtClean="0"/>
              <a:t>35</a:t>
            </a:fld>
            <a:endParaRPr lang="en-US"/>
          </a:p>
        </p:txBody>
      </p:sp>
    </p:spTree>
    <p:extLst>
      <p:ext uri="{BB962C8B-B14F-4D97-AF65-F5344CB8AC3E}">
        <p14:creationId xmlns:p14="http://schemas.microsoft.com/office/powerpoint/2010/main" val="4197446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the world’s largest business education alliance, AACSB International connects educators, students, and business to achieve a common goal: to create the next generation of great leaders. We are a global association of leaders in education and business, dedicated to supporting and advancing quality business education worldwide. </a:t>
            </a:r>
          </a:p>
        </p:txBody>
      </p:sp>
      <p:sp>
        <p:nvSpPr>
          <p:cNvPr id="4" name="Slide Number Placeholder 3"/>
          <p:cNvSpPr>
            <a:spLocks noGrp="1"/>
          </p:cNvSpPr>
          <p:nvPr>
            <p:ph type="sldNum" sz="quarter" idx="10"/>
          </p:nvPr>
        </p:nvSpPr>
        <p:spPr/>
        <p:txBody>
          <a:bodyPr/>
          <a:lstStyle/>
          <a:p>
            <a:fld id="{9EC80BA0-CA8F-4C4F-A1DA-93686E70442B}" type="slidenum">
              <a:rPr lang="en-US" smtClean="0"/>
              <a:t>3</a:t>
            </a:fld>
            <a:endParaRPr lang="en-US"/>
          </a:p>
        </p:txBody>
      </p:sp>
    </p:spTree>
    <p:extLst>
      <p:ext uri="{BB962C8B-B14F-4D97-AF65-F5344CB8AC3E}">
        <p14:creationId xmlns:p14="http://schemas.microsoft.com/office/powerpoint/2010/main" val="27744136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C80BA0-CA8F-4C4F-A1DA-93686E70442B}" type="slidenum">
              <a:rPr lang="en-US" smtClean="0"/>
              <a:t>36</a:t>
            </a:fld>
            <a:endParaRPr lang="en-US"/>
          </a:p>
        </p:txBody>
      </p:sp>
    </p:spTree>
    <p:extLst>
      <p:ext uri="{BB962C8B-B14F-4D97-AF65-F5344CB8AC3E}">
        <p14:creationId xmlns:p14="http://schemas.microsoft.com/office/powerpoint/2010/main" val="2727634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ecosystem for engagement, innovation, and impact</a:t>
            </a:r>
          </a:p>
        </p:txBody>
      </p:sp>
      <p:sp>
        <p:nvSpPr>
          <p:cNvPr id="4" name="Slide Number Placeholder 3"/>
          <p:cNvSpPr>
            <a:spLocks noGrp="1"/>
          </p:cNvSpPr>
          <p:nvPr>
            <p:ph type="sldNum" sz="quarter" idx="10"/>
          </p:nvPr>
        </p:nvSpPr>
        <p:spPr/>
        <p:txBody>
          <a:bodyPr/>
          <a:lstStyle/>
          <a:p>
            <a:fld id="{9EC80BA0-CA8F-4C4F-A1DA-93686E70442B}" type="slidenum">
              <a:rPr lang="en-US" smtClean="0"/>
              <a:t>37</a:t>
            </a:fld>
            <a:endParaRPr lang="en-US"/>
          </a:p>
        </p:txBody>
      </p:sp>
    </p:spTree>
    <p:extLst>
      <p:ext uri="{BB962C8B-B14F-4D97-AF65-F5344CB8AC3E}">
        <p14:creationId xmlns:p14="http://schemas.microsoft.com/office/powerpoint/2010/main" val="2706528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0741" y="4794507"/>
            <a:ext cx="5973121" cy="4542163"/>
          </a:xfrm>
        </p:spPr>
        <p:txBody>
          <a:bodyPr/>
          <a:lstStyle/>
          <a:p>
            <a:pPr marL="174708" indent="-174708">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pPr>
              <a:defRPr/>
            </a:pPr>
            <a:fld id="{F6E6333A-F9C6-41F6-949C-D69F101E500A}"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6402709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AACSB Digital Transformation Affinity Group (the “AACSB DTAG”), under the leadership of Stevens and with the financial support of PwC USA is undertaking a project to create a Business Curriculum for the Digital Era for broad adoption throughout the global business school community. Select universities within the AACSB DTAG will work with Stevens, PwC USA and other members of the Steering Committee as a consortium to develop and promote the Curriculum.</a:t>
            </a:r>
          </a:p>
        </p:txBody>
      </p:sp>
      <p:sp>
        <p:nvSpPr>
          <p:cNvPr id="4" name="Slide Number Placeholder 3"/>
          <p:cNvSpPr>
            <a:spLocks noGrp="1"/>
          </p:cNvSpPr>
          <p:nvPr>
            <p:ph type="sldNum" sz="quarter" idx="10"/>
          </p:nvPr>
        </p:nvSpPr>
        <p:spPr/>
        <p:txBody>
          <a:bodyPr/>
          <a:lstStyle/>
          <a:p>
            <a:fld id="{1E34FC05-F5D6-CF42-BED3-D01242CD4A53}" type="slidenum">
              <a:rPr lang="en-US" smtClean="0"/>
              <a:t>39</a:t>
            </a:fld>
            <a:endParaRPr lang="en-US"/>
          </a:p>
        </p:txBody>
      </p:sp>
    </p:spTree>
    <p:extLst>
      <p:ext uri="{BB962C8B-B14F-4D97-AF65-F5344CB8AC3E}">
        <p14:creationId xmlns:p14="http://schemas.microsoft.com/office/powerpoint/2010/main" val="15922135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4A3D5-EFA2-402A-91F7-9D7637E99E4E}"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4380591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0741" y="4794507"/>
            <a:ext cx="5973121" cy="4542163"/>
          </a:xfrm>
        </p:spPr>
        <p:txBody>
          <a:bodyPr/>
          <a:lstStyle/>
          <a:p>
            <a:r>
              <a:rPr lang="en-US" dirty="0"/>
              <a:t>As an AACSB member,</a:t>
            </a:r>
            <a:r>
              <a:rPr lang="en-US" baseline="0" dirty="0"/>
              <a:t> regardless of accreditation status, the data AACSB collects can be useful to you in a number of ways:</a:t>
            </a:r>
          </a:p>
          <a:p>
            <a:pPr marL="232943" indent="-232943" defTabSz="931774">
              <a:buFontTx/>
              <a:buAutoNum type="arabicParenR"/>
              <a:defRPr/>
            </a:pPr>
            <a:r>
              <a:rPr lang="en-US" baseline="0" dirty="0"/>
              <a:t>Identify business schools with similar characteristics that may be peer or aspirant schools. </a:t>
            </a:r>
          </a:p>
          <a:p>
            <a:pPr marL="232943" indent="-232943" defTabSz="931774">
              <a:buFontTx/>
              <a:buAutoNum type="arabicParenR"/>
              <a:defRPr/>
            </a:pPr>
            <a:r>
              <a:rPr lang="en-US" baseline="0" dirty="0"/>
              <a:t>Find other AACSB member schools that are looking for partnerships with schools like yours.</a:t>
            </a:r>
          </a:p>
          <a:p>
            <a:pPr marL="232943" indent="-232943">
              <a:buAutoNum type="arabicParenR"/>
            </a:pPr>
            <a:r>
              <a:rPr lang="en-US" baseline="0" dirty="0"/>
              <a:t>Understanding trends related to the industry; e.g., doctoral faculty production, enrollment levels in various types of programs, or trends in operating budget levels.</a:t>
            </a:r>
          </a:p>
          <a:p>
            <a:endParaRPr lang="en-US" baseline="0" dirty="0"/>
          </a:p>
          <a:p>
            <a:pPr>
              <a:buFont typeface="Arial" panose="020B0604020202020204" pitchFamily="34" charset="0"/>
              <a:buChar char="•"/>
            </a:pPr>
            <a:r>
              <a:rPr lang="en-US" sz="1800" dirty="0">
                <a:latin typeface="Arial" panose="020B0604020202020204" pitchFamily="34" charset="0"/>
                <a:cs typeface="Arial" panose="020B0604020202020204" pitchFamily="34" charset="0"/>
              </a:rPr>
              <a:t>Determine your peers and aspirants for continuous improvement benchmarking and/or quality assurance purposes</a:t>
            </a:r>
          </a:p>
          <a:p>
            <a:pPr>
              <a:buFont typeface="Arial" panose="020B0604020202020204" pitchFamily="34" charset="0"/>
              <a:buChar char="•"/>
            </a:pPr>
            <a:r>
              <a:rPr lang="en-US" sz="1800" dirty="0">
                <a:latin typeface="Arial" panose="020B0604020202020204" pitchFamily="34" charset="0"/>
                <a:cs typeface="Arial" panose="020B0604020202020204" pitchFamily="34" charset="0"/>
              </a:rPr>
              <a:t>Find potential collaborative partners</a:t>
            </a:r>
          </a:p>
          <a:p>
            <a:pPr>
              <a:buFont typeface="Arial" panose="020B0604020202020204" pitchFamily="34" charset="0"/>
              <a:buChar char="•"/>
            </a:pPr>
            <a:r>
              <a:rPr lang="en-US" sz="1800" dirty="0">
                <a:latin typeface="Arial" panose="020B0604020202020204" pitchFamily="34" charset="0"/>
                <a:cs typeface="Arial" panose="020B0604020202020204" pitchFamily="34" charset="0"/>
              </a:rPr>
              <a:t>Understand trends in the management education industry</a:t>
            </a:r>
          </a:p>
          <a:p>
            <a:pPr lvl="3">
              <a:buFont typeface="Arial" panose="020B0604020202020204" pitchFamily="34" charset="0"/>
              <a:buChar char="•"/>
            </a:pPr>
            <a:r>
              <a:rPr lang="en-US" sz="1500" dirty="0">
                <a:latin typeface="Arial" panose="020B0604020202020204" pitchFamily="34" charset="0"/>
                <a:cs typeface="Arial" panose="020B0604020202020204" pitchFamily="34" charset="0"/>
              </a:rPr>
              <a:t>Doctoral faculty demand</a:t>
            </a:r>
          </a:p>
          <a:p>
            <a:pPr lvl="3">
              <a:buFont typeface="Arial" panose="020B0604020202020204" pitchFamily="34" charset="0"/>
              <a:buChar char="•"/>
            </a:pPr>
            <a:r>
              <a:rPr lang="en-US" sz="1500" dirty="0">
                <a:latin typeface="Arial" panose="020B0604020202020204" pitchFamily="34" charset="0"/>
                <a:cs typeface="Arial" panose="020B0604020202020204" pitchFamily="34" charset="0"/>
              </a:rPr>
              <a:t>Popularity of different degree types</a:t>
            </a:r>
          </a:p>
          <a:p>
            <a:pPr lvl="3">
              <a:buFont typeface="Arial" panose="020B0604020202020204" pitchFamily="34" charset="0"/>
              <a:buChar char="•"/>
            </a:pPr>
            <a:r>
              <a:rPr lang="en-US" sz="1500" dirty="0">
                <a:latin typeface="Arial" panose="020B0604020202020204" pitchFamily="34" charset="0"/>
                <a:cs typeface="Arial" panose="020B0604020202020204" pitchFamily="34" charset="0"/>
              </a:rPr>
              <a:t>Operating budget trends</a:t>
            </a:r>
          </a:p>
          <a:p>
            <a:endParaRPr lang="en-US" baseline="0" dirty="0"/>
          </a:p>
          <a:p>
            <a:pPr defTabSz="931774">
              <a:defRPr/>
            </a:pPr>
            <a:r>
              <a:rPr lang="en-US" baseline="0" dirty="0"/>
              <a:t>******most importantly, we have a dedicated DataDirect team in place to assist you with accessing the site at anytime. </a:t>
            </a:r>
          </a:p>
        </p:txBody>
      </p:sp>
      <p:sp>
        <p:nvSpPr>
          <p:cNvPr id="4" name="Slide Number Placeholder 3"/>
          <p:cNvSpPr>
            <a:spLocks noGrp="1"/>
          </p:cNvSpPr>
          <p:nvPr>
            <p:ph type="sldNum" sz="quarter" idx="10"/>
          </p:nvPr>
        </p:nvSpPr>
        <p:spPr/>
        <p:txBody>
          <a:bodyPr/>
          <a:lstStyle/>
          <a:p>
            <a:pPr>
              <a:defRPr/>
            </a:pPr>
            <a:fld id="{F6E6333A-F9C6-41F6-949C-D69F101E500A}"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16224472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Chief Learning Officer Survey:</a:t>
            </a:r>
            <a:r>
              <a:rPr lang="en-US" baseline="0" dirty="0"/>
              <a:t> To Empower Learning Over a Lifetime – How academia and businesses can instill a culture of learning for organizational success </a:t>
            </a:r>
          </a:p>
          <a:p>
            <a:endParaRPr lang="en-US" baseline="0" dirty="0"/>
          </a:p>
          <a:p>
            <a:r>
              <a:rPr lang="en-US" baseline="0" dirty="0"/>
              <a:t>Lifelong Learning and Talent Management: </a:t>
            </a:r>
            <a:r>
              <a:rPr lang="en-US" dirty="0"/>
              <a:t>introduction to the environment, challenges, and opportunities related to lifelong learning and talent management, after which an overview of the perspectives explored during this planning meeting is presented.</a:t>
            </a:r>
          </a:p>
        </p:txBody>
      </p:sp>
      <p:sp>
        <p:nvSpPr>
          <p:cNvPr id="4" name="Slide Number Placeholder 3"/>
          <p:cNvSpPr>
            <a:spLocks noGrp="1"/>
          </p:cNvSpPr>
          <p:nvPr>
            <p:ph type="sldNum" sz="quarter" idx="10"/>
          </p:nvPr>
        </p:nvSpPr>
        <p:spPr/>
        <p:txBody>
          <a:bodyPr/>
          <a:lstStyle/>
          <a:p>
            <a:fld id="{32BD923E-B626-40AF-9220-2048E826C1CE}" type="slidenum">
              <a:rPr lang="en-US" smtClean="0"/>
              <a:t>42</a:t>
            </a:fld>
            <a:endParaRPr lang="en-US"/>
          </a:p>
        </p:txBody>
      </p:sp>
    </p:spTree>
    <p:extLst>
      <p:ext uri="{BB962C8B-B14F-4D97-AF65-F5344CB8AC3E}">
        <p14:creationId xmlns:p14="http://schemas.microsoft.com/office/powerpoint/2010/main" val="26226674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seminars are for schools interested in business accreditation by AACSB international.  AACSB only accredits educational member institutions which offer business degrees.  If schools are interested in learning and understand more about AACSB business accreditation and wish to develop a strategy for eligibility to enter into the AACSB accreditation process, it will be good to attend these seminars.</a:t>
            </a:r>
          </a:p>
        </p:txBody>
      </p:sp>
    </p:spTree>
    <p:extLst>
      <p:ext uri="{BB962C8B-B14F-4D97-AF65-F5344CB8AC3E}">
        <p14:creationId xmlns:p14="http://schemas.microsoft.com/office/powerpoint/2010/main" val="23210603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defTabSz="931774">
              <a:defRPr/>
            </a:pPr>
            <a:fld id="{BCAFFA21-BA76-41A0-B121-ED3DCF89F8B6}" type="slidenum">
              <a:rPr lang="en-US">
                <a:solidFill>
                  <a:prstClr val="black"/>
                </a:solidFill>
                <a:latin typeface="Calibri" panose="020F0502020204030204"/>
              </a:rPr>
              <a:pPr defTabSz="931774">
                <a:defRPr/>
              </a:pPr>
              <a:t>44</a:t>
            </a:fld>
            <a:endParaRPr lang="en-US">
              <a:solidFill>
                <a:prstClr val="black"/>
              </a:solidFill>
              <a:latin typeface="Calibri" panose="020F0502020204030204"/>
            </a:endParaRPr>
          </a:p>
        </p:txBody>
      </p:sp>
    </p:spTree>
    <p:extLst>
      <p:ext uri="{BB962C8B-B14F-4D97-AF65-F5344CB8AC3E}">
        <p14:creationId xmlns:p14="http://schemas.microsoft.com/office/powerpoint/2010/main" val="33843908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Some features of AACSB</a:t>
            </a:r>
            <a:r>
              <a:rPr lang="en-US" baseline="0" dirty="0"/>
              <a:t> accreditation. Again, the focus is on quality and continuous improvement. Accreditation process is mission driven and therefore supports and encourages variety in mission statements. AACSB has a very diverse population of accredited schools (i.e. top research institutions, teaching schools, large, small, etc.). Research and the advancement of knowledge is also a central tenet in AACSB accreditation. Quote Jerry: research is a non-negotiable aspect of accreditation and we will discuss this later on. Also currency of the curriculum and its ability to prepare students not only for the present but also the future is important. </a:t>
            </a:r>
            <a:endParaRPr lang="en-US" dirty="0"/>
          </a:p>
          <a:p>
            <a:endParaRPr lang="en-US" dirty="0"/>
          </a:p>
        </p:txBody>
      </p:sp>
      <p:sp>
        <p:nvSpPr>
          <p:cNvPr id="4" name="Slide Number Placeholder 3"/>
          <p:cNvSpPr>
            <a:spLocks noGrp="1"/>
          </p:cNvSpPr>
          <p:nvPr>
            <p:ph type="sldNum" sz="quarter" idx="10"/>
          </p:nvPr>
        </p:nvSpPr>
        <p:spPr/>
        <p:txBody>
          <a:bodyPr/>
          <a:lstStyle/>
          <a:p>
            <a:fld id="{9EC80BA0-CA8F-4C4F-A1DA-93686E70442B}" type="slidenum">
              <a:rPr lang="en-US" smtClean="0"/>
              <a:t>45</a:t>
            </a:fld>
            <a:endParaRPr lang="en-US"/>
          </a:p>
        </p:txBody>
      </p:sp>
    </p:spTree>
    <p:extLst>
      <p:ext uri="{BB962C8B-B14F-4D97-AF65-F5344CB8AC3E}">
        <p14:creationId xmlns:p14="http://schemas.microsoft.com/office/powerpoint/2010/main" val="2767853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world’s largest business education alliance, AACSB International connects educators, students, and business to achieve a common goal: to create the next generation of great leaders. We are a global association of leaders in education and business, dedicated to supporting and advancing quality business education worldwide. </a:t>
            </a:r>
          </a:p>
        </p:txBody>
      </p:sp>
      <p:sp>
        <p:nvSpPr>
          <p:cNvPr id="4" name="Slide Number Placeholder 3"/>
          <p:cNvSpPr>
            <a:spLocks noGrp="1"/>
          </p:cNvSpPr>
          <p:nvPr>
            <p:ph type="sldNum" sz="quarter" idx="10"/>
          </p:nvPr>
        </p:nvSpPr>
        <p:spPr/>
        <p:txBody>
          <a:bodyPr/>
          <a:lstStyle/>
          <a:p>
            <a:fld id="{9EC80BA0-CA8F-4C4F-A1DA-93686E70442B}" type="slidenum">
              <a:rPr lang="en-US" smtClean="0"/>
              <a:t>4</a:t>
            </a:fld>
            <a:endParaRPr lang="en-US"/>
          </a:p>
        </p:txBody>
      </p:sp>
    </p:spTree>
    <p:extLst>
      <p:ext uri="{BB962C8B-B14F-4D97-AF65-F5344CB8AC3E}">
        <p14:creationId xmlns:p14="http://schemas.microsoft.com/office/powerpoint/2010/main" val="17469503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Observations from a decade of working with schools in the country…</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governing</a:t>
            </a:r>
            <a:r>
              <a:rPr lang="en-US" baseline="0" dirty="0"/>
              <a:t> structure of many Indian schools is not initially set up for strategic management, whereby multiple stakeholders are included in the strategic development of school.  The competitive and regulatory environment in India lends to generic outcomes expectations that don’t reflect the environment and strengths of the school. This process of alignment to AACSB expectations requires significant engagement and reflection by all stakeholders.  It’s a very involved process. </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Subsequent to that, AACSB expects accredited schools to be actively engaged in high quality research and intellectual contributions.  Most Indian schools developed their roots as teaching institutions.  The transition from teaching to research AND teaching also takes considerable time and resources.  A culture of inquiry and research is not built overnight. </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That’s why setting expectations is also important.  The accreditation process is designed to allow time to reflect, design, plan and implement complex processes, and there needs to be the long-term vision from the top down to ensure these efforts have the necessary support throughout the process.  Also there is often the initial motivation to get accredited quickly for the external recognition it affords, but it is just as important to cultivate an internal process improvement mindset from the bottom up.</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Always when schools embark on the process of reflection and strategic visioning, I’ve just described, there is bound to be some turnover of those who don’t buy in and commit to the school’s mission or find that they don’t meet the level of expectations required to meet the school’s aspirational vision.  Losing leaders and key persons in the early stages of the process often causes delays and loss of momentum. Its important for a successful accreditation journey to have bottom up and top down commitment. No one person can make it happen.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80BA0-CA8F-4C4F-A1DA-93686E7044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80086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3 Goals – Standards, Training, and Technology</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Standards</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•Streamline</a:t>
            </a:r>
          </a:p>
          <a:p>
            <a:r>
              <a:rPr lang="en-US" sz="1200" b="0" i="0" u="none" strike="noStrike" kern="1200" baseline="0" dirty="0">
                <a:solidFill>
                  <a:schemeClr val="tx1"/>
                </a:solidFill>
                <a:latin typeface="+mn-lt"/>
                <a:ea typeface="+mn-ea"/>
                <a:cs typeface="+mn-cs"/>
              </a:rPr>
              <a:t>•Eliminates redundancy</a:t>
            </a:r>
          </a:p>
          <a:p>
            <a:r>
              <a:rPr lang="en-US" sz="1200" b="0" i="0" u="none" strike="noStrike" kern="1200" baseline="0" dirty="0">
                <a:solidFill>
                  <a:schemeClr val="tx1"/>
                </a:solidFill>
                <a:latin typeface="+mn-lt"/>
                <a:ea typeface="+mn-ea"/>
                <a:cs typeface="+mn-cs"/>
              </a:rPr>
              <a:t>•Moves interpretive guidance to a master white paper</a:t>
            </a:r>
          </a:p>
          <a:p>
            <a:r>
              <a:rPr lang="en-US" sz="1200" b="0" i="0" u="none" strike="noStrike" kern="1200" baseline="0" dirty="0">
                <a:solidFill>
                  <a:schemeClr val="tx1"/>
                </a:solidFill>
                <a:latin typeface="+mn-lt"/>
                <a:ea typeface="+mn-ea"/>
                <a:cs typeface="+mn-cs"/>
              </a:rPr>
              <a:t>•Simplifies language</a:t>
            </a:r>
          </a:p>
          <a:p>
            <a:r>
              <a:rPr lang="en-US" sz="1200" b="0" i="0" u="none" strike="noStrike" kern="1200" baseline="0" dirty="0">
                <a:solidFill>
                  <a:schemeClr val="tx1"/>
                </a:solidFill>
                <a:latin typeface="+mn-lt"/>
                <a:ea typeface="+mn-ea"/>
                <a:cs typeface="+mn-cs"/>
              </a:rPr>
              <a:t>•No appendices in the new standards</a:t>
            </a:r>
          </a:p>
          <a:p>
            <a:r>
              <a:rPr lang="en-US" sz="1200" b="0" i="0" u="none" strike="noStrike" kern="1200" baseline="0" dirty="0">
                <a:solidFill>
                  <a:schemeClr val="tx1"/>
                </a:solidFill>
                <a:latin typeface="+mn-lt"/>
                <a:ea typeface="+mn-ea"/>
                <a:cs typeface="+mn-cs"/>
              </a:rPr>
              <a:t>•Reduces standards from 15 to 9 without losing content</a:t>
            </a:r>
          </a:p>
          <a:p>
            <a:r>
              <a:rPr lang="en-US" sz="1200" b="0" i="0" u="none" strike="noStrike" kern="1200" baseline="0" dirty="0">
                <a:solidFill>
                  <a:schemeClr val="tx1"/>
                </a:solidFill>
                <a:latin typeface="+mn-lt"/>
                <a:ea typeface="+mn-ea"/>
                <a:cs typeface="+mn-cs"/>
              </a:rPr>
              <a:t>•More principles-based and outcomes focused</a:t>
            </a:r>
          </a:p>
          <a:p>
            <a:r>
              <a:rPr lang="en-US" sz="1200" b="0" i="0" u="none" strike="noStrike" kern="1200" baseline="0" dirty="0">
                <a:solidFill>
                  <a:schemeClr val="tx1"/>
                </a:solidFill>
                <a:latin typeface="+mn-lt"/>
                <a:ea typeface="+mn-ea"/>
                <a:cs typeface="+mn-cs"/>
              </a:rPr>
              <a:t>•More globally-oriented</a:t>
            </a:r>
          </a:p>
          <a:p>
            <a:r>
              <a:rPr lang="en-US" sz="1200" b="0" i="0" u="none" strike="noStrike" kern="1200" baseline="0" dirty="0">
                <a:solidFill>
                  <a:schemeClr val="tx1"/>
                </a:solidFill>
                <a:latin typeface="+mn-lt"/>
                <a:ea typeface="+mn-ea"/>
                <a:cs typeface="+mn-cs"/>
              </a:rPr>
              <a:t>•Focused on competencies</a:t>
            </a:r>
          </a:p>
          <a:p>
            <a:r>
              <a:rPr lang="en-US" sz="1200" b="0" i="0" u="none" strike="noStrike" kern="1200" baseline="0" dirty="0">
                <a:solidFill>
                  <a:schemeClr val="tx1"/>
                </a:solidFill>
                <a:latin typeface="+mn-lt"/>
                <a:ea typeface="+mn-ea"/>
                <a:cs typeface="+mn-cs"/>
              </a:rPr>
              <a:t>•More flexible on faculty qualifications</a:t>
            </a:r>
          </a:p>
          <a:p>
            <a:endParaRPr lang="en-US" dirty="0"/>
          </a:p>
        </p:txBody>
      </p:sp>
      <p:sp>
        <p:nvSpPr>
          <p:cNvPr id="4" name="Slide Number Placeholder 3"/>
          <p:cNvSpPr>
            <a:spLocks noGrp="1"/>
          </p:cNvSpPr>
          <p:nvPr>
            <p:ph type="sldNum" sz="quarter" idx="5"/>
          </p:nvPr>
        </p:nvSpPr>
        <p:spPr/>
        <p:txBody>
          <a:bodyPr/>
          <a:lstStyle/>
          <a:p>
            <a:fld id="{9EC80BA0-CA8F-4C4F-A1DA-93686E70442B}" type="slidenum">
              <a:rPr lang="en-US" smtClean="0"/>
              <a:t>48</a:t>
            </a:fld>
            <a:endParaRPr lang="en-US"/>
          </a:p>
        </p:txBody>
      </p:sp>
    </p:spTree>
    <p:extLst>
      <p:ext uri="{BB962C8B-B14F-4D97-AF65-F5344CB8AC3E}">
        <p14:creationId xmlns:p14="http://schemas.microsoft.com/office/powerpoint/2010/main" val="2459359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80BA0-CA8F-4C4F-A1DA-93686E7044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0809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C80BA0-CA8F-4C4F-A1DA-93686E70442B}" type="slidenum">
              <a:rPr lang="en-US" smtClean="0"/>
              <a:t>50</a:t>
            </a:fld>
            <a:endParaRPr lang="en-US" dirty="0"/>
          </a:p>
        </p:txBody>
      </p:sp>
    </p:spTree>
    <p:extLst>
      <p:ext uri="{BB962C8B-B14F-4D97-AF65-F5344CB8AC3E}">
        <p14:creationId xmlns:p14="http://schemas.microsoft.com/office/powerpoint/2010/main" val="2836322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80BA0-CA8F-4C4F-A1DA-93686E7044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8908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80BA0-CA8F-4C4F-A1DA-93686E7044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91951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Guiding principles replaces accreditation criteria. Not all current eligibility criteria are covered by guiding principles. There will likely be some “eligibility procedures” which will address things such as scope. Language on guiding principles, scope, etc. needs to be added to Interpretive Guidance which will be done in the coming months.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457200" indent="-457200">
              <a:buFont typeface="+mj-lt"/>
              <a:buAutoNum type="arabicPeriod"/>
            </a:pPr>
            <a:r>
              <a:rPr lang="en-US" dirty="0"/>
              <a:t>Ethics and Integrity</a:t>
            </a:r>
          </a:p>
          <a:p>
            <a:pPr marL="457200" indent="-457200">
              <a:buFont typeface="+mj-lt"/>
              <a:buAutoNum type="arabicPeriod"/>
            </a:pPr>
            <a:r>
              <a:rPr lang="en-US" dirty="0"/>
              <a:t>Mission-driven</a:t>
            </a:r>
          </a:p>
          <a:p>
            <a:pPr marL="457200" indent="-457200">
              <a:buFont typeface="+mj-lt"/>
              <a:buAutoNum type="arabicPeriod"/>
            </a:pPr>
            <a:r>
              <a:rPr lang="en-US" dirty="0"/>
              <a:t>Peer Review</a:t>
            </a:r>
          </a:p>
          <a:p>
            <a:pPr marL="457200" indent="-457200">
              <a:buFont typeface="+mj-lt"/>
              <a:buAutoNum type="arabicPeriod"/>
            </a:pPr>
            <a:r>
              <a:rPr lang="en-US" dirty="0"/>
              <a:t>Continuous Improvement</a:t>
            </a:r>
          </a:p>
          <a:p>
            <a:pPr marL="457200" indent="-457200">
              <a:buFont typeface="+mj-lt"/>
              <a:buAutoNum type="arabicPeriod"/>
            </a:pPr>
            <a:r>
              <a:rPr lang="en-US" dirty="0"/>
              <a:t>Collegiality</a:t>
            </a:r>
          </a:p>
          <a:p>
            <a:pPr marL="457200" indent="-457200">
              <a:buFont typeface="+mj-lt"/>
              <a:buAutoNum type="arabicPeriod"/>
            </a:pPr>
            <a:r>
              <a:rPr lang="en-US" dirty="0"/>
              <a:t>Agility</a:t>
            </a:r>
          </a:p>
          <a:p>
            <a:pPr marL="457200" indent="-457200">
              <a:buFont typeface="+mj-lt"/>
              <a:buAutoNum type="arabicPeriod"/>
            </a:pPr>
            <a:r>
              <a:rPr lang="en-US" dirty="0"/>
              <a:t>Global Mindset</a:t>
            </a:r>
          </a:p>
          <a:p>
            <a:pPr marL="457200" indent="-457200">
              <a:buFont typeface="+mj-lt"/>
              <a:buAutoNum type="arabicPeriod"/>
            </a:pPr>
            <a:r>
              <a:rPr lang="en-US" dirty="0"/>
              <a:t>Diversity and Inclusion</a:t>
            </a:r>
          </a:p>
          <a:p>
            <a:pPr marL="457200" indent="-457200">
              <a:buFont typeface="+mj-lt"/>
              <a:buAutoNum type="arabicPeriod"/>
            </a:pPr>
            <a:r>
              <a:rPr lang="en-US" dirty="0"/>
              <a:t>Financial Vitality</a:t>
            </a:r>
          </a:p>
          <a:p>
            <a:pPr marL="457200" indent="-457200">
              <a:buFont typeface="+mj-lt"/>
              <a:buAutoNum type="arabicPeriod"/>
            </a:pPr>
            <a:r>
              <a:rPr lang="en-US" dirty="0"/>
              <a:t>Cont. Adherence to Guiding Principles and Business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EC80BA0-CA8F-4C4F-A1DA-93686E70442B}" type="slidenum">
              <a:rPr lang="en-US" smtClean="0"/>
              <a:t>54</a:t>
            </a:fld>
            <a:endParaRPr lang="en-US"/>
          </a:p>
        </p:txBody>
      </p:sp>
    </p:spTree>
    <p:extLst>
      <p:ext uri="{BB962C8B-B14F-4D97-AF65-F5344CB8AC3E}">
        <p14:creationId xmlns:p14="http://schemas.microsoft.com/office/powerpoint/2010/main" val="14961037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the process takes an average of 5 years. Most schools that will complete their initial visit under the 2013 standards are already in process.  Most schools entering the process in the next three years will transition to the new standards before entry or at a minimum by completing the the initial Self-Evaluation Report (which will then be know as an SAP – standard alignment plan)</a:t>
            </a:r>
          </a:p>
          <a:p>
            <a:endParaRPr lang="en-US" dirty="0"/>
          </a:p>
          <a:p>
            <a:r>
              <a:rPr lang="en-US" dirty="0"/>
              <a:t>If you enter the process between July 1 2020 and April 2021 you will have the option to complete the eligibility process under the 2013 or the 2020 standards</a:t>
            </a:r>
          </a:p>
          <a:p>
            <a:r>
              <a:rPr lang="en-US" dirty="0"/>
              <a:t>If you enter the process between now and April 2020 – you will have the option to complete the initial Self-Evaluation Report (</a:t>
            </a:r>
            <a:r>
              <a:rPr lang="en-US" dirty="0" err="1"/>
              <a:t>iSER</a:t>
            </a:r>
            <a:r>
              <a:rPr lang="en-US" dirty="0"/>
              <a:t>) under the 2013 standards or the 2020 standard</a:t>
            </a:r>
          </a:p>
          <a:p>
            <a:r>
              <a:rPr lang="en-US" dirty="0"/>
              <a:t>If you submit your </a:t>
            </a:r>
            <a:r>
              <a:rPr lang="en-US" dirty="0" err="1"/>
              <a:t>iSER</a:t>
            </a:r>
            <a:r>
              <a:rPr lang="en-US" dirty="0"/>
              <a:t>/SAP, under the 2013 standards, you will have until AY 2022-23 to complete your visit under the 2013 or you may transition to the new standards at some point in that process. </a:t>
            </a:r>
          </a:p>
        </p:txBody>
      </p:sp>
      <p:sp>
        <p:nvSpPr>
          <p:cNvPr id="4" name="Slide Number Placeholder 3"/>
          <p:cNvSpPr>
            <a:spLocks noGrp="1"/>
          </p:cNvSpPr>
          <p:nvPr>
            <p:ph type="sldNum" sz="quarter" idx="5"/>
          </p:nvPr>
        </p:nvSpPr>
        <p:spPr/>
        <p:txBody>
          <a:bodyPr/>
          <a:lstStyle/>
          <a:p>
            <a:fld id="{9EC80BA0-CA8F-4C4F-A1DA-93686E70442B}" type="slidenum">
              <a:rPr lang="en-US" smtClean="0"/>
              <a:t>55</a:t>
            </a:fld>
            <a:endParaRPr lang="en-US"/>
          </a:p>
        </p:txBody>
      </p:sp>
    </p:spTree>
    <p:extLst>
      <p:ext uri="{BB962C8B-B14F-4D97-AF65-F5344CB8AC3E}">
        <p14:creationId xmlns:p14="http://schemas.microsoft.com/office/powerpoint/2010/main" val="13152870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dirty="0"/>
              <a:t>Introduce this section with an overview of the 3 components of the “reimagining” project: standards, volunteer training, processes – these three elements will together reimagine business accreditation. </a:t>
            </a:r>
          </a:p>
          <a:p>
            <a:pPr marL="0" lvl="0" indent="0">
              <a:buFont typeface="Arial" panose="020B0604020202020204" pitchFamily="34" charset="0"/>
              <a:buNone/>
            </a:pPr>
            <a:r>
              <a:rPr lang="en-US" sz="1200" dirty="0"/>
              <a:t>Streamline- Eliminates redundancy ; Moves interpretive guidance to a master white paper; Simplifies language; Additional tables for easing PRT review (more on this); No appendices in the new standards; Reduces standards from 15 to 9 (currently). Please emphasize that we did not “reduce” the content of the standards. We kept the many good elements of the 2013 standards but streamlined the standards.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80BA0-CA8F-4C4F-A1DA-93686E7044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34796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Beginning this year, all new PRT members and mentors who have not yet been trained will be required to participate in training before going on a visit. When 2020 standards are released </a:t>
            </a:r>
            <a:r>
              <a:rPr lang="en-US" u="sng" dirty="0"/>
              <a:t>all </a:t>
            </a:r>
            <a:r>
              <a:rPr lang="en-US" u="none" dirty="0"/>
              <a:t>volunteers will be required to complete training before going on a visit under this new set of standards.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80BA0-CA8F-4C4F-A1DA-93686E7044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079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Stats</a:t>
            </a:r>
            <a:r>
              <a:rPr lang="en-US" baseline="0"/>
              <a:t> updated: June 2019 </a:t>
            </a:r>
            <a:endParaRPr lang="en-US"/>
          </a:p>
        </p:txBody>
      </p:sp>
      <p:sp>
        <p:nvSpPr>
          <p:cNvPr id="4" name="Slide Number Placeholder 3"/>
          <p:cNvSpPr>
            <a:spLocks noGrp="1"/>
          </p:cNvSpPr>
          <p:nvPr>
            <p:ph type="sldNum" sz="quarter" idx="10"/>
          </p:nvPr>
        </p:nvSpPr>
        <p:spPr/>
        <p:txBody>
          <a:bodyPr/>
          <a:lstStyle/>
          <a:p>
            <a:fld id="{32BD923E-B626-40AF-9220-2048E826C1CE}" type="slidenum">
              <a:rPr lang="en-US" smtClean="0"/>
              <a:t>5</a:t>
            </a:fld>
            <a:endParaRPr lang="en-US"/>
          </a:p>
        </p:txBody>
      </p:sp>
    </p:spTree>
    <p:extLst>
      <p:ext uri="{BB962C8B-B14F-4D97-AF65-F5344CB8AC3E}">
        <p14:creationId xmlns:p14="http://schemas.microsoft.com/office/powerpoint/2010/main" val="29408801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changes in processes will be shared in conjunction with the deans conference but focus is to heighten the consultative nature of visits. BATF and policy committees are discussing changes to accreditation processes this fall and spring.  Standards are the first priority.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80BA0-CA8F-4C4F-A1DA-93686E7044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23020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Note that the Exposure Draft posted on the website is as of the date of issue.  We are making changes dynamically offline as we receive input. This presentation will incorporate changes we have made so you have current information.</a:t>
            </a:r>
          </a:p>
        </p:txBody>
      </p:sp>
      <p:sp>
        <p:nvSpPr>
          <p:cNvPr id="4" name="Slide Number Placeholder 3"/>
          <p:cNvSpPr>
            <a:spLocks noGrp="1"/>
          </p:cNvSpPr>
          <p:nvPr>
            <p:ph type="sldNum" sz="quarter" idx="5"/>
          </p:nvPr>
        </p:nvSpPr>
        <p:spPr/>
        <p:txBody>
          <a:bodyPr/>
          <a:lstStyle/>
          <a:p>
            <a:fld id="{9EC80BA0-CA8F-4C4F-A1DA-93686E70442B}" type="slidenum">
              <a:rPr lang="en-US" smtClean="0"/>
              <a:t>59</a:t>
            </a:fld>
            <a:endParaRPr lang="en-US" dirty="0"/>
          </a:p>
        </p:txBody>
      </p:sp>
    </p:spTree>
    <p:extLst>
      <p:ext uri="{BB962C8B-B14F-4D97-AF65-F5344CB8AC3E}">
        <p14:creationId xmlns:p14="http://schemas.microsoft.com/office/powerpoint/2010/main" val="131931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Here is the first reference to the “pre-sections” of the standards (e.g. Philosophy, Guiding Principles, etc.) </a:t>
            </a:r>
          </a:p>
          <a:p>
            <a:endParaRPr lang="en-US" dirty="0"/>
          </a:p>
          <a:p>
            <a:r>
              <a:rPr lang="en-US" b="1" dirty="0">
                <a:highlight>
                  <a:srgbClr val="FFFF00"/>
                </a:highlight>
              </a:rPr>
              <a:t>Philosophy</a:t>
            </a:r>
            <a:r>
              <a:rPr lang="en-US" dirty="0"/>
              <a:t>:  Programmic Scope eliminates 2 of the 4 provisions that were not widely relied on before (financial relationship with the institution and business academic unit autonomy)</a:t>
            </a:r>
          </a:p>
          <a:p>
            <a:r>
              <a:rPr lang="en-US" dirty="0"/>
              <a:t>This decision will rest on branding and external market perception.</a:t>
            </a:r>
          </a:p>
          <a:p>
            <a:endParaRPr lang="en-US" dirty="0"/>
          </a:p>
          <a:p>
            <a:r>
              <a:rPr lang="en-US" b="1" dirty="0">
                <a:highlight>
                  <a:srgbClr val="FFFF00"/>
                </a:highlight>
              </a:rPr>
              <a:t>Guiding Principles</a:t>
            </a:r>
            <a:r>
              <a:rPr lang="en-US" b="1" dirty="0"/>
              <a:t>:  </a:t>
            </a:r>
            <a:r>
              <a:rPr lang="en-US" dirty="0"/>
              <a:t>Discuss the replacement of eligibility criteria with </a:t>
            </a:r>
            <a:r>
              <a:rPr lang="en-US" dirty="0">
                <a:highlight>
                  <a:srgbClr val="FFFF00"/>
                </a:highlight>
              </a:rPr>
              <a:t>11</a:t>
            </a:r>
            <a:r>
              <a:rPr lang="en-US" dirty="0"/>
              <a:t> guiding principles that represent core values of AACSB and accreditation. Note that “Societal Impact” has been added and is #2 after “Ethics and Integrity.” Schools are still expected to align with the guiding principles.  AACSB policies in place for when schools do not – whether in initial phase or CIR phase.</a:t>
            </a:r>
          </a:p>
          <a:p>
            <a:endParaRPr lang="en-US" dirty="0"/>
          </a:p>
          <a:p>
            <a:r>
              <a:rPr lang="en-US" b="1" dirty="0">
                <a:highlight>
                  <a:srgbClr val="FFFF00"/>
                </a:highlight>
              </a:rPr>
              <a:t>Structure of Standards:  </a:t>
            </a:r>
            <a:r>
              <a:rPr lang="en-US" dirty="0"/>
              <a:t>Suggested documentation clarifies that CIR schools are not expected to provide every piece of documentation listed in each standard, while initial schools general are expected.  CIR schools are guided by the AACSB school template and dialogue with the PRT chair/team as to what documentation they should be prepared to provide.  </a:t>
            </a:r>
          </a:p>
          <a:p>
            <a:endParaRPr lang="en-US" dirty="0"/>
          </a:p>
          <a:p>
            <a:endParaRPr lang="en-US" dirty="0"/>
          </a:p>
          <a:p>
            <a:endParaRPr lang="en-US" dirty="0"/>
          </a:p>
          <a:p>
            <a:br>
              <a:rPr lang="en-US" dirty="0"/>
            </a:br>
            <a:r>
              <a:rPr lang="en-US" dirty="0"/>
              <a:t>	</a:t>
            </a:r>
          </a:p>
        </p:txBody>
      </p:sp>
      <p:sp>
        <p:nvSpPr>
          <p:cNvPr id="4" name="Slide Number Placeholder 3"/>
          <p:cNvSpPr>
            <a:spLocks noGrp="1"/>
          </p:cNvSpPr>
          <p:nvPr>
            <p:ph type="sldNum" sz="quarter" idx="10"/>
          </p:nvPr>
        </p:nvSpPr>
        <p:spPr/>
        <p:txBody>
          <a:bodyPr/>
          <a:lstStyle/>
          <a:p>
            <a:fld id="{9EC80BA0-CA8F-4C4F-A1DA-93686E70442B}" type="slidenum">
              <a:rPr lang="en-US" smtClean="0"/>
              <a:t>61</a:t>
            </a:fld>
            <a:endParaRPr lang="en-US" dirty="0"/>
          </a:p>
        </p:txBody>
      </p:sp>
    </p:spTree>
    <p:extLst>
      <p:ext uri="{BB962C8B-B14F-4D97-AF65-F5344CB8AC3E}">
        <p14:creationId xmlns:p14="http://schemas.microsoft.com/office/powerpoint/2010/main" val="41430299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3 categories of standards:</a:t>
            </a:r>
          </a:p>
          <a:p>
            <a:endParaRPr lang="en-US" dirty="0"/>
          </a:p>
          <a:p>
            <a:r>
              <a:rPr lang="en-US" dirty="0"/>
              <a:t>Strategic Management and Innovation (3 standards)</a:t>
            </a:r>
          </a:p>
          <a:p>
            <a:endParaRPr lang="en-US" dirty="0"/>
          </a:p>
          <a:p>
            <a:r>
              <a:rPr lang="en-US" dirty="0"/>
              <a:t>Learner Success (4 standards)</a:t>
            </a:r>
          </a:p>
          <a:p>
            <a:endParaRPr lang="en-US" dirty="0"/>
          </a:p>
          <a:p>
            <a:r>
              <a:rPr lang="en-US" dirty="0"/>
              <a:t>Thought Leadership (2 standards)</a:t>
            </a:r>
          </a:p>
          <a:p>
            <a:endParaRPr lang="en-US" dirty="0"/>
          </a:p>
          <a:p>
            <a:endParaRPr lang="en-US" dirty="0"/>
          </a:p>
          <a:p>
            <a:r>
              <a:rPr lang="en-US" dirty="0"/>
              <a:t>Biggest changes are:</a:t>
            </a:r>
          </a:p>
          <a:p>
            <a:pPr marL="228600" indent="-228600">
              <a:buAutoNum type="arabicParenR"/>
            </a:pPr>
            <a:r>
              <a:rPr lang="en-US" dirty="0"/>
              <a:t>Societal impact is threaded throughout (strategy, curriculum, intellectual contributions, and  other activities sponsored by the b-school that promote positive societal impact.</a:t>
            </a:r>
          </a:p>
          <a:p>
            <a:pPr marL="228600" indent="-228600">
              <a:buAutoNum type="arabicParenR"/>
            </a:pPr>
            <a:r>
              <a:rPr lang="en-US" dirty="0"/>
              <a:t>Faculty qualifications, sufficiency, and </a:t>
            </a:r>
            <a:r>
              <a:rPr lang="en-US" dirty="0" err="1"/>
              <a:t>Ics</a:t>
            </a:r>
            <a:r>
              <a:rPr lang="en-US" dirty="0"/>
              <a:t> are reported by discipline</a:t>
            </a:r>
          </a:p>
          <a:p>
            <a:pPr marL="228600" indent="-228600">
              <a:buAutoNum type="arabicParenR"/>
            </a:pPr>
            <a:r>
              <a:rPr lang="en-US" dirty="0"/>
              <a:t>Faculty deployment is a strategic choice, within limits – </a:t>
            </a:r>
          </a:p>
          <a:p>
            <a:pPr marL="228600" indent="-228600">
              <a:buAutoNum type="arabicParenR"/>
            </a:pPr>
            <a:r>
              <a:rPr lang="en-US" dirty="0"/>
              <a:t>AoL:  Some programs can be assessed through indirect measures only</a:t>
            </a:r>
          </a:p>
          <a:p>
            <a:pPr marL="228600" indent="-228600">
              <a:buAutoNum type="arabicParenR"/>
            </a:pPr>
            <a:r>
              <a:rPr lang="en-US" dirty="0"/>
              <a:t>Expectation that schools provide thought leadership – recognized expertise, and what is your school doing with engagement that promotes global prosperity IMPACT and ENGAGEMENT</a:t>
            </a:r>
          </a:p>
          <a:p>
            <a:pPr marL="228600" indent="-228600">
              <a:buAutoNum type="arabicParenR"/>
            </a:pPr>
            <a:endParaRPr lang="en-US" dirty="0"/>
          </a:p>
          <a:p>
            <a:br>
              <a:rPr lang="en-US" dirty="0"/>
            </a:br>
            <a:r>
              <a:rPr lang="en-US" dirty="0"/>
              <a:t>	</a:t>
            </a:r>
          </a:p>
        </p:txBody>
      </p:sp>
      <p:sp>
        <p:nvSpPr>
          <p:cNvPr id="4" name="Slide Number Placeholder 3"/>
          <p:cNvSpPr>
            <a:spLocks noGrp="1"/>
          </p:cNvSpPr>
          <p:nvPr>
            <p:ph type="sldNum" sz="quarter" idx="10"/>
          </p:nvPr>
        </p:nvSpPr>
        <p:spPr/>
        <p:txBody>
          <a:bodyPr/>
          <a:lstStyle/>
          <a:p>
            <a:fld id="{9EC80BA0-CA8F-4C4F-A1DA-93686E70442B}" type="slidenum">
              <a:rPr lang="en-US" smtClean="0"/>
              <a:t>62</a:t>
            </a:fld>
            <a:endParaRPr lang="en-US" dirty="0"/>
          </a:p>
        </p:txBody>
      </p:sp>
    </p:spTree>
    <p:extLst>
      <p:ext uri="{BB962C8B-B14F-4D97-AF65-F5344CB8AC3E}">
        <p14:creationId xmlns:p14="http://schemas.microsoft.com/office/powerpoint/2010/main" val="8903399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80BA0-CA8F-4C4F-A1DA-93686E70442B}" type="slidenum">
              <a:rPr lang="en-US" smtClean="0"/>
              <a:t>63</a:t>
            </a:fld>
            <a:endParaRPr lang="en-US" dirty="0"/>
          </a:p>
        </p:txBody>
      </p:sp>
    </p:spTree>
    <p:extLst>
      <p:ext uri="{BB962C8B-B14F-4D97-AF65-F5344CB8AC3E}">
        <p14:creationId xmlns:p14="http://schemas.microsoft.com/office/powerpoint/2010/main" val="27917026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Suzanne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Key changes: </a:t>
            </a:r>
            <a:r>
              <a:rPr lang="en-US" sz="1200" kern="1200" dirty="0">
                <a:solidFill>
                  <a:schemeClr val="tx1"/>
                </a:solidFill>
                <a:effectLst/>
                <a:latin typeface="+mn-lt"/>
                <a:ea typeface="+mn-ea"/>
                <a:cs typeface="+mn-cs"/>
              </a:rPr>
              <a:t>Schools required to demonstrate how they are making an impact on society, as identified in their mission and strategic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Rationale for changes: Greater alignment with AACSB’s vision “to transform business education for global prosperity;”</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Addresses the belief that business schools should make a positive impact on society. </a:t>
            </a:r>
          </a:p>
          <a:p>
            <a:endParaRPr lang="en-US" sz="1200" dirty="0">
              <a:solidFill>
                <a:schemeClr val="bg1"/>
              </a:solidFill>
            </a:endParaRPr>
          </a:p>
        </p:txBody>
      </p:sp>
      <p:sp>
        <p:nvSpPr>
          <p:cNvPr id="4" name="Slide Number Placeholder 3"/>
          <p:cNvSpPr>
            <a:spLocks noGrp="1"/>
          </p:cNvSpPr>
          <p:nvPr>
            <p:ph type="sldNum" sz="quarter" idx="10"/>
          </p:nvPr>
        </p:nvSpPr>
        <p:spPr/>
        <p:txBody>
          <a:bodyPr/>
          <a:lstStyle/>
          <a:p>
            <a:fld id="{E03BF6E2-87D4-4360-AFDC-3F2BE2084C2E}"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12623408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dirty="0">
                <a:solidFill>
                  <a:schemeClr val="bg1"/>
                </a:solidFill>
              </a:rPr>
              <a:t>Suzanne</a:t>
            </a:r>
          </a:p>
          <a:p>
            <a:pPr lvl="0"/>
            <a:r>
              <a:rPr lang="en-US" sz="1200" dirty="0">
                <a:solidFill>
                  <a:schemeClr val="bg1"/>
                </a:solidFill>
              </a:rPr>
              <a:t>Key changes: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Merged non-faculty/staff resources into a single standard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Increased emphasis on the future and appropriate financial planning, including a plan for the next five years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Added expectation that schools describe underlying assumptions and include a risk analysis related to their current and future financial position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Added expectation for schools to describe major resource commitments and development projects undertaken and/or completed since the last review.</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Addition (now eliminated) of Table 2-1 (Financial Vitality-Operational Considerations) and Table 2-2 (Financial Vitality-Strategic Initiatives and Sources of Funds). Current operating situation now required in a narrative.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Rationale for changes: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Provides AACSB assurance of the school’s future financial viability.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Ensures consistent reporting of financial data by schools.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Provides overview of major projects started/completed requiring significant funding in last five years.</a:t>
            </a:r>
          </a:p>
          <a:p>
            <a:pPr lvl="0"/>
            <a:endParaRPr lang="en-US" sz="1200" kern="1200" dirty="0">
              <a:solidFill>
                <a:schemeClr val="tx1"/>
              </a:solidFill>
              <a:effectLst/>
              <a:latin typeface="+mn-lt"/>
              <a:ea typeface="+mn-ea"/>
              <a:cs typeface="+mn-cs"/>
            </a:endParaRPr>
          </a:p>
          <a:p>
            <a:endParaRPr lang="en-US" sz="1200" dirty="0">
              <a:solidFill>
                <a:schemeClr val="bg1"/>
              </a:solidFill>
            </a:endParaRPr>
          </a:p>
        </p:txBody>
      </p:sp>
      <p:sp>
        <p:nvSpPr>
          <p:cNvPr id="4" name="Slide Number Placeholder 3"/>
          <p:cNvSpPr>
            <a:spLocks noGrp="1"/>
          </p:cNvSpPr>
          <p:nvPr>
            <p:ph type="sldNum" sz="quarter" idx="10"/>
          </p:nvPr>
        </p:nvSpPr>
        <p:spPr/>
        <p:txBody>
          <a:bodyPr/>
          <a:lstStyle/>
          <a:p>
            <a:fld id="{E03BF6E2-87D4-4360-AFDC-3F2BE2084C2E}"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28072795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49"/>
            <a:ext cx="5486400" cy="4891161"/>
          </a:xfrm>
        </p:spPr>
        <p:txBody>
          <a:bodyPr/>
          <a:lstStyle/>
          <a:p>
            <a:r>
              <a:rPr lang="en-US" sz="1200" dirty="0">
                <a:solidFill>
                  <a:schemeClr val="bg1"/>
                </a:solidFill>
              </a:rPr>
              <a:t>Suzanne</a:t>
            </a:r>
          </a:p>
          <a:p>
            <a:r>
              <a:rPr lang="en-US" sz="1200" dirty="0">
                <a:solidFill>
                  <a:schemeClr val="bg1"/>
                </a:solidFill>
              </a:rPr>
              <a:t>Key changes: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Merged all human resources into a single standard.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Renamed “Other” faculty to “Additional” faculty. </a:t>
            </a:r>
          </a:p>
          <a:p>
            <a:pPr marL="171450" lvl="0" indent="-171450">
              <a:buFont typeface="Arial" panose="020B0604020202020204" pitchFamily="34" charset="0"/>
              <a:buChar char="•"/>
            </a:pPr>
            <a:r>
              <a:rPr lang="en-US" dirty="0"/>
              <a:t>Language around SA and PA now refers to terminally qualified rather than the expectation of a research doctorate.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kern="1200" dirty="0">
                <a:solidFill>
                  <a:schemeClr val="tx1"/>
                </a:solidFill>
                <a:effectLst/>
                <a:latin typeface="+mn-lt"/>
                <a:ea typeface="+mn-ea"/>
                <a:cs typeface="+mn-cs"/>
              </a:rPr>
              <a:t>JD, MST, DBA, etc.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Removed current requirement of 60% SA+PA+SP faculty, leaving expectation that 40% in a discipline and overall will be SA and 90% SA+PA+SP+IP in a discipline and overall.</a:t>
            </a:r>
          </a:p>
          <a:p>
            <a:pPr marL="171450" lvl="0" indent="-171450">
              <a:buFont typeface="Arial" panose="020B0604020202020204" pitchFamily="34" charset="0"/>
              <a:buChar char="•"/>
            </a:pPr>
            <a:r>
              <a:rPr lang="en-US" dirty="0"/>
              <a:t>Discipline is the default level of reporting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Discipline here is defined as at the macro level so SA percentages are not by degree program.  The 40% is at the top level discipline.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Emphasized that deployment of faculty is a strategic choice of the school and thus AACSB does not mandate percentages by programs. Related to this, schools will be required to provide narrative describing their strategy for deployment of appropriately qualified faculty across degree programs, locations, and modalities and how that strategy assures high-quality outcomes. Table 3-2 (formerly 15-2) will still be required to facilitate consultative discussion between the school and peer review team on deployment strategies; however, the intent is not to apply the same ratios to degree programs.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Recognizes that schools should have the latitude to deploy faculty strategically, in a manner consistent with their mission instead of being held to the same ratio guidelines as expected for disciplines.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Addresses an emerging theme gathered during the issues-storming phase that schools wanted more flexibility with how faculty were deployed across programs.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3BF6E2-87D4-4360-AFDC-3F2BE2084C2E}"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11843434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80BA0-CA8F-4C4F-A1DA-93686E70442B}" type="slidenum">
              <a:rPr lang="en-US" smtClean="0"/>
              <a:t>67</a:t>
            </a:fld>
            <a:endParaRPr lang="en-US" dirty="0"/>
          </a:p>
        </p:txBody>
      </p:sp>
    </p:spTree>
    <p:extLst>
      <p:ext uri="{BB962C8B-B14F-4D97-AF65-F5344CB8AC3E}">
        <p14:creationId xmlns:p14="http://schemas.microsoft.com/office/powerpoint/2010/main" val="23875345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80BA0-CA8F-4C4F-A1DA-93686E70442B}" type="slidenum">
              <a:rPr lang="en-US" smtClean="0"/>
              <a:t>68</a:t>
            </a:fld>
            <a:endParaRPr lang="en-US" dirty="0"/>
          </a:p>
        </p:txBody>
      </p:sp>
    </p:spTree>
    <p:extLst>
      <p:ext uri="{BB962C8B-B14F-4D97-AF65-F5344CB8AC3E}">
        <p14:creationId xmlns:p14="http://schemas.microsoft.com/office/powerpoint/2010/main" val="1925521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ecosystem for engagement, innovation, and impact</a:t>
            </a:r>
          </a:p>
        </p:txBody>
      </p:sp>
      <p:sp>
        <p:nvSpPr>
          <p:cNvPr id="4" name="Slide Number Placeholder 3"/>
          <p:cNvSpPr>
            <a:spLocks noGrp="1"/>
          </p:cNvSpPr>
          <p:nvPr>
            <p:ph type="sldNum" sz="quarter" idx="10"/>
          </p:nvPr>
        </p:nvSpPr>
        <p:spPr/>
        <p:txBody>
          <a:bodyPr/>
          <a:lstStyle/>
          <a:p>
            <a:fld id="{9EC80BA0-CA8F-4C4F-A1DA-93686E70442B}" type="slidenum">
              <a:rPr lang="en-US" smtClean="0"/>
              <a:t>6</a:t>
            </a:fld>
            <a:endParaRPr lang="en-US"/>
          </a:p>
        </p:txBody>
      </p:sp>
    </p:spTree>
    <p:extLst>
      <p:ext uri="{BB962C8B-B14F-4D97-AF65-F5344CB8AC3E}">
        <p14:creationId xmlns:p14="http://schemas.microsoft.com/office/powerpoint/2010/main" val="1623017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C80BA0-CA8F-4C4F-A1DA-93686E70442B}" type="slidenum">
              <a:rPr lang="en-US" smtClean="0"/>
              <a:t>69</a:t>
            </a:fld>
            <a:endParaRPr lang="en-US" dirty="0"/>
          </a:p>
        </p:txBody>
      </p:sp>
    </p:spTree>
    <p:extLst>
      <p:ext uri="{BB962C8B-B14F-4D97-AF65-F5344CB8AC3E}">
        <p14:creationId xmlns:p14="http://schemas.microsoft.com/office/powerpoint/2010/main" val="42582736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C80BA0-CA8F-4C4F-A1DA-93686E70442B}" type="slidenum">
              <a:rPr lang="en-US" smtClean="0"/>
              <a:t>70</a:t>
            </a:fld>
            <a:endParaRPr lang="en-US" dirty="0"/>
          </a:p>
        </p:txBody>
      </p:sp>
    </p:spTree>
    <p:extLst>
      <p:ext uri="{BB962C8B-B14F-4D97-AF65-F5344CB8AC3E}">
        <p14:creationId xmlns:p14="http://schemas.microsoft.com/office/powerpoint/2010/main" val="3284729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80BA0-CA8F-4C4F-A1DA-93686E70442B}" type="slidenum">
              <a:rPr lang="en-US" smtClean="0"/>
              <a:t>71</a:t>
            </a:fld>
            <a:endParaRPr lang="en-US" dirty="0"/>
          </a:p>
        </p:txBody>
      </p:sp>
    </p:spTree>
    <p:extLst>
      <p:ext uri="{BB962C8B-B14F-4D97-AF65-F5344CB8AC3E}">
        <p14:creationId xmlns:p14="http://schemas.microsoft.com/office/powerpoint/2010/main" val="17811152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focus for that effort was originally grounded in understanding how to classify </a:t>
            </a:r>
            <a:r>
              <a:rPr lang="en-US" sz="1200" i="1" kern="1200" dirty="0">
                <a:solidFill>
                  <a:schemeClr val="tx1"/>
                </a:solidFill>
                <a:effectLst/>
                <a:latin typeface="+mn-lt"/>
                <a:ea typeface="+mn-ea"/>
                <a:cs typeface="+mn-cs"/>
              </a:rPr>
              <a:t>programs</a:t>
            </a:r>
            <a:r>
              <a:rPr lang="en-US" sz="1200" kern="1200" dirty="0">
                <a:solidFill>
                  <a:schemeClr val="tx1"/>
                </a:solidFill>
                <a:effectLst/>
                <a:latin typeface="+mn-lt"/>
                <a:ea typeface="+mn-ea"/>
                <a:cs typeface="+mn-cs"/>
              </a:rPr>
              <a:t>. The CIP codes (US DOE), ISCED codes (UNESCO), and HESA codes (UK Higher Ed Statistical Assoc), and GMAC are similarly all oriented toward programs of study.</a:t>
            </a:r>
          </a:p>
          <a:p>
            <a:endParaRPr lang="en-US" dirty="0"/>
          </a:p>
        </p:txBody>
      </p:sp>
      <p:sp>
        <p:nvSpPr>
          <p:cNvPr id="4" name="Slide Number Placeholder 3"/>
          <p:cNvSpPr>
            <a:spLocks noGrp="1"/>
          </p:cNvSpPr>
          <p:nvPr>
            <p:ph type="sldNum" sz="quarter" idx="5"/>
          </p:nvPr>
        </p:nvSpPr>
        <p:spPr/>
        <p:txBody>
          <a:bodyPr/>
          <a:lstStyle/>
          <a:p>
            <a:fld id="{9EC80BA0-CA8F-4C4F-A1DA-93686E70442B}" type="slidenum">
              <a:rPr lang="en-US" smtClean="0"/>
              <a:t>72</a:t>
            </a:fld>
            <a:endParaRPr lang="en-US" dirty="0"/>
          </a:p>
        </p:txBody>
      </p:sp>
    </p:spTree>
    <p:extLst>
      <p:ext uri="{BB962C8B-B14F-4D97-AF65-F5344CB8AC3E}">
        <p14:creationId xmlns:p14="http://schemas.microsoft.com/office/powerpoint/2010/main" val="20845099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80BA0-CA8F-4C4F-A1DA-93686E70442B}" type="slidenum">
              <a:rPr lang="en-US" smtClean="0"/>
              <a:t>73</a:t>
            </a:fld>
            <a:endParaRPr lang="en-US" dirty="0"/>
          </a:p>
        </p:txBody>
      </p:sp>
    </p:spTree>
    <p:extLst>
      <p:ext uri="{BB962C8B-B14F-4D97-AF65-F5344CB8AC3E}">
        <p14:creationId xmlns:p14="http://schemas.microsoft.com/office/powerpoint/2010/main" val="39087526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C80BA0-CA8F-4C4F-A1DA-93686E70442B}" type="slidenum">
              <a:rPr lang="en-US" smtClean="0"/>
              <a:t>74</a:t>
            </a:fld>
            <a:endParaRPr lang="en-US" dirty="0"/>
          </a:p>
        </p:txBody>
      </p:sp>
    </p:spTree>
    <p:extLst>
      <p:ext uri="{BB962C8B-B14F-4D97-AF65-F5344CB8AC3E}">
        <p14:creationId xmlns:p14="http://schemas.microsoft.com/office/powerpoint/2010/main" val="39684609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C80BA0-CA8F-4C4F-A1DA-93686E70442B}" type="slidenum">
              <a:rPr lang="en-US" smtClean="0"/>
              <a:t>75</a:t>
            </a:fld>
            <a:endParaRPr lang="en-US" dirty="0"/>
          </a:p>
        </p:txBody>
      </p:sp>
    </p:spTree>
    <p:extLst>
      <p:ext uri="{BB962C8B-B14F-4D97-AF65-F5344CB8AC3E}">
        <p14:creationId xmlns:p14="http://schemas.microsoft.com/office/powerpoint/2010/main" val="11085075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80BA0-CA8F-4C4F-A1DA-93686E70442B}" type="slidenum">
              <a:rPr lang="en-US" smtClean="0"/>
              <a:t>76</a:t>
            </a:fld>
            <a:endParaRPr lang="en-US" dirty="0"/>
          </a:p>
        </p:txBody>
      </p:sp>
    </p:spTree>
    <p:extLst>
      <p:ext uri="{BB962C8B-B14F-4D97-AF65-F5344CB8AC3E}">
        <p14:creationId xmlns:p14="http://schemas.microsoft.com/office/powerpoint/2010/main" val="10305946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34FC05-F5D6-CF42-BED3-D01242CD4A53}" type="slidenum">
              <a:rPr lang="en-US" smtClean="0"/>
              <a:t>77</a:t>
            </a:fld>
            <a:endParaRPr lang="en-US"/>
          </a:p>
        </p:txBody>
      </p:sp>
    </p:spTree>
    <p:extLst>
      <p:ext uri="{BB962C8B-B14F-4D97-AF65-F5344CB8AC3E}">
        <p14:creationId xmlns:p14="http://schemas.microsoft.com/office/powerpoint/2010/main" val="39149579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since deleted Table 4-1 (Current and Emerging Technologies Employed for the Most Recently Completed Normal Academic Year by Degree Program) that was in Exposure Draft #1</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New expectation for schools to describe how degree programs include learning experiences that develop competencies related to the integration of information technology.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Expectation that any contents of degree programs (including stackable micro-learning certifications and executive education programs leading to a degree) include relevant competencies to prepare graduates for business and management careers and lifelong learning.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Rationale for changes: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Reinforces the need for students to be technologically agile upon graduation and also more closely aligns with the 2018 accounting standards (Table A6). It is envisioned in the future that this will provide a searchable resource for schools to determine trends in the use of technology.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Addresses changing landscape of degree programs and how degrees can be earned. </a:t>
            </a: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sz="1200" dirty="0">
              <a:solidFill>
                <a:schemeClr val="bg1"/>
              </a:solidFill>
            </a:endParaRPr>
          </a:p>
        </p:txBody>
      </p:sp>
      <p:sp>
        <p:nvSpPr>
          <p:cNvPr id="4" name="Slide Number Placeholder 3"/>
          <p:cNvSpPr>
            <a:spLocks noGrp="1"/>
          </p:cNvSpPr>
          <p:nvPr>
            <p:ph type="sldNum" sz="quarter" idx="10"/>
          </p:nvPr>
        </p:nvSpPr>
        <p:spPr/>
        <p:txBody>
          <a:bodyPr/>
          <a:lstStyle/>
          <a:p>
            <a:fld id="{E03BF6E2-87D4-4360-AFDC-3F2BE2084C2E}" type="slidenum">
              <a:rPr lang="en-US" smtClean="0">
                <a:solidFill>
                  <a:prstClr val="black"/>
                </a:solidFill>
              </a:rPr>
              <a:pPr/>
              <a:t>78</a:t>
            </a:fld>
            <a:endParaRPr lang="en-US" dirty="0">
              <a:solidFill>
                <a:prstClr val="black"/>
              </a:solidFill>
            </a:endParaRPr>
          </a:p>
        </p:txBody>
      </p:sp>
    </p:spTree>
    <p:extLst>
      <p:ext uri="{BB962C8B-B14F-4D97-AF65-F5344CB8AC3E}">
        <p14:creationId xmlns:p14="http://schemas.microsoft.com/office/powerpoint/2010/main" val="488301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Stats</a:t>
            </a:r>
            <a:r>
              <a:rPr lang="en-US" baseline="0" dirty="0"/>
              <a:t> updated: Nov 2019 </a:t>
            </a:r>
            <a:endParaRPr lang="en-US" dirty="0"/>
          </a:p>
        </p:txBody>
      </p:sp>
      <p:sp>
        <p:nvSpPr>
          <p:cNvPr id="4" name="Slide Number Placeholder 3"/>
          <p:cNvSpPr>
            <a:spLocks noGrp="1"/>
          </p:cNvSpPr>
          <p:nvPr>
            <p:ph type="sldNum" sz="quarter" idx="10"/>
          </p:nvPr>
        </p:nvSpPr>
        <p:spPr/>
        <p:txBody>
          <a:bodyPr/>
          <a:lstStyle/>
          <a:p>
            <a:fld id="{32BD923E-B626-40AF-9220-2048E826C1CE}" type="slidenum">
              <a:rPr lang="en-US" smtClean="0"/>
              <a:t>8</a:t>
            </a:fld>
            <a:endParaRPr lang="en-US"/>
          </a:p>
        </p:txBody>
      </p:sp>
    </p:spTree>
    <p:extLst>
      <p:ext uri="{BB962C8B-B14F-4D97-AF65-F5344CB8AC3E}">
        <p14:creationId xmlns:p14="http://schemas.microsoft.com/office/powerpoint/2010/main" val="12376496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49"/>
            <a:ext cx="5486400" cy="4694213"/>
          </a:xfrm>
        </p:spPr>
        <p:txBody>
          <a:bodyPr/>
          <a:lstStyle/>
          <a:p>
            <a:endParaRPr lang="en-US" sz="1200" dirty="0">
              <a:solidFill>
                <a:schemeClr val="bg1"/>
              </a:solidFill>
            </a:endParaRPr>
          </a:p>
          <a:p>
            <a:r>
              <a:rPr lang="en-US" sz="1200" dirty="0">
                <a:solidFill>
                  <a:schemeClr val="bg1"/>
                </a:solidFill>
              </a:rPr>
              <a:t>Key changes: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Replaced “learning goals” with “competencies,” which is more globally inclusive.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Added language that specialized new and emerging programs may have modified AoL processes.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Added expectation that micro-credentials stacking into a degree program should have appropriate quality assurance processes in place.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Mandates indirect assessments but allows the school to decide in what proportion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Added expectation for schools to provide evidence that faculty are sufficiently and meaningfully engaged in AoL.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Allows for leverage of work done for AoL regional/national regulatory bodies for AACSB purposes. Table 5-1 must still be completed.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Added Table 5-1 (Assessment Plan and Results for Past Five Years)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Rationale for changes: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Focus on competencies aligns with trends in higher education in recent years.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Gives schools greater flexibility already being afforded to them in new or low enrollment programs in terms of AoL.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Recognizes diverse types of business offerings and the need to assure quality for non-degrees that may stack into degrees.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Elevates the importance of indirect measures.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Emphasizes the importance of faculty engagement in AoL.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Aims to streamline AoL processes required for both national/regional bodies as well as AACSB.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Ensures consistent reporting of important AoL data by schools.</a:t>
            </a:r>
          </a:p>
          <a:p>
            <a:pPr marL="0" lvl="0" indent="0">
              <a:buFont typeface="Arial" panose="020B0604020202020204" pitchFamily="34" charset="0"/>
              <a:buNone/>
            </a:pPr>
            <a:endParaRPr lang="en-US" sz="1200" dirty="0">
              <a:solidFill>
                <a:schemeClr val="bg1"/>
              </a:solidFill>
            </a:endParaRPr>
          </a:p>
        </p:txBody>
      </p:sp>
      <p:sp>
        <p:nvSpPr>
          <p:cNvPr id="4" name="Slide Number Placeholder 3"/>
          <p:cNvSpPr>
            <a:spLocks noGrp="1"/>
          </p:cNvSpPr>
          <p:nvPr>
            <p:ph type="sldNum" sz="quarter" idx="10"/>
          </p:nvPr>
        </p:nvSpPr>
        <p:spPr/>
        <p:txBody>
          <a:bodyPr/>
          <a:lstStyle/>
          <a:p>
            <a:fld id="{E03BF6E2-87D4-4360-AFDC-3F2BE2084C2E}" type="slidenum">
              <a:rPr lang="en-US" smtClean="0">
                <a:solidFill>
                  <a:prstClr val="black"/>
                </a:solidFill>
              </a:rPr>
              <a:pPr/>
              <a:t>79</a:t>
            </a:fld>
            <a:endParaRPr lang="en-US" dirty="0">
              <a:solidFill>
                <a:prstClr val="black"/>
              </a:solidFill>
            </a:endParaRPr>
          </a:p>
        </p:txBody>
      </p:sp>
    </p:spTree>
    <p:extLst>
      <p:ext uri="{BB962C8B-B14F-4D97-AF65-F5344CB8AC3E}">
        <p14:creationId xmlns:p14="http://schemas.microsoft.com/office/powerpoint/2010/main" val="38339669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purpose of this table is to standardize reporting and ease the cognitive load.</a:t>
            </a:r>
          </a:p>
        </p:txBody>
      </p:sp>
      <p:sp>
        <p:nvSpPr>
          <p:cNvPr id="4" name="Slide Number Placeholder 3"/>
          <p:cNvSpPr>
            <a:spLocks noGrp="1"/>
          </p:cNvSpPr>
          <p:nvPr>
            <p:ph type="sldNum" sz="quarter" idx="5"/>
          </p:nvPr>
        </p:nvSpPr>
        <p:spPr/>
        <p:txBody>
          <a:bodyPr/>
          <a:lstStyle/>
          <a:p>
            <a:fld id="{9EC80BA0-CA8F-4C4F-A1DA-93686E70442B}" type="slidenum">
              <a:rPr lang="en-US" smtClean="0"/>
              <a:t>80</a:t>
            </a:fld>
            <a:endParaRPr lang="en-US" dirty="0"/>
          </a:p>
        </p:txBody>
      </p:sp>
    </p:spTree>
    <p:extLst>
      <p:ext uri="{BB962C8B-B14F-4D97-AF65-F5344CB8AC3E}">
        <p14:creationId xmlns:p14="http://schemas.microsoft.com/office/powerpoint/2010/main" val="28902941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dirty="0">
                <a:solidFill>
                  <a:schemeClr val="bg1"/>
                </a:solidFill>
              </a:rPr>
              <a:t>Suzanne</a:t>
            </a:r>
          </a:p>
          <a:p>
            <a:r>
              <a:rPr lang="en-US" sz="1200" dirty="0">
                <a:solidFill>
                  <a:schemeClr val="bg1"/>
                </a:solidFill>
              </a:rPr>
              <a:t>Key changes (minimal changes – much of this carried over from Current Standard 4 as it was all still very relevant).</a:t>
            </a:r>
          </a:p>
          <a:p>
            <a:r>
              <a:rPr lang="en-US" sz="1200" kern="1200" dirty="0">
                <a:solidFill>
                  <a:schemeClr val="tx1"/>
                </a:solidFill>
                <a:effectLst/>
                <a:latin typeface="+mn-lt"/>
                <a:ea typeface="+mn-ea"/>
                <a:cs typeface="+mn-cs"/>
              </a:rPr>
              <a:t>Added expectation that post-graduate success indicate a high degree of learner success within a reasonable period beyond graduation.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Rationale for change:</a:t>
            </a:r>
          </a:p>
          <a:p>
            <a:r>
              <a:rPr lang="en-US" sz="1200" kern="1200" dirty="0">
                <a:solidFill>
                  <a:schemeClr val="tx1"/>
                </a:solidFill>
                <a:effectLst/>
                <a:latin typeface="+mn-lt"/>
                <a:ea typeface="+mn-ea"/>
                <a:cs typeface="+mn-cs"/>
              </a:rPr>
              <a:t>Aligns with the more outward and outcomes focused nature of the 2020 standards.</a:t>
            </a:r>
            <a:endParaRPr lang="en-US" sz="1200" dirty="0">
              <a:solidFill>
                <a:schemeClr val="bg1"/>
              </a:solidFill>
            </a:endParaRPr>
          </a:p>
        </p:txBody>
      </p:sp>
      <p:sp>
        <p:nvSpPr>
          <p:cNvPr id="4" name="Slide Number Placeholder 3"/>
          <p:cNvSpPr>
            <a:spLocks noGrp="1"/>
          </p:cNvSpPr>
          <p:nvPr>
            <p:ph type="sldNum" sz="quarter" idx="10"/>
          </p:nvPr>
        </p:nvSpPr>
        <p:spPr/>
        <p:txBody>
          <a:bodyPr/>
          <a:lstStyle/>
          <a:p>
            <a:fld id="{E03BF6E2-87D4-4360-AFDC-3F2BE2084C2E}" type="slidenum">
              <a:rPr lang="en-US" smtClean="0">
                <a:solidFill>
                  <a:prstClr val="black"/>
                </a:solidFill>
              </a:rPr>
              <a:pPr/>
              <a:t>81</a:t>
            </a:fld>
            <a:endParaRPr lang="en-US" dirty="0">
              <a:solidFill>
                <a:prstClr val="black"/>
              </a:solidFill>
            </a:endParaRPr>
          </a:p>
        </p:txBody>
      </p:sp>
    </p:spTree>
    <p:extLst>
      <p:ext uri="{BB962C8B-B14F-4D97-AF65-F5344CB8AC3E}">
        <p14:creationId xmlns:p14="http://schemas.microsoft.com/office/powerpoint/2010/main" val="6482224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dirty="0">
              <a:solidFill>
                <a:schemeClr val="bg1"/>
              </a:solidFill>
            </a:endParaRPr>
          </a:p>
          <a:p>
            <a:r>
              <a:rPr lang="en-US" sz="1200" dirty="0">
                <a:solidFill>
                  <a:schemeClr val="bg1"/>
                </a:solidFill>
              </a:rPr>
              <a:t>Key changes:</a:t>
            </a:r>
          </a:p>
          <a:p>
            <a:r>
              <a:rPr lang="en-US" sz="1200" kern="1200" dirty="0">
                <a:solidFill>
                  <a:schemeClr val="tx1"/>
                </a:solidFill>
                <a:effectLst/>
                <a:latin typeface="+mn-lt"/>
                <a:ea typeface="+mn-ea"/>
                <a:cs typeface="+mn-cs"/>
              </a:rPr>
              <a:t>Added emphasis on impact and outcomes vs. focus solely on policies and processes for enhancing teaching effectiveness.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Rationale for change:</a:t>
            </a:r>
          </a:p>
          <a:p>
            <a:r>
              <a:rPr lang="en-US" sz="1200" kern="1200" dirty="0">
                <a:solidFill>
                  <a:schemeClr val="tx1"/>
                </a:solidFill>
                <a:effectLst/>
                <a:latin typeface="+mn-lt"/>
                <a:ea typeface="+mn-ea"/>
                <a:cs typeface="+mn-cs"/>
              </a:rPr>
              <a:t>Aligns with the more outward and outcomes focused nature of the 2020 standards by focusing beyond just processes related to teaching effectiveness. </a:t>
            </a:r>
            <a:endParaRPr lang="en-US" sz="1200" dirty="0">
              <a:solidFill>
                <a:schemeClr val="bg1"/>
              </a:solidFill>
            </a:endParaRPr>
          </a:p>
        </p:txBody>
      </p:sp>
      <p:sp>
        <p:nvSpPr>
          <p:cNvPr id="4" name="Slide Number Placeholder 3"/>
          <p:cNvSpPr>
            <a:spLocks noGrp="1"/>
          </p:cNvSpPr>
          <p:nvPr>
            <p:ph type="sldNum" sz="quarter" idx="10"/>
          </p:nvPr>
        </p:nvSpPr>
        <p:spPr/>
        <p:txBody>
          <a:bodyPr/>
          <a:lstStyle/>
          <a:p>
            <a:fld id="{E03BF6E2-87D4-4360-AFDC-3F2BE2084C2E}" type="slidenum">
              <a:rPr lang="en-US" smtClean="0">
                <a:solidFill>
                  <a:prstClr val="black"/>
                </a:solidFill>
              </a:rPr>
              <a:pPr/>
              <a:t>82</a:t>
            </a:fld>
            <a:endParaRPr lang="en-US" dirty="0">
              <a:solidFill>
                <a:prstClr val="black"/>
              </a:solidFill>
            </a:endParaRPr>
          </a:p>
        </p:txBody>
      </p:sp>
    </p:spTree>
    <p:extLst>
      <p:ext uri="{BB962C8B-B14F-4D97-AF65-F5344CB8AC3E}">
        <p14:creationId xmlns:p14="http://schemas.microsoft.com/office/powerpoint/2010/main" val="28853139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80BA0-CA8F-4C4F-A1DA-93686E70442B}" type="slidenum">
              <a:rPr lang="en-US" smtClean="0"/>
              <a:t>83</a:t>
            </a:fld>
            <a:endParaRPr lang="en-US" dirty="0"/>
          </a:p>
        </p:txBody>
      </p:sp>
    </p:spTree>
    <p:extLst>
      <p:ext uri="{BB962C8B-B14F-4D97-AF65-F5344CB8AC3E}">
        <p14:creationId xmlns:p14="http://schemas.microsoft.com/office/powerpoint/2010/main" val="39298277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4089302"/>
          </a:xfrm>
        </p:spPr>
        <p:txBody>
          <a:bodyPr/>
          <a:lstStyle/>
          <a:p>
            <a:pPr lvl="0"/>
            <a:r>
              <a:rPr lang="en-US" sz="1200" kern="1200" dirty="0">
                <a:solidFill>
                  <a:schemeClr val="tx1"/>
                </a:solidFill>
                <a:effectLst/>
                <a:latin typeface="+mn-lt"/>
                <a:ea typeface="+mn-ea"/>
                <a:cs typeface="+mn-cs"/>
              </a:rPr>
              <a:t>This standard has changed since Exposure Draft #1</a:t>
            </a:r>
          </a:p>
          <a:p>
            <a:pPr lvl="0"/>
            <a:r>
              <a:rPr lang="en-US" sz="1200" kern="1200" dirty="0">
                <a:solidFill>
                  <a:schemeClr val="tx1"/>
                </a:solidFill>
                <a:effectLst/>
                <a:latin typeface="+mn-lt"/>
                <a:ea typeface="+mn-ea"/>
                <a:cs typeface="+mn-cs"/>
              </a:rPr>
              <a:t>Key changes: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Added definitions for basic, applied and pedagogical research.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Increased recognition of a broad range of intellectual contribution types which relate to a school’s strategy, mission and thought leadership focus.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Added expectation that schools should have policies in place regarding publishing predatory journals.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Revised current Table 2-1 (now 8-1) to provide a higher view of types of intellectual contributions. Eliminated expectation that the majority of intellectual contributions are PRJs.</a:t>
            </a:r>
          </a:p>
          <a:p>
            <a:pPr marL="171450" lvl="0" indent="-171450">
              <a:buFont typeface="Arial" panose="020B0604020202020204" pitchFamily="34" charset="0"/>
              <a:buChar char="•"/>
            </a:pPr>
            <a:r>
              <a:rPr lang="en-US" dirty="0"/>
              <a:t>Added expectation that the portfolio of research produced by a school should include examples of </a:t>
            </a:r>
            <a:r>
              <a:rPr lang="en-US" dirty="0" err="1"/>
              <a:t>Ics</a:t>
            </a:r>
            <a:r>
              <a:rPr lang="en-US" dirty="0"/>
              <a:t> that have had a positive impact on society and have practical implications.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Rationale for changes: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Addresses a common question from the schools on the difference between applied and pedagogical research.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Greater recognition of other types of intellectual contributions a school may engage in within its mission context, beyond traditional academic publications.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Addresses current challenges related to predatory journals.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sz="1200" dirty="0">
              <a:solidFill>
                <a:schemeClr val="bg1"/>
              </a:solidFill>
            </a:endParaRPr>
          </a:p>
        </p:txBody>
      </p:sp>
      <p:sp>
        <p:nvSpPr>
          <p:cNvPr id="4" name="Slide Number Placeholder 3"/>
          <p:cNvSpPr>
            <a:spLocks noGrp="1"/>
          </p:cNvSpPr>
          <p:nvPr>
            <p:ph type="sldNum" sz="quarter" idx="10"/>
          </p:nvPr>
        </p:nvSpPr>
        <p:spPr/>
        <p:txBody>
          <a:bodyPr/>
          <a:lstStyle/>
          <a:p>
            <a:fld id="{E03BF6E2-87D4-4360-AFDC-3F2BE2084C2E}" type="slidenum">
              <a:rPr lang="en-US" smtClean="0">
                <a:solidFill>
                  <a:prstClr val="black"/>
                </a:solidFill>
              </a:rPr>
              <a:pPr/>
              <a:t>84</a:t>
            </a:fld>
            <a:endParaRPr lang="en-US" dirty="0">
              <a:solidFill>
                <a:prstClr val="black"/>
              </a:solidFill>
            </a:endParaRPr>
          </a:p>
        </p:txBody>
      </p:sp>
    </p:spTree>
    <p:extLst>
      <p:ext uri="{BB962C8B-B14F-4D97-AF65-F5344CB8AC3E}">
        <p14:creationId xmlns:p14="http://schemas.microsoft.com/office/powerpoint/2010/main" val="95070029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a new standards that has been added since Exposure Draft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Expects schools to provide thought leadership that supports external communities, enhances business practice and addresses real issues facing society.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heard repeatedly from the task force as well as membership as a whole that they felt it was important to addresses the need for schools to more thoughtfully engage with business and society.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Examples in the IG: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Sustainable development goals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Consulting work that impacts society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Key is it must be promoted or sponsored by the business school.</a:t>
            </a:r>
          </a:p>
          <a:p>
            <a:endParaRPr lang="en-US" sz="1200" dirty="0">
              <a:solidFill>
                <a:schemeClr val="bg1"/>
              </a:solidFill>
            </a:endParaRPr>
          </a:p>
        </p:txBody>
      </p:sp>
      <p:sp>
        <p:nvSpPr>
          <p:cNvPr id="4" name="Slide Number Placeholder 3"/>
          <p:cNvSpPr>
            <a:spLocks noGrp="1"/>
          </p:cNvSpPr>
          <p:nvPr>
            <p:ph type="sldNum" sz="quarter" idx="10"/>
          </p:nvPr>
        </p:nvSpPr>
        <p:spPr/>
        <p:txBody>
          <a:bodyPr/>
          <a:lstStyle/>
          <a:p>
            <a:fld id="{E03BF6E2-87D4-4360-AFDC-3F2BE2084C2E}" type="slidenum">
              <a:rPr lang="en-US" smtClean="0">
                <a:solidFill>
                  <a:prstClr val="black"/>
                </a:solidFill>
              </a:rPr>
              <a:pPr/>
              <a:t>85</a:t>
            </a:fld>
            <a:endParaRPr lang="en-US" dirty="0">
              <a:solidFill>
                <a:prstClr val="black"/>
              </a:solidFill>
            </a:endParaRPr>
          </a:p>
        </p:txBody>
      </p:sp>
    </p:spTree>
    <p:extLst>
      <p:ext uri="{BB962C8B-B14F-4D97-AF65-F5344CB8AC3E}">
        <p14:creationId xmlns:p14="http://schemas.microsoft.com/office/powerpoint/2010/main" val="18478928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process schools, work with your staff liaison. All schools will be sent a letter with a recommendation and guidelines for your next visit.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schools under the new standards are expected to be Spring 2021.</a:t>
            </a:r>
          </a:p>
          <a:p>
            <a:endParaRPr lang="en-US" dirty="0"/>
          </a:p>
        </p:txBody>
      </p:sp>
      <p:sp>
        <p:nvSpPr>
          <p:cNvPr id="4" name="Slide Number Placeholder 3"/>
          <p:cNvSpPr>
            <a:spLocks noGrp="1"/>
          </p:cNvSpPr>
          <p:nvPr>
            <p:ph type="sldNum" sz="quarter" idx="5"/>
          </p:nvPr>
        </p:nvSpPr>
        <p:spPr/>
        <p:txBody>
          <a:bodyPr/>
          <a:lstStyle/>
          <a:p>
            <a:fld id="{9EC80BA0-CA8F-4C4F-A1DA-93686E70442B}" type="slidenum">
              <a:rPr lang="en-US" smtClean="0"/>
              <a:t>87</a:t>
            </a:fld>
            <a:endParaRPr lang="en-US" dirty="0"/>
          </a:p>
        </p:txBody>
      </p:sp>
    </p:spTree>
    <p:extLst>
      <p:ext uri="{BB962C8B-B14F-4D97-AF65-F5344CB8AC3E}">
        <p14:creationId xmlns:p14="http://schemas.microsoft.com/office/powerpoint/2010/main" val="152828803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Parallel discussions are continuing regarding process changes and volunteer training, the other 2 legs of the 3-legged stool that is “Re-imagining Accreditation.”</a:t>
            </a:r>
          </a:p>
        </p:txBody>
      </p:sp>
      <p:sp>
        <p:nvSpPr>
          <p:cNvPr id="4" name="Slide Number Placeholder 3"/>
          <p:cNvSpPr>
            <a:spLocks noGrp="1"/>
          </p:cNvSpPr>
          <p:nvPr>
            <p:ph type="sldNum" sz="quarter" idx="5"/>
          </p:nvPr>
        </p:nvSpPr>
        <p:spPr/>
        <p:txBody>
          <a:bodyPr/>
          <a:lstStyle/>
          <a:p>
            <a:fld id="{9EC80BA0-CA8F-4C4F-A1DA-93686E70442B}" type="slidenum">
              <a:rPr lang="en-US" smtClean="0"/>
              <a:t>88</a:t>
            </a:fld>
            <a:endParaRPr lang="en-US" dirty="0"/>
          </a:p>
        </p:txBody>
      </p:sp>
    </p:spTree>
    <p:extLst>
      <p:ext uri="{BB962C8B-B14F-4D97-AF65-F5344CB8AC3E}">
        <p14:creationId xmlns:p14="http://schemas.microsoft.com/office/powerpoint/2010/main" val="106105731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80BA0-CA8F-4C4F-A1DA-93686E70442B}" type="slidenum">
              <a:rPr lang="en-US" smtClean="0"/>
              <a:t>89</a:t>
            </a:fld>
            <a:endParaRPr lang="en-US" dirty="0"/>
          </a:p>
        </p:txBody>
      </p:sp>
    </p:spTree>
    <p:extLst>
      <p:ext uri="{BB962C8B-B14F-4D97-AF65-F5344CB8AC3E}">
        <p14:creationId xmlns:p14="http://schemas.microsoft.com/office/powerpoint/2010/main" val="471372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Stats as of Nov 2019</a:t>
            </a:r>
          </a:p>
        </p:txBody>
      </p:sp>
      <p:sp>
        <p:nvSpPr>
          <p:cNvPr id="4" name="Slide Number Placeholder 3"/>
          <p:cNvSpPr>
            <a:spLocks noGrp="1"/>
          </p:cNvSpPr>
          <p:nvPr>
            <p:ph type="sldNum" sz="quarter" idx="5"/>
          </p:nvPr>
        </p:nvSpPr>
        <p:spPr/>
        <p:txBody>
          <a:bodyPr/>
          <a:lstStyle/>
          <a:p>
            <a:fld id="{9EC80BA0-CA8F-4C4F-A1DA-93686E70442B}" type="slidenum">
              <a:rPr lang="en-US" smtClean="0"/>
              <a:t>9</a:t>
            </a:fld>
            <a:endParaRPr lang="en-US" dirty="0"/>
          </a:p>
        </p:txBody>
      </p:sp>
    </p:spTree>
    <p:extLst>
      <p:ext uri="{BB962C8B-B14F-4D97-AF65-F5344CB8AC3E}">
        <p14:creationId xmlns:p14="http://schemas.microsoft.com/office/powerpoint/2010/main" val="38515519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Presenters can direct questions to me.  Public comment input should go to </a:t>
            </a:r>
            <a:r>
              <a:rPr lang="en-US" dirty="0">
                <a:hlinkClick r:id="rId3"/>
              </a:rPr>
              <a:t>BATF@aacsb.edu</a:t>
            </a:r>
            <a:r>
              <a:rPr lang="en-US" dirty="0"/>
              <a:t> so we can adequately track comments.</a:t>
            </a:r>
          </a:p>
        </p:txBody>
      </p:sp>
      <p:sp>
        <p:nvSpPr>
          <p:cNvPr id="4" name="Slide Number Placeholder 3"/>
          <p:cNvSpPr>
            <a:spLocks noGrp="1"/>
          </p:cNvSpPr>
          <p:nvPr>
            <p:ph type="sldNum" sz="quarter" idx="5"/>
          </p:nvPr>
        </p:nvSpPr>
        <p:spPr/>
        <p:txBody>
          <a:bodyPr/>
          <a:lstStyle/>
          <a:p>
            <a:fld id="{9EC80BA0-CA8F-4C4F-A1DA-93686E70442B}" type="slidenum">
              <a:rPr lang="en-US" smtClean="0"/>
              <a:t>90</a:t>
            </a:fld>
            <a:endParaRPr lang="en-US" dirty="0"/>
          </a:p>
        </p:txBody>
      </p:sp>
    </p:spTree>
    <p:extLst>
      <p:ext uri="{BB962C8B-B14F-4D97-AF65-F5344CB8AC3E}">
        <p14:creationId xmlns:p14="http://schemas.microsoft.com/office/powerpoint/2010/main" val="948133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1279525"/>
            <a:ext cx="4606925" cy="3455988"/>
          </a:xfrm>
        </p:spPr>
      </p:sp>
      <p:sp>
        <p:nvSpPr>
          <p:cNvPr id="3" name="Notes Placeholder 2"/>
          <p:cNvSpPr>
            <a:spLocks noGrp="1"/>
          </p:cNvSpPr>
          <p:nvPr>
            <p:ph type="body" idx="1"/>
          </p:nvPr>
        </p:nvSpPr>
        <p:spPr/>
        <p:txBody>
          <a:bodyPr>
            <a:normAutofit/>
          </a:bodyPr>
          <a:lstStyle/>
          <a:p>
            <a:r>
              <a:rPr lang="en-US" dirty="0"/>
              <a:t>A quality business  school exhibits specific items, noted in this slide.</a:t>
            </a:r>
          </a:p>
          <a:p>
            <a:endParaRPr lang="en-US" dirty="0"/>
          </a:p>
          <a:p>
            <a:r>
              <a:rPr lang="en-US" dirty="0"/>
              <a:t>A successful accreditation journey begins with stability of the business  school and university, a strategic mindset and plan, and and collegial  environment in which faculty and other key stakeholders are engaged.</a:t>
            </a:r>
          </a:p>
          <a:p>
            <a:endParaRPr lang="en-US" dirty="0"/>
          </a:p>
          <a:p>
            <a:r>
              <a:rPr lang="en-US" dirty="0"/>
              <a:t>A successful accreditation journey sets up good processes and systems, strong leadership, organization to plan for , implement and document alignment with each of the accreditation standards</a:t>
            </a:r>
          </a:p>
          <a:p>
            <a:endParaRPr lang="en-US" dirty="0"/>
          </a:p>
          <a:p>
            <a:r>
              <a:rPr lang="en-US" dirty="0"/>
              <a:t>The essential elements of a quality business  school are noted.</a:t>
            </a:r>
          </a:p>
        </p:txBody>
      </p:sp>
    </p:spTree>
    <p:extLst>
      <p:ext uri="{BB962C8B-B14F-4D97-AF65-F5344CB8AC3E}">
        <p14:creationId xmlns:p14="http://schemas.microsoft.com/office/powerpoint/2010/main" val="3207192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0" y="0"/>
            <a:ext cx="7315200" cy="6858000"/>
          </a:xfrm>
          <a:prstGeom prst="rect">
            <a:avLst/>
          </a:prstGeom>
        </p:spPr>
      </p:pic>
      <p:sp>
        <p:nvSpPr>
          <p:cNvPr id="2" name="Title 1"/>
          <p:cNvSpPr>
            <a:spLocks noGrp="1"/>
          </p:cNvSpPr>
          <p:nvPr>
            <p:ph type="ctrTitle"/>
          </p:nvPr>
        </p:nvSpPr>
        <p:spPr>
          <a:xfrm>
            <a:off x="457200" y="1122364"/>
            <a:ext cx="4114800" cy="2664891"/>
          </a:xfrm>
        </p:spPr>
        <p:txBody>
          <a:bodyPr anchor="b">
            <a:normAutofit/>
          </a:bodyPr>
          <a:lstStyle>
            <a:lvl1pPr algn="l">
              <a:defRPr sz="3000"/>
            </a:lvl1pPr>
          </a:lstStyle>
          <a:p>
            <a:r>
              <a:rPr lang="en-US" dirty="0"/>
              <a:t>Click to edit Master title style</a:t>
            </a:r>
          </a:p>
        </p:txBody>
      </p:sp>
      <p:sp>
        <p:nvSpPr>
          <p:cNvPr id="3" name="Subtitle 2"/>
          <p:cNvSpPr>
            <a:spLocks noGrp="1"/>
          </p:cNvSpPr>
          <p:nvPr>
            <p:ph type="subTitle" idx="1"/>
          </p:nvPr>
        </p:nvSpPr>
        <p:spPr>
          <a:xfrm>
            <a:off x="457201" y="3957852"/>
            <a:ext cx="4947313" cy="1299949"/>
          </a:xfrm>
        </p:spPr>
        <p:txBody>
          <a:bodyPr>
            <a:normAutofit/>
          </a:bodyPr>
          <a:lstStyle>
            <a:lvl1pPr marL="0" indent="0" algn="l">
              <a:buNone/>
              <a:defRPr sz="14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535254"/>
            <a:ext cx="1609344" cy="867705"/>
          </a:xfrm>
          <a:prstGeom prst="rect">
            <a:avLst/>
          </a:prstGeom>
        </p:spPr>
      </p:pic>
    </p:spTree>
    <p:extLst>
      <p:ext uri="{BB962C8B-B14F-4D97-AF65-F5344CB8AC3E}">
        <p14:creationId xmlns:p14="http://schemas.microsoft.com/office/powerpoint/2010/main" val="2967475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3851D05-810F-F24D-9D4E-8FDFEBA592E2}"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89959"/>
            <a:ext cx="8229600" cy="113157"/>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024" y="5941650"/>
            <a:ext cx="1143000" cy="364807"/>
          </a:xfrm>
          <a:prstGeom prst="rect">
            <a:avLst/>
          </a:prstGeom>
        </p:spPr>
      </p:pic>
    </p:spTree>
    <p:extLst>
      <p:ext uri="{BB962C8B-B14F-4D97-AF65-F5344CB8AC3E}">
        <p14:creationId xmlns:p14="http://schemas.microsoft.com/office/powerpoint/2010/main" val="237280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851D05-810F-F24D-9D4E-8FDFEBA592E2}"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89959"/>
            <a:ext cx="8229600" cy="11315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024" y="5941650"/>
            <a:ext cx="1143000" cy="364807"/>
          </a:xfrm>
          <a:prstGeom prst="rect">
            <a:avLst/>
          </a:prstGeom>
        </p:spPr>
      </p:pic>
    </p:spTree>
    <p:extLst>
      <p:ext uri="{BB962C8B-B14F-4D97-AF65-F5344CB8AC3E}">
        <p14:creationId xmlns:p14="http://schemas.microsoft.com/office/powerpoint/2010/main" val="1199010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851D05-810F-F24D-9D4E-8FDFEBA592E2}"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89959"/>
            <a:ext cx="8229600" cy="11315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024" y="5941650"/>
            <a:ext cx="1143000" cy="364807"/>
          </a:xfrm>
          <a:prstGeom prst="rect">
            <a:avLst/>
          </a:prstGeom>
        </p:spPr>
      </p:pic>
    </p:spTree>
    <p:extLst>
      <p:ext uri="{BB962C8B-B14F-4D97-AF65-F5344CB8AC3E}">
        <p14:creationId xmlns:p14="http://schemas.microsoft.com/office/powerpoint/2010/main" val="170781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851D05-810F-F24D-9D4E-8FDFEBA592E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89959"/>
            <a:ext cx="8229600" cy="11315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024" y="5941650"/>
            <a:ext cx="1143000" cy="364807"/>
          </a:xfrm>
          <a:prstGeom prst="rect">
            <a:avLst/>
          </a:prstGeom>
        </p:spPr>
      </p:pic>
    </p:spTree>
    <p:extLst>
      <p:ext uri="{BB962C8B-B14F-4D97-AF65-F5344CB8AC3E}">
        <p14:creationId xmlns:p14="http://schemas.microsoft.com/office/powerpoint/2010/main" val="2342237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851D05-810F-F24D-9D4E-8FDFEBA592E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89959"/>
            <a:ext cx="8229600" cy="11315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024" y="5941650"/>
            <a:ext cx="1143000" cy="364807"/>
          </a:xfrm>
          <a:prstGeom prst="rect">
            <a:avLst/>
          </a:prstGeom>
        </p:spPr>
      </p:pic>
    </p:spTree>
    <p:extLst>
      <p:ext uri="{BB962C8B-B14F-4D97-AF65-F5344CB8AC3E}">
        <p14:creationId xmlns:p14="http://schemas.microsoft.com/office/powerpoint/2010/main" val="2113343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a:xfrm>
            <a:off x="8154924" y="6468454"/>
            <a:ext cx="531877" cy="214313"/>
          </a:xfrm>
        </p:spPr>
        <p:txBody>
          <a:bodyPr/>
          <a:lstStyle/>
          <a:p>
            <a:r>
              <a:rPr lang="en-US"/>
              <a:t>Page </a:t>
            </a:r>
            <a:fld id="{2B140BFF-8AE2-D24C-B2E1-72BF0DD56A2D}" type="slidenum">
              <a:rPr lang="en-US" smtClean="0"/>
              <a:pPr/>
              <a:t>‹#›</a:t>
            </a:fld>
            <a:endParaRPr lang="en-US"/>
          </a:p>
        </p:txBody>
      </p:sp>
    </p:spTree>
    <p:extLst>
      <p:ext uri="{BB962C8B-B14F-4D97-AF65-F5344CB8AC3E}">
        <p14:creationId xmlns:p14="http://schemas.microsoft.com/office/powerpoint/2010/main" val="2860007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0" y="0"/>
            <a:ext cx="7315200" cy="6858000"/>
          </a:xfrm>
          <a:prstGeom prst="rect">
            <a:avLst/>
          </a:prstGeom>
        </p:spPr>
      </p:pic>
      <p:sp>
        <p:nvSpPr>
          <p:cNvPr id="2" name="Title 1"/>
          <p:cNvSpPr>
            <a:spLocks noGrp="1"/>
          </p:cNvSpPr>
          <p:nvPr>
            <p:ph type="ctrTitle"/>
          </p:nvPr>
        </p:nvSpPr>
        <p:spPr>
          <a:xfrm>
            <a:off x="457200" y="1122364"/>
            <a:ext cx="4114800" cy="2664891"/>
          </a:xfrm>
        </p:spPr>
        <p:txBody>
          <a:bodyPr anchor="b">
            <a:normAutofit/>
          </a:bodyPr>
          <a:lstStyle>
            <a:lvl1pPr algn="l">
              <a:defRPr sz="3000"/>
            </a:lvl1pPr>
          </a:lstStyle>
          <a:p>
            <a:r>
              <a:rPr lang="en-US" dirty="0"/>
              <a:t>Click to edit Master title style</a:t>
            </a:r>
          </a:p>
        </p:txBody>
      </p:sp>
      <p:sp>
        <p:nvSpPr>
          <p:cNvPr id="3" name="Subtitle 2"/>
          <p:cNvSpPr>
            <a:spLocks noGrp="1"/>
          </p:cNvSpPr>
          <p:nvPr>
            <p:ph type="subTitle" idx="1"/>
          </p:nvPr>
        </p:nvSpPr>
        <p:spPr>
          <a:xfrm>
            <a:off x="457201" y="3957852"/>
            <a:ext cx="4947313" cy="1299949"/>
          </a:xfrm>
        </p:spPr>
        <p:txBody>
          <a:bodyPr>
            <a:normAutofit/>
          </a:bodyPr>
          <a:lstStyle>
            <a:lvl1pPr marL="0" indent="0" algn="l">
              <a:buNone/>
              <a:defRPr sz="14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535254"/>
            <a:ext cx="1609344" cy="867705"/>
          </a:xfrm>
          <a:prstGeom prst="rect">
            <a:avLst/>
          </a:prstGeom>
        </p:spPr>
      </p:pic>
    </p:spTree>
    <p:extLst>
      <p:ext uri="{BB962C8B-B14F-4D97-AF65-F5344CB8AC3E}">
        <p14:creationId xmlns:p14="http://schemas.microsoft.com/office/powerpoint/2010/main" val="3754207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57200" y="1122364"/>
            <a:ext cx="4114800" cy="2664891"/>
          </a:xfrm>
        </p:spPr>
        <p:txBody>
          <a:bodyPr anchor="b">
            <a:normAutofit/>
          </a:bodyPr>
          <a:lstStyle>
            <a:lvl1pPr algn="l">
              <a:defRPr sz="3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1" y="3957852"/>
            <a:ext cx="4947313" cy="1299949"/>
          </a:xfrm>
        </p:spPr>
        <p:txBody>
          <a:bodyPr>
            <a:normAutofit/>
          </a:bodyPr>
          <a:lstStyle>
            <a:lvl1pPr marL="0" indent="0" algn="l">
              <a:buNone/>
              <a:defRPr sz="1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7456" y="451463"/>
            <a:ext cx="1609344" cy="867705"/>
          </a:xfrm>
          <a:prstGeom prst="rect">
            <a:avLst/>
          </a:prstGeom>
        </p:spPr>
      </p:pic>
    </p:spTree>
    <p:extLst>
      <p:ext uri="{BB962C8B-B14F-4D97-AF65-F5344CB8AC3E}">
        <p14:creationId xmlns:p14="http://schemas.microsoft.com/office/powerpoint/2010/main" val="2907566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tIns="0" anchor="ctr" anchorCtr="0"/>
          <a:lstStyle/>
          <a:p>
            <a:r>
              <a:rPr lang="en-US" dirty="0"/>
              <a:t>Click to edit Master title style</a:t>
            </a:r>
          </a:p>
        </p:txBody>
      </p:sp>
      <p:sp>
        <p:nvSpPr>
          <p:cNvPr id="3" name="Content Placeholder 2"/>
          <p:cNvSpPr>
            <a:spLocks noGrp="1"/>
          </p:cNvSpPr>
          <p:nvPr>
            <p:ph idx="1"/>
          </p:nvPr>
        </p:nvSpPr>
        <p:spPr>
          <a:xfrm>
            <a:off x="457201" y="1825625"/>
            <a:ext cx="6858000" cy="4351338"/>
          </a:xfrm>
        </p:spPr>
        <p:txBody>
          <a:bodyPr/>
          <a:lstStyle>
            <a:lvl2pPr>
              <a:spcBef>
                <a:spcPts val="6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851D05-810F-F24D-9D4E-8FDFEBA592E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89959"/>
            <a:ext cx="8229600" cy="11315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024" y="5941650"/>
            <a:ext cx="1143000" cy="364807"/>
          </a:xfrm>
          <a:prstGeom prst="rect">
            <a:avLst/>
          </a:prstGeom>
        </p:spPr>
      </p:pic>
    </p:spTree>
    <p:extLst>
      <p:ext uri="{BB962C8B-B14F-4D97-AF65-F5344CB8AC3E}">
        <p14:creationId xmlns:p14="http://schemas.microsoft.com/office/powerpoint/2010/main" val="24707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1" y="1709741"/>
            <a:ext cx="8053388" cy="1852327"/>
          </a:xfrm>
        </p:spPr>
        <p:txBody>
          <a:bodyPr anchor="b">
            <a:normAutofit/>
          </a:bodyPr>
          <a:lstStyle>
            <a:lvl1pPr>
              <a:defRPr sz="3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1" y="3637130"/>
            <a:ext cx="8053388" cy="2452523"/>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3851D05-810F-F24D-9D4E-8FDFEBA592E2}" type="slidenum">
              <a:rPr lang="en-US" smtClean="0"/>
              <a:pPr/>
              <a:t>‹#›</a:t>
            </a:fld>
            <a:endParaRPr lang="en-US" dirty="0"/>
          </a:p>
        </p:txBody>
      </p:sp>
    </p:spTree>
    <p:extLst>
      <p:ext uri="{BB962C8B-B14F-4D97-AF65-F5344CB8AC3E}">
        <p14:creationId xmlns:p14="http://schemas.microsoft.com/office/powerpoint/2010/main" val="1428360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Concep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741"/>
            <a:ext cx="8229600" cy="3298989"/>
          </a:xfrm>
        </p:spPr>
        <p:txBody>
          <a:bodyPr anchor="b">
            <a:normAutofit/>
          </a:bodyPr>
          <a:lstStyle>
            <a:lvl1pPr algn="ctr">
              <a:defRPr sz="3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5070143"/>
            <a:ext cx="8229600" cy="101950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55928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Click to edit Master title style</a:t>
            </a:r>
          </a:p>
        </p:txBody>
      </p:sp>
      <p:sp>
        <p:nvSpPr>
          <p:cNvPr id="3" name="Content Placeholder 2"/>
          <p:cNvSpPr>
            <a:spLocks noGrp="1"/>
          </p:cNvSpPr>
          <p:nvPr>
            <p:ph sz="half" idx="1"/>
          </p:nvPr>
        </p:nvSpPr>
        <p:spPr>
          <a:xfrm>
            <a:off x="45720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0599" y="1825625"/>
            <a:ext cx="3886200" cy="435133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851D05-810F-F24D-9D4E-8FDFEBA592E2}"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89959"/>
            <a:ext cx="8229600" cy="11315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024" y="5941650"/>
            <a:ext cx="1143000" cy="364807"/>
          </a:xfrm>
          <a:prstGeom prst="rect">
            <a:avLst/>
          </a:prstGeom>
        </p:spPr>
      </p:pic>
    </p:spTree>
    <p:extLst>
      <p:ext uri="{BB962C8B-B14F-4D97-AF65-F5344CB8AC3E}">
        <p14:creationId xmlns:p14="http://schemas.microsoft.com/office/powerpoint/2010/main" val="364867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nchor="ctr" anchorCtr="0"/>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3851D05-810F-F24D-9D4E-8FDFEBA592E2}"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89959"/>
            <a:ext cx="8229600" cy="113157"/>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024" y="5941650"/>
            <a:ext cx="1143000" cy="364807"/>
          </a:xfrm>
          <a:prstGeom prst="rect">
            <a:avLst/>
          </a:prstGeom>
        </p:spPr>
      </p:pic>
    </p:spTree>
    <p:extLst>
      <p:ext uri="{BB962C8B-B14F-4D97-AF65-F5344CB8AC3E}">
        <p14:creationId xmlns:p14="http://schemas.microsoft.com/office/powerpoint/2010/main" val="3311363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3851D05-810F-F24D-9D4E-8FDFEBA592E2}"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89959"/>
            <a:ext cx="8229600" cy="11315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024" y="5941650"/>
            <a:ext cx="1143000" cy="364807"/>
          </a:xfrm>
          <a:prstGeom prst="rect">
            <a:avLst/>
          </a:prstGeom>
        </p:spPr>
      </p:pic>
    </p:spTree>
    <p:extLst>
      <p:ext uri="{BB962C8B-B14F-4D97-AF65-F5344CB8AC3E}">
        <p14:creationId xmlns:p14="http://schemas.microsoft.com/office/powerpoint/2010/main" val="16354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
            <a:ext cx="8229600" cy="1225899"/>
          </a:xfrm>
          <a:prstGeom prst="rect">
            <a:avLst/>
          </a:prstGeom>
        </p:spPr>
        <p:txBody>
          <a:bodyPr vert="horz" lIns="0" tIns="0" rIns="0" bIns="0" rtlCol="0" anchor="b">
            <a:normAutofit/>
          </a:bodyPr>
          <a:lstStyle/>
          <a:p>
            <a:r>
              <a:rPr lang="en-US" dirty="0"/>
              <a:t>Click to edit Master title style</a:t>
            </a:r>
          </a:p>
        </p:txBody>
      </p:sp>
      <p:sp>
        <p:nvSpPr>
          <p:cNvPr id="3" name="Text Placeholder 2"/>
          <p:cNvSpPr>
            <a:spLocks noGrp="1"/>
          </p:cNvSpPr>
          <p:nvPr>
            <p:ph type="body" idx="1"/>
          </p:nvPr>
        </p:nvSpPr>
        <p:spPr>
          <a:xfrm>
            <a:off x="457200" y="1825625"/>
            <a:ext cx="82296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2669" y="6176965"/>
            <a:ext cx="848146" cy="156097"/>
          </a:xfrm>
          <a:prstGeom prst="rect">
            <a:avLst/>
          </a:prstGeom>
        </p:spPr>
        <p:txBody>
          <a:bodyPr vert="horz" lIns="0" tIns="0" rIns="0" bIns="0" rtlCol="0" anchor="b"/>
          <a:lstStyle>
            <a:lvl1pPr algn="r">
              <a:defRPr sz="8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1974461" y="6176963"/>
            <a:ext cx="5195080" cy="156098"/>
          </a:xfrm>
          <a:prstGeom prst="rect">
            <a:avLst/>
          </a:prstGeom>
        </p:spPr>
        <p:txBody>
          <a:bodyPr vert="horz" lIns="0" tIns="0" rIns="0" bIns="0" rtlCol="0" anchor="b"/>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83943" y="6176965"/>
            <a:ext cx="602857" cy="156097"/>
          </a:xfrm>
          <a:prstGeom prst="rect">
            <a:avLst/>
          </a:prstGeom>
        </p:spPr>
        <p:txBody>
          <a:bodyPr vert="horz" lIns="0" tIns="0" rIns="0" bIns="0" rtlCol="0" anchor="b"/>
          <a:lstStyle>
            <a:lvl1pPr algn="r">
              <a:defRPr sz="800" b="1">
                <a:solidFill>
                  <a:schemeClr val="tx2"/>
                </a:solidFill>
              </a:defRPr>
            </a:lvl1pPr>
          </a:lstStyle>
          <a:p>
            <a:fld id="{43851D05-810F-F24D-9D4E-8FDFEBA592E2}" type="slidenum">
              <a:rPr lang="en-US" smtClean="0"/>
              <a:pPr/>
              <a:t>‹#›</a:t>
            </a:fld>
            <a:endParaRPr lang="en-US" dirty="0"/>
          </a:p>
        </p:txBody>
      </p:sp>
    </p:spTree>
    <p:extLst>
      <p:ext uri="{BB962C8B-B14F-4D97-AF65-F5344CB8AC3E}">
        <p14:creationId xmlns:p14="http://schemas.microsoft.com/office/powerpoint/2010/main" val="225303383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Lst>
  <p:hf hdr="0" ftr="0" dt="0"/>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600"/>
        </a:spcBef>
        <a:buFont typeface="Wingdings" charset="2"/>
        <a:buChar char="§"/>
        <a:defRPr sz="2400" kern="1200">
          <a:solidFill>
            <a:schemeClr val="tx1"/>
          </a:solidFill>
          <a:latin typeface="+mn-lt"/>
          <a:ea typeface="+mn-ea"/>
          <a:cs typeface="+mn-cs"/>
        </a:defRPr>
      </a:lvl1pPr>
      <a:lvl2pPr marL="230188" indent="-223838" algn="l" defTabSz="914400" rtl="0" eaLnBrk="1" latinLnBrk="0" hangingPunct="1">
        <a:lnSpc>
          <a:spcPct val="100000"/>
        </a:lnSpc>
        <a:spcBef>
          <a:spcPts val="600"/>
        </a:spcBef>
        <a:buFont typeface="Wingdings" charset="2"/>
        <a:buChar char="§"/>
        <a:tabLst/>
        <a:defRPr sz="2000" kern="1200">
          <a:solidFill>
            <a:schemeClr val="tx1"/>
          </a:solidFill>
          <a:latin typeface="+mn-lt"/>
          <a:ea typeface="+mn-ea"/>
          <a:cs typeface="+mn-cs"/>
        </a:defRPr>
      </a:lvl2pPr>
      <a:lvl3pPr marL="460375" indent="-223838" algn="l" defTabSz="914400" rtl="0" eaLnBrk="1" latinLnBrk="0" hangingPunct="1">
        <a:lnSpc>
          <a:spcPct val="100000"/>
        </a:lnSpc>
        <a:spcBef>
          <a:spcPts val="900"/>
        </a:spcBef>
        <a:buFont typeface="Wingdings" charset="2"/>
        <a:buChar char="§"/>
        <a:tabLst/>
        <a:defRPr sz="1600" kern="1200">
          <a:solidFill>
            <a:schemeClr val="tx1"/>
          </a:solidFill>
          <a:latin typeface="+mn-lt"/>
          <a:ea typeface="+mn-ea"/>
          <a:cs typeface="+mn-cs"/>
        </a:defRPr>
      </a:lvl3pPr>
      <a:lvl4pPr marL="746125" indent="-230188" algn="l" defTabSz="914400" rtl="0" eaLnBrk="1" latinLnBrk="0" hangingPunct="1">
        <a:lnSpc>
          <a:spcPct val="100000"/>
        </a:lnSpc>
        <a:spcBef>
          <a:spcPts val="500"/>
        </a:spcBef>
        <a:buFont typeface="Wingdings" charset="2"/>
        <a:buChar char="§"/>
        <a:tabLst/>
        <a:defRPr sz="1400" kern="1200">
          <a:solidFill>
            <a:schemeClr val="tx1"/>
          </a:solidFill>
          <a:latin typeface="+mn-lt"/>
          <a:ea typeface="+mn-ea"/>
          <a:cs typeface="+mn-cs"/>
        </a:defRPr>
      </a:lvl4pPr>
      <a:lvl5pPr marL="977900" indent="-225425" algn="l" defTabSz="914400" rtl="0" eaLnBrk="1" latinLnBrk="0" hangingPunct="1">
        <a:lnSpc>
          <a:spcPct val="100000"/>
        </a:lnSpc>
        <a:spcBef>
          <a:spcPts val="500"/>
        </a:spcBef>
        <a:buFont typeface="Wingdings" charset="2"/>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pos="5472" userDrawn="1">
          <p15:clr>
            <a:srgbClr val="F26B43"/>
          </p15:clr>
        </p15:guide>
        <p15:guide id="5" orient="horz" pos="1152" userDrawn="1">
          <p15:clr>
            <a:srgbClr val="F26B43"/>
          </p15:clr>
        </p15:guide>
        <p15:guide id="6" pos="3024" userDrawn="1">
          <p15:clr>
            <a:srgbClr val="F26B43"/>
          </p15:clr>
        </p15:guide>
        <p15:guide id="7" pos="27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mailto:accreditation@aacsb.edu" TargetMode="External"/><Relationship Id="rId4" Type="http://schemas.openxmlformats.org/officeDocument/2006/relationships/image" Target="../media/image26.sv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chart" Target="../charts/char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3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hyperlink" Target="https://theexchange.aacsb.edu/home" TargetMode="External"/><Relationship Id="rId5" Type="http://schemas.openxmlformats.org/officeDocument/2006/relationships/image" Target="../media/image33.jp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3.xml"/><Relationship Id="rId1" Type="http://schemas.openxmlformats.org/officeDocument/2006/relationships/slideLayout" Target="../slideLayouts/slideLayout10.xml"/><Relationship Id="rId5" Type="http://schemas.openxmlformats.org/officeDocument/2006/relationships/image" Target="../media/image36.png"/><Relationship Id="rId4" Type="http://schemas.openxmlformats.org/officeDocument/2006/relationships/image" Target="../media/image35.em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18" Type="http://schemas.openxmlformats.org/officeDocument/2006/relationships/image" Target="../media/image41.png"/><Relationship Id="rId3" Type="http://schemas.openxmlformats.org/officeDocument/2006/relationships/diagramData" Target="../diagrams/data4.xml"/><Relationship Id="rId21" Type="http://schemas.openxmlformats.org/officeDocument/2006/relationships/image" Target="../media/image44.png"/><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40.xml"/><Relationship Id="rId16" Type="http://schemas.openxmlformats.org/officeDocument/2006/relationships/diagramColors" Target="../diagrams/colors6.xml"/><Relationship Id="rId20"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19" Type="http://schemas.openxmlformats.org/officeDocument/2006/relationships/image" Target="../media/image42.svg"/><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 Id="rId22" Type="http://schemas.openxmlformats.org/officeDocument/2006/relationships/image" Target="../media/image45.sv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s://www.aacsb.edu/accreditation/business-accreditation-task-force/exposure-draft" TargetMode="External"/><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image" Target="../media/image55.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image" Target="../media/image55.svg"/></Relationships>
</file>

<file path=ppt/slides/_rels/slide7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image" Target="../media/image57.svg"/></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3.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6.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hyperlink" Target="mailto:BATF@aacsb.edu" TargetMode="External"/><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hyperlink" Target="mailto:BATF@aacsb.edu" TargetMode="External"/><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6277" y="2825087"/>
            <a:ext cx="5502349" cy="2150140"/>
          </a:xfrm>
        </p:spPr>
        <p:txBody>
          <a:bodyPr>
            <a:normAutofit/>
          </a:bodyPr>
          <a:lstStyle/>
          <a:p>
            <a:r>
              <a:rPr lang="en-US" dirty="0"/>
              <a:t>AACSB International: </a:t>
            </a:r>
            <a:br>
              <a:rPr lang="en-US" dirty="0"/>
            </a:br>
            <a:r>
              <a:rPr lang="en-US" dirty="0"/>
              <a:t>Reimaging Business Accreditation</a:t>
            </a:r>
          </a:p>
        </p:txBody>
      </p:sp>
      <p:sp>
        <p:nvSpPr>
          <p:cNvPr id="3" name="Subtitle 2"/>
          <p:cNvSpPr>
            <a:spLocks noGrp="1"/>
          </p:cNvSpPr>
          <p:nvPr>
            <p:ph type="subTitle" idx="1"/>
          </p:nvPr>
        </p:nvSpPr>
        <p:spPr>
          <a:xfrm>
            <a:off x="2559978" y="4707861"/>
            <a:ext cx="5736265" cy="3115488"/>
          </a:xfrm>
        </p:spPr>
        <p:txBody>
          <a:bodyPr>
            <a:noAutofit/>
          </a:bodyPr>
          <a:lstStyle/>
          <a:p>
            <a:endParaRPr lang="en-US" sz="1800" dirty="0"/>
          </a:p>
          <a:p>
            <a:pPr algn="ctr"/>
            <a:endParaRPr lang="en-US" dirty="0"/>
          </a:p>
          <a:p>
            <a:endParaRPr lang="en-US" dirty="0"/>
          </a:p>
          <a:p>
            <a:r>
              <a:rPr lang="en-US" i="1" dirty="0"/>
              <a:t>Amy Memon</a:t>
            </a:r>
          </a:p>
          <a:p>
            <a:r>
              <a:rPr lang="en-US" i="1" dirty="0"/>
              <a:t>Manager, Accreditation Services (Asia-Pacific)</a:t>
            </a:r>
          </a:p>
          <a:p>
            <a:r>
              <a:rPr lang="en-US" i="1" dirty="0"/>
              <a:t>AACSB International</a:t>
            </a:r>
          </a:p>
        </p:txBody>
      </p:sp>
    </p:spTree>
    <p:extLst>
      <p:ext uri="{BB962C8B-B14F-4D97-AF65-F5344CB8AC3E}">
        <p14:creationId xmlns:p14="http://schemas.microsoft.com/office/powerpoint/2010/main" val="2430797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114800" y="1690689"/>
            <a:ext cx="5664689" cy="46758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1800">
              <a:solidFill>
                <a:schemeClr val="accent1"/>
              </a:solidFill>
            </a:endParaRPr>
          </a:p>
        </p:txBody>
      </p:sp>
      <p:sp>
        <p:nvSpPr>
          <p:cNvPr id="3" name="Title 2"/>
          <p:cNvSpPr>
            <a:spLocks noGrp="1"/>
          </p:cNvSpPr>
          <p:nvPr>
            <p:ph type="title"/>
          </p:nvPr>
        </p:nvSpPr>
        <p:spPr/>
        <p:txBody>
          <a:bodyPr/>
          <a:lstStyle/>
          <a:p>
            <a:pPr algn="ctr"/>
            <a:r>
              <a:rPr lang="en-US"/>
              <a:t>AACSB Accreditation</a:t>
            </a:r>
          </a:p>
        </p:txBody>
      </p:sp>
      <p:pic>
        <p:nvPicPr>
          <p:cNvPr id="9" name="Content Placeholder 5"/>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5292792" y="1690689"/>
            <a:ext cx="2399480" cy="3365330"/>
          </a:xfrm>
          <a:prstGeom prst="rect">
            <a:avLst/>
          </a:prstGeom>
        </p:spPr>
      </p:pic>
      <p:sp>
        <p:nvSpPr>
          <p:cNvPr id="10" name="Content Placeholder 2"/>
          <p:cNvSpPr>
            <a:spLocks noGrp="1"/>
          </p:cNvSpPr>
          <p:nvPr>
            <p:ph sz="half" idx="1"/>
          </p:nvPr>
        </p:nvSpPr>
        <p:spPr>
          <a:xfrm>
            <a:off x="685800" y="1690689"/>
            <a:ext cx="3886200" cy="4351338"/>
          </a:xfrm>
        </p:spPr>
        <p:txBody>
          <a:bodyPr>
            <a:normAutofit/>
          </a:bodyPr>
          <a:lstStyle/>
          <a:p>
            <a:pPr lvl="1"/>
            <a:r>
              <a:rPr lang="en-US"/>
              <a:t>The most rigorous standards of excellence in business education</a:t>
            </a:r>
          </a:p>
          <a:p>
            <a:pPr lvl="1"/>
            <a:r>
              <a:rPr lang="en-US"/>
              <a:t>Demonstrates your commitment to quality and continuous improvement to faculty, students, and business</a:t>
            </a:r>
          </a:p>
        </p:txBody>
      </p:sp>
      <p:sp>
        <p:nvSpPr>
          <p:cNvPr id="2" name="Rectangle 1">
            <a:extLst>
              <a:ext uri="{FF2B5EF4-FFF2-40B4-BE49-F238E27FC236}">
                <a16:creationId xmlns:a16="http://schemas.microsoft.com/office/drawing/2014/main" id="{0C767228-42CC-4945-B951-7A1093EAC318}"/>
              </a:ext>
            </a:extLst>
          </p:cNvPr>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2429588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87" y="422228"/>
            <a:ext cx="8229600" cy="576527"/>
          </a:xfrm>
        </p:spPr>
        <p:txBody>
          <a:bodyPr>
            <a:noAutofit/>
          </a:bodyPr>
          <a:lstStyle/>
          <a:p>
            <a:r>
              <a:rPr lang="en-US" b="1" dirty="0"/>
              <a:t>Framework of a Quality </a:t>
            </a:r>
            <a:r>
              <a:rPr lang="en-US" dirty="0"/>
              <a:t>B</a:t>
            </a:r>
            <a:r>
              <a:rPr lang="en-US" b="1" dirty="0"/>
              <a:t>usiness School</a:t>
            </a:r>
            <a:endParaRPr lang="en-US" dirty="0"/>
          </a:p>
        </p:txBody>
      </p:sp>
      <p:sp>
        <p:nvSpPr>
          <p:cNvPr id="3" name="Content Placeholder 2"/>
          <p:cNvSpPr>
            <a:spLocks noGrp="1"/>
          </p:cNvSpPr>
          <p:nvPr>
            <p:ph idx="1"/>
          </p:nvPr>
        </p:nvSpPr>
        <p:spPr>
          <a:xfrm>
            <a:off x="457201" y="1418515"/>
            <a:ext cx="8229599" cy="3263504"/>
          </a:xfrm>
        </p:spPr>
        <p:txBody>
          <a:bodyPr>
            <a:normAutofit fontScale="92500"/>
          </a:bodyPr>
          <a:lstStyle/>
          <a:p>
            <a:r>
              <a:rPr lang="en-US" i="1" dirty="0"/>
              <a:t>Expectations: </a:t>
            </a:r>
            <a:r>
              <a:rPr lang="en-US" dirty="0"/>
              <a:t>Stability, strategic mindset, collegial environment</a:t>
            </a:r>
          </a:p>
          <a:p>
            <a:endParaRPr lang="en-US" dirty="0"/>
          </a:p>
          <a:p>
            <a:r>
              <a:rPr lang="en-US" i="1" dirty="0"/>
              <a:t>Derive from: </a:t>
            </a:r>
            <a:r>
              <a:rPr lang="en-US" dirty="0"/>
              <a:t>Good processes and systems, leadership, organization, institutional support and resources</a:t>
            </a:r>
          </a:p>
          <a:p>
            <a:endParaRPr lang="en-US" dirty="0"/>
          </a:p>
          <a:p>
            <a:r>
              <a:rPr lang="en-US" i="1" dirty="0"/>
              <a:t>Essential elements: </a:t>
            </a:r>
            <a:r>
              <a:rPr lang="en-US" dirty="0">
                <a:solidFill>
                  <a:schemeClr val="accent6">
                    <a:lumMod val="75000"/>
                  </a:schemeClr>
                </a:solidFill>
              </a:rPr>
              <a:t>Quality teaching, evidence of learning, relevant curriculum, and impactful research and engagement with the business community and society</a:t>
            </a:r>
          </a:p>
          <a:p>
            <a:pPr>
              <a:buNone/>
            </a:pPr>
            <a:endParaRPr lang="en-US" dirty="0"/>
          </a:p>
        </p:txBody>
      </p:sp>
      <p:sp>
        <p:nvSpPr>
          <p:cNvPr id="5" name="Slide Number Placeholder 4"/>
          <p:cNvSpPr>
            <a:spLocks noGrp="1"/>
          </p:cNvSpPr>
          <p:nvPr>
            <p:ph type="sldNum" sz="quarter" idx="12"/>
          </p:nvPr>
        </p:nvSpPr>
        <p:spPr/>
        <p:txBody>
          <a:bodyPr/>
          <a:lstStyle/>
          <a:p>
            <a:fld id="{B3ED23AF-3A16-4953-80B5-1B7546F0CFC3}" type="slidenum">
              <a:rPr lang="en-US" smtClean="0"/>
              <a:pPr/>
              <a:t>11</a:t>
            </a:fld>
            <a:endParaRPr lang="en-US"/>
          </a:p>
        </p:txBody>
      </p:sp>
    </p:spTree>
    <p:extLst>
      <p:ext uri="{BB962C8B-B14F-4D97-AF65-F5344CB8AC3E}">
        <p14:creationId xmlns:p14="http://schemas.microsoft.com/office/powerpoint/2010/main" val="635126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957"/>
            <a:ext cx="8229600" cy="1225899"/>
          </a:xfrm>
        </p:spPr>
        <p:txBody>
          <a:bodyPr/>
          <a:lstStyle/>
          <a:p>
            <a:pPr>
              <a:defRPr/>
            </a:pPr>
            <a:r>
              <a:rPr lang="en-US" dirty="0"/>
              <a:t>AACSB Accreditation Foundations</a:t>
            </a:r>
          </a:p>
        </p:txBody>
      </p:sp>
      <p:sp>
        <p:nvSpPr>
          <p:cNvPr id="3" name="Content Placeholder 2"/>
          <p:cNvSpPr>
            <a:spLocks noGrp="1"/>
          </p:cNvSpPr>
          <p:nvPr>
            <p:ph idx="1"/>
          </p:nvPr>
        </p:nvSpPr>
        <p:spPr>
          <a:xfrm>
            <a:off x="457200" y="1531642"/>
            <a:ext cx="7901174" cy="2080253"/>
          </a:xfrm>
        </p:spPr>
        <p:txBody>
          <a:bodyPr>
            <a:noAutofit/>
          </a:bodyPr>
          <a:lstStyle/>
          <a:p>
            <a:pPr>
              <a:spcBef>
                <a:spcPts val="900"/>
              </a:spcBef>
              <a:defRPr/>
            </a:pPr>
            <a:r>
              <a:rPr lang="en-US" sz="2000" dirty="0"/>
              <a:t>Mission-driven and linked to school’s strategic plan and priorities</a:t>
            </a:r>
          </a:p>
          <a:p>
            <a:pPr>
              <a:spcBef>
                <a:spcPts val="900"/>
              </a:spcBef>
              <a:defRPr/>
            </a:pPr>
            <a:r>
              <a:rPr lang="en-US" sz="2000" dirty="0"/>
              <a:t>Emphasis on high quality and continuous improvement</a:t>
            </a:r>
          </a:p>
          <a:p>
            <a:pPr>
              <a:spcBef>
                <a:spcPts val="900"/>
              </a:spcBef>
              <a:defRPr/>
            </a:pPr>
            <a:r>
              <a:rPr lang="en-US" sz="2000" dirty="0"/>
              <a:t>Self assessment &amp; peer review</a:t>
            </a:r>
          </a:p>
          <a:p>
            <a:pPr>
              <a:spcBef>
                <a:spcPts val="900"/>
              </a:spcBef>
              <a:defRPr/>
            </a:pPr>
            <a:r>
              <a:rPr lang="en-US" sz="2000" dirty="0"/>
              <a:t>Reviewers trained and knowledgeable on accreditation standards and processes</a:t>
            </a:r>
          </a:p>
          <a:p>
            <a:pPr>
              <a:spcBef>
                <a:spcPts val="900"/>
              </a:spcBef>
              <a:defRPr/>
            </a:pPr>
            <a:r>
              <a:rPr lang="en-US" sz="2000" dirty="0"/>
              <a:t>Standards are guidelines and reviewers use judgement </a:t>
            </a:r>
          </a:p>
          <a:p>
            <a:pPr>
              <a:spcBef>
                <a:spcPts val="900"/>
              </a:spcBef>
              <a:defRPr/>
            </a:pPr>
            <a:r>
              <a:rPr lang="en-US" sz="2000" dirty="0"/>
              <a:t>3 themes:</a:t>
            </a:r>
          </a:p>
        </p:txBody>
      </p:sp>
      <p:pic>
        <p:nvPicPr>
          <p:cNvPr id="5" name="Picture 4" descr="A close up of a sign&#10;&#10;Description automatically generated">
            <a:extLst>
              <a:ext uri="{FF2B5EF4-FFF2-40B4-BE49-F238E27FC236}">
                <a16:creationId xmlns:a16="http://schemas.microsoft.com/office/drawing/2014/main" id="{2C13FF35-96E1-4393-BB4E-81B01A25EA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009" y="4187374"/>
            <a:ext cx="3525982" cy="1762444"/>
          </a:xfrm>
          <a:prstGeom prst="rect">
            <a:avLst/>
          </a:prstGeom>
        </p:spPr>
      </p:pic>
    </p:spTree>
    <p:extLst>
      <p:ext uri="{BB962C8B-B14F-4D97-AF65-F5344CB8AC3E}">
        <p14:creationId xmlns:p14="http://schemas.microsoft.com/office/powerpoint/2010/main" val="343623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40699" y="687480"/>
            <a:ext cx="5605629" cy="994172"/>
          </a:xfrm>
        </p:spPr>
        <p:txBody>
          <a:bodyPr>
            <a:normAutofit/>
          </a:bodyPr>
          <a:lstStyle/>
          <a:p>
            <a:r>
              <a:rPr lang="en-US"/>
              <a:t>Multiple Levels of Peer Review </a:t>
            </a:r>
            <a:br>
              <a:rPr lang="en-US"/>
            </a:br>
            <a:r>
              <a:rPr lang="en-US"/>
              <a:t>(All AACSB Volunteers)</a:t>
            </a:r>
          </a:p>
        </p:txBody>
      </p:sp>
      <p:sp>
        <p:nvSpPr>
          <p:cNvPr id="3" name="Content Placeholder 2"/>
          <p:cNvSpPr>
            <a:spLocks noGrp="1"/>
          </p:cNvSpPr>
          <p:nvPr>
            <p:ph idx="1"/>
          </p:nvPr>
        </p:nvSpPr>
        <p:spPr>
          <a:xfrm>
            <a:off x="852321" y="2227943"/>
            <a:ext cx="5033221" cy="3788227"/>
          </a:xfrm>
        </p:spPr>
        <p:txBody>
          <a:bodyPr anchor="ctr">
            <a:normAutofit/>
          </a:bodyPr>
          <a:lstStyle/>
          <a:p>
            <a:pPr marL="457200" indent="-457200">
              <a:buFont typeface="+mj-lt"/>
              <a:buAutoNum type="arabicPeriod"/>
            </a:pPr>
            <a:r>
              <a:rPr lang="en-US" sz="1900" b="1"/>
              <a:t>Operating Committees – </a:t>
            </a:r>
          </a:p>
          <a:p>
            <a:pPr lvl="3"/>
            <a:r>
              <a:rPr lang="en-US" sz="1900" b="1"/>
              <a:t>Initial Accreditation Committee (IAC) </a:t>
            </a:r>
          </a:p>
          <a:p>
            <a:pPr lvl="4"/>
            <a:r>
              <a:rPr lang="en-US" sz="1900"/>
              <a:t>Meets February, April, July, and November</a:t>
            </a:r>
          </a:p>
          <a:p>
            <a:pPr lvl="3"/>
            <a:r>
              <a:rPr lang="en-US" sz="1900"/>
              <a:t>Continuous Improvement Review Committee (CIRC)</a:t>
            </a:r>
          </a:p>
          <a:p>
            <a:pPr lvl="3"/>
            <a:r>
              <a:rPr lang="en-US" sz="1900"/>
              <a:t>Accounting Accreditation Committee (AAC)</a:t>
            </a:r>
          </a:p>
          <a:p>
            <a:pPr marL="457200" indent="-457200">
              <a:buFont typeface="+mj-lt"/>
              <a:buAutoNum type="arabicPeriod"/>
            </a:pPr>
            <a:r>
              <a:rPr lang="en-US" sz="1900" b="1"/>
              <a:t>Mentor</a:t>
            </a:r>
            <a:r>
              <a:rPr lang="en-US" sz="1900"/>
              <a:t> for initial accreditation</a:t>
            </a:r>
          </a:p>
          <a:p>
            <a:pPr marL="457200" indent="-457200">
              <a:buFont typeface="+mj-lt"/>
              <a:buAutoNum type="arabicPeriod"/>
            </a:pPr>
            <a:r>
              <a:rPr lang="en-US" sz="1900" b="1"/>
              <a:t>Peer Review Team </a:t>
            </a:r>
            <a:r>
              <a:rPr lang="en-US" sz="1900"/>
              <a:t>– 3 members: PRT Chair &amp; 2 other members</a:t>
            </a:r>
          </a:p>
          <a:p>
            <a:pPr marL="457200" lvl="1" indent="0">
              <a:buNone/>
            </a:pPr>
            <a:endParaRPr lang="en-US" sz="1900"/>
          </a:p>
          <a:p>
            <a:endParaRPr lang="en-US" sz="1900"/>
          </a:p>
        </p:txBody>
      </p:sp>
      <p:pic>
        <p:nvPicPr>
          <p:cNvPr id="7" name="Graphic 6" descr="Meeting">
            <a:extLst>
              <a:ext uri="{FF2B5EF4-FFF2-40B4-BE49-F238E27FC236}">
                <a16:creationId xmlns:a16="http://schemas.microsoft.com/office/drawing/2014/main" id="{4F9F1C58-9F08-42D3-BF51-76EA68D310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418315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629842" y="0"/>
            <a:ext cx="7886700" cy="1325563"/>
          </a:xfrm>
        </p:spPr>
        <p:txBody>
          <a:bodyPr>
            <a:noAutofit/>
          </a:bodyPr>
          <a:lstStyle/>
          <a:p>
            <a:r>
              <a:rPr lang="en-US" altLang="en-US" sz="4050" dirty="0">
                <a:latin typeface="+mn-lt"/>
                <a:cs typeface="Arial" panose="020B0604020202020204" pitchFamily="34" charset="0"/>
              </a:rPr>
              <a:t>Impact of Accreditation</a:t>
            </a:r>
            <a:endParaRPr lang="ar-SA" altLang="en-US" sz="4050" dirty="0">
              <a:latin typeface="+mn-lt"/>
              <a:cs typeface="Arial" panose="020B0604020202020204" pitchFamily="34" charset="0"/>
            </a:endParaRPr>
          </a:p>
        </p:txBody>
      </p:sp>
      <p:sp>
        <p:nvSpPr>
          <p:cNvPr id="3" name="Text Placeholder 2"/>
          <p:cNvSpPr>
            <a:spLocks noGrp="1"/>
          </p:cNvSpPr>
          <p:nvPr>
            <p:ph type="body" idx="1"/>
          </p:nvPr>
        </p:nvSpPr>
        <p:spPr>
          <a:xfrm>
            <a:off x="629842" y="1109192"/>
            <a:ext cx="3868340" cy="823912"/>
          </a:xfrm>
        </p:spPr>
        <p:txBody>
          <a:bodyPr/>
          <a:lstStyle/>
          <a:p>
            <a:r>
              <a:rPr lang="en-US" dirty="0"/>
              <a:t>External</a:t>
            </a:r>
          </a:p>
        </p:txBody>
      </p:sp>
      <p:sp>
        <p:nvSpPr>
          <p:cNvPr id="2" name="Content Placeholder 1"/>
          <p:cNvSpPr>
            <a:spLocks noGrp="1"/>
          </p:cNvSpPr>
          <p:nvPr>
            <p:ph sz="half" idx="2"/>
          </p:nvPr>
        </p:nvSpPr>
        <p:spPr>
          <a:xfrm>
            <a:off x="588652" y="2178051"/>
            <a:ext cx="3868340" cy="3684588"/>
          </a:xfrm>
        </p:spPr>
        <p:txBody>
          <a:bodyPr>
            <a:normAutofit fontScale="92500"/>
          </a:bodyPr>
          <a:lstStyle/>
          <a:p>
            <a:pPr marL="272177" lvl="1" indent="-214313">
              <a:buClr>
                <a:schemeClr val="tx1">
                  <a:shade val="95000"/>
                </a:schemeClr>
              </a:buClr>
              <a:defRPr/>
            </a:pPr>
            <a:r>
              <a:rPr lang="en-GB" dirty="0"/>
              <a:t>Employability of Graduates</a:t>
            </a:r>
          </a:p>
          <a:p>
            <a:pPr marL="272177" lvl="1" indent="-214313">
              <a:buClr>
                <a:schemeClr val="tx1">
                  <a:shade val="95000"/>
                </a:schemeClr>
              </a:buClr>
              <a:defRPr/>
            </a:pPr>
            <a:r>
              <a:rPr lang="en-GB" dirty="0"/>
              <a:t>Institutional Image and Rankings</a:t>
            </a:r>
          </a:p>
          <a:p>
            <a:pPr marL="272177" lvl="1" indent="-214313">
              <a:buClr>
                <a:schemeClr val="tx1">
                  <a:shade val="95000"/>
                </a:schemeClr>
              </a:buClr>
              <a:defRPr/>
            </a:pPr>
            <a:r>
              <a:rPr lang="en-US" dirty="0"/>
              <a:t>Recognition from Professional/Governmental Bodies </a:t>
            </a:r>
          </a:p>
          <a:p>
            <a:pPr marL="272177" lvl="1" indent="-214313">
              <a:buClr>
                <a:schemeClr val="tx1">
                  <a:shade val="95000"/>
                </a:schemeClr>
              </a:buClr>
              <a:defRPr/>
            </a:pPr>
            <a:r>
              <a:rPr lang="en-US" dirty="0"/>
              <a:t>Global Mobility of Graduates/Faculty Members</a:t>
            </a:r>
          </a:p>
          <a:p>
            <a:pPr marL="272177" lvl="1" indent="-214313">
              <a:buClr>
                <a:schemeClr val="tx1">
                  <a:shade val="95000"/>
                </a:schemeClr>
              </a:buClr>
              <a:defRPr/>
            </a:pPr>
            <a:r>
              <a:rPr lang="en-US" dirty="0"/>
              <a:t>Opportunities for Global Partnerships</a:t>
            </a:r>
          </a:p>
          <a:p>
            <a:pPr marL="272177" lvl="1" indent="-214313">
              <a:buClr>
                <a:schemeClr val="tx1">
                  <a:shade val="95000"/>
                </a:schemeClr>
              </a:buClr>
              <a:defRPr/>
            </a:pPr>
            <a:r>
              <a:rPr lang="en-US" dirty="0"/>
              <a:t>Marketability of Programs </a:t>
            </a:r>
          </a:p>
          <a:p>
            <a:pPr marL="272177" lvl="1" indent="-214313">
              <a:buClr>
                <a:schemeClr val="tx1">
                  <a:shade val="95000"/>
                </a:schemeClr>
              </a:buClr>
              <a:defRPr/>
            </a:pPr>
            <a:r>
              <a:rPr lang="en-US" dirty="0"/>
              <a:t>Accountability</a:t>
            </a:r>
          </a:p>
          <a:p>
            <a:endParaRPr lang="en-US" dirty="0"/>
          </a:p>
        </p:txBody>
      </p:sp>
      <p:sp>
        <p:nvSpPr>
          <p:cNvPr id="5" name="Text Placeholder 4"/>
          <p:cNvSpPr>
            <a:spLocks noGrp="1"/>
          </p:cNvSpPr>
          <p:nvPr>
            <p:ph type="body" sz="quarter" idx="3"/>
          </p:nvPr>
        </p:nvSpPr>
        <p:spPr>
          <a:xfrm>
            <a:off x="4694635" y="1141414"/>
            <a:ext cx="3887391" cy="823912"/>
          </a:xfrm>
        </p:spPr>
        <p:txBody>
          <a:bodyPr/>
          <a:lstStyle/>
          <a:p>
            <a:r>
              <a:rPr lang="en-US" dirty="0"/>
              <a:t>Internal</a:t>
            </a:r>
          </a:p>
        </p:txBody>
      </p:sp>
      <p:sp>
        <p:nvSpPr>
          <p:cNvPr id="4" name="Content Placeholder 3"/>
          <p:cNvSpPr>
            <a:spLocks noGrp="1"/>
          </p:cNvSpPr>
          <p:nvPr>
            <p:ph sz="quarter" idx="4"/>
          </p:nvPr>
        </p:nvSpPr>
        <p:spPr>
          <a:xfrm>
            <a:off x="4573192" y="2112150"/>
            <a:ext cx="3887391" cy="3684588"/>
          </a:xfrm>
        </p:spPr>
        <p:txBody>
          <a:bodyPr/>
          <a:lstStyle/>
          <a:p>
            <a:r>
              <a:rPr lang="en-GB" sz="2000" dirty="0"/>
              <a:t>Strategic Orientation and Benchmarking</a:t>
            </a:r>
          </a:p>
          <a:p>
            <a:r>
              <a:rPr lang="en-GB" sz="2000" dirty="0"/>
              <a:t>Culture of Continuous Improvement</a:t>
            </a:r>
            <a:r>
              <a:rPr lang="en-US" sz="2000" dirty="0"/>
              <a:t> </a:t>
            </a:r>
          </a:p>
          <a:p>
            <a:r>
              <a:rPr lang="en-GB" sz="2000" dirty="0"/>
              <a:t>Process Improvement</a:t>
            </a:r>
          </a:p>
          <a:p>
            <a:r>
              <a:rPr lang="en-GB" sz="2000" dirty="0"/>
              <a:t>Consistency and Sustainability</a:t>
            </a:r>
          </a:p>
          <a:p>
            <a:r>
              <a:rPr lang="en-GB" sz="2000" dirty="0"/>
              <a:t>Data-driven Decision-making</a:t>
            </a:r>
          </a:p>
          <a:p>
            <a:r>
              <a:rPr lang="en-GB" sz="2000" dirty="0"/>
              <a:t>Student Learning Outcomes </a:t>
            </a:r>
          </a:p>
          <a:p>
            <a:endParaRPr lang="en-GB" sz="2000" dirty="0"/>
          </a:p>
          <a:p>
            <a:pPr marL="0" indent="0">
              <a:buNone/>
            </a:pPr>
            <a:endParaRPr lang="en-GB" sz="1800" dirty="0"/>
          </a:p>
          <a:p>
            <a:endParaRPr lang="en-US" dirty="0"/>
          </a:p>
        </p:txBody>
      </p:sp>
    </p:spTree>
    <p:extLst>
      <p:ext uri="{BB962C8B-B14F-4D97-AF65-F5344CB8AC3E}">
        <p14:creationId xmlns:p14="http://schemas.microsoft.com/office/powerpoint/2010/main" val="2350666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D4EAF4-AF40-4B53-B36D-5EFE9F49F8B8}"/>
              </a:ext>
            </a:extLst>
          </p:cNvPr>
          <p:cNvSpPr>
            <a:spLocks noGrp="1"/>
          </p:cNvSpPr>
          <p:nvPr>
            <p:ph type="title"/>
          </p:nvPr>
        </p:nvSpPr>
        <p:spPr>
          <a:xfrm>
            <a:off x="1143000" y="2245809"/>
            <a:ext cx="6858000" cy="1564716"/>
          </a:xfrm>
        </p:spPr>
        <p:txBody>
          <a:bodyPr vert="horz" lIns="91440" tIns="45720" rIns="91440" bIns="45720" rtlCol="0" anchor="b">
            <a:normAutofit/>
          </a:bodyPr>
          <a:lstStyle/>
          <a:p>
            <a:r>
              <a:rPr lang="en-US" sz="4200" dirty="0"/>
              <a:t>The Accreditation Journey</a:t>
            </a:r>
            <a:endParaRPr lang="en-US" sz="4200" kern="1200" dirty="0"/>
          </a:p>
        </p:txBody>
      </p:sp>
      <p:sp>
        <p:nvSpPr>
          <p:cNvPr id="7" name="Text Placeholder 6">
            <a:extLst>
              <a:ext uri="{FF2B5EF4-FFF2-40B4-BE49-F238E27FC236}">
                <a16:creationId xmlns:a16="http://schemas.microsoft.com/office/drawing/2014/main" id="{003D414E-0250-4C30-B70E-1D5F588BD154}"/>
              </a:ext>
            </a:extLst>
          </p:cNvPr>
          <p:cNvSpPr>
            <a:spLocks noGrp="1"/>
          </p:cNvSpPr>
          <p:nvPr>
            <p:ph type="body" idx="1"/>
          </p:nvPr>
        </p:nvSpPr>
        <p:spPr>
          <a:xfrm>
            <a:off x="1143000" y="3947050"/>
            <a:ext cx="6858000" cy="572583"/>
          </a:xfrm>
        </p:spPr>
        <p:txBody>
          <a:bodyPr vert="horz" lIns="91440" tIns="45720" rIns="91440" bIns="45720" rtlCol="0">
            <a:normAutofit/>
          </a:bodyPr>
          <a:lstStyle/>
          <a:p>
            <a:pPr>
              <a:lnSpc>
                <a:spcPct val="90000"/>
              </a:lnSpc>
              <a:spcBef>
                <a:spcPts val="1000"/>
              </a:spcBef>
            </a:pPr>
            <a:r>
              <a:rPr lang="en-US" sz="1700" dirty="0"/>
              <a:t>From establishing Eligibility through Initial Accreditation </a:t>
            </a:r>
            <a:endParaRPr lang="en-US" sz="1700" kern="1200" dirty="0"/>
          </a:p>
        </p:txBody>
      </p:sp>
      <p:sp>
        <p:nvSpPr>
          <p:cNvPr id="5" name="Slide Number Placeholder 4">
            <a:extLst>
              <a:ext uri="{FF2B5EF4-FFF2-40B4-BE49-F238E27FC236}">
                <a16:creationId xmlns:a16="http://schemas.microsoft.com/office/drawing/2014/main" id="{05EF72DC-7407-475B-ACC6-F114834B3F0D}"/>
              </a:ext>
            </a:extLst>
          </p:cNvPr>
          <p:cNvSpPr>
            <a:spLocks noGrp="1"/>
          </p:cNvSpPr>
          <p:nvPr>
            <p:ph type="sldNum" sz="quarter" idx="12"/>
          </p:nvPr>
        </p:nvSpPr>
        <p:spPr>
          <a:xfrm>
            <a:off x="6615112" y="6356350"/>
            <a:ext cx="1900238" cy="365125"/>
          </a:xfrm>
        </p:spPr>
        <p:txBody>
          <a:bodyPr vert="horz" lIns="91440" tIns="45720" rIns="91440" bIns="45720" rtlCol="0" anchor="ctr">
            <a:normAutofit/>
          </a:bodyPr>
          <a:lstStyle/>
          <a:p>
            <a:pPr>
              <a:spcAft>
                <a:spcPts val="600"/>
              </a:spcAft>
            </a:pPr>
            <a:fld id="{43851D05-810F-F24D-9D4E-8FDFEBA592E2}" type="slidenum">
              <a:rPr lang="en-US" sz="1200">
                <a:solidFill>
                  <a:srgbClr val="FFFFFF">
                    <a:alpha val="80000"/>
                  </a:srgbClr>
                </a:solidFill>
              </a:rPr>
              <a:pPr>
                <a:spcAft>
                  <a:spcPts val="600"/>
                </a:spcAft>
              </a:pPr>
              <a:t>15</a:t>
            </a:fld>
            <a:endParaRPr lang="en-US" sz="1200">
              <a:solidFill>
                <a:srgbClr val="FFFFFF">
                  <a:alpha val="80000"/>
                </a:srgbClr>
              </a:solidFill>
            </a:endParaRPr>
          </a:p>
        </p:txBody>
      </p:sp>
    </p:spTree>
    <p:extLst>
      <p:ext uri="{BB962C8B-B14F-4D97-AF65-F5344CB8AC3E}">
        <p14:creationId xmlns:p14="http://schemas.microsoft.com/office/powerpoint/2010/main" val="3398292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C8B36-70FA-48F9-BBD1-FD47E659BBA6}"/>
              </a:ext>
            </a:extLst>
          </p:cNvPr>
          <p:cNvSpPr>
            <a:spLocks noGrp="1"/>
          </p:cNvSpPr>
          <p:nvPr>
            <p:ph type="title"/>
          </p:nvPr>
        </p:nvSpPr>
        <p:spPr>
          <a:xfrm>
            <a:off x="277155" y="662957"/>
            <a:ext cx="8229600" cy="1225899"/>
          </a:xfrm>
        </p:spPr>
        <p:txBody>
          <a:bodyPr/>
          <a:lstStyle/>
          <a:p>
            <a:r>
              <a:rPr lang="en-US" dirty="0"/>
              <a:t>Initial Accreditation Timeline</a:t>
            </a:r>
          </a:p>
        </p:txBody>
      </p:sp>
      <p:sp>
        <p:nvSpPr>
          <p:cNvPr id="4" name="Slide Number Placeholder 3">
            <a:extLst>
              <a:ext uri="{FF2B5EF4-FFF2-40B4-BE49-F238E27FC236}">
                <a16:creationId xmlns:a16="http://schemas.microsoft.com/office/drawing/2014/main" id="{0418CD4C-88EB-4312-9EB4-8C2C8C5D8C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51D05-810F-F24D-9D4E-8FDFEBA592E2}" type="slidenum">
              <a:rPr kumimoji="0" lang="en-US" sz="800" b="1" i="0" u="none" strike="noStrike" kern="1200" cap="none" spc="0" normalizeH="0" baseline="0" noProof="0" smtClean="0">
                <a:ln>
                  <a:noFill/>
                </a:ln>
                <a:solidFill>
                  <a:srgbClr val="006E6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800" b="1" i="0" u="none" strike="noStrike" kern="1200" cap="none" spc="0" normalizeH="0" baseline="0" noProof="0">
              <a:ln>
                <a:noFill/>
              </a:ln>
              <a:solidFill>
                <a:srgbClr val="006E61"/>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3CA43615-FE36-44B7-90BA-F2E98ABD2BE1}"/>
              </a:ext>
            </a:extLst>
          </p:cNvPr>
          <p:cNvSpPr txBox="1"/>
          <p:nvPr/>
        </p:nvSpPr>
        <p:spPr>
          <a:xfrm>
            <a:off x="6950974" y="2082465"/>
            <a:ext cx="1515141" cy="369332"/>
          </a:xfrm>
          <a:prstGeom prst="rect">
            <a:avLst/>
          </a:prstGeom>
          <a:noFill/>
        </p:spPr>
        <p:txBody>
          <a:bodyPr wrap="square" rtlCol="0">
            <a:spAutoFit/>
          </a:bodyPr>
          <a:lstStyle/>
          <a:p>
            <a:pPr algn="ctr"/>
            <a:r>
              <a:rPr lang="en-US" dirty="0">
                <a:solidFill>
                  <a:schemeClr val="bg1"/>
                </a:solidFill>
              </a:rPr>
              <a:t>Max. 2 years</a:t>
            </a:r>
          </a:p>
        </p:txBody>
      </p:sp>
      <p:grpSp>
        <p:nvGrpSpPr>
          <p:cNvPr id="22" name="Group 21">
            <a:extLst>
              <a:ext uri="{FF2B5EF4-FFF2-40B4-BE49-F238E27FC236}">
                <a16:creationId xmlns:a16="http://schemas.microsoft.com/office/drawing/2014/main" id="{0B6CA219-ECE3-4E2F-B585-CB027DA25943}"/>
              </a:ext>
            </a:extLst>
          </p:cNvPr>
          <p:cNvGrpSpPr/>
          <p:nvPr/>
        </p:nvGrpSpPr>
        <p:grpSpPr>
          <a:xfrm>
            <a:off x="277155" y="1275907"/>
            <a:ext cx="8406809" cy="4623980"/>
            <a:chOff x="371431" y="1225898"/>
            <a:chExt cx="8406809" cy="4743101"/>
          </a:xfrm>
        </p:grpSpPr>
        <p:graphicFrame>
          <p:nvGraphicFramePr>
            <p:cNvPr id="6" name="Diagram 5">
              <a:extLst>
                <a:ext uri="{FF2B5EF4-FFF2-40B4-BE49-F238E27FC236}">
                  <a16:creationId xmlns:a16="http://schemas.microsoft.com/office/drawing/2014/main" id="{1CA7955B-DEE2-41CF-B8B7-D3A596B456DE}"/>
                </a:ext>
              </a:extLst>
            </p:cNvPr>
            <p:cNvGraphicFramePr>
              <a:graphicFrameLocks/>
            </p:cNvGraphicFramePr>
            <p:nvPr/>
          </p:nvGraphicFramePr>
          <p:xfrm>
            <a:off x="457200" y="1225898"/>
            <a:ext cx="8321040" cy="4743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AAD485E3-EE52-4961-A255-AFF389F549B9}"/>
                </a:ext>
              </a:extLst>
            </p:cNvPr>
            <p:cNvSpPr txBox="1"/>
            <p:nvPr/>
          </p:nvSpPr>
          <p:spPr>
            <a:xfrm>
              <a:off x="371431" y="4123790"/>
              <a:ext cx="1432560" cy="615625"/>
            </a:xfrm>
            <a:prstGeom prst="rect">
              <a:avLst/>
            </a:prstGeom>
            <a:noFill/>
          </p:spPr>
          <p:txBody>
            <a:bodyPr wrap="square" rtlCol="0">
              <a:spAutoFit/>
            </a:bodyPr>
            <a:lstStyle/>
            <a:p>
              <a:pPr algn="ctr"/>
              <a:r>
                <a:rPr lang="en-US" sz="1100" dirty="0"/>
                <a:t>School establishes eligibility criteria are met.</a:t>
              </a:r>
            </a:p>
          </p:txBody>
        </p:sp>
        <p:sp>
          <p:nvSpPr>
            <p:cNvPr id="10" name="Rectangle 9">
              <a:extLst>
                <a:ext uri="{FF2B5EF4-FFF2-40B4-BE49-F238E27FC236}">
                  <a16:creationId xmlns:a16="http://schemas.microsoft.com/office/drawing/2014/main" id="{5AACA8B1-D265-41AF-8E35-23EF0AD378F1}"/>
                </a:ext>
              </a:extLst>
            </p:cNvPr>
            <p:cNvSpPr/>
            <p:nvPr/>
          </p:nvSpPr>
          <p:spPr>
            <a:xfrm>
              <a:off x="1827701" y="4123790"/>
              <a:ext cx="1429150" cy="1136540"/>
            </a:xfrm>
            <a:prstGeom prst="rect">
              <a:avLst/>
            </a:prstGeom>
          </p:spPr>
          <p:txBody>
            <a:bodyPr wrap="square">
              <a:spAutoFit/>
            </a:bodyPr>
            <a:lstStyle/>
            <a:p>
              <a:pPr algn="ctr"/>
              <a:r>
                <a:rPr lang="en-US" sz="1100" dirty="0"/>
                <a:t>School works with </a:t>
              </a:r>
              <a:r>
                <a:rPr lang="en-US" sz="1100"/>
                <a:t>a mentor </a:t>
              </a:r>
              <a:r>
                <a:rPr lang="en-US" sz="1100" dirty="0"/>
                <a:t>to conduct a gap analysis </a:t>
              </a:r>
              <a:r>
                <a:rPr lang="en-US" sz="1100"/>
                <a:t>and develop </a:t>
              </a:r>
              <a:r>
                <a:rPr lang="en-US" sz="1100" dirty="0"/>
                <a:t>a detailed plan to align with the standards.</a:t>
              </a:r>
            </a:p>
          </p:txBody>
        </p:sp>
        <p:sp>
          <p:nvSpPr>
            <p:cNvPr id="11" name="Rectangle 10">
              <a:extLst>
                <a:ext uri="{FF2B5EF4-FFF2-40B4-BE49-F238E27FC236}">
                  <a16:creationId xmlns:a16="http://schemas.microsoft.com/office/drawing/2014/main" id="{D52C531C-475F-44FB-8545-D752AA65699F}"/>
                </a:ext>
              </a:extLst>
            </p:cNvPr>
            <p:cNvSpPr/>
            <p:nvPr/>
          </p:nvSpPr>
          <p:spPr>
            <a:xfrm>
              <a:off x="3280561" y="4123790"/>
              <a:ext cx="1378822" cy="1136540"/>
            </a:xfrm>
            <a:prstGeom prst="rect">
              <a:avLst/>
            </a:prstGeom>
          </p:spPr>
          <p:txBody>
            <a:bodyPr wrap="square">
              <a:spAutoFit/>
            </a:bodyPr>
            <a:lstStyle/>
            <a:p>
              <a:pPr algn="ctr"/>
              <a:r>
                <a:rPr lang="en-US" sz="1100" dirty="0"/>
                <a:t>School reports on progress and addresses issues identified by the Initial Accreditation Committee (IAC).</a:t>
              </a:r>
            </a:p>
          </p:txBody>
        </p:sp>
        <p:sp>
          <p:nvSpPr>
            <p:cNvPr id="12" name="Rectangle 11">
              <a:extLst>
                <a:ext uri="{FF2B5EF4-FFF2-40B4-BE49-F238E27FC236}">
                  <a16:creationId xmlns:a16="http://schemas.microsoft.com/office/drawing/2014/main" id="{7EA2DE95-EDA3-4D9C-A451-2A799F6E69BB}"/>
                </a:ext>
              </a:extLst>
            </p:cNvPr>
            <p:cNvSpPr/>
            <p:nvPr/>
          </p:nvSpPr>
          <p:spPr>
            <a:xfrm>
              <a:off x="4683093" y="4123790"/>
              <a:ext cx="1315721" cy="789263"/>
            </a:xfrm>
            <a:prstGeom prst="rect">
              <a:avLst/>
            </a:prstGeom>
          </p:spPr>
          <p:txBody>
            <a:bodyPr wrap="square">
              <a:spAutoFit/>
            </a:bodyPr>
            <a:lstStyle/>
            <a:p>
              <a:pPr algn="ctr"/>
              <a:r>
                <a:rPr lang="en-US" sz="1100" dirty="0"/>
                <a:t>IAC agrees school is ready for a visit and gaps are closed. </a:t>
              </a:r>
            </a:p>
          </p:txBody>
        </p:sp>
        <p:sp>
          <p:nvSpPr>
            <p:cNvPr id="13" name="Rectangle 12">
              <a:extLst>
                <a:ext uri="{FF2B5EF4-FFF2-40B4-BE49-F238E27FC236}">
                  <a16:creationId xmlns:a16="http://schemas.microsoft.com/office/drawing/2014/main" id="{B7C91F0A-6F26-46CB-AE02-E1586CE4EE40}"/>
                </a:ext>
              </a:extLst>
            </p:cNvPr>
            <p:cNvSpPr/>
            <p:nvPr/>
          </p:nvSpPr>
          <p:spPr>
            <a:xfrm>
              <a:off x="7242398" y="4136754"/>
              <a:ext cx="1315721" cy="962902"/>
            </a:xfrm>
            <a:prstGeom prst="rect">
              <a:avLst/>
            </a:prstGeom>
          </p:spPr>
          <p:txBody>
            <a:bodyPr wrap="square">
              <a:spAutoFit/>
            </a:bodyPr>
            <a:lstStyle/>
            <a:p>
              <a:pPr algn="ctr"/>
              <a:r>
                <a:rPr lang="en-US" sz="1100" dirty="0"/>
                <a:t>Peer Review Team provides a pre-visit analysis and visits the school. </a:t>
              </a:r>
            </a:p>
          </p:txBody>
        </p:sp>
        <p:sp>
          <p:nvSpPr>
            <p:cNvPr id="16" name="Rectangle 15">
              <a:extLst>
                <a:ext uri="{FF2B5EF4-FFF2-40B4-BE49-F238E27FC236}">
                  <a16:creationId xmlns:a16="http://schemas.microsoft.com/office/drawing/2014/main" id="{583CDDAE-6CCF-45D9-97FB-CE3A46FF7AB2}"/>
                </a:ext>
              </a:extLst>
            </p:cNvPr>
            <p:cNvSpPr/>
            <p:nvPr/>
          </p:nvSpPr>
          <p:spPr>
            <a:xfrm>
              <a:off x="472440" y="2746185"/>
              <a:ext cx="5290407"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Must be completed within 5 years</a:t>
              </a:r>
            </a:p>
          </p:txBody>
        </p:sp>
        <p:sp>
          <p:nvSpPr>
            <p:cNvPr id="17" name="Rectangle 16">
              <a:extLst>
                <a:ext uri="{FF2B5EF4-FFF2-40B4-BE49-F238E27FC236}">
                  <a16:creationId xmlns:a16="http://schemas.microsoft.com/office/drawing/2014/main" id="{E5D18B77-CFA0-4AE4-ADE8-D31F0697B28A}"/>
                </a:ext>
              </a:extLst>
            </p:cNvPr>
            <p:cNvSpPr/>
            <p:nvPr/>
          </p:nvSpPr>
          <p:spPr>
            <a:xfrm>
              <a:off x="5901070" y="2748278"/>
              <a:ext cx="2541181"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1 - 2 years</a:t>
              </a:r>
            </a:p>
          </p:txBody>
        </p:sp>
        <p:sp>
          <p:nvSpPr>
            <p:cNvPr id="21" name="Rectangle 20">
              <a:extLst>
                <a:ext uri="{FF2B5EF4-FFF2-40B4-BE49-F238E27FC236}">
                  <a16:creationId xmlns:a16="http://schemas.microsoft.com/office/drawing/2014/main" id="{A448BE20-417C-4BD2-8FCC-7C386F39F287}"/>
                </a:ext>
              </a:extLst>
            </p:cNvPr>
            <p:cNvSpPr/>
            <p:nvPr/>
          </p:nvSpPr>
          <p:spPr>
            <a:xfrm>
              <a:off x="6022524" y="4123790"/>
              <a:ext cx="1196163" cy="1483815"/>
            </a:xfrm>
            <a:prstGeom prst="rect">
              <a:avLst/>
            </a:prstGeom>
          </p:spPr>
          <p:txBody>
            <a:bodyPr wrap="square">
              <a:spAutoFit/>
            </a:bodyPr>
            <a:lstStyle/>
            <a:p>
              <a:pPr algn="ctr"/>
              <a:r>
                <a:rPr lang="en-US" sz="1100" dirty="0"/>
                <a:t>School works with Chair to prepare a final report demonstrating standard by standard alignment.</a:t>
              </a:r>
            </a:p>
          </p:txBody>
        </p:sp>
      </p:grpSp>
    </p:spTree>
    <p:extLst>
      <p:ext uri="{BB962C8B-B14F-4D97-AF65-F5344CB8AC3E}">
        <p14:creationId xmlns:p14="http://schemas.microsoft.com/office/powerpoint/2010/main" val="2338695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22048F-E899-43EF-A99B-4F2EA163F963}"/>
              </a:ext>
            </a:extLst>
          </p:cNvPr>
          <p:cNvSpPr>
            <a:spLocks noGrp="1"/>
          </p:cNvSpPr>
          <p:nvPr>
            <p:ph type="title"/>
          </p:nvPr>
        </p:nvSpPr>
        <p:spPr>
          <a:xfrm>
            <a:off x="1435101" y="365125"/>
            <a:ext cx="7080249" cy="1325563"/>
          </a:xfrm>
        </p:spPr>
        <p:txBody>
          <a:bodyPr>
            <a:normAutofit/>
          </a:bodyPr>
          <a:lstStyle/>
          <a:p>
            <a:r>
              <a:rPr lang="en-US"/>
              <a:t>Establishing Eligibility</a:t>
            </a:r>
            <a:endParaRPr lang="en-US">
              <a:highlight>
                <a:srgbClr val="FFFF00"/>
              </a:highlight>
            </a:endParaRPr>
          </a:p>
        </p:txBody>
      </p:sp>
      <p:pic>
        <p:nvPicPr>
          <p:cNvPr id="3" name="Graphic 2" descr="Checklist RTL">
            <a:extLst>
              <a:ext uri="{FF2B5EF4-FFF2-40B4-BE49-F238E27FC236}">
                <a16:creationId xmlns:a16="http://schemas.microsoft.com/office/drawing/2014/main" id="{38E44B22-1EB8-4528-8728-CECE19F38C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650" y="685006"/>
            <a:ext cx="685800" cy="685800"/>
          </a:xfrm>
          <a:prstGeom prst="rect">
            <a:avLst/>
          </a:prstGeom>
        </p:spPr>
      </p:pic>
      <p:sp>
        <p:nvSpPr>
          <p:cNvPr id="7" name="Content Placeholder 6">
            <a:extLst>
              <a:ext uri="{FF2B5EF4-FFF2-40B4-BE49-F238E27FC236}">
                <a16:creationId xmlns:a16="http://schemas.microsoft.com/office/drawing/2014/main" id="{48A902C2-AF8A-428A-A312-C9A6F202038B}"/>
              </a:ext>
            </a:extLst>
          </p:cNvPr>
          <p:cNvSpPr>
            <a:spLocks noGrp="1"/>
          </p:cNvSpPr>
          <p:nvPr>
            <p:ph idx="1"/>
          </p:nvPr>
        </p:nvSpPr>
        <p:spPr>
          <a:xfrm>
            <a:off x="628650" y="1825625"/>
            <a:ext cx="7886700" cy="4351338"/>
          </a:xfrm>
        </p:spPr>
        <p:txBody>
          <a:bodyPr>
            <a:normAutofit fontScale="92500" lnSpcReduction="10000"/>
          </a:bodyPr>
          <a:lstStyle/>
          <a:p>
            <a:pPr marL="0" indent="0">
              <a:lnSpc>
                <a:spcPct val="90000"/>
              </a:lnSpc>
              <a:buNone/>
            </a:pPr>
            <a:r>
              <a:rPr lang="en-US" sz="2000" b="1" dirty="0"/>
              <a:t>Step 0: Which entity? Institution vs Academic Unit</a:t>
            </a:r>
          </a:p>
          <a:p>
            <a:pPr marL="0" indent="0">
              <a:lnSpc>
                <a:spcPct val="90000"/>
              </a:lnSpc>
              <a:buNone/>
            </a:pPr>
            <a:r>
              <a:rPr lang="en-US" sz="2000" dirty="0"/>
              <a:t>Institutions with multiple academic units offering business programs should seek the advice of an AACSB accreditation manager before completing an Eligibility Application.  Contact </a:t>
            </a:r>
            <a:r>
              <a:rPr lang="en-US" sz="2000" dirty="0">
                <a:hlinkClick r:id="rId5"/>
              </a:rPr>
              <a:t>accreditation@aacsb.edu</a:t>
            </a:r>
            <a:r>
              <a:rPr lang="en-US" sz="2000" dirty="0"/>
              <a:t> </a:t>
            </a:r>
          </a:p>
          <a:p>
            <a:pPr marL="0" indent="0">
              <a:lnSpc>
                <a:spcPct val="90000"/>
              </a:lnSpc>
              <a:buNone/>
            </a:pPr>
            <a:endParaRPr lang="en-US" sz="2000" b="1" dirty="0"/>
          </a:p>
          <a:p>
            <a:pPr marL="0" indent="0">
              <a:lnSpc>
                <a:spcPct val="90000"/>
              </a:lnSpc>
              <a:buNone/>
            </a:pPr>
            <a:r>
              <a:rPr lang="en-US" sz="2000" b="1" dirty="0"/>
              <a:t>Step 1: Eligibility Application</a:t>
            </a:r>
          </a:p>
          <a:p>
            <a:pPr marL="0" indent="0">
              <a:lnSpc>
                <a:spcPct val="90000"/>
              </a:lnSpc>
              <a:buNone/>
            </a:pPr>
            <a:r>
              <a:rPr lang="en-US" sz="2000" dirty="0"/>
              <a:t>2013 Eligibility Criteria</a:t>
            </a:r>
          </a:p>
          <a:p>
            <a:pPr marL="0" indent="0">
              <a:lnSpc>
                <a:spcPct val="90000"/>
              </a:lnSpc>
              <a:buNone/>
            </a:pPr>
            <a:r>
              <a:rPr lang="en-US" sz="2000" dirty="0">
                <a:latin typeface="Arial" pitchFamily="34" charset="0"/>
                <a:cs typeface="Arial" pitchFamily="34" charset="0"/>
              </a:rPr>
              <a:t>A: Ethical Behavior</a:t>
            </a:r>
          </a:p>
          <a:p>
            <a:pPr marL="0" indent="0">
              <a:lnSpc>
                <a:spcPct val="90000"/>
              </a:lnSpc>
              <a:buNone/>
            </a:pPr>
            <a:r>
              <a:rPr lang="en-US" sz="2000" dirty="0"/>
              <a:t>B: Collegiate Environment</a:t>
            </a:r>
          </a:p>
          <a:p>
            <a:pPr marL="0" indent="0">
              <a:lnSpc>
                <a:spcPct val="90000"/>
              </a:lnSpc>
              <a:buNone/>
            </a:pPr>
            <a:r>
              <a:rPr lang="en-US" sz="2000" dirty="0"/>
              <a:t>C: </a:t>
            </a:r>
            <a:r>
              <a:rPr lang="en-US" sz="2000" dirty="0">
                <a:latin typeface="Arial" pitchFamily="34" charset="0"/>
                <a:cs typeface="Arial" pitchFamily="34" charset="0"/>
              </a:rPr>
              <a:t>Commitment to Corporate and Social Responsibility</a:t>
            </a:r>
          </a:p>
          <a:p>
            <a:pPr marL="0" indent="0">
              <a:lnSpc>
                <a:spcPct val="90000"/>
              </a:lnSpc>
              <a:buNone/>
            </a:pPr>
            <a:r>
              <a:rPr lang="en-US" sz="2000" dirty="0">
                <a:latin typeface="Arial" pitchFamily="34" charset="0"/>
                <a:cs typeface="Arial" pitchFamily="34" charset="0"/>
              </a:rPr>
              <a:t>D: Accreditation Scope and AACSB Membership</a:t>
            </a:r>
          </a:p>
          <a:p>
            <a:pPr marL="0" indent="0">
              <a:lnSpc>
                <a:spcPct val="90000"/>
              </a:lnSpc>
              <a:buNone/>
            </a:pPr>
            <a:r>
              <a:rPr lang="en-US" sz="2000" dirty="0">
                <a:latin typeface="Arial" pitchFamily="34" charset="0"/>
                <a:cs typeface="Arial" pitchFamily="34" charset="0"/>
              </a:rPr>
              <a:t>E: Oversight, Sustainability, and Continuous Improvement</a:t>
            </a:r>
          </a:p>
          <a:p>
            <a:pPr marL="0" indent="0">
              <a:lnSpc>
                <a:spcPct val="90000"/>
              </a:lnSpc>
              <a:buNone/>
            </a:pPr>
            <a:r>
              <a:rPr lang="en-US" sz="2000" dirty="0">
                <a:latin typeface="Arial" pitchFamily="34" charset="0"/>
                <a:cs typeface="Arial" pitchFamily="34" charset="0"/>
              </a:rPr>
              <a:t>F: Policy on Continued Adherence to Standards and Integrity of Submissions to AACSB</a:t>
            </a:r>
          </a:p>
          <a:p>
            <a:pPr marL="0" indent="0">
              <a:lnSpc>
                <a:spcPct val="90000"/>
              </a:lnSpc>
              <a:buNone/>
            </a:pPr>
            <a:endParaRPr lang="en-US" sz="2000" dirty="0">
              <a:latin typeface="Arial" pitchFamily="34" charset="0"/>
              <a:cs typeface="Arial" pitchFamily="34" charset="0"/>
            </a:endParaRPr>
          </a:p>
          <a:p>
            <a:pPr marL="0" indent="0">
              <a:lnSpc>
                <a:spcPct val="90000"/>
              </a:lnSpc>
              <a:buNone/>
            </a:pPr>
            <a:endParaRPr lang="en-US" sz="2000" dirty="0">
              <a:latin typeface="Arial" pitchFamily="34" charset="0"/>
              <a:cs typeface="Arial" pitchFamily="34" charset="0"/>
            </a:endParaRPr>
          </a:p>
          <a:p>
            <a:pPr marL="0" indent="0">
              <a:lnSpc>
                <a:spcPct val="90000"/>
              </a:lnSpc>
              <a:buNone/>
            </a:pPr>
            <a:endParaRPr lang="en-US" sz="2000" dirty="0">
              <a:latin typeface="Arial" pitchFamily="34" charset="0"/>
              <a:cs typeface="Arial" pitchFamily="34" charset="0"/>
            </a:endParaRPr>
          </a:p>
          <a:p>
            <a:pPr marL="0" indent="0">
              <a:lnSpc>
                <a:spcPct val="90000"/>
              </a:lnSpc>
              <a:buNone/>
            </a:pPr>
            <a:endParaRPr lang="en-US" sz="2000" dirty="0">
              <a:latin typeface="Arial" pitchFamily="34" charset="0"/>
              <a:cs typeface="Arial" pitchFamily="34" charset="0"/>
            </a:endParaRPr>
          </a:p>
          <a:p>
            <a:pPr marL="0" indent="0">
              <a:lnSpc>
                <a:spcPct val="90000"/>
              </a:lnSpc>
              <a:buNone/>
            </a:pPr>
            <a:endParaRPr lang="en-US" sz="2000" dirty="0">
              <a:latin typeface="Arial" pitchFamily="34" charset="0"/>
              <a:cs typeface="Arial" pitchFamily="34" charset="0"/>
            </a:endParaRPr>
          </a:p>
          <a:p>
            <a:pPr>
              <a:lnSpc>
                <a:spcPct val="90000"/>
              </a:lnSpc>
            </a:pPr>
            <a:endParaRPr lang="en-US" sz="2000" dirty="0"/>
          </a:p>
        </p:txBody>
      </p:sp>
      <p:sp>
        <p:nvSpPr>
          <p:cNvPr id="4" name="Slide Number Placeholder 3">
            <a:extLst>
              <a:ext uri="{FF2B5EF4-FFF2-40B4-BE49-F238E27FC236}">
                <a16:creationId xmlns:a16="http://schemas.microsoft.com/office/drawing/2014/main" id="{92CB732C-7962-4093-8065-C2C11F71172C}"/>
              </a:ext>
            </a:extLst>
          </p:cNvPr>
          <p:cNvSpPr>
            <a:spLocks noGrp="1"/>
          </p:cNvSpPr>
          <p:nvPr>
            <p:ph type="sldNum" sz="quarter" idx="12"/>
          </p:nvPr>
        </p:nvSpPr>
        <p:spPr>
          <a:xfrm>
            <a:off x="6457950" y="6356350"/>
            <a:ext cx="2057400" cy="365125"/>
          </a:xfrm>
        </p:spPr>
        <p:txBody>
          <a:bodyPr>
            <a:normAutofit/>
          </a:bodyPr>
          <a:lstStyle/>
          <a:p>
            <a:pPr>
              <a:spcAft>
                <a:spcPts val="600"/>
              </a:spcAft>
            </a:pPr>
            <a:fld id="{43851D05-810F-F24D-9D4E-8FDFEBA592E2}" type="slidenum">
              <a:rPr lang="en-US"/>
              <a:pPr>
                <a:spcAft>
                  <a:spcPts val="600"/>
                </a:spcAft>
              </a:pPr>
              <a:t>17</a:t>
            </a:fld>
            <a:endParaRPr lang="en-US"/>
          </a:p>
        </p:txBody>
      </p:sp>
      <p:sp>
        <p:nvSpPr>
          <p:cNvPr id="11" name="Content Placeholder 8">
            <a:extLst>
              <a:ext uri="{FF2B5EF4-FFF2-40B4-BE49-F238E27FC236}">
                <a16:creationId xmlns:a16="http://schemas.microsoft.com/office/drawing/2014/main" id="{A51A6E23-FFA7-4FD2-BEE0-7181179EED08}"/>
              </a:ext>
            </a:extLst>
          </p:cNvPr>
          <p:cNvSpPr txBox="1">
            <a:spLocks/>
          </p:cNvSpPr>
          <p:nvPr/>
        </p:nvSpPr>
        <p:spPr>
          <a:xfrm>
            <a:off x="4772891" y="1773382"/>
            <a:ext cx="4371109" cy="4416281"/>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600"/>
              </a:spcBef>
              <a:buFont typeface="Wingdings" charset="2"/>
              <a:buChar char="§"/>
              <a:defRPr sz="2400" kern="1200">
                <a:solidFill>
                  <a:schemeClr val="tx1"/>
                </a:solidFill>
                <a:latin typeface="+mn-lt"/>
                <a:ea typeface="+mn-ea"/>
                <a:cs typeface="+mn-cs"/>
              </a:defRPr>
            </a:lvl1pPr>
            <a:lvl2pPr marL="230188" indent="-223838" algn="l" defTabSz="914400" rtl="0" eaLnBrk="1" latinLnBrk="0" hangingPunct="1">
              <a:lnSpc>
                <a:spcPct val="100000"/>
              </a:lnSpc>
              <a:spcBef>
                <a:spcPts val="600"/>
              </a:spcBef>
              <a:buFont typeface="Wingdings" charset="2"/>
              <a:buChar char="§"/>
              <a:tabLst/>
              <a:defRPr sz="2000" kern="1200">
                <a:solidFill>
                  <a:schemeClr val="tx1"/>
                </a:solidFill>
                <a:latin typeface="+mn-lt"/>
                <a:ea typeface="+mn-ea"/>
                <a:cs typeface="+mn-cs"/>
              </a:defRPr>
            </a:lvl2pPr>
            <a:lvl3pPr marL="460375" indent="-223838" algn="l" defTabSz="914400" rtl="0" eaLnBrk="1" latinLnBrk="0" hangingPunct="1">
              <a:lnSpc>
                <a:spcPct val="100000"/>
              </a:lnSpc>
              <a:spcBef>
                <a:spcPts val="900"/>
              </a:spcBef>
              <a:buFont typeface="Wingdings" charset="2"/>
              <a:buChar char="§"/>
              <a:tabLst/>
              <a:defRPr sz="1600" kern="1200">
                <a:solidFill>
                  <a:schemeClr val="tx1"/>
                </a:solidFill>
                <a:latin typeface="+mn-lt"/>
                <a:ea typeface="+mn-ea"/>
                <a:cs typeface="+mn-cs"/>
              </a:defRPr>
            </a:lvl3pPr>
            <a:lvl4pPr marL="746125" indent="-230188" algn="l" defTabSz="914400" rtl="0" eaLnBrk="1" latinLnBrk="0" hangingPunct="1">
              <a:lnSpc>
                <a:spcPct val="100000"/>
              </a:lnSpc>
              <a:spcBef>
                <a:spcPts val="500"/>
              </a:spcBef>
              <a:buFont typeface="Wingdings" charset="2"/>
              <a:buChar char="§"/>
              <a:tabLst/>
              <a:defRPr sz="1400" kern="1200">
                <a:solidFill>
                  <a:schemeClr val="tx1"/>
                </a:solidFill>
                <a:latin typeface="+mn-lt"/>
                <a:ea typeface="+mn-ea"/>
                <a:cs typeface="+mn-cs"/>
              </a:defRPr>
            </a:lvl4pPr>
            <a:lvl5pPr marL="977900" indent="-225425" algn="l" defTabSz="914400" rtl="0" eaLnBrk="1" latinLnBrk="0" hangingPunct="1">
              <a:lnSpc>
                <a:spcPct val="100000"/>
              </a:lnSpc>
              <a:spcBef>
                <a:spcPts val="500"/>
              </a:spcBef>
              <a:buFont typeface="Wingdings" charset="2"/>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charset="2"/>
              <a:buNone/>
            </a:pPr>
            <a:endParaRPr lang="en-US" b="1" dirty="0"/>
          </a:p>
        </p:txBody>
      </p:sp>
    </p:spTree>
    <p:extLst>
      <p:ext uri="{BB962C8B-B14F-4D97-AF65-F5344CB8AC3E}">
        <p14:creationId xmlns:p14="http://schemas.microsoft.com/office/powerpoint/2010/main" val="2461529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2E00D2-2CB8-42BB-A7AD-787EBD0B16EE}"/>
              </a:ext>
            </a:extLst>
          </p:cNvPr>
          <p:cNvSpPr>
            <a:spLocks noGrp="1"/>
          </p:cNvSpPr>
          <p:nvPr>
            <p:ph type="title"/>
          </p:nvPr>
        </p:nvSpPr>
        <p:spPr>
          <a:xfrm>
            <a:off x="628650" y="365125"/>
            <a:ext cx="7886700" cy="1325563"/>
          </a:xfrm>
        </p:spPr>
        <p:txBody>
          <a:bodyPr vert="horz" lIns="91440" tIns="45720" rIns="91440" bIns="45720" rtlCol="0" anchor="ctr">
            <a:normAutofit/>
          </a:bodyPr>
          <a:lstStyle/>
          <a:p>
            <a:r>
              <a:rPr lang="en-US" sz="3200" kern="1200" dirty="0">
                <a:solidFill>
                  <a:schemeClr val="tx1"/>
                </a:solidFill>
                <a:latin typeface="+mj-lt"/>
                <a:ea typeface="+mj-ea"/>
                <a:cs typeface="+mj-cs"/>
              </a:rPr>
              <a:t>2013 Business Accreditation Standards </a:t>
            </a:r>
          </a:p>
        </p:txBody>
      </p:sp>
      <p:sp>
        <p:nvSpPr>
          <p:cNvPr id="4" name="Slide Number Placeholder 3">
            <a:extLst>
              <a:ext uri="{FF2B5EF4-FFF2-40B4-BE49-F238E27FC236}">
                <a16:creationId xmlns:a16="http://schemas.microsoft.com/office/drawing/2014/main" id="{F213E1D9-F236-4B7C-BB01-EC9DCEE1ACDD}"/>
              </a:ext>
            </a:extLst>
          </p:cNvPr>
          <p:cNvSpPr>
            <a:spLocks noGrp="1"/>
          </p:cNvSpPr>
          <p:nvPr>
            <p:ph type="sldNum" sz="quarter" idx="11"/>
          </p:nvPr>
        </p:nvSpPr>
        <p:spPr>
          <a:xfrm>
            <a:off x="6457950" y="6356350"/>
            <a:ext cx="2057400" cy="365125"/>
          </a:xfrm>
        </p:spPr>
        <p:txBody>
          <a:bodyPr vert="horz" lIns="91440" tIns="45720" rIns="91440" bIns="45720" rtlCol="0" anchor="ctr">
            <a:normAutofit/>
          </a:bodyPr>
          <a:lstStyle/>
          <a:p>
            <a:pPr>
              <a:spcAft>
                <a:spcPts val="600"/>
              </a:spcAft>
            </a:pPr>
            <a:fld id="{43851D05-810F-F24D-9D4E-8FDFEBA592E2}" type="slidenum">
              <a:rPr lang="en-US" sz="1200">
                <a:solidFill>
                  <a:schemeClr val="tx1">
                    <a:tint val="75000"/>
                  </a:schemeClr>
                </a:solidFill>
              </a:rPr>
              <a:pPr>
                <a:spcAft>
                  <a:spcPts val="600"/>
                </a:spcAft>
              </a:pPr>
              <a:t>18</a:t>
            </a:fld>
            <a:endParaRPr lang="en-US" sz="1200">
              <a:solidFill>
                <a:schemeClr val="tx1">
                  <a:tint val="75000"/>
                </a:schemeClr>
              </a:solidFill>
            </a:endParaRPr>
          </a:p>
        </p:txBody>
      </p:sp>
      <p:graphicFrame>
        <p:nvGraphicFramePr>
          <p:cNvPr id="7" name="Content Placeholder 2">
            <a:extLst>
              <a:ext uri="{FF2B5EF4-FFF2-40B4-BE49-F238E27FC236}">
                <a16:creationId xmlns:a16="http://schemas.microsoft.com/office/drawing/2014/main" id="{2333A6BA-BE8F-4B59-BCF8-6869B38D4EC1}"/>
              </a:ext>
            </a:extLst>
          </p:cNvPr>
          <p:cNvGraphicFramePr>
            <a:graphicFrameLocks noGrp="1"/>
          </p:cNvGraphicFramePr>
          <p:nvPr>
            <p:ph idx="4294967295"/>
          </p:nvPr>
        </p:nvGraphicFramePr>
        <p:xfrm>
          <a:off x="628650" y="1357745"/>
          <a:ext cx="7886700" cy="4819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4444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Autofit/>
          </a:bodyPr>
          <a:lstStyle/>
          <a:p>
            <a:r>
              <a:rPr lang="en-US" altLang="en-US" sz="3300" dirty="0">
                <a:latin typeface="Arial" panose="020B0604020202020204" pitchFamily="34" charset="0"/>
                <a:cs typeface="Arial" panose="020B0604020202020204" pitchFamily="34" charset="0"/>
              </a:rPr>
              <a:t>Challenges and opportunities</a:t>
            </a:r>
            <a:endParaRPr lang="ar-SA" altLang="en-US" sz="3300" dirty="0">
              <a:latin typeface="Arial" panose="020B0604020202020204" pitchFamily="34" charset="0"/>
              <a:cs typeface="Arial" panose="020B0604020202020204" pitchFamily="34" charset="0"/>
            </a:endParaRPr>
          </a:p>
        </p:txBody>
      </p:sp>
      <p:sp>
        <p:nvSpPr>
          <p:cNvPr id="7" name="Rectangle 3"/>
          <p:cNvSpPr>
            <a:spLocks noGrp="1" noChangeArrowheads="1"/>
          </p:cNvSpPr>
          <p:nvPr>
            <p:ph idx="1"/>
          </p:nvPr>
        </p:nvSpPr>
        <p:spPr>
          <a:xfrm>
            <a:off x="382138" y="1597614"/>
            <a:ext cx="8229599" cy="3421511"/>
          </a:xfrm>
        </p:spPr>
        <p:txBody>
          <a:bodyPr>
            <a:noAutofit/>
          </a:bodyPr>
          <a:lstStyle/>
          <a:p>
            <a:pPr marL="400765" lvl="1" indent="-342900">
              <a:buClr>
                <a:schemeClr val="tx1">
                  <a:shade val="95000"/>
                </a:schemeClr>
              </a:buClr>
              <a:defRPr/>
            </a:pPr>
            <a:r>
              <a:rPr lang="en-GB" sz="2100" dirty="0">
                <a:latin typeface="Arial" panose="020B0604020202020204" pitchFamily="34" charset="0"/>
                <a:cs typeface="Arial" panose="020B0604020202020204" pitchFamily="34" charset="0"/>
              </a:rPr>
              <a:t>Implementing a strategic plan</a:t>
            </a:r>
          </a:p>
          <a:p>
            <a:pPr marL="400765" lvl="1" indent="-342900">
              <a:buClr>
                <a:schemeClr val="tx1">
                  <a:shade val="95000"/>
                </a:schemeClr>
              </a:buClr>
              <a:defRPr/>
            </a:pPr>
            <a:r>
              <a:rPr lang="en-GB" sz="2100" dirty="0">
                <a:latin typeface="Arial" panose="020B0604020202020204" pitchFamily="34" charset="0"/>
                <a:cs typeface="Arial" panose="020B0604020202020204" pitchFamily="34" charset="0"/>
              </a:rPr>
              <a:t>Establishing an institutional effectiveness system</a:t>
            </a:r>
          </a:p>
          <a:p>
            <a:pPr marL="400765" lvl="1" indent="-342900">
              <a:buClr>
                <a:schemeClr val="tx1">
                  <a:shade val="95000"/>
                </a:schemeClr>
              </a:buClr>
              <a:defRPr/>
            </a:pPr>
            <a:r>
              <a:rPr lang="en-GB" sz="2100" dirty="0">
                <a:latin typeface="Arial" panose="020B0604020202020204" pitchFamily="34" charset="0"/>
                <a:cs typeface="Arial" panose="020B0604020202020204" pitchFamily="34" charset="0"/>
              </a:rPr>
              <a:t>Updating educational policies and procedures</a:t>
            </a:r>
          </a:p>
          <a:p>
            <a:pPr marL="400765" lvl="1" indent="-342900">
              <a:buClr>
                <a:schemeClr val="tx1">
                  <a:shade val="95000"/>
                </a:schemeClr>
              </a:buClr>
              <a:defRPr/>
            </a:pPr>
            <a:r>
              <a:rPr lang="en-GB" sz="2100" dirty="0">
                <a:latin typeface="Arial" panose="020B0604020202020204" pitchFamily="34" charset="0"/>
                <a:cs typeface="Arial" panose="020B0604020202020204" pitchFamily="34" charset="0"/>
              </a:rPr>
              <a:t>Involving stakeholders in the academic processes</a:t>
            </a:r>
          </a:p>
          <a:p>
            <a:pPr marL="400765" lvl="1" indent="-342900">
              <a:buClr>
                <a:schemeClr val="tx1">
                  <a:shade val="95000"/>
                </a:schemeClr>
              </a:buClr>
              <a:defRPr/>
            </a:pPr>
            <a:r>
              <a:rPr lang="en-GB" sz="2100" dirty="0">
                <a:latin typeface="Arial" panose="020B0604020202020204" pitchFamily="34" charset="0"/>
                <a:cs typeface="Arial" panose="020B0604020202020204" pitchFamily="34" charset="0"/>
              </a:rPr>
              <a:t>Reviewing academic programs periodically</a:t>
            </a:r>
          </a:p>
          <a:p>
            <a:pPr marL="400765" lvl="1" indent="-342900">
              <a:buClr>
                <a:schemeClr val="tx1">
                  <a:shade val="95000"/>
                </a:schemeClr>
              </a:buClr>
              <a:defRPr/>
            </a:pPr>
            <a:r>
              <a:rPr lang="en-GB" sz="2100" dirty="0">
                <a:latin typeface="Arial" panose="020B0604020202020204" pitchFamily="34" charset="0"/>
                <a:cs typeface="Arial" panose="020B0604020202020204" pitchFamily="34" charset="0"/>
              </a:rPr>
              <a:t>Improving programs and facilities continuously</a:t>
            </a:r>
          </a:p>
          <a:p>
            <a:pPr marL="400765" lvl="1" indent="-342900">
              <a:buClr>
                <a:schemeClr val="tx1">
                  <a:shade val="95000"/>
                </a:schemeClr>
              </a:buClr>
              <a:defRPr/>
            </a:pPr>
            <a:r>
              <a:rPr lang="en-GB" sz="2100" dirty="0">
                <a:latin typeface="Arial" panose="020B0604020202020204" pitchFamily="34" charset="0"/>
                <a:cs typeface="Arial" panose="020B0604020202020204" pitchFamily="34" charset="0"/>
              </a:rPr>
              <a:t>Engaging students in the academic activities</a:t>
            </a:r>
          </a:p>
          <a:p>
            <a:pPr marL="400765" lvl="1" indent="-342900">
              <a:buClr>
                <a:schemeClr val="tx1">
                  <a:shade val="95000"/>
                </a:schemeClr>
              </a:buClr>
              <a:defRPr/>
            </a:pPr>
            <a:r>
              <a:rPr lang="en-GB" sz="2100" dirty="0">
                <a:latin typeface="Arial" panose="020B0604020202020204" pitchFamily="34" charset="0"/>
                <a:cs typeface="Arial" panose="020B0604020202020204" pitchFamily="34" charset="0"/>
              </a:rPr>
              <a:t>Meeting the standards - accreditation</a:t>
            </a:r>
            <a:r>
              <a:rPr lang="en-GB" sz="1200"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pic>
        <p:nvPicPr>
          <p:cNvPr id="3" name="Graphic 2" descr="Social network">
            <a:extLst>
              <a:ext uri="{FF2B5EF4-FFF2-40B4-BE49-F238E27FC236}">
                <a16:creationId xmlns:a16="http://schemas.microsoft.com/office/drawing/2014/main" id="{8589EB99-85AB-49B5-B866-DEFED2114A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12340" y="4377519"/>
            <a:ext cx="1289714" cy="1289714"/>
          </a:xfrm>
          <a:prstGeom prst="rect">
            <a:avLst/>
          </a:prstGeom>
        </p:spPr>
      </p:pic>
    </p:spTree>
    <p:extLst>
      <p:ext uri="{BB962C8B-B14F-4D97-AF65-F5344CB8AC3E}">
        <p14:creationId xmlns:p14="http://schemas.microsoft.com/office/powerpoint/2010/main" val="1006626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994A5-65E6-4EBB-A33A-F4B09EC7EFDF}"/>
              </a:ext>
            </a:extLst>
          </p:cNvPr>
          <p:cNvSpPr>
            <a:spLocks noGrp="1"/>
          </p:cNvSpPr>
          <p:nvPr>
            <p:ph type="title"/>
          </p:nvPr>
        </p:nvSpPr>
        <p:spPr>
          <a:xfrm>
            <a:off x="457200" y="149089"/>
            <a:ext cx="8229600" cy="1225899"/>
          </a:xfrm>
        </p:spPr>
        <p:txBody>
          <a:bodyPr/>
          <a:lstStyle/>
          <a:p>
            <a:r>
              <a:rPr lang="en-US" dirty="0"/>
              <a:t>Today’s Goals</a:t>
            </a:r>
          </a:p>
        </p:txBody>
      </p:sp>
      <p:sp>
        <p:nvSpPr>
          <p:cNvPr id="3" name="Content Placeholder 2">
            <a:extLst>
              <a:ext uri="{FF2B5EF4-FFF2-40B4-BE49-F238E27FC236}">
                <a16:creationId xmlns:a16="http://schemas.microsoft.com/office/drawing/2014/main" id="{E39E8D2D-0CC3-4CFD-B235-0F5AB3AC0684}"/>
              </a:ext>
            </a:extLst>
          </p:cNvPr>
          <p:cNvSpPr>
            <a:spLocks noGrp="1"/>
          </p:cNvSpPr>
          <p:nvPr>
            <p:ph idx="1"/>
          </p:nvPr>
        </p:nvSpPr>
        <p:spPr>
          <a:xfrm>
            <a:off x="457200" y="1825625"/>
            <a:ext cx="7881729" cy="4351338"/>
          </a:xfrm>
        </p:spPr>
        <p:txBody>
          <a:bodyPr/>
          <a:lstStyle/>
          <a:p>
            <a:r>
              <a:rPr lang="en-US" dirty="0"/>
              <a:t>Overview of AACSB Accreditation</a:t>
            </a:r>
          </a:p>
          <a:p>
            <a:r>
              <a:rPr lang="en-US" dirty="0"/>
              <a:t>Global Trends in Business Education</a:t>
            </a:r>
          </a:p>
          <a:p>
            <a:r>
              <a:rPr lang="en-US" dirty="0"/>
              <a:t>Overview of first exposure draft of proposed 2020 business accreditation standards</a:t>
            </a:r>
          </a:p>
          <a:p>
            <a:pPr marL="0" indent="0">
              <a:buNone/>
            </a:pPr>
            <a:endParaRPr lang="en-US" dirty="0"/>
          </a:p>
        </p:txBody>
      </p:sp>
      <p:sp>
        <p:nvSpPr>
          <p:cNvPr id="4" name="Slide Number Placeholder 3">
            <a:extLst>
              <a:ext uri="{FF2B5EF4-FFF2-40B4-BE49-F238E27FC236}">
                <a16:creationId xmlns:a16="http://schemas.microsoft.com/office/drawing/2014/main" id="{3313275A-8412-4314-9011-92DE2B48F3E0}"/>
              </a:ext>
            </a:extLst>
          </p:cNvPr>
          <p:cNvSpPr>
            <a:spLocks noGrp="1"/>
          </p:cNvSpPr>
          <p:nvPr>
            <p:ph type="sldNum" sz="quarter" idx="12"/>
          </p:nvPr>
        </p:nvSpPr>
        <p:spPr/>
        <p:txBody>
          <a:bodyPr/>
          <a:lstStyle/>
          <a:p>
            <a:fld id="{43851D05-810F-F24D-9D4E-8FDFEBA592E2}" type="slidenum">
              <a:rPr lang="en-US" smtClean="0"/>
              <a:t>2</a:t>
            </a:fld>
            <a:endParaRPr lang="en-US" dirty="0"/>
          </a:p>
        </p:txBody>
      </p:sp>
    </p:spTree>
    <p:extLst>
      <p:ext uri="{BB962C8B-B14F-4D97-AF65-F5344CB8AC3E}">
        <p14:creationId xmlns:p14="http://schemas.microsoft.com/office/powerpoint/2010/main" val="1534048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68587" y="83905"/>
            <a:ext cx="8206826" cy="994172"/>
          </a:xfrm>
        </p:spPr>
        <p:txBody>
          <a:bodyPr>
            <a:normAutofit/>
          </a:bodyPr>
          <a:lstStyle/>
          <a:p>
            <a:r>
              <a:rPr lang="en-US" dirty="0"/>
              <a:t>Types of Issues in building a quality assurance system to meet the standards</a:t>
            </a:r>
          </a:p>
        </p:txBody>
      </p:sp>
      <p:sp>
        <p:nvSpPr>
          <p:cNvPr id="5" name="Text Placeholder 4"/>
          <p:cNvSpPr>
            <a:spLocks noGrp="1"/>
          </p:cNvSpPr>
          <p:nvPr>
            <p:ph type="body" idx="1"/>
          </p:nvPr>
        </p:nvSpPr>
        <p:spPr>
          <a:xfrm>
            <a:off x="695090" y="1230205"/>
            <a:ext cx="2901255" cy="617934"/>
          </a:xfrm>
        </p:spPr>
        <p:txBody>
          <a:bodyPr/>
          <a:lstStyle/>
          <a:p>
            <a:r>
              <a:rPr lang="en-US" dirty="0"/>
              <a:t>Process</a:t>
            </a:r>
          </a:p>
        </p:txBody>
      </p:sp>
      <p:sp>
        <p:nvSpPr>
          <p:cNvPr id="6" name="Content Placeholder 5"/>
          <p:cNvSpPr>
            <a:spLocks noGrp="1"/>
          </p:cNvSpPr>
          <p:nvPr>
            <p:ph sz="half" idx="2"/>
          </p:nvPr>
        </p:nvSpPr>
        <p:spPr>
          <a:xfrm>
            <a:off x="627459" y="2028274"/>
            <a:ext cx="3868340" cy="3684588"/>
          </a:xfrm>
        </p:spPr>
        <p:txBody>
          <a:bodyPr/>
          <a:lstStyle/>
          <a:p>
            <a:r>
              <a:rPr lang="en-US" dirty="0"/>
              <a:t>Setting up a QA team</a:t>
            </a:r>
          </a:p>
          <a:p>
            <a:r>
              <a:rPr lang="en-US" dirty="0"/>
              <a:t>Building accreditation knowledge and mindset</a:t>
            </a:r>
          </a:p>
          <a:p>
            <a:r>
              <a:rPr lang="en-US" dirty="0"/>
              <a:t>Setting expectations</a:t>
            </a:r>
          </a:p>
          <a:p>
            <a:r>
              <a:rPr lang="en-US" dirty="0"/>
              <a:t>Leadership continuity</a:t>
            </a:r>
          </a:p>
          <a:p>
            <a:r>
              <a:rPr lang="en-US" dirty="0"/>
              <a:t>Documentation!</a:t>
            </a:r>
          </a:p>
          <a:p>
            <a:endParaRPr lang="en-US" dirty="0"/>
          </a:p>
        </p:txBody>
      </p:sp>
      <p:sp>
        <p:nvSpPr>
          <p:cNvPr id="7" name="Text Placeholder 6"/>
          <p:cNvSpPr>
            <a:spLocks noGrp="1"/>
          </p:cNvSpPr>
          <p:nvPr>
            <p:ph type="body" sz="quarter" idx="3"/>
          </p:nvPr>
        </p:nvSpPr>
        <p:spPr>
          <a:xfrm>
            <a:off x="4629150" y="1249378"/>
            <a:ext cx="2915543" cy="617934"/>
          </a:xfrm>
        </p:spPr>
        <p:txBody>
          <a:bodyPr/>
          <a:lstStyle/>
          <a:p>
            <a:r>
              <a:rPr lang="en-US" dirty="0"/>
              <a:t>Standards</a:t>
            </a:r>
          </a:p>
        </p:txBody>
      </p:sp>
      <p:sp>
        <p:nvSpPr>
          <p:cNvPr id="8" name="Content Placeholder 7"/>
          <p:cNvSpPr>
            <a:spLocks noGrp="1"/>
          </p:cNvSpPr>
          <p:nvPr>
            <p:ph sz="quarter" idx="4"/>
          </p:nvPr>
        </p:nvSpPr>
        <p:spPr>
          <a:xfrm>
            <a:off x="4648203" y="2069929"/>
            <a:ext cx="3887391" cy="3684588"/>
          </a:xfrm>
        </p:spPr>
        <p:txBody>
          <a:bodyPr/>
          <a:lstStyle/>
          <a:p>
            <a:r>
              <a:rPr lang="en-US" dirty="0"/>
              <a:t>Time and resource intensive standards: 1, 2, 5, 8, and 15</a:t>
            </a:r>
          </a:p>
          <a:p>
            <a:r>
              <a:rPr lang="en-US" dirty="0"/>
              <a:t>Themes: Engagement, Innovation and Impact</a:t>
            </a:r>
          </a:p>
          <a:p>
            <a:r>
              <a:rPr lang="en-US" dirty="0"/>
              <a:t>Identifying gaps and planning for improvement</a:t>
            </a:r>
          </a:p>
          <a:p>
            <a:pPr lvl="1"/>
            <a:endParaRPr lang="en-US" dirty="0"/>
          </a:p>
        </p:txBody>
      </p:sp>
    </p:spTree>
    <p:extLst>
      <p:ext uri="{BB962C8B-B14F-4D97-AF65-F5344CB8AC3E}">
        <p14:creationId xmlns:p14="http://schemas.microsoft.com/office/powerpoint/2010/main" val="199375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35F57-CCF9-42D0-B4F1-042D8D718D46}"/>
              </a:ext>
            </a:extLst>
          </p:cNvPr>
          <p:cNvSpPr>
            <a:spLocks noGrp="1"/>
          </p:cNvSpPr>
          <p:nvPr>
            <p:ph type="title"/>
          </p:nvPr>
        </p:nvSpPr>
        <p:spPr/>
        <p:txBody>
          <a:bodyPr/>
          <a:lstStyle/>
          <a:p>
            <a:r>
              <a:rPr lang="en-US" dirty="0"/>
              <a:t>Dos &amp; Don’ts for accreditation</a:t>
            </a:r>
          </a:p>
        </p:txBody>
      </p:sp>
      <p:sp>
        <p:nvSpPr>
          <p:cNvPr id="3" name="Content Placeholder 2">
            <a:extLst>
              <a:ext uri="{FF2B5EF4-FFF2-40B4-BE49-F238E27FC236}">
                <a16:creationId xmlns:a16="http://schemas.microsoft.com/office/drawing/2014/main" id="{9B069200-DC16-462F-9A43-E43758E66392}"/>
              </a:ext>
            </a:extLst>
          </p:cNvPr>
          <p:cNvSpPr>
            <a:spLocks noGrp="1"/>
          </p:cNvSpPr>
          <p:nvPr>
            <p:ph idx="1"/>
          </p:nvPr>
        </p:nvSpPr>
        <p:spPr>
          <a:xfrm>
            <a:off x="457201" y="1656813"/>
            <a:ext cx="7983414" cy="4351338"/>
          </a:xfrm>
        </p:spPr>
        <p:txBody>
          <a:bodyPr/>
          <a:lstStyle/>
          <a:p>
            <a:r>
              <a:rPr lang="en-US" dirty="0"/>
              <a:t>Establish a </a:t>
            </a:r>
            <a:r>
              <a:rPr lang="en-US" b="1" dirty="0"/>
              <a:t>culture</a:t>
            </a:r>
            <a:r>
              <a:rPr lang="en-US" dirty="0"/>
              <a:t> to support continuous improvement &amp; high quality</a:t>
            </a:r>
          </a:p>
          <a:p>
            <a:r>
              <a:rPr lang="en-US" dirty="0"/>
              <a:t>Don’t delegate this role of building </a:t>
            </a:r>
            <a:r>
              <a:rPr lang="en-US" dirty="0">
                <a:solidFill>
                  <a:schemeClr val="accent6">
                    <a:lumMod val="75000"/>
                  </a:schemeClr>
                </a:solidFill>
              </a:rPr>
              <a:t>culture</a:t>
            </a:r>
            <a:r>
              <a:rPr lang="en-US" dirty="0">
                <a:solidFill>
                  <a:schemeClr val="tx2">
                    <a:lumMod val="50000"/>
                  </a:schemeClr>
                </a:solidFill>
              </a:rPr>
              <a:t> &amp; </a:t>
            </a:r>
            <a:r>
              <a:rPr lang="en-US" dirty="0">
                <a:solidFill>
                  <a:srgbClr val="00B050"/>
                </a:solidFill>
              </a:rPr>
              <a:t>knowledge</a:t>
            </a:r>
            <a:r>
              <a:rPr lang="en-US" dirty="0"/>
              <a:t> to junior faculty or professional staff.</a:t>
            </a:r>
          </a:p>
          <a:p>
            <a:r>
              <a:rPr lang="en-US" dirty="0"/>
              <a:t>Areas to be prepared for: accreditation standards, process, timeline, funding involved (for accreditation &amp; to support improvements internally)</a:t>
            </a:r>
          </a:p>
          <a:p>
            <a:r>
              <a:rPr lang="en-US" dirty="0"/>
              <a:t>Build an institutional and peer network</a:t>
            </a:r>
          </a:p>
        </p:txBody>
      </p:sp>
      <p:sp>
        <p:nvSpPr>
          <p:cNvPr id="4" name="Slide Number Placeholder 3">
            <a:extLst>
              <a:ext uri="{FF2B5EF4-FFF2-40B4-BE49-F238E27FC236}">
                <a16:creationId xmlns:a16="http://schemas.microsoft.com/office/drawing/2014/main" id="{04309CB0-EA95-4DA5-A0F4-5A277D4EA047}"/>
              </a:ext>
            </a:extLst>
          </p:cNvPr>
          <p:cNvSpPr>
            <a:spLocks noGrp="1"/>
          </p:cNvSpPr>
          <p:nvPr>
            <p:ph type="sldNum" sz="quarter" idx="12"/>
          </p:nvPr>
        </p:nvSpPr>
        <p:spPr/>
        <p:txBody>
          <a:bodyPr/>
          <a:lstStyle/>
          <a:p>
            <a:fld id="{43851D05-810F-F24D-9D4E-8FDFEBA592E2}" type="slidenum">
              <a:rPr lang="en-US" smtClean="0"/>
              <a:t>21</a:t>
            </a:fld>
            <a:endParaRPr lang="en-US"/>
          </a:p>
        </p:txBody>
      </p:sp>
    </p:spTree>
    <p:extLst>
      <p:ext uri="{BB962C8B-B14F-4D97-AF65-F5344CB8AC3E}">
        <p14:creationId xmlns:p14="http://schemas.microsoft.com/office/powerpoint/2010/main" val="4293458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81777" y="448653"/>
            <a:ext cx="7886700" cy="457174"/>
          </a:xfrm>
        </p:spPr>
        <p:txBody>
          <a:bodyPr/>
          <a:lstStyle/>
          <a:p>
            <a:r>
              <a:rPr lang="en-US" dirty="0"/>
              <a:t>AACSB Data Collected:</a:t>
            </a:r>
          </a:p>
        </p:txBody>
      </p:sp>
      <p:sp>
        <p:nvSpPr>
          <p:cNvPr id="4" name="Content Placeholder 2"/>
          <p:cNvSpPr txBox="1">
            <a:spLocks/>
          </p:cNvSpPr>
          <p:nvPr/>
        </p:nvSpPr>
        <p:spPr>
          <a:xfrm>
            <a:off x="586353" y="1077949"/>
            <a:ext cx="4066532" cy="3878976"/>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800" b="1" dirty="0">
                <a:solidFill>
                  <a:srgbClr val="000000"/>
                </a:solidFill>
                <a:latin typeface="Arial" panose="020B0604020202020204" pitchFamily="34" charset="0"/>
                <a:cs typeface="Arial" panose="020B0604020202020204" pitchFamily="34" charset="0"/>
              </a:rPr>
              <a:t>Students:</a:t>
            </a:r>
          </a:p>
          <a:p>
            <a:pPr marL="0" indent="0">
              <a:spcBef>
                <a:spcPts val="0"/>
              </a:spcBef>
              <a:buNone/>
            </a:pPr>
            <a:endParaRPr lang="en-US" sz="900" b="1" dirty="0">
              <a:solidFill>
                <a:srgbClr val="000000"/>
              </a:solidFill>
              <a:latin typeface="Arial" panose="020B0604020202020204" pitchFamily="34" charset="0"/>
              <a:cs typeface="Arial" panose="020B0604020202020204" pitchFamily="34" charset="0"/>
            </a:endParaRPr>
          </a:p>
          <a:p>
            <a:pPr marL="172403" lvl="1" indent="-167640">
              <a:spcBef>
                <a:spcPts val="0"/>
              </a:spcBef>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Admissions</a:t>
            </a:r>
          </a:p>
          <a:p>
            <a:pPr marL="172403" lvl="1" indent="-167640">
              <a:spcBef>
                <a:spcPts val="0"/>
              </a:spcBef>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Enrollment</a:t>
            </a:r>
          </a:p>
          <a:p>
            <a:pPr marL="172403" lvl="1" indent="-167640">
              <a:spcBef>
                <a:spcPts val="0"/>
              </a:spcBef>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Degrees Conferred</a:t>
            </a:r>
          </a:p>
          <a:p>
            <a:pPr marL="172403" lvl="1" indent="-167640">
              <a:spcBef>
                <a:spcPts val="0"/>
              </a:spcBef>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Employment</a:t>
            </a:r>
          </a:p>
          <a:p>
            <a:pPr marL="172403" lvl="1" indent="-167640">
              <a:spcBef>
                <a:spcPts val="0"/>
              </a:spcBef>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Demographics (incl. domestic vs. internationally mobile)</a:t>
            </a:r>
          </a:p>
          <a:p>
            <a:pPr marL="172403" lvl="1" indent="-167640">
              <a:spcBef>
                <a:spcPts val="0"/>
              </a:spcBef>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Class Sizes</a:t>
            </a:r>
          </a:p>
          <a:p>
            <a:pPr marL="4763" lvl="1" indent="0">
              <a:spcBef>
                <a:spcPts val="0"/>
              </a:spcBef>
              <a:buNone/>
            </a:pPr>
            <a:endParaRPr lang="en-US" sz="1400" dirty="0">
              <a:solidFill>
                <a:srgbClr val="000000"/>
              </a:solidFill>
              <a:latin typeface="Arial" panose="020B0604020202020204" pitchFamily="34" charset="0"/>
              <a:cs typeface="Arial" panose="020B0604020202020204" pitchFamily="34" charset="0"/>
            </a:endParaRPr>
          </a:p>
          <a:p>
            <a:pPr marL="0" indent="0">
              <a:spcBef>
                <a:spcPts val="0"/>
              </a:spcBef>
              <a:buNone/>
            </a:pPr>
            <a:r>
              <a:rPr lang="en-US" sz="1800" b="1" dirty="0">
                <a:solidFill>
                  <a:srgbClr val="000000"/>
                </a:solidFill>
                <a:latin typeface="Arial" panose="020B0604020202020204" pitchFamily="34" charset="0"/>
                <a:cs typeface="Arial" panose="020B0604020202020204" pitchFamily="34" charset="0"/>
              </a:rPr>
              <a:t>Programs:</a:t>
            </a:r>
          </a:p>
          <a:p>
            <a:pPr marL="0" indent="0">
              <a:spcBef>
                <a:spcPts val="0"/>
              </a:spcBef>
              <a:buNone/>
            </a:pPr>
            <a:endParaRPr lang="en-US" sz="900" b="1" dirty="0">
              <a:solidFill>
                <a:srgbClr val="000000"/>
              </a:solidFill>
              <a:latin typeface="Arial" panose="020B0604020202020204" pitchFamily="34" charset="0"/>
              <a:cs typeface="Arial" panose="020B0604020202020204" pitchFamily="34" charset="0"/>
            </a:endParaRPr>
          </a:p>
          <a:p>
            <a:pPr marL="172403" lvl="1" indent="-167640">
              <a:spcBef>
                <a:spcPts val="0"/>
              </a:spcBef>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Education Levels Offered </a:t>
            </a:r>
          </a:p>
          <a:p>
            <a:pPr marL="515303" lvl="2" indent="-167640">
              <a:spcBef>
                <a:spcPts val="0"/>
              </a:spcBef>
              <a:buFont typeface="Wingdings" panose="05000000000000000000" pitchFamily="2" charset="2"/>
              <a:buChar char="§"/>
            </a:pPr>
            <a:r>
              <a:rPr lang="en-US" sz="1100" dirty="0">
                <a:solidFill>
                  <a:srgbClr val="000000"/>
                </a:solidFill>
                <a:latin typeface="Arial" panose="020B0604020202020204" pitchFamily="34" charset="0"/>
                <a:cs typeface="Arial" panose="020B0604020202020204" pitchFamily="34" charset="0"/>
              </a:rPr>
              <a:t>Undergraduate</a:t>
            </a:r>
          </a:p>
          <a:p>
            <a:pPr marL="515303" lvl="2" indent="-167640">
              <a:spcBef>
                <a:spcPts val="0"/>
              </a:spcBef>
              <a:buFont typeface="Wingdings" panose="05000000000000000000" pitchFamily="2" charset="2"/>
              <a:buChar char="§"/>
            </a:pPr>
            <a:r>
              <a:rPr lang="en-US" sz="1100" dirty="0">
                <a:solidFill>
                  <a:srgbClr val="000000"/>
                </a:solidFill>
                <a:latin typeface="Arial" panose="020B0604020202020204" pitchFamily="34" charset="0"/>
                <a:cs typeface="Arial" panose="020B0604020202020204" pitchFamily="34" charset="0"/>
              </a:rPr>
              <a:t>Master’s – incl. specialized master’s and general business degrees (e.g., MBA)</a:t>
            </a:r>
          </a:p>
          <a:p>
            <a:pPr marL="515303" lvl="2" indent="-167640">
              <a:spcBef>
                <a:spcPts val="0"/>
              </a:spcBef>
              <a:buFont typeface="Wingdings" panose="05000000000000000000" pitchFamily="2" charset="2"/>
              <a:buChar char="§"/>
            </a:pPr>
            <a:r>
              <a:rPr lang="en-US" sz="1100" dirty="0">
                <a:solidFill>
                  <a:srgbClr val="000000"/>
                </a:solidFill>
                <a:latin typeface="Arial" panose="020B0604020202020204" pitchFamily="34" charset="0"/>
                <a:cs typeface="Arial" panose="020B0604020202020204" pitchFamily="34" charset="0"/>
              </a:rPr>
              <a:t>Doctoral</a:t>
            </a:r>
          </a:p>
          <a:p>
            <a:pPr marL="172403" lvl="1" indent="-167640">
              <a:spcBef>
                <a:spcPts val="0"/>
              </a:spcBef>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Degree Titles</a:t>
            </a:r>
          </a:p>
          <a:p>
            <a:pPr marL="172403" lvl="1" indent="-167640">
              <a:spcBef>
                <a:spcPts val="0"/>
              </a:spcBef>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Disciplinary Fields</a:t>
            </a:r>
          </a:p>
          <a:p>
            <a:pPr marL="172403" lvl="1" indent="-167640">
              <a:spcBef>
                <a:spcPts val="0"/>
              </a:spcBef>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Delivery Methods</a:t>
            </a:r>
          </a:p>
          <a:p>
            <a:pPr marL="515303" lvl="2" indent="-167640">
              <a:spcBef>
                <a:spcPts val="0"/>
              </a:spcBef>
              <a:buFont typeface="Wingdings" panose="05000000000000000000" pitchFamily="2" charset="2"/>
              <a:buChar char="§"/>
            </a:pPr>
            <a:r>
              <a:rPr lang="en-US" sz="1100" dirty="0">
                <a:solidFill>
                  <a:srgbClr val="000000"/>
                </a:solidFill>
                <a:latin typeface="Arial" panose="020B0604020202020204" pitchFamily="34" charset="0"/>
                <a:cs typeface="Arial" panose="020B0604020202020204" pitchFamily="34" charset="0"/>
              </a:rPr>
              <a:t>Full-time</a:t>
            </a:r>
          </a:p>
          <a:p>
            <a:pPr marL="515303" lvl="2" indent="-167640">
              <a:spcBef>
                <a:spcPts val="0"/>
              </a:spcBef>
              <a:buFont typeface="Wingdings" panose="05000000000000000000" pitchFamily="2" charset="2"/>
              <a:buChar char="§"/>
            </a:pPr>
            <a:r>
              <a:rPr lang="en-US" sz="1100" dirty="0">
                <a:solidFill>
                  <a:srgbClr val="000000"/>
                </a:solidFill>
                <a:latin typeface="Arial" panose="020B0604020202020204" pitchFamily="34" charset="0"/>
                <a:cs typeface="Arial" panose="020B0604020202020204" pitchFamily="34" charset="0"/>
              </a:rPr>
              <a:t>Part-time</a:t>
            </a:r>
          </a:p>
          <a:p>
            <a:pPr marL="515303" lvl="2" indent="-167640">
              <a:spcBef>
                <a:spcPts val="0"/>
              </a:spcBef>
              <a:buFont typeface="Wingdings" panose="05000000000000000000" pitchFamily="2" charset="2"/>
              <a:buChar char="§"/>
            </a:pPr>
            <a:r>
              <a:rPr lang="en-US" sz="1100" dirty="0">
                <a:solidFill>
                  <a:srgbClr val="000000"/>
                </a:solidFill>
                <a:latin typeface="Arial" panose="020B0604020202020204" pitchFamily="34" charset="0"/>
                <a:cs typeface="Arial" panose="020B0604020202020204" pitchFamily="34" charset="0"/>
              </a:rPr>
              <a:t>Evenings &amp; Weekends</a:t>
            </a:r>
          </a:p>
          <a:p>
            <a:pPr marL="515303" lvl="2" indent="-167640">
              <a:spcBef>
                <a:spcPts val="0"/>
              </a:spcBef>
              <a:buFont typeface="Wingdings" panose="05000000000000000000" pitchFamily="2" charset="2"/>
              <a:buChar char="§"/>
            </a:pPr>
            <a:r>
              <a:rPr lang="en-US" sz="1100" dirty="0">
                <a:solidFill>
                  <a:srgbClr val="000000"/>
                </a:solidFill>
                <a:latin typeface="Arial" panose="020B0604020202020204" pitchFamily="34" charset="0"/>
                <a:cs typeface="Arial" panose="020B0604020202020204" pitchFamily="34" charset="0"/>
              </a:rPr>
              <a:t>One-Year</a:t>
            </a:r>
          </a:p>
          <a:p>
            <a:pPr marL="515303" lvl="2" indent="-167640">
              <a:spcBef>
                <a:spcPts val="0"/>
              </a:spcBef>
              <a:buFont typeface="Wingdings" panose="05000000000000000000" pitchFamily="2" charset="2"/>
              <a:buChar char="§"/>
            </a:pPr>
            <a:r>
              <a:rPr lang="en-US" sz="1100" dirty="0">
                <a:solidFill>
                  <a:srgbClr val="000000"/>
                </a:solidFill>
                <a:latin typeface="Arial" panose="020B0604020202020204" pitchFamily="34" charset="0"/>
                <a:cs typeface="Arial" panose="020B0604020202020204" pitchFamily="34" charset="0"/>
              </a:rPr>
              <a:t>Distance Learning</a:t>
            </a:r>
          </a:p>
          <a:p>
            <a:pPr marL="515303" lvl="2" indent="-167640">
              <a:spcBef>
                <a:spcPts val="0"/>
              </a:spcBef>
              <a:buFont typeface="Wingdings" panose="05000000000000000000" pitchFamily="2" charset="2"/>
              <a:buChar char="§"/>
            </a:pPr>
            <a:r>
              <a:rPr lang="en-US" sz="1100" dirty="0">
                <a:solidFill>
                  <a:srgbClr val="000000"/>
                </a:solidFill>
                <a:latin typeface="Arial" panose="020B0604020202020204" pitchFamily="34" charset="0"/>
                <a:cs typeface="Arial" panose="020B0604020202020204" pitchFamily="34" charset="0"/>
              </a:rPr>
              <a:t>Online</a:t>
            </a:r>
          </a:p>
          <a:p>
            <a:pPr marL="515303" lvl="2" indent="-167640">
              <a:spcBef>
                <a:spcPts val="0"/>
              </a:spcBef>
              <a:buFont typeface="Wingdings" panose="05000000000000000000" pitchFamily="2" charset="2"/>
              <a:buChar char="§"/>
            </a:pPr>
            <a:r>
              <a:rPr lang="en-US" sz="1100" dirty="0">
                <a:solidFill>
                  <a:srgbClr val="000000"/>
                </a:solidFill>
                <a:latin typeface="Arial" panose="020B0604020202020204" pitchFamily="34" charset="0"/>
                <a:cs typeface="Arial" panose="020B0604020202020204" pitchFamily="34" charset="0"/>
              </a:rPr>
              <a:t>Off-campus Location(s)</a:t>
            </a:r>
          </a:p>
          <a:p>
            <a:pPr marL="515303" lvl="2" indent="-167640">
              <a:spcBef>
                <a:spcPts val="0"/>
              </a:spcBef>
              <a:buFont typeface="Wingdings" panose="05000000000000000000" pitchFamily="2" charset="2"/>
              <a:buChar char="§"/>
            </a:pPr>
            <a:r>
              <a:rPr lang="en-US" sz="1100" dirty="0">
                <a:solidFill>
                  <a:srgbClr val="000000"/>
                </a:solidFill>
                <a:latin typeface="Arial" panose="020B0604020202020204" pitchFamily="34" charset="0"/>
                <a:cs typeface="Arial" panose="020B0604020202020204" pitchFamily="34" charset="0"/>
              </a:rPr>
              <a:t>With Partner(s)</a:t>
            </a:r>
          </a:p>
          <a:p>
            <a:pPr marL="4763" lvl="1" indent="0">
              <a:spcBef>
                <a:spcPts val="0"/>
              </a:spcBef>
              <a:buNone/>
            </a:pPr>
            <a:endParaRPr lang="en-US" sz="1400" dirty="0">
              <a:solidFill>
                <a:srgbClr val="000000"/>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4746702" y="1035400"/>
            <a:ext cx="4018187" cy="3964073"/>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800" b="1" dirty="0">
                <a:solidFill>
                  <a:srgbClr val="000000"/>
                </a:solidFill>
                <a:latin typeface="Arial" panose="020B0604020202020204" pitchFamily="34" charset="0"/>
                <a:cs typeface="Arial" panose="020B0604020202020204" pitchFamily="34" charset="0"/>
              </a:rPr>
              <a:t>Faculty, Administrators &amp; Staff:</a:t>
            </a:r>
          </a:p>
          <a:p>
            <a:pPr marL="0" indent="0">
              <a:spcBef>
                <a:spcPts val="0"/>
              </a:spcBef>
              <a:buNone/>
            </a:pPr>
            <a:endParaRPr lang="en-US" sz="1000" b="1" dirty="0">
              <a:solidFill>
                <a:srgbClr val="000000"/>
              </a:solidFill>
              <a:latin typeface="Arial" panose="020B0604020202020204" pitchFamily="34" charset="0"/>
              <a:cs typeface="Arial" panose="020B0604020202020204" pitchFamily="34" charset="0"/>
            </a:endParaRPr>
          </a:p>
          <a:p>
            <a:pPr marL="172403" lvl="1" indent="-167640">
              <a:spcBef>
                <a:spcPts val="0"/>
              </a:spcBef>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Demographics (incl. domestic vs. internationally mobile)</a:t>
            </a:r>
          </a:p>
          <a:p>
            <a:pPr marL="172403" lvl="1" indent="-167640">
              <a:spcBef>
                <a:spcPts val="0"/>
              </a:spcBef>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Numbers Employed</a:t>
            </a:r>
          </a:p>
          <a:p>
            <a:pPr marL="172403" lvl="1" indent="-167640">
              <a:spcBef>
                <a:spcPts val="0"/>
              </a:spcBef>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Full-time and Part-time </a:t>
            </a:r>
          </a:p>
          <a:p>
            <a:pPr marL="515303" lvl="2" indent="-167640">
              <a:spcBef>
                <a:spcPts val="0"/>
              </a:spcBef>
              <a:buFont typeface="Wingdings" panose="05000000000000000000" pitchFamily="2" charset="2"/>
              <a:buChar char="§"/>
            </a:pPr>
            <a:r>
              <a:rPr lang="en-US" sz="1100" dirty="0">
                <a:solidFill>
                  <a:srgbClr val="000000"/>
                </a:solidFill>
                <a:latin typeface="Arial" panose="020B0604020202020204" pitchFamily="34" charset="0"/>
                <a:cs typeface="Arial" panose="020B0604020202020204" pitchFamily="34" charset="0"/>
              </a:rPr>
              <a:t>Including Full-time Equivalency (FTE) of Part-time</a:t>
            </a:r>
          </a:p>
          <a:p>
            <a:pPr marL="172403" lvl="1" indent="-167640">
              <a:spcBef>
                <a:spcPts val="0"/>
              </a:spcBef>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Teaching Loads</a:t>
            </a:r>
          </a:p>
          <a:p>
            <a:pPr marL="172403" lvl="1" indent="-167640">
              <a:spcBef>
                <a:spcPts val="0"/>
              </a:spcBef>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Compensation and Salary data (aggregated)</a:t>
            </a:r>
          </a:p>
          <a:p>
            <a:pPr marL="4763" lvl="1" indent="0">
              <a:spcBef>
                <a:spcPts val="0"/>
              </a:spcBef>
              <a:buNone/>
            </a:pPr>
            <a:endParaRPr lang="en-US" sz="1400" dirty="0">
              <a:solidFill>
                <a:srgbClr val="000000"/>
              </a:solidFill>
              <a:latin typeface="Arial" panose="020B0604020202020204" pitchFamily="34" charset="0"/>
              <a:cs typeface="Arial" panose="020B0604020202020204" pitchFamily="34" charset="0"/>
            </a:endParaRPr>
          </a:p>
          <a:p>
            <a:pPr marL="0" indent="0">
              <a:spcBef>
                <a:spcPts val="0"/>
              </a:spcBef>
              <a:buNone/>
            </a:pPr>
            <a:r>
              <a:rPr lang="en-US" sz="1800" b="1" dirty="0">
                <a:solidFill>
                  <a:srgbClr val="000000"/>
                </a:solidFill>
                <a:latin typeface="Arial" panose="020B0604020202020204" pitchFamily="34" charset="0"/>
                <a:cs typeface="Arial" panose="020B0604020202020204" pitchFamily="34" charset="0"/>
              </a:rPr>
              <a:t>General Institution Data:</a:t>
            </a:r>
          </a:p>
          <a:p>
            <a:pPr marL="0" indent="0">
              <a:spcBef>
                <a:spcPts val="0"/>
              </a:spcBef>
              <a:buNone/>
            </a:pPr>
            <a:endParaRPr lang="en-US" sz="900" b="1" dirty="0">
              <a:solidFill>
                <a:srgbClr val="000000"/>
              </a:solidFill>
              <a:latin typeface="Arial" panose="020B0604020202020204" pitchFamily="34" charset="0"/>
              <a:cs typeface="Arial" panose="020B0604020202020204" pitchFamily="34" charset="0"/>
            </a:endParaRPr>
          </a:p>
          <a:p>
            <a:pPr marL="172403" lvl="1" indent="-167640">
              <a:spcBef>
                <a:spcPts val="0"/>
              </a:spcBef>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Location</a:t>
            </a:r>
          </a:p>
          <a:p>
            <a:pPr marL="172403" lvl="1" indent="-167640">
              <a:spcBef>
                <a:spcPts val="0"/>
              </a:spcBef>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Institutional Control (e.g., Public, Private Not-for-Profit, Private For-Profit)</a:t>
            </a:r>
          </a:p>
          <a:p>
            <a:pPr marL="172403" lvl="1" indent="-167640">
              <a:spcBef>
                <a:spcPts val="0"/>
              </a:spcBef>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Mission and Research Priorities</a:t>
            </a:r>
          </a:p>
          <a:p>
            <a:pPr marL="515303" lvl="2" indent="-167640">
              <a:spcBef>
                <a:spcPts val="0"/>
              </a:spcBef>
              <a:buFont typeface="Wingdings" panose="05000000000000000000" pitchFamily="2" charset="2"/>
              <a:buChar char="§"/>
            </a:pPr>
            <a:r>
              <a:rPr lang="en-US" sz="1100" dirty="0">
                <a:solidFill>
                  <a:srgbClr val="000000"/>
                </a:solidFill>
                <a:latin typeface="Arial" panose="020B0604020202020204" pitchFamily="34" charset="0"/>
                <a:cs typeface="Arial" panose="020B0604020202020204" pitchFamily="34" charset="0"/>
              </a:rPr>
              <a:t>Teaching, Intellectual Contributions, and Service</a:t>
            </a:r>
          </a:p>
          <a:p>
            <a:pPr marL="515303" lvl="2" indent="-167640">
              <a:spcBef>
                <a:spcPts val="0"/>
              </a:spcBef>
              <a:buFont typeface="Wingdings" panose="05000000000000000000" pitchFamily="2" charset="2"/>
              <a:buChar char="§"/>
            </a:pPr>
            <a:r>
              <a:rPr lang="en-US" sz="1100" dirty="0">
                <a:solidFill>
                  <a:srgbClr val="000000"/>
                </a:solidFill>
                <a:latin typeface="Arial" panose="020B0604020202020204" pitchFamily="34" charset="0"/>
                <a:cs typeface="Arial" panose="020B0604020202020204" pitchFamily="34" charset="0"/>
              </a:rPr>
              <a:t>Teaching &amp; Learning Scholarship, Applied or Integration/Application Scholarship, and Basic or Discovery Scholarship</a:t>
            </a:r>
          </a:p>
          <a:p>
            <a:pPr marL="172403" lvl="1" indent="-167640">
              <a:spcBef>
                <a:spcPts val="0"/>
              </a:spcBef>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Operating Budgets</a:t>
            </a:r>
          </a:p>
          <a:p>
            <a:pPr marL="172403" lvl="1" indent="-167640">
              <a:spcBef>
                <a:spcPts val="0"/>
              </a:spcBef>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Endowments</a:t>
            </a:r>
          </a:p>
          <a:p>
            <a:pPr marL="172403" lvl="1" indent="-167640">
              <a:spcBef>
                <a:spcPts val="0"/>
              </a:spcBef>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Uses of Operating Funds (incl. scholarships)</a:t>
            </a:r>
          </a:p>
          <a:p>
            <a:pPr marL="172403" lvl="1" indent="-167640">
              <a:spcBef>
                <a:spcPts val="0"/>
              </a:spcBef>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Sources of Operating Funds (incl. fundraising)</a:t>
            </a:r>
          </a:p>
          <a:p>
            <a:pPr marL="172403" lvl="1" indent="-167640">
              <a:spcBef>
                <a:spcPts val="0"/>
              </a:spcBef>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Governance Models</a:t>
            </a:r>
          </a:p>
          <a:p>
            <a:pPr marL="172403" lvl="1" indent="-167640">
              <a:spcBef>
                <a:spcPts val="0"/>
              </a:spcBef>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Partnerships and Collaborations (Existing &amp; Desired)</a:t>
            </a:r>
          </a:p>
          <a:p>
            <a:pPr marL="172403" lvl="1" indent="-167640">
              <a:spcBef>
                <a:spcPts val="0"/>
              </a:spcBef>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Innovations that Inspire</a:t>
            </a:r>
          </a:p>
          <a:p>
            <a:endParaRPr lang="en-US" sz="1100" dirty="0">
              <a:solidFill>
                <a:srgbClr val="00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47179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55799" y="481261"/>
            <a:ext cx="7886700" cy="374275"/>
          </a:xfrm>
        </p:spPr>
        <p:txBody>
          <a:bodyPr>
            <a:normAutofit fontScale="90000"/>
          </a:bodyPr>
          <a:lstStyle/>
          <a:p>
            <a:r>
              <a:rPr lang="en-US" dirty="0"/>
              <a:t>Mission &amp; Research Priorities: Global Participants</a:t>
            </a:r>
          </a:p>
        </p:txBody>
      </p:sp>
      <p:graphicFrame>
        <p:nvGraphicFramePr>
          <p:cNvPr id="5" name="Chart 4"/>
          <p:cNvGraphicFramePr>
            <a:graphicFrameLocks/>
          </p:cNvGraphicFramePr>
          <p:nvPr/>
        </p:nvGraphicFramePr>
        <p:xfrm>
          <a:off x="231289" y="1027356"/>
          <a:ext cx="8767010" cy="5235332"/>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976685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3438"/>
            <a:ext cx="7886700" cy="359203"/>
          </a:xfrm>
        </p:spPr>
        <p:txBody>
          <a:bodyPr>
            <a:normAutofit fontScale="90000"/>
          </a:bodyPr>
          <a:lstStyle/>
          <a:p>
            <a:r>
              <a:rPr lang="en-US" dirty="0"/>
              <a:t>Mission &amp; Research Priorities: Indian Participants</a:t>
            </a:r>
          </a:p>
        </p:txBody>
      </p:sp>
      <p:graphicFrame>
        <p:nvGraphicFramePr>
          <p:cNvPr id="4" name="Chart 3"/>
          <p:cNvGraphicFramePr>
            <a:graphicFrameLocks/>
          </p:cNvGraphicFramePr>
          <p:nvPr/>
        </p:nvGraphicFramePr>
        <p:xfrm>
          <a:off x="193167" y="962809"/>
          <a:ext cx="8757666" cy="5432612"/>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702163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Average Percentage of Domestic Graduate Students Enrolled </a:t>
            </a:r>
          </a:p>
        </p:txBody>
      </p:sp>
      <p:graphicFrame>
        <p:nvGraphicFramePr>
          <p:cNvPr id="8" name="Content Placeholder 7"/>
          <p:cNvGraphicFramePr>
            <a:graphicFrameLocks noGrp="1"/>
          </p:cNvGraphicFramePr>
          <p:nvPr>
            <p:ph idx="1"/>
          </p:nvPr>
        </p:nvGraphicFramePr>
        <p:xfrm>
          <a:off x="616177" y="1709780"/>
          <a:ext cx="7790924" cy="368518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258435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442"/>
            <a:ext cx="8229600" cy="1225899"/>
          </a:xfrm>
        </p:spPr>
        <p:txBody>
          <a:bodyPr/>
          <a:lstStyle/>
          <a:p>
            <a:r>
              <a:rPr lang="en-US" dirty="0"/>
              <a:t>Average Percentage of Domestic Full Time Faculty</a:t>
            </a:r>
          </a:p>
        </p:txBody>
      </p:sp>
      <p:graphicFrame>
        <p:nvGraphicFramePr>
          <p:cNvPr id="8" name="Content Placeholder 7"/>
          <p:cNvGraphicFramePr>
            <a:graphicFrameLocks noGrp="1"/>
          </p:cNvGraphicFramePr>
          <p:nvPr>
            <p:ph idx="1"/>
          </p:nvPr>
        </p:nvGraphicFramePr>
        <p:xfrm>
          <a:off x="820572" y="2021752"/>
          <a:ext cx="7425164" cy="359374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022964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AAF038-D5E3-4D08-8A72-3029DC80DD35}"/>
              </a:ext>
            </a:extLst>
          </p:cNvPr>
          <p:cNvSpPr>
            <a:spLocks noGrp="1"/>
          </p:cNvSpPr>
          <p:nvPr>
            <p:ph type="title"/>
          </p:nvPr>
        </p:nvSpPr>
        <p:spPr/>
        <p:txBody>
          <a:bodyPr/>
          <a:lstStyle/>
          <a:p>
            <a:r>
              <a:rPr lang="en-US" dirty="0"/>
              <a:t>Global Trends in Business Education</a:t>
            </a:r>
          </a:p>
        </p:txBody>
      </p:sp>
      <p:sp>
        <p:nvSpPr>
          <p:cNvPr id="6" name="Text Placeholder 5">
            <a:extLst>
              <a:ext uri="{FF2B5EF4-FFF2-40B4-BE49-F238E27FC236}">
                <a16:creationId xmlns:a16="http://schemas.microsoft.com/office/drawing/2014/main" id="{B2849C94-25CD-4759-9344-2C28D997D0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D1E3D64-8BAF-418A-8CB5-057D6ABB57C4}"/>
              </a:ext>
            </a:extLst>
          </p:cNvPr>
          <p:cNvSpPr>
            <a:spLocks noGrp="1"/>
          </p:cNvSpPr>
          <p:nvPr>
            <p:ph type="sldNum" sz="quarter" idx="12"/>
          </p:nvPr>
        </p:nvSpPr>
        <p:spPr/>
        <p:txBody>
          <a:bodyPr/>
          <a:lstStyle/>
          <a:p>
            <a:fld id="{43851D05-810F-F24D-9D4E-8FDFEBA592E2}" type="slidenum">
              <a:rPr lang="en-US" smtClean="0"/>
              <a:t>27</a:t>
            </a:fld>
            <a:endParaRPr lang="en-US"/>
          </a:p>
        </p:txBody>
      </p:sp>
    </p:spTree>
    <p:extLst>
      <p:ext uri="{BB962C8B-B14F-4D97-AF65-F5344CB8AC3E}">
        <p14:creationId xmlns:p14="http://schemas.microsoft.com/office/powerpoint/2010/main" val="1127005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E846669-1680-42C6-ACF6-02F1CCF229CF}"/>
              </a:ext>
            </a:extLst>
          </p:cNvPr>
          <p:cNvGraphicFramePr/>
          <p:nvPr/>
        </p:nvGraphicFramePr>
        <p:xfrm>
          <a:off x="0" y="1135278"/>
          <a:ext cx="9144000" cy="4309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7E9F9C67-0321-4FED-9D02-6178AD8FDE41}"/>
              </a:ext>
            </a:extLst>
          </p:cNvPr>
          <p:cNvSpPr>
            <a:spLocks noGrp="1"/>
          </p:cNvSpPr>
          <p:nvPr>
            <p:ph type="title"/>
          </p:nvPr>
        </p:nvSpPr>
        <p:spPr/>
        <p:txBody>
          <a:bodyPr/>
          <a:lstStyle/>
          <a:p>
            <a:pPr algn="ctr"/>
            <a:r>
              <a:rPr lang="en-US">
                <a:latin typeface="Eina 03 Bold" panose="02000000000000000000" pitchFamily="50" charset="0"/>
              </a:rPr>
              <a:t>The Future of Business Schools and Faculty</a:t>
            </a:r>
            <a:endParaRPr lang="en-US"/>
          </a:p>
        </p:txBody>
      </p:sp>
    </p:spTree>
    <p:extLst>
      <p:ext uri="{BB962C8B-B14F-4D97-AF65-F5344CB8AC3E}">
        <p14:creationId xmlns:p14="http://schemas.microsoft.com/office/powerpoint/2010/main" val="397180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29DB-5C5F-4F08-8B9C-94D753EA49AB}"/>
              </a:ext>
            </a:extLst>
          </p:cNvPr>
          <p:cNvSpPr>
            <a:spLocks noGrp="1"/>
          </p:cNvSpPr>
          <p:nvPr>
            <p:ph type="title"/>
          </p:nvPr>
        </p:nvSpPr>
        <p:spPr>
          <a:xfrm>
            <a:off x="457200" y="857253"/>
            <a:ext cx="8229600" cy="919424"/>
          </a:xfrm>
        </p:spPr>
        <p:txBody>
          <a:bodyPr/>
          <a:lstStyle/>
          <a:p>
            <a:r>
              <a:rPr lang="en-US">
                <a:latin typeface="Eina 03 Bold" panose="02000000000000000000" pitchFamily="50" charset="0"/>
              </a:rPr>
              <a:t>Faculty Qualifications at AACSB-accredited Schools </a:t>
            </a:r>
          </a:p>
        </p:txBody>
      </p:sp>
      <p:sp>
        <p:nvSpPr>
          <p:cNvPr id="5" name="Slide Number Placeholder 4">
            <a:extLst>
              <a:ext uri="{FF2B5EF4-FFF2-40B4-BE49-F238E27FC236}">
                <a16:creationId xmlns:a16="http://schemas.microsoft.com/office/drawing/2014/main" id="{ED2B7F4E-E94C-4689-81CD-FCA16547D3FA}"/>
              </a:ext>
            </a:extLst>
          </p:cNvPr>
          <p:cNvSpPr>
            <a:spLocks noGrp="1"/>
          </p:cNvSpPr>
          <p:nvPr>
            <p:ph type="sldNum" sz="quarter" idx="12"/>
          </p:nvPr>
        </p:nvSpPr>
        <p:spPr/>
        <p:txBody>
          <a:bodyPr/>
          <a:lstStyle/>
          <a:p>
            <a:fld id="{43851D05-810F-F24D-9D4E-8FDFEBA592E2}" type="slidenum">
              <a:rPr lang="en-US" smtClean="0">
                <a:latin typeface="Eina 03 Regular" panose="02000000000000000000" pitchFamily="50" charset="0"/>
              </a:rPr>
              <a:pPr/>
              <a:t>29</a:t>
            </a:fld>
            <a:endParaRPr lang="en-US">
              <a:latin typeface="Eina 03 Regular" panose="02000000000000000000" pitchFamily="50" charset="0"/>
            </a:endParaRPr>
          </a:p>
        </p:txBody>
      </p:sp>
      <p:graphicFrame>
        <p:nvGraphicFramePr>
          <p:cNvPr id="8" name="Content Placeholder 7">
            <a:extLst>
              <a:ext uri="{FF2B5EF4-FFF2-40B4-BE49-F238E27FC236}">
                <a16:creationId xmlns:a16="http://schemas.microsoft.com/office/drawing/2014/main" id="{1FF0755A-4939-4D41-A18D-1FB5A1B50DF1}"/>
              </a:ext>
            </a:extLst>
          </p:cNvPr>
          <p:cNvGraphicFramePr>
            <a:graphicFrameLocks noGrp="1"/>
          </p:cNvGraphicFramePr>
          <p:nvPr>
            <p:ph sz="half" idx="1"/>
          </p:nvPr>
        </p:nvGraphicFramePr>
        <p:xfrm>
          <a:off x="1585913" y="2510566"/>
          <a:ext cx="4200526" cy="2245520"/>
        </p:xfrm>
        <a:graphic>
          <a:graphicData uri="http://schemas.openxmlformats.org/drawingml/2006/table">
            <a:tbl>
              <a:tblPr bandRow="1">
                <a:tableStyleId>{5940675A-B579-460E-94D1-54222C63F5DA}</a:tableStyleId>
              </a:tblPr>
              <a:tblGrid>
                <a:gridCol w="2100263">
                  <a:extLst>
                    <a:ext uri="{9D8B030D-6E8A-4147-A177-3AD203B41FA5}">
                      <a16:colId xmlns:a16="http://schemas.microsoft.com/office/drawing/2014/main" val="465332048"/>
                    </a:ext>
                  </a:extLst>
                </a:gridCol>
                <a:gridCol w="2100263">
                  <a:extLst>
                    <a:ext uri="{9D8B030D-6E8A-4147-A177-3AD203B41FA5}">
                      <a16:colId xmlns:a16="http://schemas.microsoft.com/office/drawing/2014/main" val="1115118850"/>
                    </a:ext>
                  </a:extLst>
                </a:gridCol>
              </a:tblGrid>
              <a:tr h="1122760">
                <a:tc>
                  <a:txBody>
                    <a:bodyPr/>
                    <a:lstStyle/>
                    <a:p>
                      <a:pPr algn="ctr"/>
                      <a:r>
                        <a:rPr lang="en-US" sz="1800" b="0" dirty="0">
                          <a:solidFill>
                            <a:schemeClr val="bg1"/>
                          </a:solidFill>
                          <a:latin typeface="Eina 03 Regular" panose="02000000000000000000" pitchFamily="50" charset="0"/>
                        </a:rPr>
                        <a:t>Scholarly Practitioners (SP)</a:t>
                      </a:r>
                    </a:p>
                  </a:txBody>
                  <a:tcPr marL="68580" marR="68580" marT="34290" marB="34290" anchor="ctr">
                    <a:solidFill>
                      <a:srgbClr val="006F62"/>
                    </a:solidFill>
                  </a:tcPr>
                </a:tc>
                <a:tc>
                  <a:txBody>
                    <a:bodyPr/>
                    <a:lstStyle/>
                    <a:p>
                      <a:pPr algn="ctr"/>
                      <a:r>
                        <a:rPr lang="en-US" sz="1800" b="0">
                          <a:solidFill>
                            <a:schemeClr val="bg1"/>
                          </a:solidFill>
                          <a:latin typeface="Eina 03 Regular" panose="02000000000000000000" pitchFamily="50" charset="0"/>
                        </a:rPr>
                        <a:t>Instructional Practitioners (IP)</a:t>
                      </a:r>
                    </a:p>
                  </a:txBody>
                  <a:tcPr marL="68580" marR="68580" marT="34290" marB="34290" anchor="ctr">
                    <a:solidFill>
                      <a:srgbClr val="006F62"/>
                    </a:solidFill>
                  </a:tcPr>
                </a:tc>
                <a:extLst>
                  <a:ext uri="{0D108BD9-81ED-4DB2-BD59-A6C34878D82A}">
                    <a16:rowId xmlns:a16="http://schemas.microsoft.com/office/drawing/2014/main" val="1547514369"/>
                  </a:ext>
                </a:extLst>
              </a:tr>
              <a:tr h="1122760">
                <a:tc>
                  <a:txBody>
                    <a:bodyPr/>
                    <a:lstStyle/>
                    <a:p>
                      <a:pPr algn="ctr"/>
                      <a:r>
                        <a:rPr lang="en-US" sz="1800" b="0">
                          <a:solidFill>
                            <a:schemeClr val="bg1"/>
                          </a:solidFill>
                          <a:latin typeface="Eina 03 Regular" panose="02000000000000000000" pitchFamily="50" charset="0"/>
                        </a:rPr>
                        <a:t>Scholarly Academics (SA)</a:t>
                      </a:r>
                    </a:p>
                  </a:txBody>
                  <a:tcPr marL="68580" marR="68580" marT="34290" marB="34290" anchor="ctr">
                    <a:solidFill>
                      <a:srgbClr val="006F62"/>
                    </a:solidFill>
                  </a:tcPr>
                </a:tc>
                <a:tc>
                  <a:txBody>
                    <a:bodyPr/>
                    <a:lstStyle/>
                    <a:p>
                      <a:pPr algn="ctr"/>
                      <a:r>
                        <a:rPr lang="en-US" sz="1800" b="0" dirty="0">
                          <a:solidFill>
                            <a:schemeClr val="bg1"/>
                          </a:solidFill>
                          <a:latin typeface="Eina 03 Regular" panose="02000000000000000000" pitchFamily="50" charset="0"/>
                        </a:rPr>
                        <a:t>Practice Academics (PA)</a:t>
                      </a:r>
                    </a:p>
                  </a:txBody>
                  <a:tcPr marL="68580" marR="68580" marT="34290" marB="34290" anchor="ctr">
                    <a:solidFill>
                      <a:srgbClr val="006F62"/>
                    </a:solidFill>
                  </a:tcPr>
                </a:tc>
                <a:extLst>
                  <a:ext uri="{0D108BD9-81ED-4DB2-BD59-A6C34878D82A}">
                    <a16:rowId xmlns:a16="http://schemas.microsoft.com/office/drawing/2014/main" val="3286969495"/>
                  </a:ext>
                </a:extLst>
              </a:tr>
            </a:tbl>
          </a:graphicData>
        </a:graphic>
      </p:graphicFrame>
      <p:sp>
        <p:nvSpPr>
          <p:cNvPr id="9" name="TextBox 8">
            <a:extLst>
              <a:ext uri="{FF2B5EF4-FFF2-40B4-BE49-F238E27FC236}">
                <a16:creationId xmlns:a16="http://schemas.microsoft.com/office/drawing/2014/main" id="{7C66E788-EAAC-4B4C-A8A2-8FD7AB1EE7FA}"/>
              </a:ext>
            </a:extLst>
          </p:cNvPr>
          <p:cNvSpPr txBox="1"/>
          <p:nvPr/>
        </p:nvSpPr>
        <p:spPr>
          <a:xfrm>
            <a:off x="2014537" y="2065074"/>
            <a:ext cx="2014538" cy="369332"/>
          </a:xfrm>
          <a:prstGeom prst="rect">
            <a:avLst/>
          </a:prstGeom>
          <a:noFill/>
        </p:spPr>
        <p:txBody>
          <a:bodyPr wrap="square" rtlCol="0">
            <a:spAutoFit/>
          </a:bodyPr>
          <a:lstStyle/>
          <a:p>
            <a:r>
              <a:rPr lang="en-US">
                <a:latin typeface="Eina 03 Regular" panose="02000000000000000000" pitchFamily="50" charset="0"/>
              </a:rPr>
              <a:t>Academic</a:t>
            </a:r>
          </a:p>
        </p:txBody>
      </p:sp>
      <p:sp>
        <p:nvSpPr>
          <p:cNvPr id="10" name="TextBox 9">
            <a:extLst>
              <a:ext uri="{FF2B5EF4-FFF2-40B4-BE49-F238E27FC236}">
                <a16:creationId xmlns:a16="http://schemas.microsoft.com/office/drawing/2014/main" id="{D35B9B9F-14FB-4975-B637-2173B9154C65}"/>
              </a:ext>
            </a:extLst>
          </p:cNvPr>
          <p:cNvSpPr txBox="1"/>
          <p:nvPr/>
        </p:nvSpPr>
        <p:spPr>
          <a:xfrm>
            <a:off x="3686175" y="2037359"/>
            <a:ext cx="3171825" cy="369332"/>
          </a:xfrm>
          <a:prstGeom prst="rect">
            <a:avLst/>
          </a:prstGeom>
          <a:noFill/>
        </p:spPr>
        <p:txBody>
          <a:bodyPr wrap="square" rtlCol="0">
            <a:spAutoFit/>
          </a:bodyPr>
          <a:lstStyle/>
          <a:p>
            <a:r>
              <a:rPr lang="en-US">
                <a:latin typeface="Eina 03 Regular" panose="02000000000000000000" pitchFamily="50" charset="0"/>
              </a:rPr>
              <a:t>Applied/Practice</a:t>
            </a:r>
          </a:p>
        </p:txBody>
      </p:sp>
      <p:sp>
        <p:nvSpPr>
          <p:cNvPr id="11" name="TextBox 10">
            <a:extLst>
              <a:ext uri="{FF2B5EF4-FFF2-40B4-BE49-F238E27FC236}">
                <a16:creationId xmlns:a16="http://schemas.microsoft.com/office/drawing/2014/main" id="{224C5ADC-C143-40D2-B4F3-5A5CD9E6C578}"/>
              </a:ext>
            </a:extLst>
          </p:cNvPr>
          <p:cNvSpPr txBox="1"/>
          <p:nvPr/>
        </p:nvSpPr>
        <p:spPr>
          <a:xfrm>
            <a:off x="298728" y="2856188"/>
            <a:ext cx="1661419" cy="646331"/>
          </a:xfrm>
          <a:prstGeom prst="rect">
            <a:avLst/>
          </a:prstGeom>
          <a:noFill/>
        </p:spPr>
        <p:txBody>
          <a:bodyPr wrap="square" rtlCol="0">
            <a:spAutoFit/>
          </a:bodyPr>
          <a:lstStyle/>
          <a:p>
            <a:r>
              <a:rPr lang="en-US" dirty="0">
                <a:latin typeface="Eina 03 Regular" panose="02000000000000000000" pitchFamily="50" charset="0"/>
              </a:rPr>
              <a:t>Professional</a:t>
            </a:r>
            <a:r>
              <a:rPr lang="en-US" b="1" dirty="0">
                <a:latin typeface="Eina 03 Regular" panose="02000000000000000000" pitchFamily="50" charset="0"/>
              </a:rPr>
              <a:t> </a:t>
            </a:r>
            <a:r>
              <a:rPr lang="en-US" dirty="0">
                <a:latin typeface="Eina 03 Regular" panose="02000000000000000000" pitchFamily="50" charset="0"/>
              </a:rPr>
              <a:t>Experience</a:t>
            </a:r>
          </a:p>
        </p:txBody>
      </p:sp>
      <p:sp>
        <p:nvSpPr>
          <p:cNvPr id="12" name="TextBox 11">
            <a:extLst>
              <a:ext uri="{FF2B5EF4-FFF2-40B4-BE49-F238E27FC236}">
                <a16:creationId xmlns:a16="http://schemas.microsoft.com/office/drawing/2014/main" id="{0AEDD9D5-378A-4FC4-A60B-204CF4A1F3F1}"/>
              </a:ext>
            </a:extLst>
          </p:cNvPr>
          <p:cNvSpPr txBox="1"/>
          <p:nvPr/>
        </p:nvSpPr>
        <p:spPr>
          <a:xfrm>
            <a:off x="349547" y="3869464"/>
            <a:ext cx="1311872" cy="646331"/>
          </a:xfrm>
          <a:prstGeom prst="rect">
            <a:avLst/>
          </a:prstGeom>
          <a:noFill/>
        </p:spPr>
        <p:txBody>
          <a:bodyPr wrap="square" rtlCol="0">
            <a:spAutoFit/>
          </a:bodyPr>
          <a:lstStyle/>
          <a:p>
            <a:r>
              <a:rPr lang="en-US">
                <a:latin typeface="Eina 03 Regular" panose="02000000000000000000" pitchFamily="50" charset="0"/>
              </a:rPr>
              <a:t>Doctoral Degree</a:t>
            </a:r>
          </a:p>
        </p:txBody>
      </p:sp>
      <p:sp>
        <p:nvSpPr>
          <p:cNvPr id="19" name="TextBox 18">
            <a:extLst>
              <a:ext uri="{FF2B5EF4-FFF2-40B4-BE49-F238E27FC236}">
                <a16:creationId xmlns:a16="http://schemas.microsoft.com/office/drawing/2014/main" id="{683A6DC0-5CEE-46F1-8113-4CDFB1B2DEAF}"/>
              </a:ext>
            </a:extLst>
          </p:cNvPr>
          <p:cNvSpPr txBox="1"/>
          <p:nvPr/>
        </p:nvSpPr>
        <p:spPr>
          <a:xfrm>
            <a:off x="6163269" y="3638632"/>
            <a:ext cx="2461024" cy="1107996"/>
          </a:xfrm>
          <a:prstGeom prst="rect">
            <a:avLst/>
          </a:prstGeom>
          <a:noFill/>
        </p:spPr>
        <p:txBody>
          <a:bodyPr wrap="square" rtlCol="0">
            <a:spAutoFit/>
          </a:bodyPr>
          <a:lstStyle/>
          <a:p>
            <a:r>
              <a:rPr lang="en-US" sz="1500" b="1">
                <a:solidFill>
                  <a:srgbClr val="006F62"/>
                </a:solidFill>
                <a:latin typeface="Eina 03 Regular" panose="02000000000000000000" pitchFamily="50" charset="0"/>
              </a:rPr>
              <a:t>of faculty at AACSB-accredited schools are designated as </a:t>
            </a:r>
            <a:r>
              <a:rPr lang="en-US" b="1">
                <a:solidFill>
                  <a:srgbClr val="006F62"/>
                </a:solidFill>
                <a:latin typeface="Eina 03 Regular" panose="02000000000000000000" pitchFamily="50" charset="0"/>
              </a:rPr>
              <a:t>Scholarly Academics</a:t>
            </a:r>
            <a:r>
              <a:rPr lang="en-US" sz="1350" b="1">
                <a:solidFill>
                  <a:srgbClr val="006F62"/>
                </a:solidFill>
                <a:latin typeface="Eina 03 Regular" panose="02000000000000000000" pitchFamily="50" charset="0"/>
              </a:rPr>
              <a:t>.*</a:t>
            </a:r>
          </a:p>
        </p:txBody>
      </p:sp>
      <p:sp>
        <p:nvSpPr>
          <p:cNvPr id="3" name="TextBox 2">
            <a:extLst>
              <a:ext uri="{FF2B5EF4-FFF2-40B4-BE49-F238E27FC236}">
                <a16:creationId xmlns:a16="http://schemas.microsoft.com/office/drawing/2014/main" id="{69E9FBC1-00D9-4E5A-90CF-9FF4F6F566B0}"/>
              </a:ext>
            </a:extLst>
          </p:cNvPr>
          <p:cNvSpPr txBox="1"/>
          <p:nvPr/>
        </p:nvSpPr>
        <p:spPr>
          <a:xfrm>
            <a:off x="6088469" y="2411323"/>
            <a:ext cx="1306768" cy="1419619"/>
          </a:xfrm>
          <a:prstGeom prst="rect">
            <a:avLst/>
          </a:prstGeom>
          <a:noFill/>
        </p:spPr>
        <p:txBody>
          <a:bodyPr wrap="none" rtlCol="0">
            <a:spAutoFit/>
          </a:bodyPr>
          <a:lstStyle/>
          <a:p>
            <a:r>
              <a:rPr lang="en-US" sz="8625">
                <a:solidFill>
                  <a:srgbClr val="1CBAC2"/>
                </a:solidFill>
                <a:latin typeface="Eina 03 Bold" panose="02000000000000000000" pitchFamily="50" charset="0"/>
              </a:rPr>
              <a:t>59</a:t>
            </a:r>
          </a:p>
        </p:txBody>
      </p:sp>
      <p:sp>
        <p:nvSpPr>
          <p:cNvPr id="4" name="TextBox 3">
            <a:extLst>
              <a:ext uri="{FF2B5EF4-FFF2-40B4-BE49-F238E27FC236}">
                <a16:creationId xmlns:a16="http://schemas.microsoft.com/office/drawing/2014/main" id="{64878C98-5D22-4D48-8100-564A7E7C815F}"/>
              </a:ext>
            </a:extLst>
          </p:cNvPr>
          <p:cNvSpPr txBox="1"/>
          <p:nvPr/>
        </p:nvSpPr>
        <p:spPr>
          <a:xfrm>
            <a:off x="7158107" y="2569047"/>
            <a:ext cx="845103" cy="1200329"/>
          </a:xfrm>
          <a:prstGeom prst="rect">
            <a:avLst/>
          </a:prstGeom>
          <a:noFill/>
        </p:spPr>
        <p:txBody>
          <a:bodyPr wrap="none" rtlCol="0">
            <a:spAutoFit/>
          </a:bodyPr>
          <a:lstStyle/>
          <a:p>
            <a:r>
              <a:rPr lang="en-US" sz="7200">
                <a:solidFill>
                  <a:srgbClr val="E35200">
                    <a:alpha val="56000"/>
                  </a:srgbClr>
                </a:solidFill>
                <a:latin typeface="Eina 03 Bold" panose="02000000000000000000" pitchFamily="50" charset="0"/>
              </a:rPr>
              <a:t>%</a:t>
            </a:r>
          </a:p>
        </p:txBody>
      </p:sp>
      <p:sp>
        <p:nvSpPr>
          <p:cNvPr id="13" name="TextBox 12">
            <a:extLst>
              <a:ext uri="{FF2B5EF4-FFF2-40B4-BE49-F238E27FC236}">
                <a16:creationId xmlns:a16="http://schemas.microsoft.com/office/drawing/2014/main" id="{BC20B300-2F94-4687-A0F9-09523226A9C2}"/>
              </a:ext>
            </a:extLst>
          </p:cNvPr>
          <p:cNvSpPr txBox="1"/>
          <p:nvPr/>
        </p:nvSpPr>
        <p:spPr>
          <a:xfrm>
            <a:off x="5272088" y="5028555"/>
            <a:ext cx="3772039" cy="784830"/>
          </a:xfrm>
          <a:prstGeom prst="rect">
            <a:avLst/>
          </a:prstGeom>
          <a:noFill/>
        </p:spPr>
        <p:txBody>
          <a:bodyPr wrap="square" rtlCol="0">
            <a:spAutoFit/>
          </a:bodyPr>
          <a:lstStyle/>
          <a:p>
            <a:r>
              <a:rPr lang="en-US" sz="900">
                <a:latin typeface="Eina 03 Regular" panose="02000000000000000000" pitchFamily="50" charset="0"/>
              </a:rPr>
              <a:t>*Source: Business School Questionnaire and Staff Compensation &amp; Demographics Survey (2017-18) n=79,783 faculty</a:t>
            </a:r>
          </a:p>
          <a:p>
            <a:r>
              <a:rPr lang="en-US" sz="900">
                <a:latin typeface="Eina 03 Regular" panose="02000000000000000000" pitchFamily="50" charset="0"/>
              </a:rPr>
              <a:t>By faculty headcount. Does not include faculty where qualification is not listed or unknown.</a:t>
            </a:r>
          </a:p>
          <a:p>
            <a:endParaRPr lang="en-US" sz="900">
              <a:latin typeface="Eina 03 Regular" panose="02000000000000000000" pitchFamily="50" charset="0"/>
            </a:endParaRPr>
          </a:p>
        </p:txBody>
      </p:sp>
    </p:spTree>
    <p:extLst>
      <p:ext uri="{BB962C8B-B14F-4D97-AF65-F5344CB8AC3E}">
        <p14:creationId xmlns:p14="http://schemas.microsoft.com/office/powerpoint/2010/main" val="3597118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AACSB: Strategy Map</a:t>
            </a:r>
          </a:p>
        </p:txBody>
      </p:sp>
      <p:pic>
        <p:nvPicPr>
          <p:cNvPr id="4" name="Picture 3" descr="A screenshot of a cell phone&#10;&#10;Description automatically generated">
            <a:extLst>
              <a:ext uri="{FF2B5EF4-FFF2-40B4-BE49-F238E27FC236}">
                <a16:creationId xmlns:a16="http://schemas.microsoft.com/office/drawing/2014/main" id="{C60DCA07-AE48-4C0A-A0C8-E8C19728DE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222745"/>
            <a:ext cx="7845136" cy="4412509"/>
          </a:xfrm>
          <a:prstGeom prst="rect">
            <a:avLst/>
          </a:prstGeom>
        </p:spPr>
      </p:pic>
    </p:spTree>
    <p:extLst>
      <p:ext uri="{BB962C8B-B14F-4D97-AF65-F5344CB8AC3E}">
        <p14:creationId xmlns:p14="http://schemas.microsoft.com/office/powerpoint/2010/main" val="4054231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FDBAF-4212-43B6-81C2-B32CC08CA5C3}"/>
              </a:ext>
            </a:extLst>
          </p:cNvPr>
          <p:cNvSpPr>
            <a:spLocks noGrp="1"/>
          </p:cNvSpPr>
          <p:nvPr>
            <p:ph type="title"/>
          </p:nvPr>
        </p:nvSpPr>
        <p:spPr>
          <a:xfrm>
            <a:off x="457200" y="857253"/>
            <a:ext cx="8229600" cy="491178"/>
          </a:xfrm>
        </p:spPr>
        <p:txBody>
          <a:bodyPr/>
          <a:lstStyle/>
          <a:p>
            <a:r>
              <a:rPr lang="en-US">
                <a:latin typeface="Eina 03 Bold" panose="02000000000000000000" pitchFamily="50" charset="0"/>
              </a:rPr>
              <a:t>Faculty Qualifications at AACSB-accredited Schools </a:t>
            </a:r>
          </a:p>
        </p:txBody>
      </p:sp>
      <p:sp>
        <p:nvSpPr>
          <p:cNvPr id="5" name="Slide Number Placeholder 4">
            <a:extLst>
              <a:ext uri="{FF2B5EF4-FFF2-40B4-BE49-F238E27FC236}">
                <a16:creationId xmlns:a16="http://schemas.microsoft.com/office/drawing/2014/main" id="{35826889-0C95-45BC-8C02-828F349A861F}"/>
              </a:ext>
            </a:extLst>
          </p:cNvPr>
          <p:cNvSpPr>
            <a:spLocks noGrp="1"/>
          </p:cNvSpPr>
          <p:nvPr>
            <p:ph type="sldNum" sz="quarter" idx="12"/>
          </p:nvPr>
        </p:nvSpPr>
        <p:spPr/>
        <p:txBody>
          <a:bodyPr/>
          <a:lstStyle/>
          <a:p>
            <a:fld id="{43851D05-810F-F24D-9D4E-8FDFEBA592E2}" type="slidenum">
              <a:rPr lang="en-US" smtClean="0">
                <a:latin typeface="Eina 03 Bold" panose="02000000000000000000" pitchFamily="50" charset="0"/>
              </a:rPr>
              <a:t>30</a:t>
            </a:fld>
            <a:endParaRPr lang="en-US">
              <a:latin typeface="Eina 03 Bold" panose="02000000000000000000" pitchFamily="50" charset="0"/>
            </a:endParaRPr>
          </a:p>
        </p:txBody>
      </p:sp>
      <p:graphicFrame>
        <p:nvGraphicFramePr>
          <p:cNvPr id="8" name="Content Placeholder 8">
            <a:extLst>
              <a:ext uri="{FF2B5EF4-FFF2-40B4-BE49-F238E27FC236}">
                <a16:creationId xmlns:a16="http://schemas.microsoft.com/office/drawing/2014/main" id="{4C757300-C691-43BD-A3F3-257D4766BA2E}"/>
              </a:ext>
            </a:extLst>
          </p:cNvPr>
          <p:cNvGraphicFramePr>
            <a:graphicFrameLocks noGrp="1"/>
          </p:cNvGraphicFramePr>
          <p:nvPr>
            <p:ph sz="half" idx="1"/>
          </p:nvPr>
        </p:nvGraphicFramePr>
        <p:xfrm>
          <a:off x="389238" y="1348432"/>
          <a:ext cx="9054413" cy="387571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5A35D4EE-3C42-4E98-BF35-9063A0C5E79B}"/>
              </a:ext>
            </a:extLst>
          </p:cNvPr>
          <p:cNvSpPr txBox="1"/>
          <p:nvPr/>
        </p:nvSpPr>
        <p:spPr>
          <a:xfrm>
            <a:off x="5272088" y="5028555"/>
            <a:ext cx="3772039" cy="784830"/>
          </a:xfrm>
          <a:prstGeom prst="rect">
            <a:avLst/>
          </a:prstGeom>
          <a:noFill/>
        </p:spPr>
        <p:txBody>
          <a:bodyPr wrap="square" rtlCol="0">
            <a:spAutoFit/>
          </a:bodyPr>
          <a:lstStyle/>
          <a:p>
            <a:r>
              <a:rPr lang="en-US" sz="900">
                <a:latin typeface="Eina 03 Regular" panose="02000000000000000000" pitchFamily="50" charset="0"/>
              </a:rPr>
              <a:t>*Source: Business School Questionnaire and Staff Compensation &amp; Demographics Survey (2017-18) n=79,783 faculty</a:t>
            </a:r>
          </a:p>
          <a:p>
            <a:r>
              <a:rPr lang="en-US" sz="900">
                <a:latin typeface="Eina 03 Regular" panose="02000000000000000000" pitchFamily="50" charset="0"/>
              </a:rPr>
              <a:t>By faculty headcount. Does not include faculty where qualification is not listed or unknown.</a:t>
            </a:r>
          </a:p>
          <a:p>
            <a:endParaRPr lang="en-US" sz="900">
              <a:latin typeface="Eina 03 Regular" panose="02000000000000000000" pitchFamily="50" charset="0"/>
            </a:endParaRPr>
          </a:p>
        </p:txBody>
      </p:sp>
    </p:spTree>
    <p:extLst>
      <p:ext uri="{BB962C8B-B14F-4D97-AF65-F5344CB8AC3E}">
        <p14:creationId xmlns:p14="http://schemas.microsoft.com/office/powerpoint/2010/main" val="3906418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33962" y="937231"/>
            <a:ext cx="7137627" cy="520963"/>
          </a:xfrm>
        </p:spPr>
        <p:txBody>
          <a:bodyPr>
            <a:normAutofit/>
          </a:bodyPr>
          <a:lstStyle/>
          <a:p>
            <a:r>
              <a:rPr lang="en-US">
                <a:latin typeface="Eina 03 Bold" panose="02000000000000000000" pitchFamily="50" charset="0"/>
              </a:rPr>
              <a:t>Enrollment Distribution (2017-18)</a:t>
            </a:r>
          </a:p>
        </p:txBody>
      </p:sp>
      <p:sp>
        <p:nvSpPr>
          <p:cNvPr id="12" name="Rectangle 11"/>
          <p:cNvSpPr/>
          <p:nvPr/>
        </p:nvSpPr>
        <p:spPr>
          <a:xfrm>
            <a:off x="5778703" y="5394089"/>
            <a:ext cx="2932811" cy="230832"/>
          </a:xfrm>
          <a:prstGeom prst="rect">
            <a:avLst/>
          </a:prstGeom>
        </p:spPr>
        <p:txBody>
          <a:bodyPr wrap="square">
            <a:spAutoFit/>
          </a:bodyPr>
          <a:lstStyle/>
          <a:p>
            <a:r>
              <a:rPr lang="en-US" sz="900">
                <a:latin typeface="Eina 03 Regular" panose="02000000000000000000" pitchFamily="50" charset="0"/>
              </a:rPr>
              <a:t>Source: Business School Questionnaire (2017-18)</a:t>
            </a:r>
          </a:p>
        </p:txBody>
      </p:sp>
      <p:graphicFrame>
        <p:nvGraphicFramePr>
          <p:cNvPr id="13" name="Chart 12">
            <a:extLst>
              <a:ext uri="{FF2B5EF4-FFF2-40B4-BE49-F238E27FC236}">
                <a16:creationId xmlns:a16="http://schemas.microsoft.com/office/drawing/2014/main" id="{00000000-0008-0000-0000-000002000000}"/>
              </a:ext>
            </a:extLst>
          </p:cNvPr>
          <p:cNvGraphicFramePr>
            <a:graphicFrameLocks/>
          </p:cNvGraphicFramePr>
          <p:nvPr/>
        </p:nvGraphicFramePr>
        <p:xfrm>
          <a:off x="2097305" y="1455480"/>
          <a:ext cx="3429000" cy="20591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00000000-0008-0000-0000-000003000000}"/>
              </a:ext>
            </a:extLst>
          </p:cNvPr>
          <p:cNvGraphicFramePr>
            <a:graphicFrameLocks/>
          </p:cNvGraphicFramePr>
          <p:nvPr/>
        </p:nvGraphicFramePr>
        <p:xfrm>
          <a:off x="2043404" y="3438779"/>
          <a:ext cx="3429000" cy="20591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00000000-0008-0000-0000-000004000000}"/>
              </a:ext>
            </a:extLst>
          </p:cNvPr>
          <p:cNvGraphicFramePr>
            <a:graphicFrameLocks/>
          </p:cNvGraphicFramePr>
          <p:nvPr/>
        </p:nvGraphicFramePr>
        <p:xfrm>
          <a:off x="4840151" y="1455479"/>
          <a:ext cx="3429000" cy="2057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a:extLst>
              <a:ext uri="{FF2B5EF4-FFF2-40B4-BE49-F238E27FC236}">
                <a16:creationId xmlns:a16="http://schemas.microsoft.com/office/drawing/2014/main" id="{00000000-0008-0000-0000-000006000000}"/>
              </a:ext>
            </a:extLst>
          </p:cNvPr>
          <p:cNvGraphicFramePr>
            <a:graphicFrameLocks/>
          </p:cNvGraphicFramePr>
          <p:nvPr/>
        </p:nvGraphicFramePr>
        <p:xfrm>
          <a:off x="4733612" y="3390416"/>
          <a:ext cx="3429000" cy="2057400"/>
        </p:xfrm>
        <a:graphic>
          <a:graphicData uri="http://schemas.openxmlformats.org/drawingml/2006/chart">
            <c:chart xmlns:c="http://schemas.openxmlformats.org/drawingml/2006/chart" xmlns:r="http://schemas.openxmlformats.org/officeDocument/2006/relationships" r:id="rId6"/>
          </a:graphicData>
        </a:graphic>
      </p:graphicFrame>
      <p:pic>
        <p:nvPicPr>
          <p:cNvPr id="6" name="Picture 5">
            <a:extLst>
              <a:ext uri="{FF2B5EF4-FFF2-40B4-BE49-F238E27FC236}">
                <a16:creationId xmlns:a16="http://schemas.microsoft.com/office/drawing/2014/main" id="{E5BFCEC7-D3D8-4D3E-A45F-531EEED6204C}"/>
              </a:ext>
            </a:extLst>
          </p:cNvPr>
          <p:cNvPicPr>
            <a:picLocks noChangeAspect="1"/>
          </p:cNvPicPr>
          <p:nvPr/>
        </p:nvPicPr>
        <p:blipFill>
          <a:blip r:embed="rId7"/>
          <a:stretch>
            <a:fillRect/>
          </a:stretch>
        </p:blipFill>
        <p:spPr>
          <a:xfrm>
            <a:off x="161918" y="2684705"/>
            <a:ext cx="2229810" cy="1411422"/>
          </a:xfrm>
          <a:prstGeom prst="rect">
            <a:avLst/>
          </a:prstGeom>
        </p:spPr>
      </p:pic>
    </p:spTree>
    <p:extLst>
      <p:ext uri="{BB962C8B-B14F-4D97-AF65-F5344CB8AC3E}">
        <p14:creationId xmlns:p14="http://schemas.microsoft.com/office/powerpoint/2010/main" val="30459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53"/>
            <a:ext cx="8229600" cy="672650"/>
          </a:xfrm>
        </p:spPr>
        <p:txBody>
          <a:bodyPr/>
          <a:lstStyle/>
          <a:p>
            <a:r>
              <a:rPr lang="en-US">
                <a:latin typeface="Eina 03 Bold" panose="02000000000000000000" pitchFamily="50" charset="0"/>
              </a:rPr>
              <a:t>Global 5-Year Enrollment Change</a:t>
            </a:r>
          </a:p>
        </p:txBody>
      </p:sp>
      <p:sp>
        <p:nvSpPr>
          <p:cNvPr id="5" name="Slide Number Placeholder 4"/>
          <p:cNvSpPr>
            <a:spLocks noGrp="1"/>
          </p:cNvSpPr>
          <p:nvPr>
            <p:ph type="sldNum" sz="quarter" idx="12"/>
          </p:nvPr>
        </p:nvSpPr>
        <p:spPr/>
        <p:txBody>
          <a:bodyPr/>
          <a:lstStyle/>
          <a:p>
            <a:pPr defTabSz="685800">
              <a:defRPr/>
            </a:pPr>
            <a:fld id="{43851D05-810F-F24D-9D4E-8FDFEBA592E2}" type="slidenum">
              <a:rPr lang="en-US" sz="600">
                <a:solidFill>
                  <a:srgbClr val="006E61"/>
                </a:solidFill>
                <a:latin typeface="Arial" panose="020B0604020202020204"/>
              </a:rPr>
              <a:pPr defTabSz="685800">
                <a:defRPr/>
              </a:pPr>
              <a:t>32</a:t>
            </a:fld>
            <a:endParaRPr lang="en-US" sz="600">
              <a:solidFill>
                <a:srgbClr val="006E61"/>
              </a:solidFill>
              <a:latin typeface="Arial" panose="020B0604020202020204"/>
            </a:endParaRPr>
          </a:p>
        </p:txBody>
      </p:sp>
      <p:graphicFrame>
        <p:nvGraphicFramePr>
          <p:cNvPr id="3" name="Table 2"/>
          <p:cNvGraphicFramePr>
            <a:graphicFrameLocks noGrp="1"/>
          </p:cNvGraphicFramePr>
          <p:nvPr/>
        </p:nvGraphicFramePr>
        <p:xfrm>
          <a:off x="4324908" y="2365999"/>
          <a:ext cx="4579736" cy="2558935"/>
        </p:xfrm>
        <a:graphic>
          <a:graphicData uri="http://schemas.openxmlformats.org/drawingml/2006/table">
            <a:tbl>
              <a:tblPr firstRow="1" bandRow="1">
                <a:tableStyleId>{BC89EF96-8CEA-46FF-86C4-4CE0E7609802}</a:tableStyleId>
              </a:tblPr>
              <a:tblGrid>
                <a:gridCol w="1144934">
                  <a:extLst>
                    <a:ext uri="{9D8B030D-6E8A-4147-A177-3AD203B41FA5}">
                      <a16:colId xmlns:a16="http://schemas.microsoft.com/office/drawing/2014/main" val="2552834926"/>
                    </a:ext>
                  </a:extLst>
                </a:gridCol>
                <a:gridCol w="1144934">
                  <a:extLst>
                    <a:ext uri="{9D8B030D-6E8A-4147-A177-3AD203B41FA5}">
                      <a16:colId xmlns:a16="http://schemas.microsoft.com/office/drawing/2014/main" val="1011821834"/>
                    </a:ext>
                  </a:extLst>
                </a:gridCol>
                <a:gridCol w="1144934">
                  <a:extLst>
                    <a:ext uri="{9D8B030D-6E8A-4147-A177-3AD203B41FA5}">
                      <a16:colId xmlns:a16="http://schemas.microsoft.com/office/drawing/2014/main" val="3962539635"/>
                    </a:ext>
                  </a:extLst>
                </a:gridCol>
                <a:gridCol w="1144934">
                  <a:extLst>
                    <a:ext uri="{9D8B030D-6E8A-4147-A177-3AD203B41FA5}">
                      <a16:colId xmlns:a16="http://schemas.microsoft.com/office/drawing/2014/main" val="971975642"/>
                    </a:ext>
                  </a:extLst>
                </a:gridCol>
              </a:tblGrid>
              <a:tr h="511787">
                <a:tc>
                  <a:txBody>
                    <a:bodyPr/>
                    <a:lstStyle/>
                    <a:p>
                      <a:pPr algn="ctr"/>
                      <a:r>
                        <a:rPr lang="en-US" sz="1100">
                          <a:solidFill>
                            <a:schemeClr val="tx1">
                              <a:lumMod val="50000"/>
                            </a:schemeClr>
                          </a:solidFill>
                          <a:latin typeface="Eina 03 Regular" panose="02000000000000000000" pitchFamily="50" charset="0"/>
                        </a:rPr>
                        <a:t>Program</a:t>
                      </a:r>
                      <a:r>
                        <a:rPr lang="en-US" sz="1100" baseline="0">
                          <a:solidFill>
                            <a:schemeClr val="tx1">
                              <a:lumMod val="50000"/>
                            </a:schemeClr>
                          </a:solidFill>
                          <a:latin typeface="Eina 03 Regular" panose="02000000000000000000" pitchFamily="50" charset="0"/>
                        </a:rPr>
                        <a:t> Level</a:t>
                      </a:r>
                      <a:endParaRPr lang="en-US" sz="1100">
                        <a:solidFill>
                          <a:schemeClr val="tx1">
                            <a:lumMod val="50000"/>
                          </a:schemeClr>
                        </a:solidFill>
                        <a:latin typeface="Eina 03 Regular" panose="02000000000000000000" pitchFamily="50" charset="0"/>
                      </a:endParaRPr>
                    </a:p>
                  </a:txBody>
                  <a:tcPr marL="68580" marR="68580" marT="34290" marB="34290" anchor="ctr"/>
                </a:tc>
                <a:tc>
                  <a:txBody>
                    <a:bodyPr/>
                    <a:lstStyle/>
                    <a:p>
                      <a:pPr algn="ctr"/>
                      <a:r>
                        <a:rPr lang="en-US" sz="1100">
                          <a:solidFill>
                            <a:schemeClr val="tx1">
                              <a:lumMod val="50000"/>
                            </a:schemeClr>
                          </a:solidFill>
                          <a:latin typeface="Eina 03 Regular" panose="02000000000000000000" pitchFamily="50" charset="0"/>
                        </a:rPr>
                        <a:t>Americas</a:t>
                      </a:r>
                    </a:p>
                  </a:txBody>
                  <a:tcPr marL="68580" marR="68580" marT="34290" marB="34290" anchor="ctr"/>
                </a:tc>
                <a:tc>
                  <a:txBody>
                    <a:bodyPr/>
                    <a:lstStyle/>
                    <a:p>
                      <a:pPr algn="ctr"/>
                      <a:r>
                        <a:rPr lang="en-US" sz="1100">
                          <a:solidFill>
                            <a:schemeClr val="tx1">
                              <a:lumMod val="50000"/>
                            </a:schemeClr>
                          </a:solidFill>
                          <a:latin typeface="Eina 03 Regular" panose="02000000000000000000" pitchFamily="50" charset="0"/>
                        </a:rPr>
                        <a:t>Asia-Pacific</a:t>
                      </a:r>
                    </a:p>
                  </a:txBody>
                  <a:tcPr marL="68580" marR="68580" marT="34290" marB="34290" anchor="ctr"/>
                </a:tc>
                <a:tc>
                  <a:txBody>
                    <a:bodyPr/>
                    <a:lstStyle/>
                    <a:p>
                      <a:pPr algn="ctr"/>
                      <a:r>
                        <a:rPr lang="en-US" sz="1100">
                          <a:solidFill>
                            <a:schemeClr val="tx1">
                              <a:lumMod val="50000"/>
                            </a:schemeClr>
                          </a:solidFill>
                          <a:latin typeface="Eina 03 Regular" panose="02000000000000000000" pitchFamily="50" charset="0"/>
                        </a:rPr>
                        <a:t>EMEA</a:t>
                      </a:r>
                    </a:p>
                  </a:txBody>
                  <a:tcPr marL="68580" marR="68580" marT="34290" marB="34290" anchor="ctr"/>
                </a:tc>
                <a:extLst>
                  <a:ext uri="{0D108BD9-81ED-4DB2-BD59-A6C34878D82A}">
                    <a16:rowId xmlns:a16="http://schemas.microsoft.com/office/drawing/2014/main" val="3751397184"/>
                  </a:ext>
                </a:extLst>
              </a:tr>
              <a:tr h="511787">
                <a:tc>
                  <a:txBody>
                    <a:bodyPr/>
                    <a:lstStyle/>
                    <a:p>
                      <a:r>
                        <a:rPr lang="en-US" sz="1100">
                          <a:solidFill>
                            <a:schemeClr val="tx1">
                              <a:lumMod val="50000"/>
                            </a:schemeClr>
                          </a:solidFill>
                          <a:latin typeface="Eina 03 Regular" panose="02000000000000000000" pitchFamily="50" charset="0"/>
                        </a:rPr>
                        <a:t>Undergraduate</a:t>
                      </a:r>
                    </a:p>
                  </a:txBody>
                  <a:tcPr marL="68580" marR="68580" marT="34290" marB="34290" anchor="ctr"/>
                </a:tc>
                <a:tc>
                  <a:txBody>
                    <a:bodyPr/>
                    <a:lstStyle/>
                    <a:p>
                      <a:pPr algn="ctr"/>
                      <a:r>
                        <a:rPr lang="en-US" sz="1100">
                          <a:solidFill>
                            <a:schemeClr val="tx1">
                              <a:lumMod val="50000"/>
                            </a:schemeClr>
                          </a:solidFill>
                          <a:latin typeface="Eina 03 Regular" panose="02000000000000000000" pitchFamily="50" charset="0"/>
                        </a:rPr>
                        <a:t>12.65%</a:t>
                      </a:r>
                    </a:p>
                  </a:txBody>
                  <a:tcPr marL="68580" marR="68580" marT="34290" marB="34290" anchor="ctr"/>
                </a:tc>
                <a:tc>
                  <a:txBody>
                    <a:bodyPr/>
                    <a:lstStyle/>
                    <a:p>
                      <a:pPr algn="ctr"/>
                      <a:r>
                        <a:rPr lang="en-US" sz="1100">
                          <a:solidFill>
                            <a:schemeClr val="tx1">
                              <a:lumMod val="50000"/>
                            </a:schemeClr>
                          </a:solidFill>
                          <a:latin typeface="Eina 03 Regular" panose="02000000000000000000" pitchFamily="50" charset="0"/>
                        </a:rPr>
                        <a:t>7.25%</a:t>
                      </a:r>
                    </a:p>
                  </a:txBody>
                  <a:tcPr marL="68580" marR="68580" marT="34290" marB="34290" anchor="ctr"/>
                </a:tc>
                <a:tc>
                  <a:txBody>
                    <a:bodyPr/>
                    <a:lstStyle/>
                    <a:p>
                      <a:pPr algn="ctr"/>
                      <a:r>
                        <a:rPr lang="en-US" sz="1100">
                          <a:solidFill>
                            <a:schemeClr val="tx1">
                              <a:lumMod val="50000"/>
                            </a:schemeClr>
                          </a:solidFill>
                          <a:latin typeface="Eina 03 Regular" panose="02000000000000000000" pitchFamily="50" charset="0"/>
                        </a:rPr>
                        <a:t>-3.19%</a:t>
                      </a:r>
                    </a:p>
                  </a:txBody>
                  <a:tcPr marL="68580" marR="68580" marT="34290" marB="34290" anchor="ctr"/>
                </a:tc>
                <a:extLst>
                  <a:ext uri="{0D108BD9-81ED-4DB2-BD59-A6C34878D82A}">
                    <a16:rowId xmlns:a16="http://schemas.microsoft.com/office/drawing/2014/main" val="3134687733"/>
                  </a:ext>
                </a:extLst>
              </a:tr>
              <a:tr h="511787">
                <a:tc>
                  <a:txBody>
                    <a:bodyPr/>
                    <a:lstStyle/>
                    <a:p>
                      <a:r>
                        <a:rPr lang="en-US" sz="1100">
                          <a:solidFill>
                            <a:schemeClr val="tx1">
                              <a:lumMod val="50000"/>
                            </a:schemeClr>
                          </a:solidFill>
                          <a:latin typeface="Eina 03 Regular" panose="02000000000000000000" pitchFamily="50" charset="0"/>
                        </a:rPr>
                        <a:t>Masters-Specialist</a:t>
                      </a:r>
                    </a:p>
                  </a:txBody>
                  <a:tcPr marL="68580" marR="68580" marT="34290" marB="34290" anchor="ctr"/>
                </a:tc>
                <a:tc>
                  <a:txBody>
                    <a:bodyPr/>
                    <a:lstStyle/>
                    <a:p>
                      <a:pPr algn="ctr"/>
                      <a:r>
                        <a:rPr lang="en-US" sz="1100">
                          <a:solidFill>
                            <a:schemeClr val="tx1">
                              <a:lumMod val="50000"/>
                            </a:schemeClr>
                          </a:solidFill>
                          <a:latin typeface="Eina 03 Regular" panose="02000000000000000000" pitchFamily="50" charset="0"/>
                        </a:rPr>
                        <a:t>26.74%</a:t>
                      </a:r>
                    </a:p>
                  </a:txBody>
                  <a:tcPr marL="68580" marR="68580" marT="34290" marB="34290" anchor="ctr"/>
                </a:tc>
                <a:tc>
                  <a:txBody>
                    <a:bodyPr/>
                    <a:lstStyle/>
                    <a:p>
                      <a:pPr algn="ctr"/>
                      <a:r>
                        <a:rPr lang="en-US" sz="1100">
                          <a:solidFill>
                            <a:schemeClr val="tx1">
                              <a:lumMod val="50000"/>
                            </a:schemeClr>
                          </a:solidFill>
                          <a:latin typeface="Eina 03 Regular" panose="02000000000000000000" pitchFamily="50" charset="0"/>
                        </a:rPr>
                        <a:t>35.38%</a:t>
                      </a:r>
                    </a:p>
                  </a:txBody>
                  <a:tcPr marL="68580" marR="68580" marT="34290" marB="34290" anchor="ctr"/>
                </a:tc>
                <a:tc>
                  <a:txBody>
                    <a:bodyPr/>
                    <a:lstStyle/>
                    <a:p>
                      <a:pPr algn="ctr"/>
                      <a:r>
                        <a:rPr lang="en-US" sz="1100">
                          <a:solidFill>
                            <a:schemeClr val="tx1">
                              <a:lumMod val="50000"/>
                            </a:schemeClr>
                          </a:solidFill>
                          <a:latin typeface="Eina 03 Regular" panose="02000000000000000000" pitchFamily="50" charset="0"/>
                        </a:rPr>
                        <a:t>2.99%</a:t>
                      </a:r>
                    </a:p>
                  </a:txBody>
                  <a:tcPr marL="68580" marR="68580" marT="34290" marB="34290" anchor="ctr"/>
                </a:tc>
                <a:extLst>
                  <a:ext uri="{0D108BD9-81ED-4DB2-BD59-A6C34878D82A}">
                    <a16:rowId xmlns:a16="http://schemas.microsoft.com/office/drawing/2014/main" val="1220544072"/>
                  </a:ext>
                </a:extLst>
              </a:tr>
              <a:tr h="511787">
                <a:tc>
                  <a:txBody>
                    <a:bodyPr/>
                    <a:lstStyle/>
                    <a:p>
                      <a:r>
                        <a:rPr lang="en-US" sz="1100">
                          <a:solidFill>
                            <a:schemeClr val="tx1">
                              <a:lumMod val="50000"/>
                            </a:schemeClr>
                          </a:solidFill>
                          <a:latin typeface="Eina 03 Regular" panose="02000000000000000000" pitchFamily="50" charset="0"/>
                        </a:rPr>
                        <a:t>Masters-Generalist</a:t>
                      </a:r>
                    </a:p>
                  </a:txBody>
                  <a:tcPr marL="68580" marR="68580" marT="34290" marB="34290" anchor="ctr"/>
                </a:tc>
                <a:tc>
                  <a:txBody>
                    <a:bodyPr/>
                    <a:lstStyle/>
                    <a:p>
                      <a:pPr algn="ctr"/>
                      <a:r>
                        <a:rPr lang="en-US" sz="1100">
                          <a:solidFill>
                            <a:schemeClr val="tx1">
                              <a:lumMod val="50000"/>
                            </a:schemeClr>
                          </a:solidFill>
                          <a:latin typeface="Eina 03 Regular" panose="02000000000000000000" pitchFamily="50" charset="0"/>
                        </a:rPr>
                        <a:t>3.96%</a:t>
                      </a:r>
                    </a:p>
                  </a:txBody>
                  <a:tcPr marL="68580" marR="68580" marT="34290" marB="34290" anchor="ctr"/>
                </a:tc>
                <a:tc>
                  <a:txBody>
                    <a:bodyPr/>
                    <a:lstStyle/>
                    <a:p>
                      <a:pPr algn="ctr"/>
                      <a:r>
                        <a:rPr lang="en-US" sz="1100">
                          <a:solidFill>
                            <a:schemeClr val="tx1">
                              <a:lumMod val="50000"/>
                            </a:schemeClr>
                          </a:solidFill>
                          <a:latin typeface="Eina 03 Regular" panose="02000000000000000000" pitchFamily="50" charset="0"/>
                        </a:rPr>
                        <a:t>11.53%</a:t>
                      </a:r>
                    </a:p>
                  </a:txBody>
                  <a:tcPr marL="68580" marR="68580" marT="34290" marB="34290" anchor="ctr"/>
                </a:tc>
                <a:tc>
                  <a:txBody>
                    <a:bodyPr/>
                    <a:lstStyle/>
                    <a:p>
                      <a:pPr algn="ctr"/>
                      <a:r>
                        <a:rPr lang="en-US" sz="1100">
                          <a:solidFill>
                            <a:schemeClr val="tx1">
                              <a:lumMod val="50000"/>
                            </a:schemeClr>
                          </a:solidFill>
                          <a:latin typeface="Eina 03 Regular" panose="02000000000000000000" pitchFamily="50" charset="0"/>
                        </a:rPr>
                        <a:t>-1.83%</a:t>
                      </a:r>
                    </a:p>
                  </a:txBody>
                  <a:tcPr marL="68580" marR="68580" marT="34290" marB="34290" anchor="ctr"/>
                </a:tc>
                <a:extLst>
                  <a:ext uri="{0D108BD9-81ED-4DB2-BD59-A6C34878D82A}">
                    <a16:rowId xmlns:a16="http://schemas.microsoft.com/office/drawing/2014/main" val="2663532165"/>
                  </a:ext>
                </a:extLst>
              </a:tr>
              <a:tr h="511787">
                <a:tc>
                  <a:txBody>
                    <a:bodyPr/>
                    <a:lstStyle/>
                    <a:p>
                      <a:r>
                        <a:rPr lang="en-US" sz="1100">
                          <a:solidFill>
                            <a:schemeClr val="tx1">
                              <a:lumMod val="50000"/>
                            </a:schemeClr>
                          </a:solidFill>
                          <a:latin typeface="Eina 03 Regular" panose="02000000000000000000" pitchFamily="50" charset="0"/>
                        </a:rPr>
                        <a:t>Doctoral</a:t>
                      </a:r>
                    </a:p>
                  </a:txBody>
                  <a:tcPr marL="68580" marR="68580" marT="34290" marB="34290" anchor="ctr"/>
                </a:tc>
                <a:tc>
                  <a:txBody>
                    <a:bodyPr/>
                    <a:lstStyle/>
                    <a:p>
                      <a:pPr algn="ctr"/>
                      <a:r>
                        <a:rPr lang="en-US" sz="1100">
                          <a:solidFill>
                            <a:schemeClr val="tx1">
                              <a:lumMod val="50000"/>
                            </a:schemeClr>
                          </a:solidFill>
                          <a:latin typeface="Eina 03 Regular" panose="02000000000000000000" pitchFamily="50" charset="0"/>
                        </a:rPr>
                        <a:t>6.23%</a:t>
                      </a:r>
                    </a:p>
                  </a:txBody>
                  <a:tcPr marL="68580" marR="68580" marT="34290" marB="34290" anchor="ctr"/>
                </a:tc>
                <a:tc>
                  <a:txBody>
                    <a:bodyPr/>
                    <a:lstStyle/>
                    <a:p>
                      <a:pPr algn="ctr"/>
                      <a:r>
                        <a:rPr lang="en-US" sz="1100">
                          <a:solidFill>
                            <a:schemeClr val="tx1">
                              <a:lumMod val="50000"/>
                            </a:schemeClr>
                          </a:solidFill>
                          <a:latin typeface="Eina 03 Regular" panose="02000000000000000000" pitchFamily="50" charset="0"/>
                        </a:rPr>
                        <a:t>19.51%</a:t>
                      </a:r>
                    </a:p>
                  </a:txBody>
                  <a:tcPr marL="68580" marR="68580" marT="34290" marB="34290" anchor="ctr"/>
                </a:tc>
                <a:tc>
                  <a:txBody>
                    <a:bodyPr/>
                    <a:lstStyle/>
                    <a:p>
                      <a:pPr algn="ctr"/>
                      <a:r>
                        <a:rPr lang="en-US" sz="1100">
                          <a:solidFill>
                            <a:schemeClr val="tx1">
                              <a:lumMod val="50000"/>
                            </a:schemeClr>
                          </a:solidFill>
                          <a:latin typeface="Eina 03 Regular" panose="02000000000000000000" pitchFamily="50" charset="0"/>
                        </a:rPr>
                        <a:t>-1.1%</a:t>
                      </a:r>
                    </a:p>
                  </a:txBody>
                  <a:tcPr marL="68580" marR="68580" marT="34290" marB="34290" anchor="ctr"/>
                </a:tc>
                <a:extLst>
                  <a:ext uri="{0D108BD9-81ED-4DB2-BD59-A6C34878D82A}">
                    <a16:rowId xmlns:a16="http://schemas.microsoft.com/office/drawing/2014/main" val="3476764104"/>
                  </a:ext>
                </a:extLst>
              </a:tr>
            </a:tbl>
          </a:graphicData>
        </a:graphic>
      </p:graphicFrame>
      <p:sp>
        <p:nvSpPr>
          <p:cNvPr id="4" name="TextBox 3"/>
          <p:cNvSpPr txBox="1"/>
          <p:nvPr/>
        </p:nvSpPr>
        <p:spPr>
          <a:xfrm>
            <a:off x="4406937" y="1673501"/>
            <a:ext cx="3573542" cy="1038746"/>
          </a:xfrm>
          <a:prstGeom prst="rect">
            <a:avLst/>
          </a:prstGeom>
          <a:noFill/>
        </p:spPr>
        <p:txBody>
          <a:bodyPr wrap="none" rtlCol="0">
            <a:spAutoFit/>
          </a:bodyPr>
          <a:lstStyle/>
          <a:p>
            <a:r>
              <a:rPr lang="en-US" sz="1350"/>
              <a:t>5-Year Enrollment Change By Region, Level</a:t>
            </a:r>
            <a:br>
              <a:rPr lang="en-US" sz="1350"/>
            </a:br>
            <a:r>
              <a:rPr lang="en-US" sz="1050">
                <a:latin typeface="Eina 03 Regular" panose="02000000000000000000" pitchFamily="50" charset="0"/>
              </a:rPr>
              <a:t>*Based on ’13-14 to ’17-18 controlled set </a:t>
            </a:r>
            <a:br>
              <a:rPr lang="en-US" sz="1050">
                <a:latin typeface="Eina 03 Regular" panose="02000000000000000000" pitchFamily="50" charset="0"/>
              </a:rPr>
            </a:br>
            <a:r>
              <a:rPr lang="en-US" sz="1050">
                <a:latin typeface="Eina 03 Regular" panose="02000000000000000000" pitchFamily="50" charset="0"/>
              </a:rPr>
              <a:t>of AACSB-accredited schools</a:t>
            </a:r>
          </a:p>
          <a:p>
            <a:endParaRPr lang="en-US" sz="1350">
              <a:latin typeface="Eina 03 Regular" panose="02000000000000000000" pitchFamily="50" charset="0"/>
            </a:endParaRPr>
          </a:p>
          <a:p>
            <a:endParaRPr lang="en-US" sz="1350"/>
          </a:p>
        </p:txBody>
      </p:sp>
      <p:graphicFrame>
        <p:nvGraphicFramePr>
          <p:cNvPr id="10" name="Chart 9">
            <a:extLst>
              <a:ext uri="{FF2B5EF4-FFF2-40B4-BE49-F238E27FC236}">
                <a16:creationId xmlns:a16="http://schemas.microsoft.com/office/drawing/2014/main" id="{37F600BC-D271-4FA7-9DD4-07604D025C33}"/>
              </a:ext>
            </a:extLst>
          </p:cNvPr>
          <p:cNvGraphicFramePr/>
          <p:nvPr/>
        </p:nvGraphicFramePr>
        <p:xfrm>
          <a:off x="239358" y="2241765"/>
          <a:ext cx="4081182" cy="283436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1125879E-9011-4C21-802A-E6773D42A0F7}"/>
              </a:ext>
            </a:extLst>
          </p:cNvPr>
          <p:cNvSpPr txBox="1"/>
          <p:nvPr/>
        </p:nvSpPr>
        <p:spPr>
          <a:xfrm>
            <a:off x="239358" y="1698006"/>
            <a:ext cx="2503570" cy="623248"/>
          </a:xfrm>
          <a:prstGeom prst="rect">
            <a:avLst/>
          </a:prstGeom>
          <a:noFill/>
        </p:spPr>
        <p:txBody>
          <a:bodyPr wrap="none" rtlCol="0">
            <a:spAutoFit/>
          </a:bodyPr>
          <a:lstStyle/>
          <a:p>
            <a:r>
              <a:rPr lang="en-US" sz="1350">
                <a:latin typeface="Eina 03 Regular" panose="02000000000000000000" pitchFamily="50" charset="0"/>
              </a:rPr>
              <a:t>Global 5-Year Enrollment Change</a:t>
            </a:r>
          </a:p>
          <a:p>
            <a:r>
              <a:rPr lang="en-US" sz="1050">
                <a:latin typeface="Eina 03 Regular" panose="02000000000000000000" pitchFamily="50" charset="0"/>
              </a:rPr>
              <a:t>*Based on ’13-14 to ’17-18 controlled set </a:t>
            </a:r>
            <a:br>
              <a:rPr lang="en-US" sz="1050">
                <a:latin typeface="Eina 03 Regular" panose="02000000000000000000" pitchFamily="50" charset="0"/>
              </a:rPr>
            </a:br>
            <a:r>
              <a:rPr lang="en-US" sz="1050">
                <a:latin typeface="Eina 03 Regular" panose="02000000000000000000" pitchFamily="50" charset="0"/>
              </a:rPr>
              <a:t>of AACSB-accredited schools</a:t>
            </a:r>
          </a:p>
        </p:txBody>
      </p:sp>
      <p:sp>
        <p:nvSpPr>
          <p:cNvPr id="9" name="Rectangle 8">
            <a:extLst>
              <a:ext uri="{FF2B5EF4-FFF2-40B4-BE49-F238E27FC236}">
                <a16:creationId xmlns:a16="http://schemas.microsoft.com/office/drawing/2014/main" id="{110C71E2-07A8-46BD-8EB9-53B132F6A16D}"/>
              </a:ext>
            </a:extLst>
          </p:cNvPr>
          <p:cNvSpPr/>
          <p:nvPr/>
        </p:nvSpPr>
        <p:spPr>
          <a:xfrm>
            <a:off x="5267486" y="5342633"/>
            <a:ext cx="3343308" cy="230832"/>
          </a:xfrm>
          <a:prstGeom prst="rect">
            <a:avLst/>
          </a:prstGeom>
        </p:spPr>
        <p:txBody>
          <a:bodyPr wrap="square">
            <a:spAutoFit/>
          </a:bodyPr>
          <a:lstStyle/>
          <a:p>
            <a:r>
              <a:rPr lang="en-US" sz="900">
                <a:latin typeface="Eina 03 Regular" panose="02000000000000000000" pitchFamily="50" charset="0"/>
              </a:rPr>
              <a:t>Source: Business School Questionnaire (2013-14, 2017-18)</a:t>
            </a:r>
          </a:p>
        </p:txBody>
      </p:sp>
    </p:spTree>
    <p:extLst>
      <p:ext uri="{BB962C8B-B14F-4D97-AF65-F5344CB8AC3E}">
        <p14:creationId xmlns:p14="http://schemas.microsoft.com/office/powerpoint/2010/main" val="3815529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exagon 17">
            <a:extLst>
              <a:ext uri="{FF2B5EF4-FFF2-40B4-BE49-F238E27FC236}">
                <a16:creationId xmlns:a16="http://schemas.microsoft.com/office/drawing/2014/main" id="{58255305-0A86-4CB9-87A4-2B78C8284FC5}"/>
              </a:ext>
            </a:extLst>
          </p:cNvPr>
          <p:cNvSpPr/>
          <p:nvPr/>
        </p:nvSpPr>
        <p:spPr>
          <a:xfrm rot="20686503">
            <a:off x="4865481" y="2713399"/>
            <a:ext cx="985991" cy="974970"/>
          </a:xfrm>
          <a:prstGeom prst="hexagon">
            <a:avLst/>
          </a:prstGeom>
          <a:noFill/>
          <a:ln w="73025" cmpd="sng">
            <a:solidFill>
              <a:schemeClr val="bg1">
                <a:lumMod val="85000"/>
              </a:schemeClr>
            </a:solidFill>
            <a:prstDash val="soli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Hexagon 16">
            <a:extLst>
              <a:ext uri="{FF2B5EF4-FFF2-40B4-BE49-F238E27FC236}">
                <a16:creationId xmlns:a16="http://schemas.microsoft.com/office/drawing/2014/main" id="{46290B0F-8463-438A-93F5-CABE8D2DD24D}"/>
              </a:ext>
            </a:extLst>
          </p:cNvPr>
          <p:cNvSpPr/>
          <p:nvPr/>
        </p:nvSpPr>
        <p:spPr>
          <a:xfrm rot="20686503">
            <a:off x="4428329" y="3389258"/>
            <a:ext cx="985991" cy="849366"/>
          </a:xfrm>
          <a:prstGeom prst="hexagon">
            <a:avLst/>
          </a:prstGeom>
          <a:noFill/>
          <a:ln w="73025" cmpd="sng">
            <a:solidFill>
              <a:schemeClr val="tx1">
                <a:lumMod val="20000"/>
                <a:lumOff val="80000"/>
              </a:schemeClr>
            </a:solidFill>
            <a:prstDash val="solid"/>
          </a:ln>
          <a:effectLst>
            <a:outerShdw blurRad="76200" dist="38100" dir="2700000" algn="tl" rotWithShape="0">
              <a:srgbClr val="0B4772">
                <a:alpha val="35000"/>
              </a:srgb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Hexagon 15">
            <a:extLst>
              <a:ext uri="{FF2B5EF4-FFF2-40B4-BE49-F238E27FC236}">
                <a16:creationId xmlns:a16="http://schemas.microsoft.com/office/drawing/2014/main" id="{45A60394-B005-4C2D-B9BC-0BD3BAC1CE61}"/>
              </a:ext>
            </a:extLst>
          </p:cNvPr>
          <p:cNvSpPr/>
          <p:nvPr/>
        </p:nvSpPr>
        <p:spPr>
          <a:xfrm rot="20686503">
            <a:off x="5208389" y="3942909"/>
            <a:ext cx="1392306" cy="1200265"/>
          </a:xfrm>
          <a:prstGeom prst="hexagon">
            <a:avLst/>
          </a:prstGeom>
          <a:noFill/>
          <a:ln w="158750" cmpd="sng">
            <a:solidFill>
              <a:schemeClr val="tx1">
                <a:lumMod val="20000"/>
                <a:lumOff val="80000"/>
              </a:schemeClr>
            </a:solidFill>
            <a:prstDash val="solid"/>
          </a:ln>
          <a:effectLst>
            <a:outerShdw blurRad="76200" dist="38100" dir="2700000" algn="tl" rotWithShape="0">
              <a:srgbClr val="0B4772">
                <a:alpha val="35000"/>
              </a:srgb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Hexagon 14">
            <a:extLst>
              <a:ext uri="{FF2B5EF4-FFF2-40B4-BE49-F238E27FC236}">
                <a16:creationId xmlns:a16="http://schemas.microsoft.com/office/drawing/2014/main" id="{D2969312-9125-46DD-902C-8691EC536429}"/>
              </a:ext>
            </a:extLst>
          </p:cNvPr>
          <p:cNvSpPr/>
          <p:nvPr/>
        </p:nvSpPr>
        <p:spPr>
          <a:xfrm rot="20686503">
            <a:off x="3175285" y="3295269"/>
            <a:ext cx="1392306" cy="1200265"/>
          </a:xfrm>
          <a:prstGeom prst="hexagon">
            <a:avLst/>
          </a:prstGeom>
          <a:noFill/>
          <a:ln w="158750" cmpd="sng">
            <a:solidFill>
              <a:schemeClr val="tx1">
                <a:lumMod val="20000"/>
                <a:lumOff val="80000"/>
              </a:schemeClr>
            </a:solidFill>
            <a:prstDash val="solid"/>
          </a:ln>
          <a:effectLst>
            <a:outerShdw blurRad="76200" dist="38100" dir="2700000" algn="tl" rotWithShape="0">
              <a:srgbClr val="0B4772">
                <a:alpha val="35000"/>
              </a:srgb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Hexagon 13">
            <a:extLst>
              <a:ext uri="{FF2B5EF4-FFF2-40B4-BE49-F238E27FC236}">
                <a16:creationId xmlns:a16="http://schemas.microsoft.com/office/drawing/2014/main" id="{B4A7237F-50C4-44C8-A842-AD32DA1B39EA}"/>
              </a:ext>
            </a:extLst>
          </p:cNvPr>
          <p:cNvSpPr/>
          <p:nvPr/>
        </p:nvSpPr>
        <p:spPr>
          <a:xfrm rot="20686503">
            <a:off x="3753639" y="2396434"/>
            <a:ext cx="985991" cy="856970"/>
          </a:xfrm>
          <a:prstGeom prst="hexagon">
            <a:avLst/>
          </a:prstGeom>
          <a:noFill/>
          <a:ln w="73025" cmpd="sng">
            <a:solidFill>
              <a:schemeClr val="tx1">
                <a:lumMod val="20000"/>
                <a:lumOff val="80000"/>
              </a:schemeClr>
            </a:solidFill>
            <a:prstDash val="solid"/>
          </a:ln>
          <a:effectLst>
            <a:outerShdw blurRad="76200" dist="38100" dir="2700000" algn="tl" rotWithShape="0">
              <a:srgbClr val="0B4772">
                <a:alpha val="35000"/>
              </a:srgb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Hexagon 11">
            <a:extLst>
              <a:ext uri="{FF2B5EF4-FFF2-40B4-BE49-F238E27FC236}">
                <a16:creationId xmlns:a16="http://schemas.microsoft.com/office/drawing/2014/main" id="{A21CE152-8D7F-4287-874A-8B07A69719E7}"/>
              </a:ext>
            </a:extLst>
          </p:cNvPr>
          <p:cNvSpPr/>
          <p:nvPr/>
        </p:nvSpPr>
        <p:spPr>
          <a:xfrm rot="20686503">
            <a:off x="6366142" y="3017188"/>
            <a:ext cx="985991" cy="856970"/>
          </a:xfrm>
          <a:prstGeom prst="hexagon">
            <a:avLst/>
          </a:prstGeom>
          <a:noFill/>
          <a:ln w="158750" cmpd="sng">
            <a:solidFill>
              <a:schemeClr val="tx1">
                <a:lumMod val="20000"/>
                <a:lumOff val="80000"/>
              </a:schemeClr>
            </a:solidFill>
            <a:prstDash val="solid"/>
          </a:ln>
          <a:effectLst>
            <a:outerShdw blurRad="76200" dist="38100" dir="2700000" algn="tl" rotWithShape="0">
              <a:srgbClr val="0B4772">
                <a:alpha val="35000"/>
              </a:srgb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Hexagon 10">
            <a:extLst>
              <a:ext uri="{FF2B5EF4-FFF2-40B4-BE49-F238E27FC236}">
                <a16:creationId xmlns:a16="http://schemas.microsoft.com/office/drawing/2014/main" id="{FEEFACB2-6972-47DA-A4C2-13AA84BB93BE}"/>
              </a:ext>
            </a:extLst>
          </p:cNvPr>
          <p:cNvSpPr/>
          <p:nvPr/>
        </p:nvSpPr>
        <p:spPr>
          <a:xfrm rot="20686503">
            <a:off x="2241235" y="2780635"/>
            <a:ext cx="1392306" cy="1200265"/>
          </a:xfrm>
          <a:prstGeom prst="hexagon">
            <a:avLst/>
          </a:prstGeom>
          <a:noFill/>
          <a:ln w="158750" cmpd="sng">
            <a:solidFill>
              <a:schemeClr val="tx1">
                <a:lumMod val="20000"/>
                <a:lumOff val="80000"/>
              </a:schemeClr>
            </a:solidFill>
            <a:prstDash val="solid"/>
          </a:ln>
          <a:effectLst>
            <a:outerShdw blurRad="76200" dist="38100" dir="2700000" algn="tl" rotWithShape="0">
              <a:srgbClr val="0B4772">
                <a:alpha val="35000"/>
              </a:srgb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BD71C281-C991-49A5-9CBD-2675EC15289A}"/>
              </a:ext>
            </a:extLst>
          </p:cNvPr>
          <p:cNvSpPr/>
          <p:nvPr/>
        </p:nvSpPr>
        <p:spPr>
          <a:xfrm>
            <a:off x="379466" y="4921681"/>
            <a:ext cx="4364913"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75787B"/>
                </a:solidFill>
                <a:effectLst/>
                <a:uLnTx/>
                <a:uFillTx/>
                <a:latin typeface="Eina 03 Bold" panose="02000000000000000000" pitchFamily="50" charset="0"/>
                <a:ea typeface="+mn-ea"/>
                <a:cs typeface="+mn-cs"/>
              </a:rPr>
              <a:t>A</a:t>
            </a:r>
            <a:r>
              <a:rPr kumimoji="0" lang="en-US" sz="3000" b="0" i="0" u="none" strike="noStrike" kern="1200" cap="none" spc="0" normalizeH="0" baseline="0" noProof="0">
                <a:ln>
                  <a:noFill/>
                </a:ln>
                <a:solidFill>
                  <a:srgbClr val="006E62"/>
                </a:solidFill>
                <a:effectLst/>
                <a:uLnTx/>
                <a:uFillTx/>
                <a:latin typeface="Eina 03 Bold" panose="02000000000000000000" pitchFamily="50" charset="0"/>
                <a:ea typeface="+mn-ea"/>
                <a:cs typeface="+mn-cs"/>
              </a:rPr>
              <a:t> COLLECTIVE VISION </a:t>
            </a:r>
            <a:br>
              <a:rPr kumimoji="0" lang="en-US" sz="3000" b="0" i="0" u="none" strike="noStrike" kern="1200" cap="none" spc="0" normalizeH="0" baseline="0" noProof="0">
                <a:ln>
                  <a:noFill/>
                </a:ln>
                <a:solidFill>
                  <a:srgbClr val="006E62"/>
                </a:solidFill>
                <a:effectLst/>
                <a:uLnTx/>
                <a:uFillTx/>
                <a:latin typeface="Eina 03 Bold" panose="02000000000000000000" pitchFamily="50" charset="0"/>
                <a:ea typeface="+mn-ea"/>
                <a:cs typeface="+mn-cs"/>
              </a:rPr>
            </a:br>
            <a:r>
              <a:rPr kumimoji="0" lang="en-US" sz="3000" b="0" i="0" u="none" strike="noStrike" kern="1200" cap="none" spc="0" normalizeH="0" baseline="0" noProof="0">
                <a:ln>
                  <a:noFill/>
                </a:ln>
                <a:solidFill>
                  <a:srgbClr val="75787B"/>
                </a:solidFill>
                <a:effectLst/>
                <a:uLnTx/>
                <a:uFillTx/>
                <a:latin typeface="Eina 03 Bold" panose="02000000000000000000" pitchFamily="50" charset="0"/>
                <a:ea typeface="+mn-ea"/>
                <a:cs typeface="+mn-cs"/>
              </a:rPr>
              <a:t>FOR BUSINESS EDUCATION</a:t>
            </a:r>
          </a:p>
        </p:txBody>
      </p:sp>
      <p:sp>
        <p:nvSpPr>
          <p:cNvPr id="6" name="Hexagon 5">
            <a:extLst>
              <a:ext uri="{FF2B5EF4-FFF2-40B4-BE49-F238E27FC236}">
                <a16:creationId xmlns:a16="http://schemas.microsoft.com/office/drawing/2014/main" id="{B5BE5C49-D7E5-415F-9C63-15D5249E34A2}"/>
              </a:ext>
            </a:extLst>
          </p:cNvPr>
          <p:cNvSpPr/>
          <p:nvPr/>
        </p:nvSpPr>
        <p:spPr>
          <a:xfrm rot="20686503">
            <a:off x="2083740" y="2010414"/>
            <a:ext cx="1392306" cy="1200265"/>
          </a:xfrm>
          <a:prstGeom prst="hexagon">
            <a:avLst/>
          </a:prstGeom>
          <a:solidFill>
            <a:srgbClr val="A5D400"/>
          </a:solidFill>
          <a:ln w="38100" cmpd="sng">
            <a:solidFill>
              <a:srgbClr val="FFFFFF"/>
            </a:solidFill>
          </a:ln>
          <a:effectLst>
            <a:outerShdw blurRad="76200" dist="38100" dir="2700000" algn="tl" rotWithShape="0">
              <a:srgbClr val="0B4772">
                <a:alpha val="35000"/>
              </a:srgb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FFFFFF"/>
                </a:solidFill>
                <a:effectLst/>
                <a:uLnTx/>
                <a:uFillTx/>
                <a:latin typeface="Arial" panose="020B0604020202020204"/>
                <a:ea typeface="+mn-ea"/>
                <a:cs typeface="+mn-cs"/>
              </a:rPr>
              <a:t>Catalysts for Innovation</a:t>
            </a:r>
          </a:p>
        </p:txBody>
      </p:sp>
      <p:sp>
        <p:nvSpPr>
          <p:cNvPr id="7" name="Hexagon 6">
            <a:extLst>
              <a:ext uri="{FF2B5EF4-FFF2-40B4-BE49-F238E27FC236}">
                <a16:creationId xmlns:a16="http://schemas.microsoft.com/office/drawing/2014/main" id="{2C94381A-EA84-46B1-8D5C-B0C75BD01078}"/>
              </a:ext>
            </a:extLst>
          </p:cNvPr>
          <p:cNvSpPr/>
          <p:nvPr/>
        </p:nvSpPr>
        <p:spPr>
          <a:xfrm rot="20701997">
            <a:off x="5419176" y="2459022"/>
            <a:ext cx="1392306" cy="1200265"/>
          </a:xfrm>
          <a:prstGeom prst="hexagon">
            <a:avLst/>
          </a:prstGeom>
          <a:solidFill>
            <a:srgbClr val="3FBFAD"/>
          </a:solidFill>
          <a:ln w="38100" cmpd="sng">
            <a:solidFill>
              <a:srgbClr val="FFFFFF"/>
            </a:solidFill>
          </a:ln>
          <a:effectLst>
            <a:outerShdw blurRad="76200" dist="38100" dir="2700000" algn="tl" rotWithShape="0">
              <a:srgbClr val="0B4772">
                <a:alpha val="35000"/>
              </a:srgb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FFFFFF"/>
                </a:solidFill>
                <a:effectLst/>
                <a:uLnTx/>
                <a:uFillTx/>
                <a:latin typeface="Arial" panose="020B0604020202020204"/>
                <a:ea typeface="+mn-ea"/>
                <a:cs typeface="+mn-cs"/>
              </a:rPr>
              <a:t>Enablers of Global Prosperity</a:t>
            </a:r>
          </a:p>
        </p:txBody>
      </p:sp>
      <p:sp>
        <p:nvSpPr>
          <p:cNvPr id="8" name="Hexagon 7">
            <a:extLst>
              <a:ext uri="{FF2B5EF4-FFF2-40B4-BE49-F238E27FC236}">
                <a16:creationId xmlns:a16="http://schemas.microsoft.com/office/drawing/2014/main" id="{A6CF216C-27A7-43C9-8686-1572C44E4E18}"/>
              </a:ext>
            </a:extLst>
          </p:cNvPr>
          <p:cNvSpPr/>
          <p:nvPr/>
        </p:nvSpPr>
        <p:spPr>
          <a:xfrm rot="20754786">
            <a:off x="4475766" y="3597066"/>
            <a:ext cx="1392306" cy="1200265"/>
          </a:xfrm>
          <a:prstGeom prst="hexagon">
            <a:avLst/>
          </a:prstGeom>
          <a:solidFill>
            <a:srgbClr val="00ACE2"/>
          </a:solidFill>
          <a:ln w="38100" cmpd="sng">
            <a:solidFill>
              <a:srgbClr val="FFFFFF"/>
            </a:solidFill>
          </a:ln>
          <a:effectLst>
            <a:outerShdw blurRad="76200" dist="38100" dir="2700000" algn="tl" rotWithShape="0">
              <a:srgbClr val="0B4772">
                <a:alpha val="35000"/>
              </a:srgb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FFFFFF"/>
                </a:solidFill>
                <a:effectLst/>
                <a:uLnTx/>
                <a:uFillTx/>
                <a:latin typeface="Arial" panose="020B0604020202020204"/>
                <a:ea typeface="+mn-ea"/>
                <a:cs typeface="+mn-cs"/>
              </a:rPr>
              <a:t>Leaders on</a:t>
            </a:r>
            <a:br>
              <a:rPr kumimoji="0" lang="en-US" sz="1350" b="0" i="0" u="none" strike="noStrike" kern="1200" cap="none" spc="0" normalizeH="0" baseline="0" noProof="0">
                <a:ln>
                  <a:noFill/>
                </a:ln>
                <a:solidFill>
                  <a:srgbClr val="FFFFFF"/>
                </a:solidFill>
                <a:effectLst/>
                <a:uLnTx/>
                <a:uFillTx/>
                <a:latin typeface="Arial" panose="020B0604020202020204"/>
                <a:ea typeface="+mn-ea"/>
                <a:cs typeface="+mn-cs"/>
              </a:rPr>
            </a:br>
            <a:r>
              <a:rPr kumimoji="0" lang="en-US" sz="1350" b="0" i="0" u="none" strike="noStrike" kern="1200" cap="none" spc="0" normalizeH="0" baseline="0" noProof="0">
                <a:ln>
                  <a:noFill/>
                </a:ln>
                <a:solidFill>
                  <a:srgbClr val="FFFFFF"/>
                </a:solidFill>
                <a:effectLst/>
                <a:uLnTx/>
                <a:uFillTx/>
                <a:latin typeface="Arial" panose="020B0604020202020204"/>
                <a:ea typeface="+mn-ea"/>
                <a:cs typeface="+mn-cs"/>
              </a:rPr>
              <a:t> Leadership</a:t>
            </a:r>
          </a:p>
        </p:txBody>
      </p:sp>
      <p:sp>
        <p:nvSpPr>
          <p:cNvPr id="9" name="Hexagon 8">
            <a:extLst>
              <a:ext uri="{FF2B5EF4-FFF2-40B4-BE49-F238E27FC236}">
                <a16:creationId xmlns:a16="http://schemas.microsoft.com/office/drawing/2014/main" id="{FA3EFBAA-FEFD-4EC0-89EE-AEBB22456573}"/>
              </a:ext>
            </a:extLst>
          </p:cNvPr>
          <p:cNvSpPr/>
          <p:nvPr/>
        </p:nvSpPr>
        <p:spPr>
          <a:xfrm rot="20653939">
            <a:off x="2919319" y="3148974"/>
            <a:ext cx="1392306" cy="1200265"/>
          </a:xfrm>
          <a:prstGeom prst="hexagon">
            <a:avLst/>
          </a:prstGeom>
          <a:solidFill>
            <a:srgbClr val="E75300"/>
          </a:solidFill>
          <a:ln w="38100" cmpd="sng">
            <a:solidFill>
              <a:srgbClr val="FFFFFF"/>
            </a:solidFill>
          </a:ln>
          <a:effectLst>
            <a:outerShdw blurRad="76200" dist="38100" dir="2700000" algn="tl" rotWithShape="0">
              <a:srgbClr val="0B4772">
                <a:alpha val="35000"/>
              </a:srgb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FFFFFF"/>
                </a:solidFill>
                <a:effectLst/>
                <a:uLnTx/>
                <a:uFillTx/>
                <a:latin typeface="Arial" panose="020B0604020202020204"/>
                <a:ea typeface="+mn-ea"/>
                <a:cs typeface="+mn-cs"/>
              </a:rPr>
              <a:t>Co-Creators of </a:t>
            </a:r>
            <a:br>
              <a:rPr kumimoji="0" lang="en-US" sz="1350" b="0" i="0" u="none" strike="noStrike" kern="1200" cap="none" spc="0" normalizeH="0" baseline="0" noProof="0">
                <a:ln>
                  <a:noFill/>
                </a:ln>
                <a:solidFill>
                  <a:srgbClr val="FFFFFF"/>
                </a:solidFill>
                <a:effectLst/>
                <a:uLnTx/>
                <a:uFillTx/>
                <a:latin typeface="Arial" panose="020B0604020202020204"/>
                <a:ea typeface="+mn-ea"/>
                <a:cs typeface="+mn-cs"/>
              </a:rPr>
            </a:br>
            <a:r>
              <a:rPr kumimoji="0" lang="en-US" sz="1350" b="0" i="0" u="none" strike="noStrike" kern="1200" cap="none" spc="0" normalizeH="0" baseline="0" noProof="0">
                <a:ln>
                  <a:noFill/>
                </a:ln>
                <a:solidFill>
                  <a:srgbClr val="FFFFFF"/>
                </a:solidFill>
                <a:effectLst/>
                <a:uLnTx/>
                <a:uFillTx/>
                <a:latin typeface="Arial" panose="020B0604020202020204"/>
                <a:ea typeface="+mn-ea"/>
                <a:cs typeface="+mn-cs"/>
              </a:rPr>
              <a:t>Knowledge</a:t>
            </a:r>
          </a:p>
        </p:txBody>
      </p:sp>
      <p:sp>
        <p:nvSpPr>
          <p:cNvPr id="10" name="Hexagon 9">
            <a:extLst>
              <a:ext uri="{FF2B5EF4-FFF2-40B4-BE49-F238E27FC236}">
                <a16:creationId xmlns:a16="http://schemas.microsoft.com/office/drawing/2014/main" id="{5515849F-8AF7-4908-90A8-804F2AFFFB93}"/>
              </a:ext>
            </a:extLst>
          </p:cNvPr>
          <p:cNvSpPr/>
          <p:nvPr/>
        </p:nvSpPr>
        <p:spPr>
          <a:xfrm rot="20659047">
            <a:off x="3903014" y="2062902"/>
            <a:ext cx="1392306" cy="1200265"/>
          </a:xfrm>
          <a:prstGeom prst="hexagon">
            <a:avLst/>
          </a:prstGeom>
          <a:solidFill>
            <a:schemeClr val="bg1">
              <a:lumMod val="65000"/>
            </a:schemeClr>
          </a:solidFill>
          <a:ln w="38100" cmpd="sng">
            <a:solidFill>
              <a:srgbClr val="FFFFFF"/>
            </a:solidFill>
          </a:ln>
          <a:effectLst>
            <a:outerShdw blurRad="76200" dist="38100" dir="2700000" algn="tl" rotWithShape="0">
              <a:srgbClr val="0B4772">
                <a:alpha val="35000"/>
              </a:srgb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FFFFFF"/>
                </a:solidFill>
                <a:effectLst/>
                <a:uLnTx/>
                <a:uFillTx/>
                <a:latin typeface="Arial" panose="020B0604020202020204"/>
                <a:ea typeface="+mn-ea"/>
                <a:cs typeface="+mn-cs"/>
              </a:rPr>
              <a:t>Hubs of Lifelong Learning</a:t>
            </a:r>
          </a:p>
        </p:txBody>
      </p:sp>
      <p:sp>
        <p:nvSpPr>
          <p:cNvPr id="19" name="Title 9">
            <a:extLst>
              <a:ext uri="{FF2B5EF4-FFF2-40B4-BE49-F238E27FC236}">
                <a16:creationId xmlns:a16="http://schemas.microsoft.com/office/drawing/2014/main" id="{70A842D8-D21D-4E62-8F5E-845AD5B29B4B}"/>
              </a:ext>
            </a:extLst>
          </p:cNvPr>
          <p:cNvSpPr txBox="1">
            <a:spLocks/>
          </p:cNvSpPr>
          <p:nvPr/>
        </p:nvSpPr>
        <p:spPr>
          <a:xfrm>
            <a:off x="457200" y="1179041"/>
            <a:ext cx="8229600" cy="456938"/>
          </a:xfrm>
          <a:prstGeom prst="rect">
            <a:avLst/>
          </a:prstGeom>
        </p:spPr>
        <p:txBody>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50" b="1" i="0" u="none" strike="noStrike" kern="1200" cap="none" spc="0" normalizeH="0" baseline="0" noProof="0">
                <a:ln>
                  <a:noFill/>
                </a:ln>
                <a:solidFill>
                  <a:srgbClr val="006E61"/>
                </a:solidFill>
                <a:effectLst/>
                <a:uLnTx/>
                <a:uFillTx/>
                <a:latin typeface="Eina 03 Bold" panose="02000000000000000000" pitchFamily="50" charset="0"/>
                <a:ea typeface="+mj-ea"/>
                <a:cs typeface="+mj-cs"/>
              </a:rPr>
              <a:t>Business Schools Tomorrow …</a:t>
            </a:r>
          </a:p>
        </p:txBody>
      </p:sp>
    </p:spTree>
    <p:extLst>
      <p:ext uri="{BB962C8B-B14F-4D97-AF65-F5344CB8AC3E}">
        <p14:creationId xmlns:p14="http://schemas.microsoft.com/office/powerpoint/2010/main" val="1167370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53"/>
            <a:ext cx="8229600" cy="510773"/>
          </a:xfrm>
        </p:spPr>
        <p:txBody>
          <a:bodyPr>
            <a:normAutofit fontScale="90000"/>
          </a:bodyPr>
          <a:lstStyle/>
          <a:p>
            <a:r>
              <a:rPr lang="en-US">
                <a:latin typeface="Eina 03 Bold" panose="02000000000000000000" pitchFamily="50" charset="0"/>
              </a:rPr>
              <a:t>Lifelong Learning: </a:t>
            </a:r>
            <a:r>
              <a:rPr lang="en-US" b="0">
                <a:latin typeface="Eina 03 Bold" panose="02000000000000000000" pitchFamily="50" charset="0"/>
              </a:rPr>
              <a:t>Business and Leadership Education</a:t>
            </a:r>
          </a:p>
        </p:txBody>
      </p:sp>
      <p:sp>
        <p:nvSpPr>
          <p:cNvPr id="4" name="Slide Number Placeholder 3"/>
          <p:cNvSpPr>
            <a:spLocks noGrp="1"/>
          </p:cNvSpPr>
          <p:nvPr>
            <p:ph type="sldNum" sz="quarter" idx="12"/>
          </p:nvPr>
        </p:nvSpPr>
        <p:spPr/>
        <p:txBody>
          <a:bodyPr/>
          <a:lstStyle/>
          <a:p>
            <a:fld id="{43851D05-810F-F24D-9D4E-8FDFEBA592E2}" type="slidenum">
              <a:rPr lang="en-US" smtClean="0"/>
              <a:t>34</a:t>
            </a:fld>
            <a:endParaRPr lang="en-US"/>
          </a:p>
        </p:txBody>
      </p:sp>
      <p:pic>
        <p:nvPicPr>
          <p:cNvPr id="5" name="Picture 4"/>
          <p:cNvPicPr>
            <a:picLocks noChangeAspect="1"/>
          </p:cNvPicPr>
          <p:nvPr/>
        </p:nvPicPr>
        <p:blipFill>
          <a:blip r:embed="rId3"/>
          <a:stretch>
            <a:fillRect/>
          </a:stretch>
        </p:blipFill>
        <p:spPr>
          <a:xfrm>
            <a:off x="1465873" y="1368026"/>
            <a:ext cx="6754460" cy="4224068"/>
          </a:xfrm>
          <a:prstGeom prst="rect">
            <a:avLst/>
          </a:prstGeom>
        </p:spPr>
      </p:pic>
    </p:spTree>
    <p:extLst>
      <p:ext uri="{BB962C8B-B14F-4D97-AF65-F5344CB8AC3E}">
        <p14:creationId xmlns:p14="http://schemas.microsoft.com/office/powerpoint/2010/main" val="3507059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57252"/>
            <a:ext cx="8229600" cy="746676"/>
          </a:xfrm>
        </p:spPr>
        <p:txBody>
          <a:bodyPr/>
          <a:lstStyle/>
          <a:p>
            <a:pPr algn="ctr"/>
            <a:r>
              <a:rPr lang="en-US">
                <a:latin typeface="Eina 03 Bold" panose="02000000000000000000" pitchFamily="50" charset="0"/>
              </a:rPr>
              <a:t>The Business School of the Future</a:t>
            </a:r>
          </a:p>
        </p:txBody>
      </p:sp>
      <p:sp>
        <p:nvSpPr>
          <p:cNvPr id="6" name="Oval 5"/>
          <p:cNvSpPr/>
          <p:nvPr/>
        </p:nvSpPr>
        <p:spPr>
          <a:xfrm>
            <a:off x="608647" y="2001256"/>
            <a:ext cx="2220278" cy="9915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latin typeface="Eina 03 Regular" panose="02000000000000000000" pitchFamily="50" charset="0"/>
              </a:rPr>
              <a:t>Embraces the Concept of Lifelong Learning</a:t>
            </a:r>
          </a:p>
        </p:txBody>
      </p:sp>
      <p:sp>
        <p:nvSpPr>
          <p:cNvPr id="7" name="Oval 6"/>
          <p:cNvSpPr/>
          <p:nvPr/>
        </p:nvSpPr>
        <p:spPr>
          <a:xfrm>
            <a:off x="3397744" y="1918566"/>
            <a:ext cx="2269130" cy="10448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latin typeface="Eina 03 Regular" panose="02000000000000000000" pitchFamily="50" charset="0"/>
              </a:rPr>
              <a:t>Has a Strong Partnership with Business</a:t>
            </a:r>
          </a:p>
        </p:txBody>
      </p:sp>
      <p:sp>
        <p:nvSpPr>
          <p:cNvPr id="8" name="Oval 7"/>
          <p:cNvSpPr/>
          <p:nvPr/>
        </p:nvSpPr>
        <p:spPr>
          <a:xfrm>
            <a:off x="6156745" y="1940083"/>
            <a:ext cx="2098121" cy="972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latin typeface="Eina 03 Regular" panose="02000000000000000000" pitchFamily="50" charset="0"/>
              </a:rPr>
              <a:t>Leverages Technology</a:t>
            </a:r>
          </a:p>
        </p:txBody>
      </p:sp>
      <p:sp>
        <p:nvSpPr>
          <p:cNvPr id="9" name="Oval 8"/>
          <p:cNvSpPr/>
          <p:nvPr/>
        </p:nvSpPr>
        <p:spPr>
          <a:xfrm>
            <a:off x="6003341" y="4272521"/>
            <a:ext cx="2155988" cy="9815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latin typeface="Eina 03 Regular" panose="02000000000000000000" pitchFamily="50" charset="0"/>
              </a:rPr>
              <a:t>Is </a:t>
            </a:r>
            <a:r>
              <a:rPr lang="en-US" sz="1350" err="1">
                <a:latin typeface="Eina 03 Regular" panose="02000000000000000000" pitchFamily="50" charset="0"/>
              </a:rPr>
              <a:t>Glocal</a:t>
            </a:r>
            <a:endParaRPr lang="en-US" sz="1350">
              <a:latin typeface="Eina 03 Regular" panose="02000000000000000000" pitchFamily="50" charset="0"/>
            </a:endParaRPr>
          </a:p>
        </p:txBody>
      </p:sp>
      <p:sp>
        <p:nvSpPr>
          <p:cNvPr id="10" name="Oval 9"/>
          <p:cNvSpPr/>
          <p:nvPr/>
        </p:nvSpPr>
        <p:spPr>
          <a:xfrm>
            <a:off x="3422569" y="4371975"/>
            <a:ext cx="2098121" cy="985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latin typeface="Eina 03 Regular" panose="02000000000000000000" pitchFamily="50" charset="0"/>
              </a:rPr>
              <a:t>Has No Silos</a:t>
            </a:r>
          </a:p>
        </p:txBody>
      </p:sp>
      <p:sp>
        <p:nvSpPr>
          <p:cNvPr id="12" name="Oval 11"/>
          <p:cNvSpPr/>
          <p:nvPr/>
        </p:nvSpPr>
        <p:spPr>
          <a:xfrm>
            <a:off x="2127546" y="3174781"/>
            <a:ext cx="2220278" cy="985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latin typeface="Eina 03 Regular" panose="02000000000000000000" pitchFamily="50" charset="0"/>
              </a:rPr>
              <a:t>Is Agile &amp; Innovative</a:t>
            </a:r>
          </a:p>
        </p:txBody>
      </p:sp>
      <p:sp>
        <p:nvSpPr>
          <p:cNvPr id="14" name="Oval 13"/>
          <p:cNvSpPr/>
          <p:nvPr/>
        </p:nvSpPr>
        <p:spPr>
          <a:xfrm>
            <a:off x="801077" y="4202512"/>
            <a:ext cx="2138840" cy="1051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latin typeface="Eina 03 Regular" panose="02000000000000000000" pitchFamily="50" charset="0"/>
              </a:rPr>
              <a:t>Fosters Professionalism</a:t>
            </a:r>
          </a:p>
        </p:txBody>
      </p:sp>
      <p:sp>
        <p:nvSpPr>
          <p:cNvPr id="13" name="Oval 12"/>
          <p:cNvSpPr/>
          <p:nvPr/>
        </p:nvSpPr>
        <p:spPr>
          <a:xfrm>
            <a:off x="4925347" y="3082347"/>
            <a:ext cx="2155988" cy="9815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Eina 03 Regular" panose="02000000000000000000" pitchFamily="50" charset="0"/>
            </a:endParaRPr>
          </a:p>
          <a:p>
            <a:pPr algn="ctr"/>
            <a:r>
              <a:rPr lang="en-US" sz="1200" dirty="0">
                <a:latin typeface="Eina 03 Regular" panose="02000000000000000000" pitchFamily="50" charset="0"/>
              </a:rPr>
              <a:t>Infuses active, experiential &amp; project-based learning</a:t>
            </a:r>
          </a:p>
          <a:p>
            <a:pPr algn="ctr"/>
            <a:endParaRPr lang="en-US" sz="1200" dirty="0">
              <a:latin typeface="Eina 03 Regular" panose="02000000000000000000" pitchFamily="50" charset="0"/>
            </a:endParaRPr>
          </a:p>
        </p:txBody>
      </p:sp>
    </p:spTree>
    <p:extLst>
      <p:ext uri="{BB962C8B-B14F-4D97-AF65-F5344CB8AC3E}">
        <p14:creationId xmlns:p14="http://schemas.microsoft.com/office/powerpoint/2010/main" val="507931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AACSB Business Education Alliance</a:t>
            </a:r>
          </a:p>
        </p:txBody>
      </p:sp>
      <p:sp>
        <p:nvSpPr>
          <p:cNvPr id="3" name="Text Placeholder 2"/>
          <p:cNvSpPr>
            <a:spLocks noGrp="1"/>
          </p:cNvSpPr>
          <p:nvPr>
            <p:ph type="body" idx="1"/>
          </p:nvPr>
        </p:nvSpPr>
        <p:spPr/>
        <p:txBody>
          <a:bodyPr/>
          <a:lstStyle/>
          <a:p>
            <a:r>
              <a:rPr lang="en-US"/>
              <a:t>A Global Network</a:t>
            </a:r>
          </a:p>
        </p:txBody>
      </p:sp>
    </p:spTree>
    <p:extLst>
      <p:ext uri="{BB962C8B-B14F-4D97-AF65-F5344CB8AC3E}">
        <p14:creationId xmlns:p14="http://schemas.microsoft.com/office/powerpoint/2010/main" val="150137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08" y="207718"/>
            <a:ext cx="8436989" cy="1225899"/>
          </a:xfrm>
        </p:spPr>
        <p:txBody>
          <a:bodyPr/>
          <a:lstStyle/>
          <a:p>
            <a:pPr algn="ctr"/>
            <a:r>
              <a:rPr lang="en-US" dirty="0">
                <a:latin typeface="Eina 03 Regular" panose="02000000000000000000" pitchFamily="50" charset="0"/>
              </a:rPr>
              <a:t>Business Education Alliance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4381" y="4930022"/>
            <a:ext cx="871458" cy="88072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4381" y="3301813"/>
            <a:ext cx="777152" cy="74782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4381" y="1682316"/>
            <a:ext cx="765414" cy="80113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3974713"/>
            <a:ext cx="819476" cy="81509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2183144"/>
            <a:ext cx="787188" cy="834324"/>
          </a:xfrm>
          <a:prstGeom prst="rect">
            <a:avLst/>
          </a:prstGeom>
        </p:spPr>
      </p:pic>
      <p:sp>
        <p:nvSpPr>
          <p:cNvPr id="10" name="Rectangle 9"/>
          <p:cNvSpPr/>
          <p:nvPr/>
        </p:nvSpPr>
        <p:spPr>
          <a:xfrm>
            <a:off x="1406769" y="1682316"/>
            <a:ext cx="3165231" cy="1708160"/>
          </a:xfrm>
          <a:prstGeom prst="rect">
            <a:avLst/>
          </a:prstGeom>
        </p:spPr>
        <p:txBody>
          <a:bodyPr wrap="square">
            <a:spAutoFit/>
          </a:bodyPr>
          <a:lstStyle/>
          <a:p>
            <a:pPr>
              <a:spcAft>
                <a:spcPts val="600"/>
              </a:spcAft>
            </a:pPr>
            <a:r>
              <a:rPr lang="en-US" sz="2000" b="1">
                <a:solidFill>
                  <a:schemeClr val="tx2"/>
                </a:solidFill>
                <a:latin typeface="Arial" charset="0"/>
              </a:rPr>
              <a:t>Global Network</a:t>
            </a:r>
            <a:endParaRPr lang="en-US" sz="2000">
              <a:solidFill>
                <a:schemeClr val="tx2"/>
              </a:solidFill>
              <a:latin typeface="Arial" charset="0"/>
            </a:endParaRPr>
          </a:p>
          <a:p>
            <a:pPr marL="409575" indent="-230188">
              <a:buFont typeface="Wingdings" charset="2"/>
              <a:buChar char="§"/>
            </a:pPr>
            <a:r>
              <a:rPr lang="en-US" sz="1600">
                <a:latin typeface="Arial" charset="0"/>
              </a:rPr>
              <a:t>Affinity Groups</a:t>
            </a:r>
          </a:p>
          <a:p>
            <a:pPr marL="409575" indent="-230188">
              <a:buFont typeface="Wingdings" charset="2"/>
              <a:buChar char="§"/>
            </a:pPr>
            <a:r>
              <a:rPr lang="en-US" sz="1600">
                <a:latin typeface="Arial" charset="0"/>
              </a:rPr>
              <a:t>Exchange</a:t>
            </a:r>
          </a:p>
          <a:p>
            <a:pPr marL="409575" indent="-230188">
              <a:buFont typeface="Wingdings" charset="2"/>
              <a:buChar char="§"/>
            </a:pPr>
            <a:r>
              <a:rPr lang="en-US" sz="1600">
                <a:latin typeface="Arial" charset="0"/>
              </a:rPr>
              <a:t>Collaboration Portal</a:t>
            </a:r>
          </a:p>
          <a:p>
            <a:pPr marL="409575" indent="-230188">
              <a:buFont typeface="Wingdings" charset="2"/>
              <a:buChar char="§"/>
            </a:pPr>
            <a:r>
              <a:rPr lang="en-US" sz="1600">
                <a:latin typeface="Arial" charset="0"/>
              </a:rPr>
              <a:t>Volunteer Opportunities</a:t>
            </a:r>
          </a:p>
          <a:p>
            <a:pPr marL="409575" indent="-230188">
              <a:buFont typeface="Wingdings" charset="2"/>
              <a:buChar char="§"/>
            </a:pPr>
            <a:r>
              <a:rPr lang="en-US" sz="1600">
                <a:effectLst/>
                <a:latin typeface="Arial" charset="0"/>
              </a:rPr>
              <a:t>Advocacy &amp; Awareness</a:t>
            </a:r>
          </a:p>
        </p:txBody>
      </p:sp>
      <p:sp>
        <p:nvSpPr>
          <p:cNvPr id="11" name="Rectangle 10"/>
          <p:cNvSpPr/>
          <p:nvPr/>
        </p:nvSpPr>
        <p:spPr>
          <a:xfrm>
            <a:off x="5655847" y="1543195"/>
            <a:ext cx="3165231" cy="1015663"/>
          </a:xfrm>
          <a:prstGeom prst="rect">
            <a:avLst/>
          </a:prstGeom>
        </p:spPr>
        <p:txBody>
          <a:bodyPr wrap="square">
            <a:spAutoFit/>
          </a:bodyPr>
          <a:lstStyle/>
          <a:p>
            <a:pPr>
              <a:spcAft>
                <a:spcPts val="600"/>
              </a:spcAft>
            </a:pPr>
            <a:r>
              <a:rPr lang="en-US" sz="2000" b="1">
                <a:solidFill>
                  <a:schemeClr val="tx2"/>
                </a:solidFill>
                <a:latin typeface="Arial" charset="0"/>
              </a:rPr>
              <a:t>Quality Assurance and Quality Improvement (Accreditation)</a:t>
            </a:r>
            <a:endParaRPr lang="en-US" sz="1600">
              <a:latin typeface="Arial" charset="0"/>
            </a:endParaRPr>
          </a:p>
        </p:txBody>
      </p:sp>
      <p:sp>
        <p:nvSpPr>
          <p:cNvPr id="12" name="Rectangle 11"/>
          <p:cNvSpPr/>
          <p:nvPr/>
        </p:nvSpPr>
        <p:spPr>
          <a:xfrm>
            <a:off x="1402500" y="3600672"/>
            <a:ext cx="3187568" cy="1215717"/>
          </a:xfrm>
          <a:prstGeom prst="rect">
            <a:avLst/>
          </a:prstGeom>
        </p:spPr>
        <p:txBody>
          <a:bodyPr wrap="square">
            <a:spAutoFit/>
          </a:bodyPr>
          <a:lstStyle/>
          <a:p>
            <a:pPr>
              <a:spcAft>
                <a:spcPts val="600"/>
              </a:spcAft>
            </a:pPr>
            <a:r>
              <a:rPr lang="en-US" sz="2000" b="1">
                <a:solidFill>
                  <a:schemeClr val="tx2"/>
                </a:solidFill>
                <a:latin typeface="Arial" charset="0"/>
              </a:rPr>
              <a:t>Learning &amp; Development</a:t>
            </a:r>
          </a:p>
          <a:p>
            <a:pPr marL="409575" indent="-230188">
              <a:buFont typeface="Wingdings" charset="2"/>
              <a:buChar char="§"/>
            </a:pPr>
            <a:r>
              <a:rPr lang="en-US" sz="1600">
                <a:latin typeface="Arial" charset="0"/>
              </a:rPr>
              <a:t>Conferences</a:t>
            </a:r>
          </a:p>
          <a:p>
            <a:pPr marL="409575" indent="-230188">
              <a:buFont typeface="Wingdings" charset="2"/>
              <a:buChar char="§"/>
            </a:pPr>
            <a:r>
              <a:rPr lang="en-US" sz="1600">
                <a:latin typeface="Arial" charset="0"/>
              </a:rPr>
              <a:t>Seminars</a:t>
            </a:r>
          </a:p>
          <a:p>
            <a:pPr marL="409575" indent="-230188">
              <a:buFont typeface="Wingdings" charset="2"/>
              <a:buChar char="§"/>
            </a:pPr>
            <a:r>
              <a:rPr lang="en-US" sz="1600">
                <a:latin typeface="Arial" charset="0"/>
              </a:rPr>
              <a:t>Digital Learning</a:t>
            </a:r>
          </a:p>
        </p:txBody>
      </p:sp>
      <p:sp>
        <p:nvSpPr>
          <p:cNvPr id="14" name="Rectangle 13"/>
          <p:cNvSpPr/>
          <p:nvPr/>
        </p:nvSpPr>
        <p:spPr>
          <a:xfrm>
            <a:off x="5655846" y="2876154"/>
            <a:ext cx="3165231" cy="1769715"/>
          </a:xfrm>
          <a:prstGeom prst="rect">
            <a:avLst/>
          </a:prstGeom>
        </p:spPr>
        <p:txBody>
          <a:bodyPr wrap="square">
            <a:spAutoFit/>
          </a:bodyPr>
          <a:lstStyle/>
          <a:p>
            <a:pPr>
              <a:spcAft>
                <a:spcPts val="600"/>
              </a:spcAft>
            </a:pPr>
            <a:r>
              <a:rPr lang="en-US" sz="2000" b="1" dirty="0">
                <a:solidFill>
                  <a:schemeClr val="tx2"/>
                </a:solidFill>
                <a:latin typeface="Arial" charset="0"/>
              </a:rPr>
              <a:t>Business Education Intelligence</a:t>
            </a:r>
          </a:p>
          <a:p>
            <a:pPr marL="409575" indent="-230188">
              <a:buFont typeface="Wingdings" charset="2"/>
              <a:buChar char="§"/>
            </a:pPr>
            <a:r>
              <a:rPr lang="en-US" sz="1600" i="1" dirty="0" err="1">
                <a:latin typeface="Arial" charset="0"/>
              </a:rPr>
              <a:t>BizEd</a:t>
            </a:r>
            <a:r>
              <a:rPr lang="en-US" sz="1600" dirty="0">
                <a:latin typeface="Arial" charset="0"/>
              </a:rPr>
              <a:t> Magazine</a:t>
            </a:r>
          </a:p>
          <a:p>
            <a:pPr marL="409575" indent="-230188">
              <a:buFont typeface="Wingdings" charset="2"/>
              <a:buChar char="§"/>
            </a:pPr>
            <a:r>
              <a:rPr lang="en-US" sz="1600" dirty="0">
                <a:latin typeface="Arial" charset="0"/>
              </a:rPr>
              <a:t>Benchmarking:  DataDirect Database</a:t>
            </a:r>
          </a:p>
          <a:p>
            <a:pPr marL="409575" indent="-230188">
              <a:buFont typeface="Wingdings" charset="2"/>
              <a:buChar char="§"/>
            </a:pPr>
            <a:r>
              <a:rPr lang="en-US" sz="1600" dirty="0">
                <a:latin typeface="Arial" charset="0"/>
              </a:rPr>
              <a:t>Industry Reports &amp; Analysis</a:t>
            </a:r>
          </a:p>
        </p:txBody>
      </p:sp>
      <p:sp>
        <p:nvSpPr>
          <p:cNvPr id="15" name="Rectangle 14"/>
          <p:cNvSpPr/>
          <p:nvPr/>
        </p:nvSpPr>
        <p:spPr>
          <a:xfrm>
            <a:off x="5511534" y="4865025"/>
            <a:ext cx="3309544" cy="1215717"/>
          </a:xfrm>
          <a:prstGeom prst="rect">
            <a:avLst/>
          </a:prstGeom>
        </p:spPr>
        <p:txBody>
          <a:bodyPr wrap="square">
            <a:spAutoFit/>
          </a:bodyPr>
          <a:lstStyle/>
          <a:p>
            <a:pPr>
              <a:spcAft>
                <a:spcPts val="600"/>
              </a:spcAft>
            </a:pPr>
            <a:r>
              <a:rPr lang="en-US" sz="2000" b="1">
                <a:solidFill>
                  <a:schemeClr val="tx2"/>
                </a:solidFill>
                <a:latin typeface="Arial" charset="0"/>
              </a:rPr>
              <a:t>Career Services</a:t>
            </a:r>
          </a:p>
          <a:p>
            <a:pPr marL="409575" indent="-230188">
              <a:buFont typeface="Wingdings" charset="2"/>
              <a:buChar char="§"/>
            </a:pPr>
            <a:r>
              <a:rPr lang="en-US" sz="1600">
                <a:latin typeface="Arial" charset="0"/>
              </a:rPr>
              <a:t>CareerConnection.aacsb.edu</a:t>
            </a:r>
          </a:p>
          <a:p>
            <a:pPr marL="409575" indent="-230188">
              <a:buFont typeface="Wingdings" charset="2"/>
              <a:buChar char="§"/>
            </a:pPr>
            <a:r>
              <a:rPr lang="en-US" sz="1600">
                <a:latin typeface="Arial" charset="0"/>
              </a:rPr>
              <a:t>Advertising</a:t>
            </a:r>
          </a:p>
          <a:p>
            <a:pPr marL="409575" indent="-230188">
              <a:buFont typeface="Wingdings" charset="2"/>
              <a:buChar char="§"/>
            </a:pPr>
            <a:endParaRPr lang="en-US" sz="1600">
              <a:latin typeface="Arial" charset="0"/>
            </a:endParaRPr>
          </a:p>
        </p:txBody>
      </p:sp>
    </p:spTree>
    <p:extLst>
      <p:ext uri="{BB962C8B-B14F-4D97-AF65-F5344CB8AC3E}">
        <p14:creationId xmlns:p14="http://schemas.microsoft.com/office/powerpoint/2010/main" val="718039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30693"/>
          <a:stretch/>
        </p:blipFill>
        <p:spPr>
          <a:xfrm>
            <a:off x="4681197" y="1092460"/>
            <a:ext cx="3292653" cy="4374753"/>
          </a:xfrm>
          <a:prstGeom prst="rect">
            <a:avLst/>
          </a:prstGeom>
        </p:spPr>
      </p:pic>
      <p:pic>
        <p:nvPicPr>
          <p:cNvPr id="3" name="Picture 2"/>
          <p:cNvPicPr>
            <a:picLocks noChangeAspect="1"/>
          </p:cNvPicPr>
          <p:nvPr/>
        </p:nvPicPr>
        <p:blipFill rotWithShape="1">
          <a:blip r:embed="rId4"/>
          <a:srcRect b="24444"/>
          <a:stretch/>
        </p:blipFill>
        <p:spPr>
          <a:xfrm>
            <a:off x="1263978" y="1092460"/>
            <a:ext cx="3119268" cy="4538661"/>
          </a:xfrm>
          <a:prstGeom prst="rect">
            <a:avLst/>
          </a:prstGeom>
        </p:spPr>
      </p:pic>
      <p:sp>
        <p:nvSpPr>
          <p:cNvPr id="13" name="Rectangle 12"/>
          <p:cNvSpPr/>
          <p:nvPr/>
        </p:nvSpPr>
        <p:spPr>
          <a:xfrm>
            <a:off x="1829204" y="3921156"/>
            <a:ext cx="2214078" cy="14294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4" name="Content Placeholder 2"/>
          <p:cNvSpPr txBox="1">
            <a:spLocks/>
          </p:cNvSpPr>
          <p:nvPr/>
        </p:nvSpPr>
        <p:spPr>
          <a:xfrm>
            <a:off x="1872413" y="4123797"/>
            <a:ext cx="3522983" cy="14675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400">
                <a:solidFill>
                  <a:schemeClr val="bg1"/>
                </a:solidFill>
              </a:rPr>
              <a:t>Share</a:t>
            </a:r>
            <a:br>
              <a:rPr lang="en-US" sz="2400">
                <a:solidFill>
                  <a:schemeClr val="bg1"/>
                </a:solidFill>
              </a:rPr>
            </a:br>
            <a:r>
              <a:rPr lang="en-US" sz="2400">
                <a:solidFill>
                  <a:schemeClr val="bg1"/>
                </a:solidFill>
              </a:rPr>
              <a:t>Materials</a:t>
            </a:r>
          </a:p>
        </p:txBody>
      </p:sp>
      <p:sp>
        <p:nvSpPr>
          <p:cNvPr id="15" name="Rectangle 14"/>
          <p:cNvSpPr/>
          <p:nvPr/>
        </p:nvSpPr>
        <p:spPr>
          <a:xfrm>
            <a:off x="4210404" y="2390472"/>
            <a:ext cx="2945770" cy="29600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6" name="Content Placeholder 2"/>
          <p:cNvSpPr txBox="1">
            <a:spLocks/>
          </p:cNvSpPr>
          <p:nvPr/>
        </p:nvSpPr>
        <p:spPr>
          <a:xfrm>
            <a:off x="4387217" y="2546507"/>
            <a:ext cx="3522983" cy="14675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4000">
                <a:solidFill>
                  <a:schemeClr val="bg1"/>
                </a:solidFill>
              </a:rPr>
              <a:t>Find </a:t>
            </a:r>
            <a:br>
              <a:rPr lang="en-US" sz="4000">
                <a:solidFill>
                  <a:schemeClr val="bg1"/>
                </a:solidFill>
              </a:rPr>
            </a:br>
            <a:r>
              <a:rPr lang="en-US" sz="4000">
                <a:solidFill>
                  <a:schemeClr val="bg1"/>
                </a:solidFill>
              </a:rPr>
              <a:t>Solutions</a:t>
            </a:r>
          </a:p>
        </p:txBody>
      </p:sp>
      <p:sp>
        <p:nvSpPr>
          <p:cNvPr id="17" name="Rectangle 16"/>
          <p:cNvSpPr/>
          <p:nvPr/>
        </p:nvSpPr>
        <p:spPr>
          <a:xfrm>
            <a:off x="1818860" y="2390472"/>
            <a:ext cx="2224422" cy="13746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18" name="Content Placeholder 2"/>
          <p:cNvSpPr txBox="1">
            <a:spLocks/>
          </p:cNvSpPr>
          <p:nvPr/>
        </p:nvSpPr>
        <p:spPr>
          <a:xfrm>
            <a:off x="1872413" y="2546507"/>
            <a:ext cx="3522983" cy="14675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400">
                <a:solidFill>
                  <a:schemeClr val="bg1"/>
                </a:solidFill>
              </a:rPr>
              <a:t>Discuss </a:t>
            </a:r>
            <a:br>
              <a:rPr lang="en-US" sz="2400">
                <a:solidFill>
                  <a:schemeClr val="bg1"/>
                </a:solidFill>
              </a:rPr>
            </a:br>
            <a:r>
              <a:rPr lang="en-US" sz="2400">
                <a:solidFill>
                  <a:schemeClr val="bg1"/>
                </a:solidFill>
              </a:rPr>
              <a:t>Experiences</a:t>
            </a:r>
          </a:p>
        </p:txBody>
      </p:sp>
      <p:sp>
        <p:nvSpPr>
          <p:cNvPr id="11" name="Title 1"/>
          <p:cNvSpPr>
            <a:spLocks noGrp="1"/>
          </p:cNvSpPr>
          <p:nvPr>
            <p:ph type="title"/>
          </p:nvPr>
        </p:nvSpPr>
        <p:spPr>
          <a:xfrm>
            <a:off x="457200" y="0"/>
            <a:ext cx="8229600" cy="1225899"/>
          </a:xfrm>
        </p:spPr>
        <p:txBody>
          <a:bodyPr/>
          <a:lstStyle/>
          <a:p>
            <a:r>
              <a:rPr lang="en-US"/>
              <a:t>AACSB Exchange: Get Connected</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Title 1"/>
          <p:cNvSpPr txBox="1">
            <a:spLocks/>
          </p:cNvSpPr>
          <p:nvPr/>
        </p:nvSpPr>
        <p:spPr>
          <a:xfrm>
            <a:off x="457200" y="0"/>
            <a:ext cx="8229600" cy="1225899"/>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r>
              <a:rPr lang="en-US"/>
              <a:t>AACSB Exchange</a:t>
            </a:r>
            <a:br>
              <a:rPr lang="en-US"/>
            </a:br>
            <a:r>
              <a:rPr lang="en-US" sz="2400" b="0"/>
              <a:t>Get Connected. </a:t>
            </a:r>
          </a:p>
        </p:txBody>
      </p:sp>
      <p:sp>
        <p:nvSpPr>
          <p:cNvPr id="21" name="Rectangle 20"/>
          <p:cNvSpPr/>
          <p:nvPr/>
        </p:nvSpPr>
        <p:spPr>
          <a:xfrm>
            <a:off x="457201" y="1444951"/>
            <a:ext cx="1646180" cy="1280986"/>
          </a:xfrm>
          <a:prstGeom prst="rect">
            <a:avLst/>
          </a:prstGeom>
          <a:solidFill>
            <a:schemeClr val="accent6"/>
          </a:solidFill>
        </p:spPr>
        <p:txBody>
          <a:bodyPr lIns="228600" tIns="182880" bIns="91440">
            <a:noAutofit/>
          </a:bodyPr>
          <a:lstStyle/>
          <a:p>
            <a:r>
              <a:rPr lang="en-US" sz="1600" b="1">
                <a:solidFill>
                  <a:schemeClr val="bg1"/>
                </a:solidFill>
                <a:latin typeface="Arial" charset="0"/>
              </a:rPr>
              <a:t>Discuss Experiences</a:t>
            </a:r>
            <a:endParaRPr lang="en-US" sz="1600">
              <a:solidFill>
                <a:schemeClr val="bg1"/>
              </a:solidFill>
              <a:effectLst/>
              <a:latin typeface="Arial" charset="0"/>
            </a:endParaRPr>
          </a:p>
        </p:txBody>
      </p:sp>
      <p:sp>
        <p:nvSpPr>
          <p:cNvPr id="22" name="Rectangle 21"/>
          <p:cNvSpPr/>
          <p:nvPr/>
        </p:nvSpPr>
        <p:spPr>
          <a:xfrm>
            <a:off x="2201597" y="1444951"/>
            <a:ext cx="1646180" cy="1280986"/>
          </a:xfrm>
          <a:prstGeom prst="rect">
            <a:avLst/>
          </a:prstGeom>
          <a:solidFill>
            <a:schemeClr val="accent5"/>
          </a:solidFill>
        </p:spPr>
        <p:txBody>
          <a:bodyPr lIns="228600" tIns="182880" bIns="91440">
            <a:noAutofit/>
          </a:bodyPr>
          <a:lstStyle/>
          <a:p>
            <a:r>
              <a:rPr lang="en-US" sz="1600" b="1">
                <a:solidFill>
                  <a:schemeClr val="bg1"/>
                </a:solidFill>
                <a:latin typeface="Arial" charset="0"/>
              </a:rPr>
              <a:t>Share Materials</a:t>
            </a:r>
          </a:p>
        </p:txBody>
      </p:sp>
      <p:sp>
        <p:nvSpPr>
          <p:cNvPr id="23" name="Rectangle 22"/>
          <p:cNvSpPr/>
          <p:nvPr/>
        </p:nvSpPr>
        <p:spPr>
          <a:xfrm>
            <a:off x="457201" y="2828610"/>
            <a:ext cx="1646180" cy="1280986"/>
          </a:xfrm>
          <a:prstGeom prst="rect">
            <a:avLst/>
          </a:prstGeom>
          <a:solidFill>
            <a:schemeClr val="tx2"/>
          </a:solidFill>
        </p:spPr>
        <p:txBody>
          <a:bodyPr lIns="228600" tIns="182880" bIns="91440">
            <a:noAutofit/>
          </a:bodyPr>
          <a:lstStyle/>
          <a:p>
            <a:r>
              <a:rPr lang="en-US" sz="1600" b="1">
                <a:solidFill>
                  <a:schemeClr val="bg1"/>
                </a:solidFill>
                <a:latin typeface="Arial" charset="0"/>
              </a:rPr>
              <a:t>Find Solutions</a:t>
            </a:r>
          </a:p>
        </p:txBody>
      </p:sp>
      <p:sp>
        <p:nvSpPr>
          <p:cNvPr id="2" name="TextBox 1"/>
          <p:cNvSpPr txBox="1"/>
          <p:nvPr/>
        </p:nvSpPr>
        <p:spPr>
          <a:xfrm>
            <a:off x="4133461" y="457200"/>
            <a:ext cx="3967753" cy="646331"/>
          </a:xfrm>
          <a:prstGeom prst="rect">
            <a:avLst/>
          </a:prstGeom>
          <a:noFill/>
        </p:spPr>
        <p:txBody>
          <a:bodyPr wrap="none" rtlCol="0">
            <a:spAutoFit/>
          </a:bodyPr>
          <a:lstStyle/>
          <a:p>
            <a:r>
              <a:rPr lang="en-US">
                <a:hlinkClick r:id="rId6"/>
              </a:rPr>
              <a:t>https://theexchange.aacsb.edu/home</a:t>
            </a:r>
            <a:endParaRPr lang="en-US"/>
          </a:p>
          <a:p>
            <a:endParaRPr lang="en-US"/>
          </a:p>
        </p:txBody>
      </p:sp>
    </p:spTree>
    <p:extLst>
      <p:ext uri="{BB962C8B-B14F-4D97-AF65-F5344CB8AC3E}">
        <p14:creationId xmlns:p14="http://schemas.microsoft.com/office/powerpoint/2010/main" val="994348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2500" r="12393"/>
          <a:stretch/>
        </p:blipFill>
        <p:spPr>
          <a:xfrm flipH="1">
            <a:off x="0" y="0"/>
            <a:ext cx="9157063" cy="6858000"/>
          </a:xfrm>
          <a:prstGeom prst="rect">
            <a:avLst/>
          </a:prstGeom>
        </p:spPr>
      </p:pic>
      <p:pic>
        <p:nvPicPr>
          <p:cNvPr id="8" name="Picture 7"/>
          <p:cNvPicPr>
            <a:picLocks noChangeAspect="1"/>
          </p:cNvPicPr>
          <p:nvPr/>
        </p:nvPicPr>
        <p:blipFill>
          <a:blip r:embed="rId4"/>
          <a:stretch>
            <a:fillRect/>
          </a:stretch>
        </p:blipFill>
        <p:spPr>
          <a:xfrm>
            <a:off x="0" y="-460357"/>
            <a:ext cx="7860890" cy="7736532"/>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r="28023" b="43190"/>
          <a:stretch/>
        </p:blipFill>
        <p:spPr>
          <a:xfrm>
            <a:off x="0" y="0"/>
            <a:ext cx="12246429" cy="7282542"/>
          </a:xfrm>
          <a:prstGeom prst="rect">
            <a:avLst/>
          </a:prstGeom>
        </p:spPr>
      </p:pic>
      <p:sp>
        <p:nvSpPr>
          <p:cNvPr id="4" name="Rectangle 3"/>
          <p:cNvSpPr/>
          <p:nvPr/>
        </p:nvSpPr>
        <p:spPr>
          <a:xfrm rot="2665953">
            <a:off x="2871150" y="-5903541"/>
            <a:ext cx="12928373" cy="11440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3857624" y="85725"/>
            <a:ext cx="4421403" cy="2727403"/>
          </a:xfrm>
          <a:prstGeom prst="rect">
            <a:avLst/>
          </a:prstGeom>
        </p:spPr>
        <p:txBody>
          <a:bodyPr>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pPr algn="r"/>
            <a:r>
              <a:rPr lang="en-US"/>
              <a:t>Affinity Groups</a:t>
            </a:r>
            <a:br>
              <a:rPr lang="en-US"/>
            </a:br>
            <a:r>
              <a:rPr lang="en-US" sz="2400" b="0"/>
              <a:t>Collaborate with peers in the same region or with the same interests, online and in person.  </a:t>
            </a:r>
            <a:br>
              <a:rPr lang="en-US" sz="2800"/>
            </a:br>
            <a:endParaRPr lang="en-US"/>
          </a:p>
        </p:txBody>
      </p:sp>
      <p:sp>
        <p:nvSpPr>
          <p:cNvPr id="7" name="Content Placeholder 2"/>
          <p:cNvSpPr txBox="1">
            <a:spLocks/>
          </p:cNvSpPr>
          <p:nvPr/>
        </p:nvSpPr>
        <p:spPr>
          <a:xfrm>
            <a:off x="1334380" y="1973943"/>
            <a:ext cx="7657220" cy="4884057"/>
          </a:xfrm>
          <a:prstGeom prst="rect">
            <a:avLst/>
          </a:prstGeom>
        </p:spPr>
        <p:txBody>
          <a:bodyPr/>
          <a:lstStyle>
            <a:lvl1pPr marL="228600" indent="-228600" algn="l" defTabSz="914400" rtl="0" eaLnBrk="1" latinLnBrk="0" hangingPunct="1">
              <a:lnSpc>
                <a:spcPct val="100000"/>
              </a:lnSpc>
              <a:spcBef>
                <a:spcPts val="600"/>
              </a:spcBef>
              <a:buFont typeface="Wingdings" charset="2"/>
              <a:buChar char="§"/>
              <a:defRPr sz="2400" kern="1200">
                <a:solidFill>
                  <a:schemeClr val="tx1"/>
                </a:solidFill>
                <a:latin typeface="+mn-lt"/>
                <a:ea typeface="+mn-ea"/>
                <a:cs typeface="+mn-cs"/>
              </a:defRPr>
            </a:lvl1pPr>
            <a:lvl2pPr marL="230188" indent="-223838" algn="l" defTabSz="914400" rtl="0" eaLnBrk="1" latinLnBrk="0" hangingPunct="1">
              <a:lnSpc>
                <a:spcPct val="100000"/>
              </a:lnSpc>
              <a:spcBef>
                <a:spcPts val="600"/>
              </a:spcBef>
              <a:buFont typeface="Wingdings" charset="2"/>
              <a:buChar char="§"/>
              <a:tabLst/>
              <a:defRPr sz="2000" kern="1200">
                <a:solidFill>
                  <a:schemeClr val="tx1"/>
                </a:solidFill>
                <a:latin typeface="+mn-lt"/>
                <a:ea typeface="+mn-ea"/>
                <a:cs typeface="+mn-cs"/>
              </a:defRPr>
            </a:lvl2pPr>
            <a:lvl3pPr marL="460375" indent="-223838" algn="l" defTabSz="914400" rtl="0" eaLnBrk="1" latinLnBrk="0" hangingPunct="1">
              <a:lnSpc>
                <a:spcPct val="100000"/>
              </a:lnSpc>
              <a:spcBef>
                <a:spcPts val="900"/>
              </a:spcBef>
              <a:buFont typeface="Wingdings" charset="2"/>
              <a:buChar char="§"/>
              <a:tabLst/>
              <a:defRPr sz="1600" kern="1200">
                <a:solidFill>
                  <a:schemeClr val="tx1"/>
                </a:solidFill>
                <a:latin typeface="+mn-lt"/>
                <a:ea typeface="+mn-ea"/>
                <a:cs typeface="+mn-cs"/>
              </a:defRPr>
            </a:lvl3pPr>
            <a:lvl4pPr marL="746125" indent="-230188" algn="l" defTabSz="914400" rtl="0" eaLnBrk="1" latinLnBrk="0" hangingPunct="1">
              <a:lnSpc>
                <a:spcPct val="100000"/>
              </a:lnSpc>
              <a:spcBef>
                <a:spcPts val="500"/>
              </a:spcBef>
              <a:buFont typeface="Wingdings" charset="2"/>
              <a:buChar char="§"/>
              <a:tabLst/>
              <a:defRPr sz="1400" kern="1200">
                <a:solidFill>
                  <a:schemeClr val="tx1"/>
                </a:solidFill>
                <a:latin typeface="+mn-lt"/>
                <a:ea typeface="+mn-ea"/>
                <a:cs typeface="+mn-cs"/>
              </a:defRPr>
            </a:lvl4pPr>
            <a:lvl5pPr marL="977900" indent="-225425" algn="l" defTabSz="914400" rtl="0" eaLnBrk="1" latinLnBrk="0" hangingPunct="1">
              <a:lnSpc>
                <a:spcPct val="100000"/>
              </a:lnSpc>
              <a:spcBef>
                <a:spcPts val="500"/>
              </a:spcBef>
              <a:buFont typeface="Wingdings" charset="2"/>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r"/>
            <a:r>
              <a:rPr lang="en-US">
                <a:solidFill>
                  <a:srgbClr val="6E6F73"/>
                </a:solidFill>
              </a:rPr>
              <a:t>Digital Transformation</a:t>
            </a:r>
          </a:p>
          <a:p>
            <a:pPr lvl="1" algn="r"/>
            <a:r>
              <a:rPr lang="en-US">
                <a:solidFill>
                  <a:srgbClr val="6E6F73"/>
                </a:solidFill>
              </a:rPr>
              <a:t>Women Administrators</a:t>
            </a:r>
          </a:p>
          <a:p>
            <a:pPr lvl="1" algn="r"/>
            <a:r>
              <a:rPr lang="en-US">
                <a:solidFill>
                  <a:srgbClr val="6E6F73"/>
                </a:solidFill>
              </a:rPr>
              <a:t>Entrepreneurship </a:t>
            </a:r>
          </a:p>
          <a:p>
            <a:pPr lvl="1" algn="r"/>
            <a:r>
              <a:rPr lang="en-US">
                <a:solidFill>
                  <a:srgbClr val="6E6F73"/>
                </a:solidFill>
              </a:rPr>
              <a:t>Small Schools</a:t>
            </a:r>
          </a:p>
          <a:p>
            <a:pPr lvl="1" algn="r"/>
            <a:r>
              <a:rPr lang="en-US">
                <a:solidFill>
                  <a:srgbClr val="6E6F73"/>
                </a:solidFill>
              </a:rPr>
              <a:t>Asia Pacific</a:t>
            </a:r>
          </a:p>
          <a:p>
            <a:pPr lvl="1" algn="r"/>
            <a:r>
              <a:rPr lang="en-US">
                <a:solidFill>
                  <a:srgbClr val="6E6F73"/>
                </a:solidFill>
              </a:rPr>
              <a:t>Associate Deans</a:t>
            </a:r>
          </a:p>
          <a:p>
            <a:pPr lvl="1" algn="r"/>
            <a:r>
              <a:rPr lang="en-US">
                <a:solidFill>
                  <a:srgbClr val="6E6F73"/>
                </a:solidFill>
              </a:rPr>
              <a:t>Quality Assurance</a:t>
            </a:r>
          </a:p>
          <a:p>
            <a:pPr lvl="1" algn="r"/>
            <a:r>
              <a:rPr lang="en-US">
                <a:solidFill>
                  <a:srgbClr val="6E6F73"/>
                </a:solidFill>
              </a:rPr>
              <a:t>Online Learning</a:t>
            </a:r>
          </a:p>
          <a:p>
            <a:pPr lvl="1" algn="r"/>
            <a:r>
              <a:rPr lang="en-US">
                <a:solidFill>
                  <a:srgbClr val="6E6F73"/>
                </a:solidFill>
              </a:rPr>
              <a:t>New Deans</a:t>
            </a:r>
          </a:p>
          <a:p>
            <a:pPr lvl="1" algn="r"/>
            <a:r>
              <a:rPr lang="en-US">
                <a:solidFill>
                  <a:srgbClr val="6E6F73"/>
                </a:solidFill>
              </a:rPr>
              <a:t>And more! </a:t>
            </a:r>
          </a:p>
        </p:txBody>
      </p:sp>
    </p:spTree>
    <p:extLst>
      <p:ext uri="{BB962C8B-B14F-4D97-AF65-F5344CB8AC3E}">
        <p14:creationId xmlns:p14="http://schemas.microsoft.com/office/powerpoint/2010/main" val="329826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AACSB: Our mission, together</a:t>
            </a:r>
          </a:p>
        </p:txBody>
      </p:sp>
      <p:pic>
        <p:nvPicPr>
          <p:cNvPr id="7" name="Picture 6" descr="A screenshot of a cell phone&#10;&#10;Description automatically generated">
            <a:extLst>
              <a:ext uri="{FF2B5EF4-FFF2-40B4-BE49-F238E27FC236}">
                <a16:creationId xmlns:a16="http://schemas.microsoft.com/office/drawing/2014/main" id="{12D5A545-BFED-4DBE-AA40-AB6815C8C0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185" y="836532"/>
            <a:ext cx="9195095" cy="5408880"/>
          </a:xfrm>
          <a:prstGeom prst="rect">
            <a:avLst/>
          </a:prstGeom>
        </p:spPr>
      </p:pic>
    </p:spTree>
    <p:extLst>
      <p:ext uri="{BB962C8B-B14F-4D97-AF65-F5344CB8AC3E}">
        <p14:creationId xmlns:p14="http://schemas.microsoft.com/office/powerpoint/2010/main" val="3900357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167" y="372862"/>
            <a:ext cx="8993529" cy="636915"/>
          </a:xfrm>
        </p:spPr>
        <p:txBody>
          <a:bodyPr>
            <a:normAutofit/>
          </a:bodyPr>
          <a:lstStyle/>
          <a:p>
            <a:r>
              <a:rPr lang="en-US" b="0">
                <a:latin typeface="Arial" panose="020B0604020202020204" pitchFamily="34" charset="0"/>
                <a:cs typeface="Arial" panose="020B0604020202020204" pitchFamily="34" charset="0"/>
              </a:rPr>
              <a:t>Quality Improvement </a:t>
            </a:r>
            <a:r>
              <a:rPr lang="en-US">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rPr>
              <a:t>Innovations That Inspire </a:t>
            </a:r>
            <a:endParaRPr lang="en-US">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78167" y="1524682"/>
            <a:ext cx="8715362" cy="4423357"/>
          </a:xfrm>
        </p:spPr>
        <p:txBody>
          <a:bodyPr>
            <a:noAutofit/>
          </a:bodyPr>
          <a:lstStyle/>
          <a:p>
            <a:pPr marL="0" indent="0">
              <a:buNone/>
            </a:pPr>
            <a:r>
              <a:rPr lang="en-US" sz="1800"/>
              <a:t>The AACSB International initiative shines a spotlight on a variety of ways that business schools are changing the face of management education.</a:t>
            </a:r>
          </a:p>
          <a:p>
            <a:pPr marL="0" indent="0">
              <a:buNone/>
            </a:pPr>
            <a:endParaRPr lang="en-US" sz="1800"/>
          </a:p>
          <a:p>
            <a:pPr marL="0" indent="0">
              <a:buNone/>
            </a:pPr>
            <a:r>
              <a:rPr lang="en-US" altLang="en-US" sz="1800"/>
              <a:t>Categories:</a:t>
            </a:r>
          </a:p>
          <a:p>
            <a:pPr>
              <a:buFont typeface="Arial" panose="020B0604020202020204" pitchFamily="34" charset="0"/>
              <a:buChar char="•"/>
            </a:pPr>
            <a:r>
              <a:rPr lang="en-US" sz="1800"/>
              <a:t>Engagement Across </a:t>
            </a:r>
            <a:r>
              <a:rPr lang="en-US" sz="1800" b="1"/>
              <a:t>Disciplines</a:t>
            </a:r>
          </a:p>
          <a:p>
            <a:pPr>
              <a:buFont typeface="Arial" panose="020B0604020202020204" pitchFamily="34" charset="0"/>
              <a:buChar char="•"/>
            </a:pPr>
            <a:r>
              <a:rPr lang="en-US" sz="1800"/>
              <a:t>Engagement With </a:t>
            </a:r>
            <a:r>
              <a:rPr lang="en-US" sz="1800" b="1"/>
              <a:t>Business</a:t>
            </a:r>
          </a:p>
          <a:p>
            <a:pPr>
              <a:buFont typeface="Arial" panose="020B0604020202020204" pitchFamily="34" charset="0"/>
              <a:buChar char="•"/>
            </a:pPr>
            <a:r>
              <a:rPr lang="en-US" sz="1800"/>
              <a:t>Engaging A Diverse </a:t>
            </a:r>
            <a:r>
              <a:rPr lang="en-US" sz="1800" b="1"/>
              <a:t>Community</a:t>
            </a:r>
          </a:p>
          <a:p>
            <a:pPr marL="0" indent="0">
              <a:buNone/>
            </a:pPr>
            <a:endParaRPr lang="en-US" sz="1800"/>
          </a:p>
          <a:p>
            <a:pPr marL="0" indent="0">
              <a:buNone/>
            </a:pPr>
            <a:r>
              <a:rPr lang="en-US" sz="1800"/>
              <a:t>Exemplify some of the ways business schools are taking a forward-looking approach to education, establishing cutting-edge ties with industry, and even championing revolutionary initiatives for the betterment of higher education as a whole.</a:t>
            </a:r>
          </a:p>
        </p:txBody>
      </p:sp>
    </p:spTree>
    <p:extLst>
      <p:ext uri="{BB962C8B-B14F-4D97-AF65-F5344CB8AC3E}">
        <p14:creationId xmlns:p14="http://schemas.microsoft.com/office/powerpoint/2010/main" val="767360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l="24931"/>
          <a:stretch/>
        </p:blipFill>
        <p:spPr>
          <a:xfrm flipH="1">
            <a:off x="0" y="-604684"/>
            <a:ext cx="9959387" cy="7462684"/>
          </a:xfrm>
          <a:prstGeom prst="rect">
            <a:avLst/>
          </a:prstGeom>
        </p:spPr>
      </p:pic>
      <p:sp>
        <p:nvSpPr>
          <p:cNvPr id="19" name="Title 1"/>
          <p:cNvSpPr txBox="1">
            <a:spLocks/>
          </p:cNvSpPr>
          <p:nvPr/>
        </p:nvSpPr>
        <p:spPr>
          <a:xfrm>
            <a:off x="457200" y="2153263"/>
            <a:ext cx="8229600" cy="1225899"/>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r>
              <a:rPr lang="en-US" dirty="0"/>
              <a:t>AACSB Business </a:t>
            </a:r>
          </a:p>
          <a:p>
            <a:r>
              <a:rPr lang="en-US" dirty="0"/>
              <a:t>Education Intelligence</a:t>
            </a:r>
            <a:br>
              <a:rPr lang="en-US" dirty="0"/>
            </a:br>
            <a:endParaRPr lang="en-US" sz="2400" b="0" dirty="0"/>
          </a:p>
        </p:txBody>
      </p:sp>
    </p:spTree>
    <p:extLst>
      <p:ext uri="{BB962C8B-B14F-4D97-AF65-F5344CB8AC3E}">
        <p14:creationId xmlns:p14="http://schemas.microsoft.com/office/powerpoint/2010/main" val="3642003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712195"/>
            <a:ext cx="8229600" cy="919424"/>
          </a:xfrm>
        </p:spPr>
        <p:txBody>
          <a:bodyPr/>
          <a:lstStyle/>
          <a:p>
            <a:pPr algn="ctr"/>
            <a:r>
              <a:rPr lang="en-US" dirty="0">
                <a:latin typeface="Eina 03 Regular" panose="02000000000000000000" pitchFamily="50" charset="0"/>
              </a:rPr>
              <a:t>Business Education Intelligence Briefings</a:t>
            </a:r>
          </a:p>
        </p:txBody>
      </p:sp>
      <p:sp>
        <p:nvSpPr>
          <p:cNvPr id="3" name="Content Placeholder 2"/>
          <p:cNvSpPr>
            <a:spLocks noGrp="1"/>
          </p:cNvSpPr>
          <p:nvPr>
            <p:ph idx="1"/>
          </p:nvPr>
        </p:nvSpPr>
        <p:spPr>
          <a:xfrm>
            <a:off x="657226" y="1874043"/>
            <a:ext cx="5001472" cy="3674269"/>
          </a:xfrm>
        </p:spPr>
        <p:txBody>
          <a:bodyPr>
            <a:normAutofit fontScale="85000" lnSpcReduction="20000"/>
          </a:bodyPr>
          <a:lstStyle/>
          <a:p>
            <a:pPr marL="0" indent="0">
              <a:buNone/>
            </a:pPr>
            <a:r>
              <a:rPr lang="en-US" sz="1900" dirty="0">
                <a:latin typeface="Eina 03 Regular" panose="02000000000000000000" pitchFamily="50" charset="0"/>
              </a:rPr>
              <a:t>Briefing Paper Series: Technologies with Potential to Transform Business Education </a:t>
            </a:r>
          </a:p>
          <a:p>
            <a:pPr lvl="1"/>
            <a:r>
              <a:rPr lang="en-US" sz="1900" dirty="0">
                <a:latin typeface="Eina 03 Regular" panose="02000000000000000000" pitchFamily="50" charset="0"/>
              </a:rPr>
              <a:t>Artificial Intelligence </a:t>
            </a:r>
          </a:p>
          <a:p>
            <a:pPr lvl="1"/>
            <a:r>
              <a:rPr lang="en-US" sz="1900" dirty="0">
                <a:latin typeface="Eina 03 Regular" panose="02000000000000000000" pitchFamily="50" charset="0"/>
              </a:rPr>
              <a:t>Virtual and Augmented Reality </a:t>
            </a:r>
          </a:p>
          <a:p>
            <a:pPr lvl="1"/>
            <a:r>
              <a:rPr lang="en-US" sz="1900" dirty="0">
                <a:latin typeface="Eina 03 Regular" panose="02000000000000000000" pitchFamily="50" charset="0"/>
              </a:rPr>
              <a:t>Mobile and Micro-Learning </a:t>
            </a:r>
          </a:p>
          <a:p>
            <a:pPr lvl="1"/>
            <a:r>
              <a:rPr lang="en-US" sz="1900" dirty="0">
                <a:latin typeface="Eina 03 Regular" panose="02000000000000000000" pitchFamily="50" charset="0"/>
              </a:rPr>
              <a:t>Blockchain </a:t>
            </a:r>
          </a:p>
          <a:p>
            <a:pPr marL="4763" lvl="1" indent="0">
              <a:buNone/>
            </a:pPr>
            <a:endParaRPr lang="en-US" sz="3500" dirty="0">
              <a:latin typeface="Eina 03 Regular" panose="02000000000000000000" pitchFamily="50" charset="0"/>
            </a:endParaRPr>
          </a:p>
          <a:p>
            <a:pPr marL="4763" lvl="1" indent="0">
              <a:buNone/>
            </a:pPr>
            <a:r>
              <a:rPr lang="en-US" sz="1900" dirty="0">
                <a:latin typeface="Eina 03 Regular" panose="02000000000000000000" pitchFamily="50" charset="0"/>
              </a:rPr>
              <a:t>Other Briefing Papers: </a:t>
            </a:r>
          </a:p>
          <a:p>
            <a:pPr lvl="1"/>
            <a:r>
              <a:rPr lang="en-US" sz="1900" dirty="0">
                <a:latin typeface="Eina 03 Regular" panose="02000000000000000000" pitchFamily="50" charset="0"/>
              </a:rPr>
              <a:t>Chief Learning Officer Survey: To Empower Learning Over a Lifetime  </a:t>
            </a:r>
          </a:p>
          <a:p>
            <a:pPr lvl="1"/>
            <a:r>
              <a:rPr lang="en-US" sz="1900" dirty="0">
                <a:latin typeface="Eina 03 Regular" panose="02000000000000000000" pitchFamily="50" charset="0"/>
              </a:rPr>
              <a:t>Lifelong Learning and Talent Management </a:t>
            </a:r>
          </a:p>
          <a:p>
            <a:pPr marL="4763" lvl="1" indent="0">
              <a:buNone/>
            </a:pPr>
            <a:endParaRPr lang="en-US" dirty="0">
              <a:latin typeface="Eina 03 Regular" panose="02000000000000000000" pitchFamily="50" charset="0"/>
            </a:endParaRPr>
          </a:p>
          <a:p>
            <a:pPr marL="4763" lvl="1" indent="0">
              <a:buNone/>
            </a:pPr>
            <a:r>
              <a:rPr lang="en-US" dirty="0">
                <a:solidFill>
                  <a:srgbClr val="E75300"/>
                </a:solidFill>
                <a:latin typeface="Eina 03 Bold" panose="02000000000000000000" pitchFamily="50" charset="0"/>
              </a:rPr>
              <a:t>aacsb.edu/publications/</a:t>
            </a:r>
            <a:r>
              <a:rPr lang="en-US" dirty="0" err="1">
                <a:solidFill>
                  <a:srgbClr val="E75300"/>
                </a:solidFill>
                <a:latin typeface="Eina 03 Bold" panose="02000000000000000000" pitchFamily="50" charset="0"/>
              </a:rPr>
              <a:t>researchreports</a:t>
            </a:r>
            <a:endParaRPr lang="en-US" dirty="0">
              <a:solidFill>
                <a:srgbClr val="E75300"/>
              </a:solidFill>
              <a:latin typeface="Eina 03 Bold" panose="02000000000000000000" pitchFamily="50" charset="0"/>
            </a:endParaRPr>
          </a:p>
        </p:txBody>
      </p:sp>
      <p:sp>
        <p:nvSpPr>
          <p:cNvPr id="4" name="Slide Number Placeholder 3"/>
          <p:cNvSpPr>
            <a:spLocks noGrp="1"/>
          </p:cNvSpPr>
          <p:nvPr>
            <p:ph type="sldNum" sz="quarter" idx="12"/>
          </p:nvPr>
        </p:nvSpPr>
        <p:spPr/>
        <p:txBody>
          <a:bodyPr/>
          <a:lstStyle/>
          <a:p>
            <a:pPr defTabSz="685800">
              <a:defRPr/>
            </a:pPr>
            <a:fld id="{43851D05-810F-F24D-9D4E-8FDFEBA592E2}" type="slidenum">
              <a:rPr lang="en-US" sz="600">
                <a:solidFill>
                  <a:srgbClr val="006E61"/>
                </a:solidFill>
                <a:latin typeface="Arial" panose="020B0604020202020204"/>
              </a:rPr>
              <a:pPr defTabSz="685800">
                <a:defRPr/>
              </a:pPr>
              <a:t>42</a:t>
            </a:fld>
            <a:endParaRPr lang="en-US" sz="600">
              <a:solidFill>
                <a:srgbClr val="006E61"/>
              </a:solidFill>
              <a:latin typeface="Arial" panose="020B0604020202020204"/>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006" t="4102" r="6744" b="21312"/>
          <a:stretch/>
        </p:blipFill>
        <p:spPr>
          <a:xfrm>
            <a:off x="5658698" y="1790700"/>
            <a:ext cx="2609003" cy="2919738"/>
          </a:xfrm>
          <a:prstGeom prst="rect">
            <a:avLst/>
          </a:prstGeom>
        </p:spPr>
      </p:pic>
    </p:spTree>
    <p:extLst>
      <p:ext uri="{BB962C8B-B14F-4D97-AF65-F5344CB8AC3E}">
        <p14:creationId xmlns:p14="http://schemas.microsoft.com/office/powerpoint/2010/main" val="39015325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331" y="843603"/>
            <a:ext cx="5280743" cy="536557"/>
          </a:xfrm>
        </p:spPr>
        <p:txBody>
          <a:bodyPr>
            <a:normAutofit/>
          </a:bodyPr>
          <a:lstStyle/>
          <a:p>
            <a:r>
              <a:rPr lang="en-US" b="1" dirty="0"/>
              <a:t>Upcoming Events  - Dubai </a:t>
            </a:r>
          </a:p>
        </p:txBody>
      </p:sp>
      <p:pic>
        <p:nvPicPr>
          <p:cNvPr id="4" name="Picture 3" descr="A close up of a piece of paper&#10;&#10;Description automatically generated">
            <a:extLst>
              <a:ext uri="{FF2B5EF4-FFF2-40B4-BE49-F238E27FC236}">
                <a16:creationId xmlns:a16="http://schemas.microsoft.com/office/drawing/2014/main" id="{13C9E9C0-FC1B-4FB8-91EF-553987EF05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753"/>
          <a:stretch/>
        </p:blipFill>
        <p:spPr>
          <a:xfrm>
            <a:off x="5465618" y="1876568"/>
            <a:ext cx="3221182" cy="4455730"/>
          </a:xfrm>
          <a:prstGeom prst="rect">
            <a:avLst/>
          </a:prstGeom>
        </p:spPr>
      </p:pic>
      <p:sp>
        <p:nvSpPr>
          <p:cNvPr id="3" name="TextBox 2">
            <a:extLst>
              <a:ext uri="{FF2B5EF4-FFF2-40B4-BE49-F238E27FC236}">
                <a16:creationId xmlns:a16="http://schemas.microsoft.com/office/drawing/2014/main" id="{5AC970F9-BAEF-4DB0-94C4-83EAE082B512}"/>
              </a:ext>
            </a:extLst>
          </p:cNvPr>
          <p:cNvSpPr txBox="1"/>
          <p:nvPr/>
        </p:nvSpPr>
        <p:spPr>
          <a:xfrm>
            <a:off x="531240" y="2098964"/>
            <a:ext cx="5280742" cy="2677656"/>
          </a:xfrm>
          <a:prstGeom prst="rect">
            <a:avLst/>
          </a:prstGeom>
          <a:noFill/>
        </p:spPr>
        <p:txBody>
          <a:bodyPr wrap="square" rtlCol="0">
            <a:spAutoFit/>
          </a:bodyPr>
          <a:lstStyle/>
          <a:p>
            <a:r>
              <a:rPr lang="en-US" sz="2000" b="1" dirty="0"/>
              <a:t>Faculty Standards and Tables Workshop</a:t>
            </a:r>
            <a:br>
              <a:rPr lang="en-US" dirty="0"/>
            </a:br>
            <a:r>
              <a:rPr lang="en-US" dirty="0"/>
              <a:t>December 8, 2019</a:t>
            </a:r>
          </a:p>
          <a:p>
            <a:endParaRPr lang="en-US" dirty="0"/>
          </a:p>
          <a:p>
            <a:r>
              <a:rPr lang="en-US" sz="2000" b="1" dirty="0"/>
              <a:t>Middle East Summit</a:t>
            </a:r>
          </a:p>
          <a:p>
            <a:r>
              <a:rPr lang="en-US" dirty="0"/>
              <a:t>9-10 December 2019</a:t>
            </a:r>
          </a:p>
          <a:p>
            <a:endParaRPr lang="en-US" dirty="0"/>
          </a:p>
          <a:p>
            <a:r>
              <a:rPr lang="en-US" sz="2000" b="1" dirty="0"/>
              <a:t>Business Accreditation Seminar</a:t>
            </a:r>
            <a:br>
              <a:rPr lang="en-US" dirty="0"/>
            </a:br>
            <a:r>
              <a:rPr lang="en-US" dirty="0"/>
              <a:t>December 11–12, 2019</a:t>
            </a:r>
          </a:p>
          <a:p>
            <a:endParaRPr lang="en-US" dirty="0"/>
          </a:p>
        </p:txBody>
      </p:sp>
    </p:spTree>
    <p:extLst>
      <p:ext uri="{BB962C8B-B14F-4D97-AF65-F5344CB8AC3E}">
        <p14:creationId xmlns:p14="http://schemas.microsoft.com/office/powerpoint/2010/main" val="15875826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6" name="Title 5"/>
          <p:cNvSpPr txBox="1">
            <a:spLocks/>
          </p:cNvSpPr>
          <p:nvPr/>
        </p:nvSpPr>
        <p:spPr>
          <a:xfrm>
            <a:off x="457200" y="560632"/>
            <a:ext cx="8229600" cy="919424"/>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pPr algn="ctr">
              <a:spcAft>
                <a:spcPts val="450"/>
              </a:spcAft>
              <a:defRPr/>
            </a:pPr>
            <a:r>
              <a:rPr lang="en-US" sz="2250" dirty="0">
                <a:solidFill>
                  <a:srgbClr val="006E61"/>
                </a:solidFill>
              </a:rPr>
              <a:t>Quality Assurance and Quality Improvement </a:t>
            </a:r>
            <a:br>
              <a:rPr lang="en-US" sz="2250" dirty="0">
                <a:solidFill>
                  <a:srgbClr val="006E61"/>
                </a:solidFill>
              </a:rPr>
            </a:br>
            <a:endParaRPr lang="en-US" sz="1800" b="0" dirty="0">
              <a:solidFill>
                <a:srgbClr val="006E61"/>
              </a:solidFill>
            </a:endParaRPr>
          </a:p>
        </p:txBody>
      </p:sp>
      <p:sp>
        <p:nvSpPr>
          <p:cNvPr id="6" name="Title 12">
            <a:extLst>
              <a:ext uri="{FF2B5EF4-FFF2-40B4-BE49-F238E27FC236}">
                <a16:creationId xmlns:a16="http://schemas.microsoft.com/office/drawing/2014/main" id="{1B7AE896-D208-41CC-B801-A394DDC4CE23}"/>
              </a:ext>
            </a:extLst>
          </p:cNvPr>
          <p:cNvSpPr>
            <a:spLocks noGrp="1"/>
          </p:cNvSpPr>
          <p:nvPr>
            <p:ph type="title"/>
          </p:nvPr>
        </p:nvSpPr>
        <p:spPr>
          <a:xfrm>
            <a:off x="225911" y="1020344"/>
            <a:ext cx="8781527" cy="988086"/>
          </a:xfrm>
        </p:spPr>
        <p:txBody>
          <a:bodyPr>
            <a:noAutofit/>
          </a:bodyPr>
          <a:lstStyle/>
          <a:p>
            <a:pPr algn="ctr">
              <a:lnSpc>
                <a:spcPct val="100000"/>
              </a:lnSpc>
              <a:spcBef>
                <a:spcPts val="450"/>
              </a:spcBef>
            </a:pPr>
            <a:r>
              <a:rPr lang="en-US" sz="1650" dirty="0">
                <a:solidFill>
                  <a:schemeClr val="tx1"/>
                </a:solidFill>
                <a:ea typeface="+mn-ea"/>
                <a:cs typeface="+mn-cs"/>
              </a:rPr>
              <a:t>AACSB accreditation processes earned ISO 9001:2015 certification</a:t>
            </a:r>
          </a:p>
        </p:txBody>
      </p:sp>
      <p:sp>
        <p:nvSpPr>
          <p:cNvPr id="7" name="Text Placeholder 9">
            <a:extLst>
              <a:ext uri="{FF2B5EF4-FFF2-40B4-BE49-F238E27FC236}">
                <a16:creationId xmlns:a16="http://schemas.microsoft.com/office/drawing/2014/main" id="{E20311D0-968D-4805-AE79-8259414CE489}"/>
              </a:ext>
            </a:extLst>
          </p:cNvPr>
          <p:cNvSpPr txBox="1">
            <a:spLocks/>
          </p:cNvSpPr>
          <p:nvPr/>
        </p:nvSpPr>
        <p:spPr>
          <a:xfrm>
            <a:off x="745199" y="2332306"/>
            <a:ext cx="3471960" cy="2784874"/>
          </a:xfrm>
          <a:prstGeom prst="rect">
            <a:avLst/>
          </a:prstGeom>
        </p:spPr>
        <p:txBody>
          <a:bodyPr>
            <a:normAutofit/>
          </a:bodyPr>
          <a:lstStyle>
            <a:lvl1pPr marL="228600" indent="-228600" algn="l" defTabSz="914400" rtl="0" eaLnBrk="1" latinLnBrk="0" hangingPunct="1">
              <a:lnSpc>
                <a:spcPct val="100000"/>
              </a:lnSpc>
              <a:spcBef>
                <a:spcPts val="600"/>
              </a:spcBef>
              <a:buFont typeface="Wingdings" charset="2"/>
              <a:buChar char="§"/>
              <a:defRPr sz="2400" kern="1200">
                <a:solidFill>
                  <a:schemeClr val="tx1"/>
                </a:solidFill>
                <a:latin typeface="+mn-lt"/>
                <a:ea typeface="+mn-ea"/>
                <a:cs typeface="+mn-cs"/>
              </a:defRPr>
            </a:lvl1pPr>
            <a:lvl2pPr marL="230188" indent="-223838" algn="l" defTabSz="914400" rtl="0" eaLnBrk="1" latinLnBrk="0" hangingPunct="1">
              <a:lnSpc>
                <a:spcPct val="100000"/>
              </a:lnSpc>
              <a:spcBef>
                <a:spcPts val="600"/>
              </a:spcBef>
              <a:buFont typeface="Wingdings" charset="2"/>
              <a:buChar char="§"/>
              <a:tabLst/>
              <a:defRPr sz="2000" kern="1200">
                <a:solidFill>
                  <a:schemeClr val="tx1"/>
                </a:solidFill>
                <a:latin typeface="+mn-lt"/>
                <a:ea typeface="+mn-ea"/>
                <a:cs typeface="+mn-cs"/>
              </a:defRPr>
            </a:lvl2pPr>
            <a:lvl3pPr marL="460375" indent="-223838" algn="l" defTabSz="914400" rtl="0" eaLnBrk="1" latinLnBrk="0" hangingPunct="1">
              <a:lnSpc>
                <a:spcPct val="100000"/>
              </a:lnSpc>
              <a:spcBef>
                <a:spcPts val="900"/>
              </a:spcBef>
              <a:buFont typeface="Wingdings" charset="2"/>
              <a:buChar char="§"/>
              <a:tabLst/>
              <a:defRPr sz="1600" kern="1200">
                <a:solidFill>
                  <a:schemeClr val="tx1"/>
                </a:solidFill>
                <a:latin typeface="+mn-lt"/>
                <a:ea typeface="+mn-ea"/>
                <a:cs typeface="+mn-cs"/>
              </a:defRPr>
            </a:lvl3pPr>
            <a:lvl4pPr marL="746125" indent="-230188" algn="l" defTabSz="914400" rtl="0" eaLnBrk="1" latinLnBrk="0" hangingPunct="1">
              <a:lnSpc>
                <a:spcPct val="100000"/>
              </a:lnSpc>
              <a:spcBef>
                <a:spcPts val="500"/>
              </a:spcBef>
              <a:buFont typeface="Wingdings" charset="2"/>
              <a:buChar char="§"/>
              <a:tabLst/>
              <a:defRPr sz="1400" kern="1200">
                <a:solidFill>
                  <a:schemeClr val="tx1"/>
                </a:solidFill>
                <a:latin typeface="+mn-lt"/>
                <a:ea typeface="+mn-ea"/>
                <a:cs typeface="+mn-cs"/>
              </a:defRPr>
            </a:lvl4pPr>
            <a:lvl5pPr marL="977900" indent="-225425" algn="l" defTabSz="914400" rtl="0" eaLnBrk="1" latinLnBrk="0" hangingPunct="1">
              <a:lnSpc>
                <a:spcPct val="100000"/>
              </a:lnSpc>
              <a:spcBef>
                <a:spcPts val="500"/>
              </a:spcBef>
              <a:buFont typeface="Wingdings" charset="2"/>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buFont typeface="Arial" panose="020B0604020202020204" pitchFamily="34" charset="0"/>
              <a:buChar char="•"/>
            </a:pPr>
            <a:r>
              <a:rPr lang="en-US" sz="1800" dirty="0">
                <a:latin typeface="+mj-lt"/>
              </a:rPr>
              <a:t>Global recognition</a:t>
            </a:r>
          </a:p>
          <a:p>
            <a:pPr marL="257175" indent="-257175">
              <a:buFont typeface="Arial" panose="020B0604020202020204" pitchFamily="34" charset="0"/>
              <a:buChar char="•"/>
            </a:pPr>
            <a:r>
              <a:rPr lang="en-US" sz="1800" dirty="0">
                <a:latin typeface="+mj-lt"/>
              </a:rPr>
              <a:t>Focus on customer satisfaction and continuous improvement</a:t>
            </a:r>
          </a:p>
          <a:p>
            <a:pPr marL="257175" indent="-257175">
              <a:buFont typeface="Arial" panose="020B0604020202020204" pitchFamily="34" charset="0"/>
              <a:buChar char="•"/>
            </a:pPr>
            <a:r>
              <a:rPr lang="en-US" sz="1800" dirty="0">
                <a:latin typeface="+mj-lt"/>
              </a:rPr>
              <a:t>Applies to accreditation processes</a:t>
            </a:r>
          </a:p>
          <a:p>
            <a:pPr marL="257175" indent="-257175">
              <a:buFont typeface="Arial" panose="020B0604020202020204" pitchFamily="34" charset="0"/>
              <a:buChar char="•"/>
            </a:pPr>
            <a:r>
              <a:rPr lang="en-US" sz="1800" dirty="0">
                <a:latin typeface="+mj-lt"/>
              </a:rPr>
              <a:t>Recertification every three years</a:t>
            </a:r>
          </a:p>
        </p:txBody>
      </p:sp>
      <p:pic>
        <p:nvPicPr>
          <p:cNvPr id="3" name="Picture 2">
            <a:extLst>
              <a:ext uri="{FF2B5EF4-FFF2-40B4-BE49-F238E27FC236}">
                <a16:creationId xmlns:a16="http://schemas.microsoft.com/office/drawing/2014/main" id="{943185DC-A110-4B16-9D10-1A65623292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81" y="2396959"/>
            <a:ext cx="1717508" cy="2587712"/>
          </a:xfrm>
          <a:prstGeom prst="rect">
            <a:avLst/>
          </a:prstGeom>
        </p:spPr>
      </p:pic>
    </p:spTree>
    <p:extLst>
      <p:ext uri="{BB962C8B-B14F-4D97-AF65-F5344CB8AC3E}">
        <p14:creationId xmlns:p14="http://schemas.microsoft.com/office/powerpoint/2010/main" val="14997080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200" dirty="0"/>
              <a:t>The Value of AACSB Accreditation</a:t>
            </a:r>
            <a:endParaRPr lang="en-US" b="0" dirty="0">
              <a:solidFill>
                <a:schemeClr val="tx1"/>
              </a:solidFill>
            </a:endParaRPr>
          </a:p>
        </p:txBody>
      </p:sp>
      <p:sp>
        <p:nvSpPr>
          <p:cNvPr id="3" name="Content Placeholder 2"/>
          <p:cNvSpPr>
            <a:spLocks noGrp="1"/>
          </p:cNvSpPr>
          <p:nvPr>
            <p:ph idx="1"/>
          </p:nvPr>
        </p:nvSpPr>
        <p:spPr>
          <a:xfrm>
            <a:off x="457200" y="1225899"/>
            <a:ext cx="8313575" cy="4587072"/>
          </a:xfrm>
        </p:spPr>
        <p:txBody>
          <a:bodyPr>
            <a:normAutofit/>
          </a:bodyPr>
          <a:lstStyle/>
          <a:p>
            <a:pPr marL="0" indent="0">
              <a:lnSpc>
                <a:spcPct val="90000"/>
              </a:lnSpc>
              <a:tabLst>
                <a:tab pos="400050" algn="l"/>
              </a:tabLst>
              <a:defRPr/>
            </a:pPr>
            <a:r>
              <a:rPr lang="en-US" i="1" dirty="0">
                <a:solidFill>
                  <a:schemeClr val="tx1"/>
                </a:solidFill>
                <a:cs typeface="Arial" charset="0"/>
              </a:rPr>
              <a:t> </a:t>
            </a:r>
            <a:r>
              <a:rPr lang="en-US" sz="2800" dirty="0">
                <a:solidFill>
                  <a:schemeClr val="tx1"/>
                </a:solidFill>
                <a:cs typeface="Arial" charset="0"/>
              </a:rPr>
              <a:t>Cultivates meaningful interactions between     </a:t>
            </a:r>
          </a:p>
          <a:p>
            <a:pPr marL="0" indent="0">
              <a:lnSpc>
                <a:spcPct val="90000"/>
              </a:lnSpc>
              <a:buFontTx/>
              <a:buNone/>
              <a:tabLst>
                <a:tab pos="400050" algn="l"/>
              </a:tabLst>
              <a:defRPr/>
            </a:pPr>
            <a:r>
              <a:rPr lang="en-US" sz="2800" dirty="0">
                <a:solidFill>
                  <a:schemeClr val="tx1"/>
                </a:solidFill>
                <a:cs typeface="Arial" charset="0"/>
              </a:rPr>
              <a:t>  students and a qualified faculty</a:t>
            </a:r>
          </a:p>
          <a:p>
            <a:pPr marL="0" indent="0" eaLnBrk="1" hangingPunct="1">
              <a:lnSpc>
                <a:spcPct val="90000"/>
              </a:lnSpc>
              <a:tabLst>
                <a:tab pos="400050" algn="l"/>
              </a:tabLst>
              <a:defRPr/>
            </a:pPr>
            <a:r>
              <a:rPr lang="en-US" sz="2800" dirty="0">
                <a:solidFill>
                  <a:schemeClr val="tx1"/>
                </a:solidFill>
                <a:cs typeface="Arial" charset="0"/>
              </a:rPr>
              <a:t> Produces graduates who have achieved    </a:t>
            </a:r>
          </a:p>
          <a:p>
            <a:pPr marL="0" indent="0" eaLnBrk="1" hangingPunct="1">
              <a:lnSpc>
                <a:spcPct val="90000"/>
              </a:lnSpc>
              <a:buFontTx/>
              <a:buNone/>
              <a:tabLst>
                <a:tab pos="400050" algn="l"/>
              </a:tabLst>
              <a:defRPr/>
            </a:pPr>
            <a:r>
              <a:rPr lang="en-US" sz="2800" dirty="0">
                <a:solidFill>
                  <a:schemeClr val="tx1"/>
                </a:solidFill>
                <a:cs typeface="Arial" charset="0"/>
              </a:rPr>
              <a:t>  specified learning goals</a:t>
            </a:r>
          </a:p>
          <a:p>
            <a:pPr marL="0" indent="0">
              <a:lnSpc>
                <a:spcPct val="90000"/>
              </a:lnSpc>
              <a:tabLst>
                <a:tab pos="400050" algn="l"/>
              </a:tabLst>
              <a:defRPr/>
            </a:pPr>
            <a:r>
              <a:rPr lang="en-US" sz="2800" dirty="0">
                <a:solidFill>
                  <a:schemeClr val="tx1"/>
                </a:solidFill>
                <a:cs typeface="Arial" charset="0"/>
              </a:rPr>
              <a:t> Ensures c</a:t>
            </a:r>
            <a:r>
              <a:rPr lang="en-US" sz="2800" dirty="0">
                <a:solidFill>
                  <a:schemeClr val="tx1"/>
                </a:solidFill>
              </a:rPr>
              <a:t>urrency of curricula and importance  </a:t>
            </a:r>
          </a:p>
          <a:p>
            <a:pPr marL="0" indent="0">
              <a:lnSpc>
                <a:spcPct val="90000"/>
              </a:lnSpc>
              <a:buFontTx/>
              <a:buNone/>
              <a:tabLst>
                <a:tab pos="400050" algn="l"/>
              </a:tabLst>
              <a:defRPr/>
            </a:pPr>
            <a:r>
              <a:rPr lang="en-US" sz="2800" dirty="0">
                <a:solidFill>
                  <a:schemeClr val="tx1"/>
                </a:solidFill>
              </a:rPr>
              <a:t>  of quality teaching </a:t>
            </a:r>
          </a:p>
          <a:p>
            <a:pPr marL="0" indent="0" eaLnBrk="1" hangingPunct="1">
              <a:lnSpc>
                <a:spcPct val="90000"/>
              </a:lnSpc>
              <a:tabLst>
                <a:tab pos="400050" algn="l"/>
              </a:tabLst>
              <a:defRPr/>
            </a:pPr>
            <a:r>
              <a:rPr lang="en-US" sz="2800" dirty="0">
                <a:solidFill>
                  <a:schemeClr val="tx1"/>
                </a:solidFill>
                <a:cs typeface="Arial" charset="0"/>
              </a:rPr>
              <a:t> Makes a statement to external communities </a:t>
            </a:r>
          </a:p>
          <a:p>
            <a:pPr marL="0" indent="0" eaLnBrk="1" hangingPunct="1">
              <a:lnSpc>
                <a:spcPct val="90000"/>
              </a:lnSpc>
              <a:buFontTx/>
              <a:buNone/>
              <a:tabLst>
                <a:tab pos="400050" algn="l"/>
              </a:tabLst>
              <a:defRPr/>
            </a:pPr>
            <a:r>
              <a:rPr lang="en-US" sz="2800" dirty="0">
                <a:solidFill>
                  <a:schemeClr val="tx1"/>
                </a:solidFill>
                <a:cs typeface="Arial" charset="0"/>
              </a:rPr>
              <a:t>  about your commitment to quality and   </a:t>
            </a:r>
          </a:p>
          <a:p>
            <a:pPr marL="0" indent="0" eaLnBrk="1" hangingPunct="1">
              <a:lnSpc>
                <a:spcPct val="90000"/>
              </a:lnSpc>
              <a:buFontTx/>
              <a:buNone/>
              <a:tabLst>
                <a:tab pos="400050" algn="l"/>
              </a:tabLst>
              <a:defRPr/>
            </a:pPr>
            <a:r>
              <a:rPr lang="en-US" sz="2800" dirty="0">
                <a:solidFill>
                  <a:schemeClr val="tx1"/>
                </a:solidFill>
                <a:cs typeface="Arial" charset="0"/>
              </a:rPr>
              <a:t>  continuous improvement</a:t>
            </a:r>
          </a:p>
          <a:p>
            <a:pPr>
              <a:defRPr/>
            </a:pPr>
            <a:endParaRPr lang="en-US" sz="2800" dirty="0"/>
          </a:p>
        </p:txBody>
      </p:sp>
    </p:spTree>
    <p:extLst>
      <p:ext uri="{BB962C8B-B14F-4D97-AF65-F5344CB8AC3E}">
        <p14:creationId xmlns:p14="http://schemas.microsoft.com/office/powerpoint/2010/main" val="718129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Foundations for Accreditation</a:t>
            </a:r>
          </a:p>
        </p:txBody>
      </p:sp>
      <p:sp>
        <p:nvSpPr>
          <p:cNvPr id="3" name="Content Placeholder 2"/>
          <p:cNvSpPr>
            <a:spLocks noGrp="1"/>
          </p:cNvSpPr>
          <p:nvPr>
            <p:ph idx="1"/>
          </p:nvPr>
        </p:nvSpPr>
        <p:spPr>
          <a:xfrm>
            <a:off x="580768" y="1903673"/>
            <a:ext cx="7961870" cy="4351338"/>
          </a:xfrm>
        </p:spPr>
        <p:txBody>
          <a:bodyPr/>
          <a:lstStyle/>
          <a:p>
            <a:r>
              <a:rPr lang="en-US" dirty="0"/>
              <a:t>Engagement in strategic management</a:t>
            </a:r>
          </a:p>
          <a:p>
            <a:r>
              <a:rPr lang="en-US" dirty="0"/>
              <a:t>Building a research culture</a:t>
            </a:r>
          </a:p>
          <a:p>
            <a:r>
              <a:rPr lang="en-US" dirty="0"/>
              <a:t>Setting expectations</a:t>
            </a:r>
          </a:p>
          <a:p>
            <a:r>
              <a:rPr lang="en-US" dirty="0"/>
              <a:t>Leadership and key person turnover</a:t>
            </a:r>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51D05-810F-F24D-9D4E-8FDFEBA592E2}" type="slidenum">
              <a:rPr kumimoji="0" lang="en-US" sz="800" b="1" i="0" u="none" strike="noStrike" kern="1200" cap="none" spc="0" normalizeH="0" baseline="0" noProof="0" smtClean="0">
                <a:ln>
                  <a:noFill/>
                </a:ln>
                <a:solidFill>
                  <a:srgbClr val="006E6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800" b="1" i="0" u="none" strike="noStrike" kern="1200" cap="none" spc="0" normalizeH="0" baseline="0" noProof="0">
              <a:ln>
                <a:noFill/>
              </a:ln>
              <a:solidFill>
                <a:srgbClr val="006E61"/>
              </a:solidFill>
              <a:effectLst/>
              <a:uLnTx/>
              <a:uFillTx/>
              <a:latin typeface="Arial" panose="020B0604020202020204"/>
              <a:ea typeface="+mn-ea"/>
              <a:cs typeface="+mn-cs"/>
            </a:endParaRPr>
          </a:p>
        </p:txBody>
      </p:sp>
      <p:graphicFrame>
        <p:nvGraphicFramePr>
          <p:cNvPr id="5" name="Diagram 4"/>
          <p:cNvGraphicFramePr/>
          <p:nvPr/>
        </p:nvGraphicFramePr>
        <p:xfrm>
          <a:off x="3393990" y="3701969"/>
          <a:ext cx="5148648" cy="2553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1824681" y="2990335"/>
          <a:ext cx="6862118" cy="44559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nvGraphicFramePr>
        <p:xfrm>
          <a:off x="2866768" y="2569058"/>
          <a:ext cx="5675870" cy="363537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15" name="Group 14">
            <a:extLst>
              <a:ext uri="{FF2B5EF4-FFF2-40B4-BE49-F238E27FC236}">
                <a16:creationId xmlns:a16="http://schemas.microsoft.com/office/drawing/2014/main" id="{64F41727-FB2C-4D8C-862F-8B01EB4FB3EB}"/>
              </a:ext>
            </a:extLst>
          </p:cNvPr>
          <p:cNvGrpSpPr/>
          <p:nvPr/>
        </p:nvGrpSpPr>
        <p:grpSpPr>
          <a:xfrm>
            <a:off x="4408523" y="3326742"/>
            <a:ext cx="3531258" cy="3531258"/>
            <a:chOff x="4202685" y="2647325"/>
            <a:chExt cx="3531258" cy="3531258"/>
          </a:xfrm>
        </p:grpSpPr>
        <p:grpSp>
          <p:nvGrpSpPr>
            <p:cNvPr id="14" name="Group 13">
              <a:extLst>
                <a:ext uri="{FF2B5EF4-FFF2-40B4-BE49-F238E27FC236}">
                  <a16:creationId xmlns:a16="http://schemas.microsoft.com/office/drawing/2014/main" id="{D420AFE8-E9DE-48B3-BA2F-59DD35E6DD06}"/>
                </a:ext>
              </a:extLst>
            </p:cNvPr>
            <p:cNvGrpSpPr/>
            <p:nvPr/>
          </p:nvGrpSpPr>
          <p:grpSpPr>
            <a:xfrm>
              <a:off x="4202685" y="2647325"/>
              <a:ext cx="3531258" cy="3531258"/>
              <a:chOff x="5658815" y="-103889"/>
              <a:chExt cx="3531258" cy="3531258"/>
            </a:xfrm>
          </p:grpSpPr>
          <p:pic>
            <p:nvPicPr>
              <p:cNvPr id="11" name="Graphic 10" descr="Arrow circle">
                <a:extLst>
                  <a:ext uri="{FF2B5EF4-FFF2-40B4-BE49-F238E27FC236}">
                    <a16:creationId xmlns:a16="http://schemas.microsoft.com/office/drawing/2014/main" id="{9AFDD19E-815D-4663-82A4-15EB9C98EB1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658815" y="-103889"/>
                <a:ext cx="3531258" cy="3531258"/>
              </a:xfrm>
              <a:prstGeom prst="rect">
                <a:avLst/>
              </a:prstGeom>
            </p:spPr>
          </p:pic>
          <p:pic>
            <p:nvPicPr>
              <p:cNvPr id="13" name="Picture 12" descr="A close up of a logo&#10;&#10;Description automatically generated">
                <a:extLst>
                  <a:ext uri="{FF2B5EF4-FFF2-40B4-BE49-F238E27FC236}">
                    <a16:creationId xmlns:a16="http://schemas.microsoft.com/office/drawing/2014/main" id="{ABCF7CDA-DAB4-42ED-9448-0AB2AC33DEB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779382" y="993145"/>
                <a:ext cx="1387390" cy="1387390"/>
              </a:xfrm>
              <a:prstGeom prst="rect">
                <a:avLst/>
              </a:prstGeom>
            </p:spPr>
          </p:pic>
        </p:grpSp>
        <p:pic>
          <p:nvPicPr>
            <p:cNvPr id="9" name="Graphic 8" descr="Confused face with no fill">
              <a:extLst>
                <a:ext uri="{FF2B5EF4-FFF2-40B4-BE49-F238E27FC236}">
                  <a16:creationId xmlns:a16="http://schemas.microsoft.com/office/drawing/2014/main" id="{5A11F626-E094-4D00-A3E2-F2841BB07F1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559747" y="3980854"/>
              <a:ext cx="914400" cy="914400"/>
            </a:xfrm>
            <a:prstGeom prst="rect">
              <a:avLst/>
            </a:prstGeom>
          </p:spPr>
        </p:pic>
      </p:grpSp>
    </p:spTree>
    <p:extLst>
      <p:ext uri="{BB962C8B-B14F-4D97-AF65-F5344CB8AC3E}">
        <p14:creationId xmlns:p14="http://schemas.microsoft.com/office/powerpoint/2010/main" val="423427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Graphic spid="6" grpId="0">
        <p:bldAsOne/>
      </p:bldGraphic>
      <p:bldGraphic spid="6" grpId="1">
        <p:bldAsOne/>
      </p:bldGraphic>
      <p:bldGraphic spid="7" grpId="0">
        <p:bldAsOne/>
      </p:bldGraphic>
      <p:bldGraphic spid="7" grpId="1">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A3CDC38-9EE7-49E7-A24A-D20A80C00474}"/>
              </a:ext>
            </a:extLst>
          </p:cNvPr>
          <p:cNvSpPr>
            <a:spLocks noGrp="1"/>
          </p:cNvSpPr>
          <p:nvPr>
            <p:ph type="title"/>
          </p:nvPr>
        </p:nvSpPr>
        <p:spPr/>
        <p:txBody>
          <a:bodyPr/>
          <a:lstStyle/>
          <a:p>
            <a:r>
              <a:rPr lang="en-US" dirty="0"/>
              <a:t>The Future of AACSB Accreditation</a:t>
            </a:r>
          </a:p>
        </p:txBody>
      </p:sp>
      <p:sp>
        <p:nvSpPr>
          <p:cNvPr id="9" name="Text Placeholder 8">
            <a:extLst>
              <a:ext uri="{FF2B5EF4-FFF2-40B4-BE49-F238E27FC236}">
                <a16:creationId xmlns:a16="http://schemas.microsoft.com/office/drawing/2014/main" id="{39C31656-8C56-4FAE-A134-FF5E03410D8A}"/>
              </a:ext>
            </a:extLst>
          </p:cNvPr>
          <p:cNvSpPr>
            <a:spLocks noGrp="1"/>
          </p:cNvSpPr>
          <p:nvPr>
            <p:ph type="body" idx="1"/>
          </p:nvPr>
        </p:nvSpPr>
        <p:spPr/>
        <p:txBody>
          <a:bodyPr/>
          <a:lstStyle/>
          <a:p>
            <a:endParaRPr lang="en-US"/>
          </a:p>
        </p:txBody>
      </p:sp>
      <p:sp>
        <p:nvSpPr>
          <p:cNvPr id="7" name="Slide Number Placeholder 6">
            <a:extLst>
              <a:ext uri="{FF2B5EF4-FFF2-40B4-BE49-F238E27FC236}">
                <a16:creationId xmlns:a16="http://schemas.microsoft.com/office/drawing/2014/main" id="{957C4D9B-4E9D-4E83-BF5D-4043D556F7B6}"/>
              </a:ext>
            </a:extLst>
          </p:cNvPr>
          <p:cNvSpPr>
            <a:spLocks noGrp="1"/>
          </p:cNvSpPr>
          <p:nvPr>
            <p:ph type="sldNum" sz="quarter" idx="12"/>
          </p:nvPr>
        </p:nvSpPr>
        <p:spPr/>
        <p:txBody>
          <a:bodyPr/>
          <a:lstStyle/>
          <a:p>
            <a:fld id="{43851D05-810F-F24D-9D4E-8FDFEBA592E2}" type="slidenum">
              <a:rPr lang="en-US" smtClean="0"/>
              <a:t>47</a:t>
            </a:fld>
            <a:endParaRPr lang="en-US"/>
          </a:p>
        </p:txBody>
      </p:sp>
    </p:spTree>
    <p:extLst>
      <p:ext uri="{BB962C8B-B14F-4D97-AF65-F5344CB8AC3E}">
        <p14:creationId xmlns:p14="http://schemas.microsoft.com/office/powerpoint/2010/main" val="25885698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917"/>
            <a:ext cx="8229600" cy="1225899"/>
          </a:xfrm>
        </p:spPr>
        <p:txBody>
          <a:bodyPr/>
          <a:lstStyle/>
          <a:p>
            <a:pPr algn="ctr"/>
            <a:r>
              <a:rPr lang="en-US" dirty="0">
                <a:latin typeface="+mn-lt"/>
              </a:rPr>
              <a:t>Business Accreditation Task Force (BATF): </a:t>
            </a:r>
            <a:br>
              <a:rPr lang="en-US" dirty="0">
                <a:latin typeface="+mn-lt"/>
              </a:rPr>
            </a:br>
            <a:r>
              <a:rPr lang="en-US" dirty="0">
                <a:latin typeface="+mn-lt"/>
              </a:rPr>
              <a:t>Reimagining Business Accreditation  </a:t>
            </a:r>
          </a:p>
        </p:txBody>
      </p:sp>
      <p:sp>
        <p:nvSpPr>
          <p:cNvPr id="4" name="Slide Number Placeholder 3"/>
          <p:cNvSpPr>
            <a:spLocks noGrp="1"/>
          </p:cNvSpPr>
          <p:nvPr>
            <p:ph type="sldNum" sz="quarter" idx="12"/>
          </p:nvPr>
        </p:nvSpPr>
        <p:spPr/>
        <p:txBody>
          <a:bodyPr/>
          <a:lstStyle/>
          <a:p>
            <a:pPr defTabSz="685800">
              <a:defRPr/>
            </a:pPr>
            <a:fld id="{43851D05-810F-F24D-9D4E-8FDFEBA592E2}" type="slidenum">
              <a:rPr lang="en-US" sz="600">
                <a:solidFill>
                  <a:srgbClr val="006E61"/>
                </a:solidFill>
                <a:latin typeface="Arial" panose="020B0604020202020204"/>
              </a:rPr>
              <a:pPr defTabSz="685800">
                <a:defRPr/>
              </a:pPr>
              <a:t>48</a:t>
            </a:fld>
            <a:endParaRPr lang="en-US" sz="600">
              <a:solidFill>
                <a:srgbClr val="006E61"/>
              </a:solidFill>
              <a:latin typeface="Arial" panose="020B0604020202020204"/>
            </a:endParaRPr>
          </a:p>
        </p:txBody>
      </p:sp>
      <p:sp>
        <p:nvSpPr>
          <p:cNvPr id="7" name="Content Placeholder 6"/>
          <p:cNvSpPr>
            <a:spLocks noGrp="1"/>
          </p:cNvSpPr>
          <p:nvPr>
            <p:ph idx="1"/>
          </p:nvPr>
        </p:nvSpPr>
        <p:spPr>
          <a:xfrm>
            <a:off x="1225942" y="1702795"/>
            <a:ext cx="6858000" cy="4351338"/>
          </a:xfrm>
        </p:spPr>
        <p:txBody>
          <a:bodyPr/>
          <a:lstStyle/>
          <a:p>
            <a:pPr marL="0" indent="0" algn="ctr">
              <a:buNone/>
            </a:pPr>
            <a:r>
              <a:rPr lang="en-US" dirty="0">
                <a:latin typeface="Eina 03 Regular" panose="02000000000000000000" pitchFamily="50" charset="0"/>
              </a:rPr>
              <a:t>The BATF will examine the processes around AACSB business accreditation—and the standards themselves—to support the primary strategic goal for AACSB accreditation to “be recognized worldwide as the premier mission-driven accreditation for business education, employing a peer review and principles-based methodology that leverages technology to streamline the accreditation process.”</a:t>
            </a:r>
          </a:p>
          <a:p>
            <a:pPr marL="0" indent="0" algn="ctr">
              <a:buNone/>
            </a:pPr>
            <a:endParaRPr lang="en-US" dirty="0">
              <a:solidFill>
                <a:srgbClr val="E75300"/>
              </a:solidFill>
              <a:latin typeface="Eina 03 Regular" panose="02000000000000000000" pitchFamily="50" charset="0"/>
            </a:endParaRPr>
          </a:p>
          <a:p>
            <a:pPr marL="0" indent="0" algn="ctr">
              <a:buNone/>
            </a:pPr>
            <a:endParaRPr lang="en-US" dirty="0">
              <a:solidFill>
                <a:srgbClr val="E75300"/>
              </a:solidFill>
              <a:latin typeface="Eina 03 Regular" panose="02000000000000000000" pitchFamily="50" charset="0"/>
            </a:endParaRPr>
          </a:p>
          <a:p>
            <a:pPr marL="0" indent="0" algn="ctr">
              <a:buNone/>
            </a:pPr>
            <a:r>
              <a:rPr lang="en-US" dirty="0">
                <a:solidFill>
                  <a:srgbClr val="E75300"/>
                </a:solidFill>
                <a:latin typeface="Eina 03 Bold" panose="02000000000000000000" pitchFamily="50" charset="0"/>
              </a:rPr>
              <a:t>aacsb.edu/BATF</a:t>
            </a:r>
            <a:r>
              <a:rPr lang="en-US" dirty="0">
                <a:solidFill>
                  <a:srgbClr val="E75300"/>
                </a:solidFill>
                <a:latin typeface="Eina 03 Regular" panose="02000000000000000000" pitchFamily="50" charset="0"/>
              </a:rPr>
              <a:t> </a:t>
            </a:r>
          </a:p>
          <a:p>
            <a:endParaRPr lang="en-US" dirty="0"/>
          </a:p>
        </p:txBody>
      </p:sp>
    </p:spTree>
    <p:extLst>
      <p:ext uri="{BB962C8B-B14F-4D97-AF65-F5344CB8AC3E}">
        <p14:creationId xmlns:p14="http://schemas.microsoft.com/office/powerpoint/2010/main" val="1588688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D28918-DCF3-4996-B430-3F5B767A6632}"/>
              </a:ext>
            </a:extLst>
          </p:cNvPr>
          <p:cNvSpPr txBox="1"/>
          <p:nvPr/>
        </p:nvSpPr>
        <p:spPr>
          <a:xfrm>
            <a:off x="366487" y="1331232"/>
            <a:ext cx="4902200" cy="4195536"/>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5250" b="1" i="0" u="none" strike="noStrike" kern="1200" cap="none" spc="0" normalizeH="0" baseline="0" noProof="0" dirty="0">
                <a:ln>
                  <a:noFill/>
                </a:ln>
                <a:solidFill>
                  <a:srgbClr val="555659"/>
                </a:solidFill>
                <a:effectLst/>
                <a:uLnTx/>
                <a:uFillTx/>
                <a:latin typeface="Arial" panose="020B0604020202020204"/>
                <a:ea typeface="+mn-ea"/>
                <a:cs typeface="+mn-cs"/>
              </a:rPr>
              <a:t>WHY?</a:t>
            </a:r>
          </a:p>
        </p:txBody>
      </p:sp>
      <p:sp>
        <p:nvSpPr>
          <p:cNvPr id="19" name="Rectangle 7">
            <a:extLst>
              <a:ext uri="{FF2B5EF4-FFF2-40B4-BE49-F238E27FC236}">
                <a16:creationId xmlns:a16="http://schemas.microsoft.com/office/drawing/2014/main" id="{793EF0C2-EE57-40DD-B754-BF1477FAB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1951" y="0"/>
            <a:ext cx="348204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Slide Number Placeholder 1">
            <a:extLst>
              <a:ext uri="{FF2B5EF4-FFF2-40B4-BE49-F238E27FC236}">
                <a16:creationId xmlns:a16="http://schemas.microsoft.com/office/drawing/2014/main" id="{0F8588BD-8536-4252-9C13-CECD5BB617DE}"/>
              </a:ext>
            </a:extLst>
          </p:cNvPr>
          <p:cNvSpPr>
            <a:spLocks noGrp="1"/>
          </p:cNvSpPr>
          <p:nvPr>
            <p:ph type="sldNum" sz="quarter" idx="12"/>
          </p:nvPr>
        </p:nvSpPr>
        <p:spPr>
          <a:xfrm>
            <a:off x="6513286" y="6356351"/>
            <a:ext cx="2057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3851D05-810F-F24D-9D4E-8FDFEBA592E2}" type="slidenum">
              <a:rPr kumimoji="0" lang="en-US" sz="825" b="1" i="0" u="none" strike="noStrike" kern="1200" cap="none" spc="0" normalizeH="0" baseline="0" noProof="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49</a:t>
            </a:fld>
            <a:endParaRPr kumimoji="0" lang="en-US" sz="825" b="1"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63331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637797"/>
            <a:ext cx="8229600" cy="919424"/>
          </a:xfrm>
        </p:spPr>
        <p:txBody>
          <a:bodyPr/>
          <a:lstStyle/>
          <a:p>
            <a:r>
              <a:rPr lang="en-US">
                <a:latin typeface="Eina 03 Regular" panose="02000000000000000000" pitchFamily="50" charset="0"/>
              </a:rPr>
              <a:t>AACSB at a Glance </a:t>
            </a:r>
          </a:p>
        </p:txBody>
      </p:sp>
      <p:sp>
        <p:nvSpPr>
          <p:cNvPr id="4" name="Slide Number Placeholder 3"/>
          <p:cNvSpPr>
            <a:spLocks noGrp="1"/>
          </p:cNvSpPr>
          <p:nvPr>
            <p:ph type="sldNum" sz="quarter" idx="12"/>
          </p:nvPr>
        </p:nvSpPr>
        <p:spPr/>
        <p:txBody>
          <a:bodyPr/>
          <a:lstStyle/>
          <a:p>
            <a:pPr defTabSz="685800">
              <a:defRPr/>
            </a:pPr>
            <a:fld id="{43851D05-810F-F24D-9D4E-8FDFEBA592E2}" type="slidenum">
              <a:rPr lang="en-US" sz="600">
                <a:solidFill>
                  <a:srgbClr val="006E61"/>
                </a:solidFill>
                <a:latin typeface="Arial" panose="020B0604020202020204"/>
              </a:rPr>
              <a:pPr defTabSz="685800">
                <a:defRPr/>
              </a:pPr>
              <a:t>5</a:t>
            </a:fld>
            <a:endParaRPr lang="en-US" sz="600">
              <a:solidFill>
                <a:srgbClr val="006E61"/>
              </a:solidFill>
              <a:latin typeface="Arial" panose="020B0604020202020204"/>
            </a:endParaRPr>
          </a:p>
        </p:txBody>
      </p:sp>
      <p:pic>
        <p:nvPicPr>
          <p:cNvPr id="6" name="Picture 5"/>
          <p:cNvPicPr>
            <a:picLocks noChangeAspect="1"/>
          </p:cNvPicPr>
          <p:nvPr/>
        </p:nvPicPr>
        <p:blipFill>
          <a:blip r:embed="rId3"/>
          <a:stretch>
            <a:fillRect/>
          </a:stretch>
        </p:blipFill>
        <p:spPr>
          <a:xfrm>
            <a:off x="6412477" y="2472082"/>
            <a:ext cx="2128343" cy="182239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1174" y="1182547"/>
            <a:ext cx="1657350" cy="70713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5522" y="2219560"/>
            <a:ext cx="1830084" cy="222963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945" y="2219560"/>
            <a:ext cx="1830296" cy="222989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28233" y="2219304"/>
            <a:ext cx="1830295" cy="2229888"/>
          </a:xfrm>
          <a:prstGeom prst="rect">
            <a:avLst/>
          </a:prstGeom>
        </p:spPr>
      </p:pic>
    </p:spTree>
    <p:extLst>
      <p:ext uri="{BB962C8B-B14F-4D97-AF65-F5344CB8AC3E}">
        <p14:creationId xmlns:p14="http://schemas.microsoft.com/office/powerpoint/2010/main" val="35163393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D2789-85E0-4B85-B47C-C753E4F14F62}"/>
              </a:ext>
            </a:extLst>
          </p:cNvPr>
          <p:cNvSpPr>
            <a:spLocks noGrp="1"/>
          </p:cNvSpPr>
          <p:nvPr>
            <p:ph type="title"/>
          </p:nvPr>
        </p:nvSpPr>
        <p:spPr/>
        <p:txBody>
          <a:bodyPr/>
          <a:lstStyle/>
          <a:p>
            <a:r>
              <a:rPr lang="en-US" dirty="0"/>
              <a:t>Because we must</a:t>
            </a:r>
          </a:p>
        </p:txBody>
      </p:sp>
      <p:sp>
        <p:nvSpPr>
          <p:cNvPr id="3" name="Content Placeholder 2">
            <a:extLst>
              <a:ext uri="{FF2B5EF4-FFF2-40B4-BE49-F238E27FC236}">
                <a16:creationId xmlns:a16="http://schemas.microsoft.com/office/drawing/2014/main" id="{59721FF0-FA3F-4D10-ACE5-C4BC15B0BB96}"/>
              </a:ext>
            </a:extLst>
          </p:cNvPr>
          <p:cNvSpPr>
            <a:spLocks noGrp="1"/>
          </p:cNvSpPr>
          <p:nvPr>
            <p:ph idx="1"/>
          </p:nvPr>
        </p:nvSpPr>
        <p:spPr/>
        <p:txBody>
          <a:bodyPr/>
          <a:lstStyle/>
          <a:p>
            <a:r>
              <a:rPr lang="en-US" i="1" dirty="0"/>
              <a:t>“If we do not disrupt ourselves, the world will do it for us” </a:t>
            </a:r>
            <a:r>
              <a:rPr lang="en-US" dirty="0"/>
              <a:t>– Michael Arena, Adaptive Space</a:t>
            </a:r>
          </a:p>
          <a:p>
            <a:endParaRPr lang="en-US" dirty="0"/>
          </a:p>
          <a:p>
            <a:r>
              <a:rPr lang="en-US" dirty="0"/>
              <a:t>The Fourth Industrial Revolution is here, forcing change</a:t>
            </a:r>
          </a:p>
          <a:p>
            <a:endParaRPr lang="en-US" dirty="0"/>
          </a:p>
        </p:txBody>
      </p:sp>
      <p:sp>
        <p:nvSpPr>
          <p:cNvPr id="4" name="Slide Number Placeholder 3">
            <a:extLst>
              <a:ext uri="{FF2B5EF4-FFF2-40B4-BE49-F238E27FC236}">
                <a16:creationId xmlns:a16="http://schemas.microsoft.com/office/drawing/2014/main" id="{F707CD91-FA5D-4AF8-841E-135213504C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51D05-810F-F24D-9D4E-8FDFEBA592E2}" type="slidenum">
              <a:rPr kumimoji="0" lang="en-US" sz="800" b="1" i="0" u="none" strike="noStrike" kern="1200" cap="none" spc="0" normalizeH="0" baseline="0" noProof="0" smtClean="0">
                <a:ln>
                  <a:noFill/>
                </a:ln>
                <a:solidFill>
                  <a:srgbClr val="006E6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800" b="1" i="0" u="none" strike="noStrike" kern="1200" cap="none" spc="0" normalizeH="0" baseline="0" noProof="0" dirty="0">
              <a:ln>
                <a:noFill/>
              </a:ln>
              <a:solidFill>
                <a:srgbClr val="006E61"/>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754550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D28918-DCF3-4996-B430-3F5B767A6632}"/>
              </a:ext>
            </a:extLst>
          </p:cNvPr>
          <p:cNvSpPr txBox="1"/>
          <p:nvPr/>
        </p:nvSpPr>
        <p:spPr>
          <a:xfrm>
            <a:off x="366487" y="1331232"/>
            <a:ext cx="4902200" cy="4195536"/>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5250" b="1" i="0" u="none" strike="noStrike" kern="1200" cap="none" spc="0" normalizeH="0" baseline="0" noProof="0" dirty="0">
                <a:ln>
                  <a:noFill/>
                </a:ln>
                <a:solidFill>
                  <a:srgbClr val="555659"/>
                </a:solidFill>
                <a:effectLst/>
                <a:uLnTx/>
                <a:uFillTx/>
                <a:latin typeface="Arial" panose="020B0604020202020204"/>
                <a:ea typeface="+mn-ea"/>
                <a:cs typeface="+mn-cs"/>
              </a:rPr>
              <a:t>How?</a:t>
            </a:r>
          </a:p>
        </p:txBody>
      </p:sp>
      <p:sp>
        <p:nvSpPr>
          <p:cNvPr id="8" name="Rectangle 7">
            <a:extLst>
              <a:ext uri="{FF2B5EF4-FFF2-40B4-BE49-F238E27FC236}">
                <a16:creationId xmlns:a16="http://schemas.microsoft.com/office/drawing/2014/main" id="{793EF0C2-EE57-40DD-B754-BF1477FAB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1951" y="0"/>
            <a:ext cx="348204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Slide Number Placeholder 1">
            <a:extLst>
              <a:ext uri="{FF2B5EF4-FFF2-40B4-BE49-F238E27FC236}">
                <a16:creationId xmlns:a16="http://schemas.microsoft.com/office/drawing/2014/main" id="{0F8588BD-8536-4252-9C13-CECD5BB617DE}"/>
              </a:ext>
            </a:extLst>
          </p:cNvPr>
          <p:cNvSpPr>
            <a:spLocks noGrp="1"/>
          </p:cNvSpPr>
          <p:nvPr>
            <p:ph type="sldNum" sz="quarter" idx="12"/>
          </p:nvPr>
        </p:nvSpPr>
        <p:spPr>
          <a:xfrm>
            <a:off x="6513286" y="6356351"/>
            <a:ext cx="2057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3851D05-810F-F24D-9D4E-8FDFEBA592E2}" type="slidenum">
              <a:rPr kumimoji="0" lang="en-US" sz="825" b="1" i="0" u="none" strike="noStrike" kern="1200" cap="none" spc="0" normalizeH="0" baseline="0" noProof="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51</a:t>
            </a:fld>
            <a:endParaRPr kumimoji="0" lang="en-US" sz="825" b="1"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882958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5BF28EBC-D1BA-4094-9B5A-DE3B1DB0E8B4}"/>
              </a:ext>
            </a:extLst>
          </p:cNvPr>
          <p:cNvSpPr>
            <a:spLocks noGrp="1"/>
          </p:cNvSpPr>
          <p:nvPr>
            <p:ph type="title"/>
          </p:nvPr>
        </p:nvSpPr>
        <p:spPr>
          <a:xfrm>
            <a:off x="628652" y="963877"/>
            <a:ext cx="2620771" cy="4930246"/>
          </a:xfrm>
        </p:spPr>
        <p:txBody>
          <a:bodyPr>
            <a:normAutofit/>
          </a:bodyPr>
          <a:lstStyle/>
          <a:p>
            <a:pPr algn="r"/>
            <a:r>
              <a:rPr lang="en-US">
                <a:solidFill>
                  <a:schemeClr val="accent1"/>
                </a:solidFill>
              </a:rPr>
              <a:t>BATF Composition</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5EDB65D-FC26-42D2-8B70-5AC0566B47C6}"/>
              </a:ext>
            </a:extLst>
          </p:cNvPr>
          <p:cNvSpPr>
            <a:spLocks noGrp="1"/>
          </p:cNvSpPr>
          <p:nvPr>
            <p:ph idx="1"/>
          </p:nvPr>
        </p:nvSpPr>
        <p:spPr>
          <a:xfrm>
            <a:off x="3732025" y="963877"/>
            <a:ext cx="4783327" cy="4930246"/>
          </a:xfrm>
        </p:spPr>
        <p:txBody>
          <a:bodyPr anchor="ctr">
            <a:normAutofit/>
          </a:bodyPr>
          <a:lstStyle/>
          <a:p>
            <a:pPr marL="0" indent="0">
              <a:buNone/>
            </a:pPr>
            <a:r>
              <a:rPr lang="en-US" sz="2100" b="1">
                <a:latin typeface="Arial" pitchFamily="34" charset="0"/>
                <a:cs typeface="Arial" pitchFamily="34" charset="0"/>
              </a:rPr>
              <a:t>Diverse and Experienced:</a:t>
            </a:r>
          </a:p>
          <a:p>
            <a:endParaRPr lang="en-US" sz="2100">
              <a:latin typeface="Arial" pitchFamily="34" charset="0"/>
              <a:cs typeface="Arial" pitchFamily="34" charset="0"/>
            </a:endParaRPr>
          </a:p>
          <a:p>
            <a:r>
              <a:rPr lang="en-US" sz="2100">
                <a:latin typeface="Arial" pitchFamily="34" charset="0"/>
                <a:cs typeface="Arial" pitchFamily="34" charset="0"/>
              </a:rPr>
              <a:t>15 academic leaders from around the globe</a:t>
            </a:r>
          </a:p>
          <a:p>
            <a:r>
              <a:rPr lang="en-US" sz="2100">
                <a:latin typeface="Arial" pitchFamily="34" charset="0"/>
                <a:cs typeface="Arial" pitchFamily="34" charset="0"/>
              </a:rPr>
              <a:t>More than 250 years of collective accreditation experience</a:t>
            </a:r>
          </a:p>
          <a:p>
            <a:r>
              <a:rPr lang="en-US" sz="2100">
                <a:latin typeface="Arial" pitchFamily="34" charset="0"/>
                <a:cs typeface="Arial" pitchFamily="34" charset="0"/>
              </a:rPr>
              <a:t>Business education experience on 6 continents</a:t>
            </a:r>
          </a:p>
          <a:p>
            <a:r>
              <a:rPr lang="en-US" sz="2100">
                <a:latin typeface="Arial" pitchFamily="34" charset="0"/>
                <a:cs typeface="Arial" pitchFamily="34" charset="0"/>
              </a:rPr>
              <a:t>Business experience in a wide variety of fields and levels</a:t>
            </a:r>
          </a:p>
          <a:p>
            <a:r>
              <a:rPr lang="en-US" sz="2100">
                <a:latin typeface="Arial" pitchFamily="34" charset="0"/>
                <a:cs typeface="Arial" pitchFamily="34" charset="0"/>
              </a:rPr>
              <a:t>Representatives from different types of schools</a:t>
            </a:r>
          </a:p>
          <a:p>
            <a:pPr marL="0" indent="0">
              <a:buNone/>
            </a:pPr>
            <a:endParaRPr lang="en-US" sz="2100">
              <a:latin typeface="Arial" pitchFamily="34" charset="0"/>
              <a:cs typeface="Arial" pitchFamily="34" charset="0"/>
            </a:endParaRPr>
          </a:p>
          <a:p>
            <a:pPr marL="0" indent="0">
              <a:buNone/>
            </a:pPr>
            <a:endParaRPr lang="en-US" sz="2100">
              <a:latin typeface="Arial" pitchFamily="34" charset="0"/>
              <a:cs typeface="Arial" pitchFamily="34" charset="0"/>
            </a:endParaRPr>
          </a:p>
          <a:p>
            <a:pPr marL="0" indent="0">
              <a:buNone/>
            </a:pPr>
            <a:endParaRPr lang="en-US" sz="2100">
              <a:latin typeface="Arial" pitchFamily="34" charset="0"/>
              <a:cs typeface="Arial" pitchFamily="34" charset="0"/>
            </a:endParaRPr>
          </a:p>
        </p:txBody>
      </p:sp>
      <p:sp>
        <p:nvSpPr>
          <p:cNvPr id="4" name="Slide Number Placeholder 3">
            <a:extLst>
              <a:ext uri="{FF2B5EF4-FFF2-40B4-BE49-F238E27FC236}">
                <a16:creationId xmlns:a16="http://schemas.microsoft.com/office/drawing/2014/main" id="{DE7F3E68-0748-4819-BFD8-F2C2D96BDBBC}"/>
              </a:ext>
            </a:extLst>
          </p:cNvPr>
          <p:cNvSpPr>
            <a:spLocks noGrp="1"/>
          </p:cNvSpPr>
          <p:nvPr>
            <p:ph type="sldNum" sz="quarter" idx="12"/>
          </p:nvPr>
        </p:nvSpPr>
        <p:spPr>
          <a:xfrm>
            <a:off x="7928637" y="6033481"/>
            <a:ext cx="586712"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3851D05-810F-F24D-9D4E-8FDFEBA592E2}" type="slidenum">
              <a:rPr kumimoji="0" lang="en-US" sz="900" b="1" i="0" u="none" strike="noStrike" kern="1200" cap="none" spc="0" normalizeH="0" baseline="0" noProof="0">
                <a:ln>
                  <a:noFill/>
                </a:ln>
                <a:solidFill>
                  <a:srgbClr val="555659">
                    <a:alpha val="8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52</a:t>
            </a:fld>
            <a:endParaRPr kumimoji="0" lang="en-US" sz="900" b="1" i="0" u="none" strike="noStrike" kern="1200" cap="none" spc="0" normalizeH="0" baseline="0" noProof="0">
              <a:ln>
                <a:noFill/>
              </a:ln>
              <a:solidFill>
                <a:srgbClr val="555659">
                  <a:alpha val="8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555771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2B4FB-63AD-406D-A732-D538D680A44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529A891-7967-4B26-909C-B66840B4E56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9FC4401-F951-4245-9305-694B4ABC4E5F}"/>
              </a:ext>
            </a:extLst>
          </p:cNvPr>
          <p:cNvSpPr>
            <a:spLocks noGrp="1"/>
          </p:cNvSpPr>
          <p:nvPr>
            <p:ph type="sldNum" sz="quarter" idx="12"/>
          </p:nvPr>
        </p:nvSpPr>
        <p:spPr/>
        <p:txBody>
          <a:bodyPr/>
          <a:lstStyle/>
          <a:p>
            <a:fld id="{43851D05-810F-F24D-9D4E-8FDFEBA592E2}" type="slidenum">
              <a:rPr lang="en-US" smtClean="0"/>
              <a:t>53</a:t>
            </a:fld>
            <a:endParaRPr lang="en-US"/>
          </a:p>
        </p:txBody>
      </p:sp>
      <p:pic>
        <p:nvPicPr>
          <p:cNvPr id="5" name="Picture 4">
            <a:extLst>
              <a:ext uri="{FF2B5EF4-FFF2-40B4-BE49-F238E27FC236}">
                <a16:creationId xmlns:a16="http://schemas.microsoft.com/office/drawing/2014/main" id="{AD1EC26F-4234-4755-81DC-7828E5A84792}"/>
              </a:ext>
            </a:extLst>
          </p:cNvPr>
          <p:cNvPicPr>
            <a:picLocks noChangeAspect="1"/>
          </p:cNvPicPr>
          <p:nvPr/>
        </p:nvPicPr>
        <p:blipFill>
          <a:blip r:embed="rId2"/>
          <a:stretch>
            <a:fillRect/>
          </a:stretch>
        </p:blipFill>
        <p:spPr>
          <a:xfrm>
            <a:off x="-61415" y="228356"/>
            <a:ext cx="9144000" cy="6401287"/>
          </a:xfrm>
          <a:prstGeom prst="rect">
            <a:avLst/>
          </a:prstGeom>
        </p:spPr>
      </p:pic>
    </p:spTree>
    <p:extLst>
      <p:ext uri="{BB962C8B-B14F-4D97-AF65-F5344CB8AC3E}">
        <p14:creationId xmlns:p14="http://schemas.microsoft.com/office/powerpoint/2010/main" val="13043038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22048F-E899-43EF-A99B-4F2EA163F963}"/>
              </a:ext>
            </a:extLst>
          </p:cNvPr>
          <p:cNvSpPr>
            <a:spLocks noGrp="1"/>
          </p:cNvSpPr>
          <p:nvPr>
            <p:ph type="title"/>
          </p:nvPr>
        </p:nvSpPr>
        <p:spPr>
          <a:xfrm>
            <a:off x="652653" y="606564"/>
            <a:ext cx="7838694" cy="1325563"/>
          </a:xfrm>
        </p:spPr>
        <p:txBody>
          <a:bodyPr anchor="ctr">
            <a:normAutofit/>
          </a:bodyPr>
          <a:lstStyle/>
          <a:p>
            <a:r>
              <a:rPr lang="en-US" dirty="0"/>
              <a:t>Establishing Eligibility</a:t>
            </a:r>
            <a:endParaRPr lang="en-US" dirty="0">
              <a:highlight>
                <a:srgbClr val="FFFF00"/>
              </a:highlight>
            </a:endParaRPr>
          </a:p>
        </p:txBody>
      </p:sp>
      <p:sp>
        <p:nvSpPr>
          <p:cNvPr id="4" name="Slide Number Placeholder 3">
            <a:extLst>
              <a:ext uri="{FF2B5EF4-FFF2-40B4-BE49-F238E27FC236}">
                <a16:creationId xmlns:a16="http://schemas.microsoft.com/office/drawing/2014/main" id="{92CB732C-7962-4093-8065-C2C11F71172C}"/>
              </a:ext>
            </a:extLst>
          </p:cNvPr>
          <p:cNvSpPr>
            <a:spLocks noGrp="1"/>
          </p:cNvSpPr>
          <p:nvPr>
            <p:ph type="sldNum" sz="quarter" idx="12"/>
          </p:nvPr>
        </p:nvSpPr>
        <p:spPr>
          <a:xfrm>
            <a:off x="6457950" y="6356350"/>
            <a:ext cx="2057400" cy="365125"/>
          </a:xfrm>
        </p:spPr>
        <p:txBody>
          <a:bodyPr>
            <a:normAutofit/>
          </a:bodyPr>
          <a:lstStyle/>
          <a:p>
            <a:pPr>
              <a:spcAft>
                <a:spcPts val="600"/>
              </a:spcAft>
            </a:pPr>
            <a:fld id="{43851D05-810F-F24D-9D4E-8FDFEBA592E2}" type="slidenum">
              <a:rPr lang="en-US" sz="1000">
                <a:solidFill>
                  <a:prstClr val="black">
                    <a:tint val="75000"/>
                  </a:prstClr>
                </a:solidFill>
              </a:rPr>
              <a:pPr>
                <a:spcAft>
                  <a:spcPts val="600"/>
                </a:spcAft>
              </a:pPr>
              <a:t>54</a:t>
            </a:fld>
            <a:endParaRPr lang="en-US" sz="1000">
              <a:solidFill>
                <a:prstClr val="black">
                  <a:tint val="75000"/>
                </a:prstClr>
              </a:solidFill>
            </a:endParaRPr>
          </a:p>
        </p:txBody>
      </p:sp>
      <p:sp>
        <p:nvSpPr>
          <p:cNvPr id="11" name="Content Placeholder 8">
            <a:extLst>
              <a:ext uri="{FF2B5EF4-FFF2-40B4-BE49-F238E27FC236}">
                <a16:creationId xmlns:a16="http://schemas.microsoft.com/office/drawing/2014/main" id="{A51A6E23-FFA7-4FD2-BEE0-7181179EED08}"/>
              </a:ext>
            </a:extLst>
          </p:cNvPr>
          <p:cNvSpPr txBox="1">
            <a:spLocks/>
          </p:cNvSpPr>
          <p:nvPr/>
        </p:nvSpPr>
        <p:spPr>
          <a:xfrm>
            <a:off x="4772891" y="1773382"/>
            <a:ext cx="4371109" cy="4416281"/>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600"/>
              </a:spcBef>
              <a:buFont typeface="Wingdings" charset="2"/>
              <a:buChar char="§"/>
              <a:defRPr sz="2400" kern="1200">
                <a:solidFill>
                  <a:schemeClr val="tx1"/>
                </a:solidFill>
                <a:latin typeface="+mn-lt"/>
                <a:ea typeface="+mn-ea"/>
                <a:cs typeface="+mn-cs"/>
              </a:defRPr>
            </a:lvl1pPr>
            <a:lvl2pPr marL="230188" indent="-223838" algn="l" defTabSz="914400" rtl="0" eaLnBrk="1" latinLnBrk="0" hangingPunct="1">
              <a:lnSpc>
                <a:spcPct val="100000"/>
              </a:lnSpc>
              <a:spcBef>
                <a:spcPts val="600"/>
              </a:spcBef>
              <a:buFont typeface="Wingdings" charset="2"/>
              <a:buChar char="§"/>
              <a:tabLst/>
              <a:defRPr sz="2000" kern="1200">
                <a:solidFill>
                  <a:schemeClr val="tx1"/>
                </a:solidFill>
                <a:latin typeface="+mn-lt"/>
                <a:ea typeface="+mn-ea"/>
                <a:cs typeface="+mn-cs"/>
              </a:defRPr>
            </a:lvl2pPr>
            <a:lvl3pPr marL="460375" indent="-223838" algn="l" defTabSz="914400" rtl="0" eaLnBrk="1" latinLnBrk="0" hangingPunct="1">
              <a:lnSpc>
                <a:spcPct val="100000"/>
              </a:lnSpc>
              <a:spcBef>
                <a:spcPts val="900"/>
              </a:spcBef>
              <a:buFont typeface="Wingdings" charset="2"/>
              <a:buChar char="§"/>
              <a:tabLst/>
              <a:defRPr sz="1600" kern="1200">
                <a:solidFill>
                  <a:schemeClr val="tx1"/>
                </a:solidFill>
                <a:latin typeface="+mn-lt"/>
                <a:ea typeface="+mn-ea"/>
                <a:cs typeface="+mn-cs"/>
              </a:defRPr>
            </a:lvl3pPr>
            <a:lvl4pPr marL="746125" indent="-230188" algn="l" defTabSz="914400" rtl="0" eaLnBrk="1" latinLnBrk="0" hangingPunct="1">
              <a:lnSpc>
                <a:spcPct val="100000"/>
              </a:lnSpc>
              <a:spcBef>
                <a:spcPts val="500"/>
              </a:spcBef>
              <a:buFont typeface="Wingdings" charset="2"/>
              <a:buChar char="§"/>
              <a:tabLst/>
              <a:defRPr sz="1400" kern="1200">
                <a:solidFill>
                  <a:schemeClr val="tx1"/>
                </a:solidFill>
                <a:latin typeface="+mn-lt"/>
                <a:ea typeface="+mn-ea"/>
                <a:cs typeface="+mn-cs"/>
              </a:defRPr>
            </a:lvl4pPr>
            <a:lvl5pPr marL="977900" indent="-225425" algn="l" defTabSz="914400" rtl="0" eaLnBrk="1" latinLnBrk="0" hangingPunct="1">
              <a:lnSpc>
                <a:spcPct val="100000"/>
              </a:lnSpc>
              <a:spcBef>
                <a:spcPts val="500"/>
              </a:spcBef>
              <a:buFont typeface="Wingdings" charset="2"/>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charset="2"/>
              <a:buNone/>
            </a:pPr>
            <a:endParaRPr lang="en-US" b="1" dirty="0"/>
          </a:p>
        </p:txBody>
      </p:sp>
      <p:graphicFrame>
        <p:nvGraphicFramePr>
          <p:cNvPr id="13" name="Content Placeholder 6">
            <a:extLst>
              <a:ext uri="{FF2B5EF4-FFF2-40B4-BE49-F238E27FC236}">
                <a16:creationId xmlns:a16="http://schemas.microsoft.com/office/drawing/2014/main" id="{2CAC2D0E-0C2C-4CC9-AC24-0A1B71911700}"/>
              </a:ext>
            </a:extLst>
          </p:cNvPr>
          <p:cNvGraphicFramePr>
            <a:graphicFrameLocks noGrp="1"/>
          </p:cNvGraphicFramePr>
          <p:nvPr>
            <p:ph idx="1"/>
          </p:nvPr>
        </p:nvGraphicFramePr>
        <p:xfrm>
          <a:off x="750655" y="2155793"/>
          <a:ext cx="7642689"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19030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F59C4-5205-498E-934E-6007F775CA8D}"/>
              </a:ext>
            </a:extLst>
          </p:cNvPr>
          <p:cNvSpPr>
            <a:spLocks noGrp="1"/>
          </p:cNvSpPr>
          <p:nvPr>
            <p:ph type="title"/>
          </p:nvPr>
        </p:nvSpPr>
        <p:spPr>
          <a:xfrm>
            <a:off x="628650" y="365125"/>
            <a:ext cx="7886700" cy="1325563"/>
          </a:xfrm>
        </p:spPr>
        <p:txBody>
          <a:bodyPr>
            <a:normAutofit/>
          </a:bodyPr>
          <a:lstStyle/>
          <a:p>
            <a:r>
              <a:rPr lang="en-US" dirty="0"/>
              <a:t>Transition for Schools Entering the Process</a:t>
            </a:r>
          </a:p>
        </p:txBody>
      </p:sp>
      <p:sp>
        <p:nvSpPr>
          <p:cNvPr id="4" name="Slide Number Placeholder 3">
            <a:extLst>
              <a:ext uri="{FF2B5EF4-FFF2-40B4-BE49-F238E27FC236}">
                <a16:creationId xmlns:a16="http://schemas.microsoft.com/office/drawing/2014/main" id="{E6EF6313-B120-4623-A724-46418FF188BF}"/>
              </a:ext>
            </a:extLst>
          </p:cNvPr>
          <p:cNvSpPr>
            <a:spLocks noGrp="1"/>
          </p:cNvSpPr>
          <p:nvPr>
            <p:ph type="sldNum" sz="quarter" idx="12"/>
          </p:nvPr>
        </p:nvSpPr>
        <p:spPr>
          <a:xfrm>
            <a:off x="6457950" y="6356350"/>
            <a:ext cx="2057400" cy="365125"/>
          </a:xfrm>
        </p:spPr>
        <p:txBody>
          <a:bodyPr>
            <a:normAutofit/>
          </a:bodyPr>
          <a:lstStyle/>
          <a:p>
            <a:pPr>
              <a:spcAft>
                <a:spcPts val="600"/>
              </a:spcAft>
            </a:pPr>
            <a:fld id="{43851D05-810F-F24D-9D4E-8FDFEBA592E2}" type="slidenum">
              <a:rPr lang="en-US" smtClean="0"/>
              <a:pPr>
                <a:spcAft>
                  <a:spcPts val="600"/>
                </a:spcAft>
              </a:pPr>
              <a:t>55</a:t>
            </a:fld>
            <a:endParaRPr lang="en-US"/>
          </a:p>
        </p:txBody>
      </p:sp>
      <p:graphicFrame>
        <p:nvGraphicFramePr>
          <p:cNvPr id="6" name="Content Placeholder 2">
            <a:extLst>
              <a:ext uri="{FF2B5EF4-FFF2-40B4-BE49-F238E27FC236}">
                <a16:creationId xmlns:a16="http://schemas.microsoft.com/office/drawing/2014/main" id="{6E82A06C-ABBE-451B-8E73-81D4E4B7ACBF}"/>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29106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628650" y="963877"/>
            <a:ext cx="2620771" cy="4930246"/>
          </a:xfrm>
        </p:spPr>
        <p:txBody>
          <a:bodyPr vert="horz" lIns="91440" tIns="45720" rIns="91440" bIns="45720" rtlCol="0" anchor="ctr">
            <a:normAutofit/>
          </a:bodyPr>
          <a:lstStyle/>
          <a:p>
            <a:pPr algn="r"/>
            <a:r>
              <a:rPr lang="en-US" sz="3700" kern="1200" dirty="0">
                <a:solidFill>
                  <a:schemeClr val="accent1"/>
                </a:solidFill>
                <a:latin typeface="+mj-lt"/>
                <a:ea typeface="+mj-ea"/>
                <a:cs typeface="+mj-cs"/>
              </a:rPr>
              <a:t>3 Goals of the BATF (based on listening to you – remember these are YOUR standards)</a:t>
            </a:r>
          </a:p>
        </p:txBody>
      </p:sp>
      <p:cxnSp>
        <p:nvCxnSpPr>
          <p:cNvPr id="15" name="Straight Connector 14">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269892EC-FB83-430D-BE57-B8D22F732B6F}"/>
              </a:ext>
            </a:extLst>
          </p:cNvPr>
          <p:cNvSpPr txBox="1">
            <a:spLocks/>
          </p:cNvSpPr>
          <p:nvPr/>
        </p:nvSpPr>
        <p:spPr>
          <a:xfrm>
            <a:off x="3636898" y="414042"/>
            <a:ext cx="4878453" cy="6443958"/>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pPr marL="228600" marR="0" lvl="0" indent="0" algn="l"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a:ln>
                  <a:noFill/>
                </a:ln>
                <a:solidFill>
                  <a:srgbClr val="555659"/>
                </a:solidFill>
                <a:effectLst/>
                <a:uLnTx/>
                <a:uFillTx/>
                <a:latin typeface="Arial" panose="020B0604020202020204"/>
                <a:ea typeface="+mj-ea"/>
                <a:cs typeface="+mj-cs"/>
              </a:rPr>
              <a:t>Goal 1:  Update Standards</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55659"/>
                </a:solidFill>
                <a:effectLst/>
                <a:uLnTx/>
                <a:uFillTx/>
                <a:latin typeface="Arial" panose="020B0604020202020204"/>
                <a:ea typeface="+mn-ea"/>
                <a:cs typeface="+mn-cs"/>
              </a:rPr>
              <a:t>Streamline</a:t>
            </a:r>
          </a:p>
          <a:p>
            <a:pPr marL="120015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55659"/>
                </a:solidFill>
                <a:effectLst/>
                <a:uLnTx/>
                <a:uFillTx/>
                <a:latin typeface="Arial" panose="020B0604020202020204"/>
                <a:ea typeface="+mn-ea"/>
                <a:cs typeface="+mn-cs"/>
              </a:rPr>
              <a:t>Eliminates redundancy</a:t>
            </a:r>
          </a:p>
          <a:p>
            <a:pPr marL="120015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55659"/>
                </a:solidFill>
                <a:effectLst/>
                <a:uLnTx/>
                <a:uFillTx/>
                <a:latin typeface="Arial" panose="020B0604020202020204"/>
                <a:ea typeface="+mn-ea"/>
                <a:cs typeface="+mn-cs"/>
              </a:rPr>
              <a:t>Moves interpretive guidance to a master white paper</a:t>
            </a:r>
          </a:p>
          <a:p>
            <a:pPr marL="120015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55659"/>
                </a:solidFill>
                <a:effectLst/>
                <a:uLnTx/>
                <a:uFillTx/>
                <a:latin typeface="Arial" panose="020B0604020202020204"/>
                <a:ea typeface="+mn-ea"/>
                <a:cs typeface="+mn-cs"/>
              </a:rPr>
              <a:t>Simplifies language</a:t>
            </a:r>
          </a:p>
          <a:p>
            <a:pPr marL="120015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55659"/>
                </a:solidFill>
                <a:effectLst/>
                <a:uLnTx/>
                <a:uFillTx/>
                <a:latin typeface="Arial" panose="020B0604020202020204"/>
                <a:ea typeface="+mn-ea"/>
                <a:cs typeface="+mn-cs"/>
              </a:rPr>
              <a:t>No appendices in the new standards</a:t>
            </a:r>
          </a:p>
          <a:p>
            <a:pPr marL="120015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55659"/>
                </a:solidFill>
                <a:effectLst/>
                <a:uLnTx/>
                <a:uFillTx/>
                <a:latin typeface="Arial" panose="020B0604020202020204"/>
                <a:ea typeface="+mn-ea"/>
                <a:cs typeface="+mn-cs"/>
              </a:rPr>
              <a:t>Reduces standards from 15 to 9 without losing content</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1600" dirty="0">
                <a:solidFill>
                  <a:schemeClr val="accent3"/>
                </a:solidFill>
                <a:latin typeface="Arial" panose="020B0604020202020204"/>
              </a:rPr>
              <a:t>More principles-based and outcomes focused without sacrificing rigor</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55659"/>
                </a:solidFill>
                <a:effectLst/>
                <a:uLnTx/>
                <a:uFillTx/>
                <a:latin typeface="Arial" panose="020B0604020202020204"/>
                <a:ea typeface="+mn-ea"/>
                <a:cs typeface="+mn-cs"/>
              </a:rPr>
              <a:t>More globally-oriented</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1600" dirty="0">
                <a:latin typeface="Arial" panose="020B0604020202020204"/>
              </a:rPr>
              <a:t>Focused on competencies</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1600" dirty="0">
                <a:solidFill>
                  <a:srgbClr val="555659"/>
                </a:solidFill>
                <a:latin typeface="Arial" panose="020B0604020202020204"/>
              </a:rPr>
              <a:t>Aligns faculty qualifications and faculty sufficiency by discipline, which is a more accurate, truer picture of these.</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1600" b="1" dirty="0">
                <a:solidFill>
                  <a:srgbClr val="E75000"/>
                </a:solidFill>
                <a:latin typeface="Arial" panose="020B0604020202020204"/>
              </a:rPr>
              <a:t>Allows for more innovation by schools</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555659"/>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428889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628650" y="963877"/>
            <a:ext cx="2620771" cy="4930246"/>
          </a:xfrm>
        </p:spPr>
        <p:txBody>
          <a:bodyPr vert="horz" lIns="91440" tIns="45720" rIns="91440" bIns="45720" rtlCol="0" anchor="ctr">
            <a:normAutofit/>
          </a:bodyPr>
          <a:lstStyle/>
          <a:p>
            <a:pPr algn="r"/>
            <a:r>
              <a:rPr lang="en-US" sz="4400" kern="1200" dirty="0">
                <a:solidFill>
                  <a:schemeClr val="accent1"/>
                </a:solidFill>
                <a:latin typeface="+mj-lt"/>
                <a:ea typeface="+mj-ea"/>
                <a:cs typeface="+mj-cs"/>
              </a:rPr>
              <a:t>3 Goals of the BATF (Cont’d)</a:t>
            </a:r>
          </a:p>
        </p:txBody>
      </p:sp>
      <p:cxnSp>
        <p:nvCxnSpPr>
          <p:cNvPr id="15" name="Straight Connector 14">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269892EC-FB83-430D-BE57-B8D22F732B6F}"/>
              </a:ext>
            </a:extLst>
          </p:cNvPr>
          <p:cNvSpPr txBox="1">
            <a:spLocks/>
          </p:cNvSpPr>
          <p:nvPr/>
        </p:nvSpPr>
        <p:spPr>
          <a:xfrm>
            <a:off x="3732023" y="963877"/>
            <a:ext cx="4783327" cy="493024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pPr marL="228600" marR="0" lvl="0" indent="0" algn="l" defTabSz="914400" rtl="0" eaLnBrk="1" fontAlgn="auto" latinLnBrk="0" hangingPunct="1">
              <a:lnSpc>
                <a:spcPct val="90000"/>
              </a:lnSpc>
              <a:spcBef>
                <a:spcPct val="0"/>
              </a:spcBef>
              <a:spcAft>
                <a:spcPts val="600"/>
              </a:spcAft>
              <a:buClrTx/>
              <a:buSzTx/>
              <a:buFontTx/>
              <a:buNone/>
              <a:tabLst/>
              <a:defRPr/>
            </a:pPr>
            <a:r>
              <a:rPr kumimoji="0" lang="en-US" sz="2100" b="1" i="0" u="none" strike="noStrike" kern="1200" cap="none" spc="0" normalizeH="0" baseline="0" noProof="0" dirty="0">
                <a:ln>
                  <a:noFill/>
                </a:ln>
                <a:solidFill>
                  <a:srgbClr val="555659"/>
                </a:solidFill>
                <a:effectLst/>
                <a:uLnTx/>
                <a:uFillTx/>
                <a:latin typeface="Arial" panose="020B0604020202020204"/>
                <a:ea typeface="+mj-ea"/>
                <a:cs typeface="+mj-cs"/>
              </a:rPr>
              <a:t>Goal 2:  Mandatory Volunteer Training on 2020 standards</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555659"/>
                </a:solidFill>
                <a:effectLst/>
                <a:uLnTx/>
                <a:uFillTx/>
                <a:latin typeface="Arial" panose="020B0604020202020204"/>
                <a:ea typeface="+mn-ea"/>
                <a:cs typeface="+mn-cs"/>
              </a:rPr>
              <a:t>Get everyone on the same page</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555659"/>
                </a:solidFill>
                <a:effectLst/>
                <a:uLnTx/>
                <a:uFillTx/>
                <a:latin typeface="Arial" panose="020B0604020202020204"/>
                <a:ea typeface="+mn-ea"/>
                <a:cs typeface="+mn-cs"/>
              </a:rPr>
              <a:t>Dispel myths</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555659"/>
                </a:solidFill>
                <a:effectLst/>
                <a:uLnTx/>
                <a:uFillTx/>
                <a:latin typeface="Arial" panose="020B0604020202020204"/>
                <a:ea typeface="+mn-ea"/>
                <a:cs typeface="+mn-cs"/>
              </a:rPr>
              <a:t>Replace legacy knowledge with a new mindset</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555659"/>
                </a:solidFill>
                <a:effectLst/>
                <a:uLnTx/>
                <a:uFillTx/>
                <a:latin typeface="Arial" panose="020B0604020202020204"/>
                <a:ea typeface="+mn-ea"/>
                <a:cs typeface="+mn-cs"/>
              </a:rPr>
              <a:t>Will be mandatory for all volunteers (mentors, peer review teams members, committee members) and schools going up under 2020 standards</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555659"/>
                </a:solidFill>
                <a:effectLst/>
                <a:uLnTx/>
                <a:uFillTx/>
                <a:latin typeface="Arial" panose="020B0604020202020204"/>
                <a:ea typeface="+mn-ea"/>
                <a:cs typeface="+mn-cs"/>
              </a:rPr>
              <a:t>Will be available both live and digitally</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555659"/>
                </a:solidFill>
                <a:effectLst/>
                <a:uLnTx/>
                <a:uFillTx/>
                <a:latin typeface="Arial" panose="020B0604020202020204"/>
                <a:ea typeface="+mn-ea"/>
                <a:cs typeface="+mn-cs"/>
              </a:rPr>
              <a:t>No charge</a:t>
            </a:r>
          </a:p>
        </p:txBody>
      </p:sp>
    </p:spTree>
    <p:extLst>
      <p:ext uri="{BB962C8B-B14F-4D97-AF65-F5344CB8AC3E}">
        <p14:creationId xmlns:p14="http://schemas.microsoft.com/office/powerpoint/2010/main" val="5812475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2">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628650" y="963877"/>
            <a:ext cx="2620771" cy="4930246"/>
          </a:xfrm>
        </p:spPr>
        <p:txBody>
          <a:bodyPr vert="horz" lIns="91440" tIns="45720" rIns="91440" bIns="45720" rtlCol="0" anchor="ctr">
            <a:normAutofit/>
          </a:bodyPr>
          <a:lstStyle/>
          <a:p>
            <a:pPr algn="r"/>
            <a:r>
              <a:rPr lang="en-US" sz="4400" kern="1200" dirty="0">
                <a:solidFill>
                  <a:schemeClr val="accent1"/>
                </a:solidFill>
                <a:latin typeface="+mj-lt"/>
                <a:ea typeface="+mj-ea"/>
                <a:cs typeface="+mj-cs"/>
              </a:rPr>
              <a:t>3 </a:t>
            </a:r>
            <a:br>
              <a:rPr lang="en-US" sz="4400" kern="1200" dirty="0">
                <a:solidFill>
                  <a:schemeClr val="accent1"/>
                </a:solidFill>
                <a:latin typeface="+mj-lt"/>
                <a:ea typeface="+mj-ea"/>
                <a:cs typeface="+mj-cs"/>
              </a:rPr>
            </a:br>
            <a:r>
              <a:rPr lang="en-US" sz="4400" kern="1200" dirty="0">
                <a:solidFill>
                  <a:schemeClr val="accent1"/>
                </a:solidFill>
                <a:latin typeface="+mj-lt"/>
                <a:ea typeface="+mj-ea"/>
                <a:cs typeface="+mj-cs"/>
              </a:rPr>
              <a:t>Goals of the BATF (Cont’d)</a:t>
            </a:r>
          </a:p>
        </p:txBody>
      </p:sp>
      <p:cxnSp>
        <p:nvCxnSpPr>
          <p:cNvPr id="15" name="Straight Connector 14">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269892EC-FB83-430D-BE57-B8D22F732B6F}"/>
              </a:ext>
            </a:extLst>
          </p:cNvPr>
          <p:cNvSpPr txBox="1">
            <a:spLocks/>
          </p:cNvSpPr>
          <p:nvPr/>
        </p:nvSpPr>
        <p:spPr>
          <a:xfrm>
            <a:off x="3732023" y="519953"/>
            <a:ext cx="4783327" cy="5374169"/>
          </a:xfrm>
          <a:prstGeom prst="rect">
            <a:avLst/>
          </a:prstGeom>
        </p:spPr>
        <p:txBody>
          <a:bodyPr vert="horz" lIns="91440" tIns="45720" rIns="91440" bIns="45720" rtlCol="0" anchor="ctr" anchorCtr="0">
            <a:normAutofit fontScale="92500" lnSpcReduction="10000"/>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2700" b="1" i="0" u="none" strike="noStrike" kern="1200" cap="none" spc="0" normalizeH="0" baseline="0" noProof="0" dirty="0">
              <a:ln>
                <a:noFill/>
              </a:ln>
              <a:solidFill>
                <a:srgbClr val="555659"/>
              </a:solidFill>
              <a:effectLst/>
              <a:uLnTx/>
              <a:uFillTx/>
              <a:latin typeface="Arial" panose="020B0604020202020204"/>
              <a:ea typeface="+mn-ea"/>
              <a:cs typeface="+mn-cs"/>
            </a:endParaRPr>
          </a:p>
          <a:p>
            <a:pPr marL="514350" marR="0" lvl="1" indent="0" algn="l" defTabSz="914400" rtl="0" eaLnBrk="1" fontAlgn="auto" latinLnBrk="0" hangingPunct="1">
              <a:lnSpc>
                <a:spcPct val="90000"/>
              </a:lnSpc>
              <a:spcBef>
                <a:spcPts val="0"/>
              </a:spcBef>
              <a:spcAft>
                <a:spcPts val="600"/>
              </a:spcAft>
              <a:buClrTx/>
              <a:buSzTx/>
              <a:buFontTx/>
              <a:buNone/>
              <a:tabLst/>
              <a:defRPr/>
            </a:pPr>
            <a:r>
              <a:rPr kumimoji="0" lang="en-US" sz="2700" b="1" i="0" u="none" strike="noStrike" kern="1200" cap="none" spc="0" normalizeH="0" baseline="0" noProof="0" dirty="0">
                <a:ln>
                  <a:noFill/>
                </a:ln>
                <a:solidFill>
                  <a:srgbClr val="555659"/>
                </a:solidFill>
                <a:effectLst/>
                <a:uLnTx/>
                <a:uFillTx/>
                <a:latin typeface="Arial" panose="020B0604020202020204"/>
                <a:ea typeface="+mn-ea"/>
                <a:cs typeface="+mn-cs"/>
              </a:rPr>
              <a:t>Goal 3:  Inject Agility into Accreditation Processes</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srgbClr val="555659"/>
              </a:solidFill>
              <a:effectLst/>
              <a:uLnTx/>
              <a:uFillTx/>
              <a:latin typeface="Arial" panose="020B0604020202020204"/>
              <a:ea typeface="+mn-ea"/>
              <a:cs typeface="+mn-cs"/>
            </a:endParaRP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555659"/>
                </a:solidFill>
                <a:effectLst/>
                <a:uLnTx/>
                <a:uFillTx/>
                <a:latin typeface="Arial" panose="020B0604020202020204"/>
                <a:ea typeface="+mn-ea"/>
                <a:cs typeface="+mn-cs"/>
              </a:rPr>
              <a:t>Non-technology related</a:t>
            </a:r>
          </a:p>
          <a:p>
            <a:pPr marL="120015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555659"/>
                </a:solidFill>
                <a:effectLst/>
                <a:uLnTx/>
                <a:uFillTx/>
                <a:latin typeface="Arial" panose="020B0604020202020204"/>
                <a:ea typeface="+mn-ea"/>
                <a:cs typeface="+mn-cs"/>
              </a:rPr>
              <a:t>Streamlining visits for proven schools – more consultative, strategic, forward-looking for these schools</a:t>
            </a:r>
          </a:p>
          <a:p>
            <a:pPr marL="971550" marR="0" lvl="2" indent="0" algn="l" defTabSz="914400" rtl="0" eaLnBrk="1" fontAlgn="auto" latinLnBrk="0" hangingPunct="1">
              <a:lnSpc>
                <a:spcPct val="90000"/>
              </a:lnSpc>
              <a:spcBef>
                <a:spcPts val="0"/>
              </a:spcBef>
              <a:spcAft>
                <a:spcPts val="600"/>
              </a:spcAft>
              <a:buClrTx/>
              <a:buSzTx/>
              <a:buFontTx/>
              <a:buNone/>
              <a:tabLst/>
              <a:defRPr/>
            </a:pPr>
            <a:endParaRPr kumimoji="0" lang="en-US" sz="2100" b="0" i="0" u="none" strike="noStrike" kern="1200" cap="none" spc="0" normalizeH="0" baseline="0" noProof="0" dirty="0">
              <a:ln>
                <a:noFill/>
              </a:ln>
              <a:solidFill>
                <a:srgbClr val="555659"/>
              </a:solidFill>
              <a:effectLst/>
              <a:uLnTx/>
              <a:uFillTx/>
              <a:latin typeface="Arial" panose="020B0604020202020204"/>
              <a:ea typeface="+mn-ea"/>
              <a:cs typeface="+mn-cs"/>
            </a:endParaRP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555659"/>
                </a:solidFill>
                <a:effectLst/>
                <a:uLnTx/>
                <a:uFillTx/>
                <a:latin typeface="Arial" panose="020B0604020202020204"/>
                <a:ea typeface="+mn-ea"/>
                <a:cs typeface="+mn-cs"/>
              </a:rPr>
              <a:t>Technology-related</a:t>
            </a:r>
          </a:p>
          <a:p>
            <a:pPr marL="120015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555659"/>
                </a:solidFill>
                <a:effectLst/>
                <a:uLnTx/>
                <a:uFillTx/>
                <a:latin typeface="Arial" panose="020B0604020202020204"/>
                <a:ea typeface="+mn-ea"/>
                <a:cs typeface="+mn-cs"/>
              </a:rPr>
              <a:t>Leverages technology to:</a:t>
            </a:r>
          </a:p>
          <a:p>
            <a:pPr marL="1657350" marR="0" lvl="3"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555659"/>
                </a:solidFill>
                <a:effectLst/>
                <a:uLnTx/>
                <a:uFillTx/>
                <a:latin typeface="Arial" panose="020B0604020202020204"/>
                <a:ea typeface="+mn-ea"/>
                <a:cs typeface="+mn-cs"/>
              </a:rPr>
              <a:t>Provide data-driven support for consultative advice to schools</a:t>
            </a:r>
          </a:p>
          <a:p>
            <a:pPr marL="1657350" marR="0" lvl="3"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555659"/>
                </a:solidFill>
                <a:effectLst/>
                <a:uLnTx/>
                <a:uFillTx/>
                <a:latin typeface="Arial" panose="020B0604020202020204"/>
                <a:ea typeface="+mn-ea"/>
                <a:cs typeface="+mn-cs"/>
              </a:rPr>
              <a:t>Is a multi-year, staged project </a:t>
            </a:r>
          </a:p>
          <a:p>
            <a:pPr marL="1657350" marR="0" lvl="3"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100" b="0" i="1" u="none" strike="noStrike" kern="1200" cap="none" spc="0" normalizeH="0" baseline="0" noProof="0" dirty="0">
              <a:ln>
                <a:noFill/>
              </a:ln>
              <a:solidFill>
                <a:srgbClr val="555659"/>
              </a:solidFill>
              <a:effectLst/>
              <a:uLnTx/>
              <a:uFillTx/>
              <a:latin typeface="Arial" panose="020B0604020202020204"/>
              <a:ea typeface="+mn-ea"/>
              <a:cs typeface="+mn-cs"/>
            </a:endParaRPr>
          </a:p>
          <a:p>
            <a:pPr marL="1657350" marR="0" lvl="3"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srgbClr val="555659"/>
              </a:solidFill>
              <a:effectLst/>
              <a:uLnTx/>
              <a:uFillTx/>
              <a:latin typeface="Arial" panose="020B0604020202020204"/>
              <a:ea typeface="+mn-ea"/>
              <a:cs typeface="+mn-cs"/>
            </a:endParaRPr>
          </a:p>
          <a:p>
            <a:pPr marL="120015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srgbClr val="555659"/>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953182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C424B-4BFB-44B9-8682-FFE3D85693EF}"/>
              </a:ext>
            </a:extLst>
          </p:cNvPr>
          <p:cNvSpPr>
            <a:spLocks noGrp="1"/>
          </p:cNvSpPr>
          <p:nvPr>
            <p:ph type="title"/>
          </p:nvPr>
        </p:nvSpPr>
        <p:spPr/>
        <p:txBody>
          <a:bodyPr/>
          <a:lstStyle/>
          <a:p>
            <a:r>
              <a:rPr lang="en-US" dirty="0"/>
              <a:t>Let’s take a look</a:t>
            </a:r>
          </a:p>
        </p:txBody>
      </p:sp>
      <p:sp>
        <p:nvSpPr>
          <p:cNvPr id="3" name="Content Placeholder 2">
            <a:extLst>
              <a:ext uri="{FF2B5EF4-FFF2-40B4-BE49-F238E27FC236}">
                <a16:creationId xmlns:a16="http://schemas.microsoft.com/office/drawing/2014/main" id="{8BBDC704-FC8C-47F3-9CE5-F2E69C165B1F}"/>
              </a:ext>
            </a:extLst>
          </p:cNvPr>
          <p:cNvSpPr>
            <a:spLocks noGrp="1"/>
          </p:cNvSpPr>
          <p:nvPr>
            <p:ph idx="1"/>
          </p:nvPr>
        </p:nvSpPr>
        <p:spPr>
          <a:xfrm>
            <a:off x="457200" y="1253331"/>
            <a:ext cx="6858000" cy="4351338"/>
          </a:xfrm>
        </p:spPr>
        <p:txBody>
          <a:bodyPr/>
          <a:lstStyle/>
          <a:p>
            <a:r>
              <a:rPr lang="en-US" dirty="0"/>
              <a:t>Exposure Draft #1 is available on the AACSB website.</a:t>
            </a:r>
          </a:p>
          <a:p>
            <a:pPr marL="0" indent="0">
              <a:buNone/>
            </a:pPr>
            <a:r>
              <a:rPr lang="en-US" dirty="0">
                <a:hlinkClick r:id="rId3"/>
              </a:rPr>
              <a:t>https://www.aacsb.edu/accreditation/business-accreditation-task-force/exposure-draft</a:t>
            </a: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DA7D434-1BAB-4D07-9866-BD3015B9D9C4}"/>
              </a:ext>
            </a:extLst>
          </p:cNvPr>
          <p:cNvSpPr>
            <a:spLocks noGrp="1"/>
          </p:cNvSpPr>
          <p:nvPr>
            <p:ph type="sldNum" sz="quarter" idx="12"/>
          </p:nvPr>
        </p:nvSpPr>
        <p:spPr/>
        <p:txBody>
          <a:bodyPr/>
          <a:lstStyle/>
          <a:p>
            <a:fld id="{43851D05-810F-F24D-9D4E-8FDFEBA592E2}" type="slidenum">
              <a:rPr lang="en-US" smtClean="0"/>
              <a:t>59</a:t>
            </a:fld>
            <a:endParaRPr lang="en-US" dirty="0"/>
          </a:p>
        </p:txBody>
      </p:sp>
      <p:pic>
        <p:nvPicPr>
          <p:cNvPr id="5" name="Picture 4">
            <a:extLst>
              <a:ext uri="{FF2B5EF4-FFF2-40B4-BE49-F238E27FC236}">
                <a16:creationId xmlns:a16="http://schemas.microsoft.com/office/drawing/2014/main" id="{A95D2991-07DB-4485-862F-1EEE1B197AFB}"/>
              </a:ext>
            </a:extLst>
          </p:cNvPr>
          <p:cNvPicPr>
            <a:picLocks noChangeAspect="1"/>
          </p:cNvPicPr>
          <p:nvPr/>
        </p:nvPicPr>
        <p:blipFill rotWithShape="1">
          <a:blip r:embed="rId4"/>
          <a:srcRect l="3943" t="11810" r="37019" b="21584"/>
          <a:stretch/>
        </p:blipFill>
        <p:spPr>
          <a:xfrm>
            <a:off x="457200" y="3086043"/>
            <a:ext cx="4729534" cy="2834640"/>
          </a:xfrm>
          <a:prstGeom prst="rect">
            <a:avLst/>
          </a:prstGeom>
        </p:spPr>
      </p:pic>
      <p:sp>
        <p:nvSpPr>
          <p:cNvPr id="7" name="TextBox 6">
            <a:extLst>
              <a:ext uri="{FF2B5EF4-FFF2-40B4-BE49-F238E27FC236}">
                <a16:creationId xmlns:a16="http://schemas.microsoft.com/office/drawing/2014/main" id="{1A51F9B0-5E69-4F4E-AFF0-59D982818C65}"/>
              </a:ext>
            </a:extLst>
          </p:cNvPr>
          <p:cNvSpPr txBox="1"/>
          <p:nvPr/>
        </p:nvSpPr>
        <p:spPr>
          <a:xfrm>
            <a:off x="1828800" y="3086043"/>
            <a:ext cx="844062" cy="369332"/>
          </a:xfrm>
          <a:prstGeom prst="rect">
            <a:avLst/>
          </a:prstGeom>
          <a:noFill/>
          <a:ln w="41275">
            <a:solidFill>
              <a:srgbClr val="FFFF00"/>
            </a:solidFill>
          </a:ln>
        </p:spPr>
        <p:txBody>
          <a:bodyPr wrap="square" rtlCol="0">
            <a:spAutoFit/>
          </a:bodyPr>
          <a:lstStyle/>
          <a:p>
            <a:endParaRPr lang="en-US" dirty="0"/>
          </a:p>
        </p:txBody>
      </p:sp>
      <p:sp>
        <p:nvSpPr>
          <p:cNvPr id="8" name="TextBox 7">
            <a:extLst>
              <a:ext uri="{FF2B5EF4-FFF2-40B4-BE49-F238E27FC236}">
                <a16:creationId xmlns:a16="http://schemas.microsoft.com/office/drawing/2014/main" id="{D10947BC-D325-407E-AFF9-1F9FAE099AEF}"/>
              </a:ext>
            </a:extLst>
          </p:cNvPr>
          <p:cNvSpPr txBox="1"/>
          <p:nvPr/>
        </p:nvSpPr>
        <p:spPr>
          <a:xfrm>
            <a:off x="514352" y="4837530"/>
            <a:ext cx="2325565" cy="369332"/>
          </a:xfrm>
          <a:prstGeom prst="rect">
            <a:avLst/>
          </a:prstGeom>
          <a:noFill/>
          <a:ln w="41275">
            <a:solidFill>
              <a:srgbClr val="FFFF00"/>
            </a:solidFill>
          </a:ln>
        </p:spPr>
        <p:txBody>
          <a:bodyPr wrap="square" rtlCol="0">
            <a:spAutoFit/>
          </a:bodyPr>
          <a:lstStyle/>
          <a:p>
            <a:endParaRPr lang="en-US" dirty="0"/>
          </a:p>
        </p:txBody>
      </p:sp>
      <p:sp>
        <p:nvSpPr>
          <p:cNvPr id="9" name="TextBox 8">
            <a:extLst>
              <a:ext uri="{FF2B5EF4-FFF2-40B4-BE49-F238E27FC236}">
                <a16:creationId xmlns:a16="http://schemas.microsoft.com/office/drawing/2014/main" id="{2EF50A7D-32F3-4CE0-B98C-957A92F75FA6}"/>
              </a:ext>
            </a:extLst>
          </p:cNvPr>
          <p:cNvSpPr txBox="1"/>
          <p:nvPr/>
        </p:nvSpPr>
        <p:spPr>
          <a:xfrm>
            <a:off x="2821969" y="5509206"/>
            <a:ext cx="941141" cy="369332"/>
          </a:xfrm>
          <a:prstGeom prst="rect">
            <a:avLst/>
          </a:prstGeom>
          <a:noFill/>
          <a:ln w="41275">
            <a:solidFill>
              <a:srgbClr val="FFFF00"/>
            </a:solidFill>
          </a:ln>
        </p:spPr>
        <p:txBody>
          <a:bodyPr wrap="square" rtlCol="0">
            <a:spAutoFit/>
          </a:bodyPr>
          <a:lstStyle/>
          <a:p>
            <a:endParaRPr lang="en-US" dirty="0"/>
          </a:p>
        </p:txBody>
      </p:sp>
    </p:spTree>
    <p:extLst>
      <p:ext uri="{BB962C8B-B14F-4D97-AF65-F5344CB8AC3E}">
        <p14:creationId xmlns:p14="http://schemas.microsoft.com/office/powerpoint/2010/main" val="2087366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08" y="207718"/>
            <a:ext cx="8436989" cy="1225899"/>
          </a:xfrm>
        </p:spPr>
        <p:txBody>
          <a:bodyPr/>
          <a:lstStyle/>
          <a:p>
            <a:pPr algn="ctr"/>
            <a:r>
              <a:rPr lang="en-US" dirty="0">
                <a:latin typeface="Eina 03 Regular" panose="02000000000000000000" pitchFamily="50" charset="0"/>
              </a:rPr>
              <a:t>Business Education Alliance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4381" y="4930022"/>
            <a:ext cx="871458" cy="88072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4381" y="3301813"/>
            <a:ext cx="777152" cy="74782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4381" y="1682316"/>
            <a:ext cx="765414" cy="80113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3974713"/>
            <a:ext cx="819476" cy="81509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2183144"/>
            <a:ext cx="787188" cy="834324"/>
          </a:xfrm>
          <a:prstGeom prst="rect">
            <a:avLst/>
          </a:prstGeom>
        </p:spPr>
      </p:pic>
      <p:sp>
        <p:nvSpPr>
          <p:cNvPr id="10" name="Rectangle 9"/>
          <p:cNvSpPr/>
          <p:nvPr/>
        </p:nvSpPr>
        <p:spPr>
          <a:xfrm>
            <a:off x="1406769" y="1682316"/>
            <a:ext cx="3165231" cy="1708160"/>
          </a:xfrm>
          <a:prstGeom prst="rect">
            <a:avLst/>
          </a:prstGeom>
        </p:spPr>
        <p:txBody>
          <a:bodyPr wrap="square">
            <a:spAutoFit/>
          </a:bodyPr>
          <a:lstStyle/>
          <a:p>
            <a:pPr>
              <a:spcAft>
                <a:spcPts val="600"/>
              </a:spcAft>
            </a:pPr>
            <a:r>
              <a:rPr lang="en-US" sz="2000" b="1">
                <a:solidFill>
                  <a:schemeClr val="tx2"/>
                </a:solidFill>
                <a:latin typeface="Arial" charset="0"/>
              </a:rPr>
              <a:t>Global Network</a:t>
            </a:r>
            <a:endParaRPr lang="en-US" sz="2000">
              <a:solidFill>
                <a:schemeClr val="tx2"/>
              </a:solidFill>
              <a:latin typeface="Arial" charset="0"/>
            </a:endParaRPr>
          </a:p>
          <a:p>
            <a:pPr marL="409575" indent="-230188">
              <a:buFont typeface="Wingdings" charset="2"/>
              <a:buChar char="§"/>
            </a:pPr>
            <a:r>
              <a:rPr lang="en-US" sz="1600">
                <a:latin typeface="Arial" charset="0"/>
              </a:rPr>
              <a:t>Affinity Groups</a:t>
            </a:r>
          </a:p>
          <a:p>
            <a:pPr marL="409575" indent="-230188">
              <a:buFont typeface="Wingdings" charset="2"/>
              <a:buChar char="§"/>
            </a:pPr>
            <a:r>
              <a:rPr lang="en-US" sz="1600">
                <a:latin typeface="Arial" charset="0"/>
              </a:rPr>
              <a:t>Exchange</a:t>
            </a:r>
          </a:p>
          <a:p>
            <a:pPr marL="409575" indent="-230188">
              <a:buFont typeface="Wingdings" charset="2"/>
              <a:buChar char="§"/>
            </a:pPr>
            <a:r>
              <a:rPr lang="en-US" sz="1600">
                <a:latin typeface="Arial" charset="0"/>
              </a:rPr>
              <a:t>Collaboration Portal</a:t>
            </a:r>
          </a:p>
          <a:p>
            <a:pPr marL="409575" indent="-230188">
              <a:buFont typeface="Wingdings" charset="2"/>
              <a:buChar char="§"/>
            </a:pPr>
            <a:r>
              <a:rPr lang="en-US" sz="1600">
                <a:latin typeface="Arial" charset="0"/>
              </a:rPr>
              <a:t>Volunteer Opportunities</a:t>
            </a:r>
          </a:p>
          <a:p>
            <a:pPr marL="409575" indent="-230188">
              <a:buFont typeface="Wingdings" charset="2"/>
              <a:buChar char="§"/>
            </a:pPr>
            <a:r>
              <a:rPr lang="en-US" sz="1600">
                <a:effectLst/>
                <a:latin typeface="Arial" charset="0"/>
              </a:rPr>
              <a:t>Advocacy &amp; Awareness</a:t>
            </a:r>
          </a:p>
        </p:txBody>
      </p:sp>
      <p:sp>
        <p:nvSpPr>
          <p:cNvPr id="11" name="Rectangle 10"/>
          <p:cNvSpPr/>
          <p:nvPr/>
        </p:nvSpPr>
        <p:spPr>
          <a:xfrm>
            <a:off x="5655847" y="1543195"/>
            <a:ext cx="3165231" cy="1015663"/>
          </a:xfrm>
          <a:prstGeom prst="rect">
            <a:avLst/>
          </a:prstGeom>
        </p:spPr>
        <p:txBody>
          <a:bodyPr wrap="square">
            <a:spAutoFit/>
          </a:bodyPr>
          <a:lstStyle/>
          <a:p>
            <a:pPr>
              <a:spcAft>
                <a:spcPts val="600"/>
              </a:spcAft>
            </a:pPr>
            <a:r>
              <a:rPr lang="en-US" sz="2000" b="1">
                <a:solidFill>
                  <a:schemeClr val="tx2"/>
                </a:solidFill>
                <a:latin typeface="Arial" charset="0"/>
              </a:rPr>
              <a:t>Quality Assurance and Quality Improvement (Accreditation)</a:t>
            </a:r>
            <a:endParaRPr lang="en-US" sz="1600">
              <a:latin typeface="Arial" charset="0"/>
            </a:endParaRPr>
          </a:p>
        </p:txBody>
      </p:sp>
      <p:sp>
        <p:nvSpPr>
          <p:cNvPr id="12" name="Rectangle 11"/>
          <p:cNvSpPr/>
          <p:nvPr/>
        </p:nvSpPr>
        <p:spPr>
          <a:xfrm>
            <a:off x="1402500" y="3600672"/>
            <a:ext cx="3187568" cy="1215717"/>
          </a:xfrm>
          <a:prstGeom prst="rect">
            <a:avLst/>
          </a:prstGeom>
        </p:spPr>
        <p:txBody>
          <a:bodyPr wrap="square">
            <a:spAutoFit/>
          </a:bodyPr>
          <a:lstStyle/>
          <a:p>
            <a:pPr>
              <a:spcAft>
                <a:spcPts val="600"/>
              </a:spcAft>
            </a:pPr>
            <a:r>
              <a:rPr lang="en-US" sz="2000" b="1">
                <a:solidFill>
                  <a:schemeClr val="tx2"/>
                </a:solidFill>
                <a:latin typeface="Arial" charset="0"/>
              </a:rPr>
              <a:t>Learning &amp; Development</a:t>
            </a:r>
          </a:p>
          <a:p>
            <a:pPr marL="409575" indent="-230188">
              <a:buFont typeface="Wingdings" charset="2"/>
              <a:buChar char="§"/>
            </a:pPr>
            <a:r>
              <a:rPr lang="en-US" sz="1600">
                <a:latin typeface="Arial" charset="0"/>
              </a:rPr>
              <a:t>Conferences</a:t>
            </a:r>
          </a:p>
          <a:p>
            <a:pPr marL="409575" indent="-230188">
              <a:buFont typeface="Wingdings" charset="2"/>
              <a:buChar char="§"/>
            </a:pPr>
            <a:r>
              <a:rPr lang="en-US" sz="1600">
                <a:latin typeface="Arial" charset="0"/>
              </a:rPr>
              <a:t>Seminars</a:t>
            </a:r>
          </a:p>
          <a:p>
            <a:pPr marL="409575" indent="-230188">
              <a:buFont typeface="Wingdings" charset="2"/>
              <a:buChar char="§"/>
            </a:pPr>
            <a:r>
              <a:rPr lang="en-US" sz="1600">
                <a:latin typeface="Arial" charset="0"/>
              </a:rPr>
              <a:t>Digital Learning</a:t>
            </a:r>
          </a:p>
        </p:txBody>
      </p:sp>
      <p:sp>
        <p:nvSpPr>
          <p:cNvPr id="14" name="Rectangle 13"/>
          <p:cNvSpPr/>
          <p:nvPr/>
        </p:nvSpPr>
        <p:spPr>
          <a:xfrm>
            <a:off x="5655846" y="2876154"/>
            <a:ext cx="3165231" cy="1769715"/>
          </a:xfrm>
          <a:prstGeom prst="rect">
            <a:avLst/>
          </a:prstGeom>
        </p:spPr>
        <p:txBody>
          <a:bodyPr wrap="square">
            <a:spAutoFit/>
          </a:bodyPr>
          <a:lstStyle/>
          <a:p>
            <a:pPr>
              <a:spcAft>
                <a:spcPts val="600"/>
              </a:spcAft>
            </a:pPr>
            <a:r>
              <a:rPr lang="en-US" sz="2000" b="1" dirty="0">
                <a:solidFill>
                  <a:schemeClr val="tx2"/>
                </a:solidFill>
                <a:latin typeface="Arial" charset="0"/>
              </a:rPr>
              <a:t>Business Education Intelligence</a:t>
            </a:r>
          </a:p>
          <a:p>
            <a:pPr marL="409575" indent="-230188">
              <a:buFont typeface="Wingdings" charset="2"/>
              <a:buChar char="§"/>
            </a:pPr>
            <a:r>
              <a:rPr lang="en-US" sz="1600" i="1" dirty="0" err="1">
                <a:latin typeface="Arial" charset="0"/>
              </a:rPr>
              <a:t>BizEd</a:t>
            </a:r>
            <a:r>
              <a:rPr lang="en-US" sz="1600" dirty="0">
                <a:latin typeface="Arial" charset="0"/>
              </a:rPr>
              <a:t> Magazine</a:t>
            </a:r>
          </a:p>
          <a:p>
            <a:pPr marL="409575" indent="-230188">
              <a:buFont typeface="Wingdings" charset="2"/>
              <a:buChar char="§"/>
            </a:pPr>
            <a:r>
              <a:rPr lang="en-US" sz="1600" dirty="0">
                <a:latin typeface="Arial" charset="0"/>
              </a:rPr>
              <a:t>Benchmarking:  DataDirect Database</a:t>
            </a:r>
          </a:p>
          <a:p>
            <a:pPr marL="409575" indent="-230188">
              <a:buFont typeface="Wingdings" charset="2"/>
              <a:buChar char="§"/>
            </a:pPr>
            <a:r>
              <a:rPr lang="en-US" sz="1600" dirty="0">
                <a:latin typeface="Arial" charset="0"/>
              </a:rPr>
              <a:t>Industry Reports &amp; Analysis</a:t>
            </a:r>
          </a:p>
        </p:txBody>
      </p:sp>
      <p:sp>
        <p:nvSpPr>
          <p:cNvPr id="15" name="Rectangle 14"/>
          <p:cNvSpPr/>
          <p:nvPr/>
        </p:nvSpPr>
        <p:spPr>
          <a:xfrm>
            <a:off x="5511534" y="4865025"/>
            <a:ext cx="3309544" cy="1215717"/>
          </a:xfrm>
          <a:prstGeom prst="rect">
            <a:avLst/>
          </a:prstGeom>
        </p:spPr>
        <p:txBody>
          <a:bodyPr wrap="square">
            <a:spAutoFit/>
          </a:bodyPr>
          <a:lstStyle/>
          <a:p>
            <a:pPr>
              <a:spcAft>
                <a:spcPts val="600"/>
              </a:spcAft>
            </a:pPr>
            <a:r>
              <a:rPr lang="en-US" sz="2000" b="1">
                <a:solidFill>
                  <a:schemeClr val="tx2"/>
                </a:solidFill>
                <a:latin typeface="Arial" charset="0"/>
              </a:rPr>
              <a:t>Career Services</a:t>
            </a:r>
          </a:p>
          <a:p>
            <a:pPr marL="409575" indent="-230188">
              <a:buFont typeface="Wingdings" charset="2"/>
              <a:buChar char="§"/>
            </a:pPr>
            <a:r>
              <a:rPr lang="en-US" sz="1600">
                <a:latin typeface="Arial" charset="0"/>
              </a:rPr>
              <a:t>CareerConnection.aacsb.edu</a:t>
            </a:r>
          </a:p>
          <a:p>
            <a:pPr marL="409575" indent="-230188">
              <a:buFont typeface="Wingdings" charset="2"/>
              <a:buChar char="§"/>
            </a:pPr>
            <a:r>
              <a:rPr lang="en-US" sz="1600">
                <a:latin typeface="Arial" charset="0"/>
              </a:rPr>
              <a:t>Advertising</a:t>
            </a:r>
          </a:p>
          <a:p>
            <a:pPr marL="409575" indent="-230188">
              <a:buFont typeface="Wingdings" charset="2"/>
              <a:buChar char="§"/>
            </a:pPr>
            <a:endParaRPr lang="en-US" sz="1600">
              <a:latin typeface="Arial" charset="0"/>
            </a:endParaRPr>
          </a:p>
        </p:txBody>
      </p:sp>
    </p:spTree>
    <p:extLst>
      <p:ext uri="{BB962C8B-B14F-4D97-AF65-F5344CB8AC3E}">
        <p14:creationId xmlns:p14="http://schemas.microsoft.com/office/powerpoint/2010/main" val="22951763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
            <a:extLst>
              <a:ext uri="{FF2B5EF4-FFF2-40B4-BE49-F238E27FC236}">
                <a16:creationId xmlns:a16="http://schemas.microsoft.com/office/drawing/2014/main" id="{03C8EB74-F78C-4A75-858F-392E8D8A9B60}"/>
              </a:ext>
            </a:extLst>
          </p:cNvPr>
          <p:cNvSpPr/>
          <p:nvPr/>
        </p:nvSpPr>
        <p:spPr>
          <a:xfrm>
            <a:off x="478631" y="0"/>
            <a:ext cx="2436019" cy="3400426"/>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6B94031A-4B12-452E-98C1-EC22DAA9B13E}"/>
              </a:ext>
            </a:extLst>
          </p:cNvPr>
          <p:cNvSpPr>
            <a:spLocks noGrp="1"/>
          </p:cNvSpPr>
          <p:nvPr>
            <p:ph type="title"/>
          </p:nvPr>
        </p:nvSpPr>
        <p:spPr>
          <a:xfrm>
            <a:off x="628650" y="171162"/>
            <a:ext cx="2130136" cy="2371148"/>
          </a:xfrm>
          <a:prstGeom prst="ellipse">
            <a:avLst/>
          </a:prstGeom>
        </p:spPr>
        <p:txBody>
          <a:bodyPr vert="horz" lIns="91440" tIns="45720" rIns="91440" bIns="45720" rtlCol="0" anchor="ctr">
            <a:normAutofit/>
          </a:bodyPr>
          <a:lstStyle/>
          <a:p>
            <a:pPr algn="ctr"/>
            <a:r>
              <a:rPr lang="en-US" sz="1500" kern="1200" dirty="0">
                <a:solidFill>
                  <a:srgbClr val="FFFFFF"/>
                </a:solidFill>
                <a:latin typeface="+mj-lt"/>
                <a:ea typeface="+mj-ea"/>
                <a:cs typeface="+mj-cs"/>
              </a:rPr>
              <a:t>Business Accreditation Standards Comparison 2020 &amp; 2013</a:t>
            </a:r>
          </a:p>
        </p:txBody>
      </p:sp>
      <p:pic>
        <p:nvPicPr>
          <p:cNvPr id="5" name="Picture 4" descr="A screenshot of a cell phone&#10;&#10;Description automatically generated">
            <a:extLst>
              <a:ext uri="{FF2B5EF4-FFF2-40B4-BE49-F238E27FC236}">
                <a16:creationId xmlns:a16="http://schemas.microsoft.com/office/drawing/2014/main" id="{DBF1A4ED-F56E-4746-B251-699B0F303038}"/>
              </a:ext>
            </a:extLst>
          </p:cNvPr>
          <p:cNvPicPr>
            <a:picLocks noChangeAspect="1"/>
          </p:cNvPicPr>
          <p:nvPr/>
        </p:nvPicPr>
        <p:blipFill rotWithShape="1">
          <a:blip r:embed="rId2"/>
          <a:srcRect t="3996"/>
          <a:stretch/>
        </p:blipFill>
        <p:spPr>
          <a:xfrm>
            <a:off x="3210141" y="171162"/>
            <a:ext cx="5305209" cy="6529762"/>
          </a:xfrm>
          <a:prstGeom prst="rect">
            <a:avLst/>
          </a:prstGeom>
        </p:spPr>
      </p:pic>
      <p:sp>
        <p:nvSpPr>
          <p:cNvPr id="4" name="Slide Number Placeholder 3">
            <a:extLst>
              <a:ext uri="{FF2B5EF4-FFF2-40B4-BE49-F238E27FC236}">
                <a16:creationId xmlns:a16="http://schemas.microsoft.com/office/drawing/2014/main" id="{BF26B600-10FF-477D-9CA7-364851EDC3F0}"/>
              </a:ext>
            </a:extLst>
          </p:cNvPr>
          <p:cNvSpPr>
            <a:spLocks noGrp="1"/>
          </p:cNvSpPr>
          <p:nvPr>
            <p:ph type="sldNum" sz="quarter" idx="11"/>
          </p:nvPr>
        </p:nvSpPr>
        <p:spPr>
          <a:xfrm>
            <a:off x="8194857" y="6356350"/>
            <a:ext cx="469082" cy="365125"/>
          </a:xfrm>
          <a:noFill/>
        </p:spPr>
        <p:txBody>
          <a:bodyPr vert="horz" lIns="91440" tIns="45720" rIns="91440" bIns="45720" rtlCol="0" anchor="ctr">
            <a:normAutofit/>
          </a:bodyPr>
          <a:lstStyle/>
          <a:p>
            <a:pPr algn="l">
              <a:spcAft>
                <a:spcPts val="600"/>
              </a:spcAft>
            </a:pPr>
            <a:fld id="{43851D05-810F-F24D-9D4E-8FDFEBA592E2}" type="slidenum">
              <a:rPr lang="en-US" sz="1200" smtClean="0">
                <a:solidFill>
                  <a:schemeClr val="tx1">
                    <a:tint val="75000"/>
                  </a:schemeClr>
                </a:solidFill>
              </a:rPr>
              <a:pPr algn="l">
                <a:spcAft>
                  <a:spcPts val="600"/>
                </a:spcAft>
              </a:pPr>
              <a:t>60</a:t>
            </a:fld>
            <a:endParaRPr lang="en-US" sz="1200">
              <a:solidFill>
                <a:schemeClr val="tx1">
                  <a:tint val="75000"/>
                </a:schemeClr>
              </a:solidFill>
            </a:endParaRPr>
          </a:p>
        </p:txBody>
      </p:sp>
    </p:spTree>
    <p:extLst>
      <p:ext uri="{BB962C8B-B14F-4D97-AF65-F5344CB8AC3E}">
        <p14:creationId xmlns:p14="http://schemas.microsoft.com/office/powerpoint/2010/main" val="29111358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5677" y="914402"/>
            <a:ext cx="2743200" cy="2887579"/>
          </a:xfrm>
        </p:spPr>
        <p:txBody>
          <a:bodyPr vert="horz" lIns="91440" tIns="45720" rIns="91440" bIns="45720" rtlCol="0" anchor="b">
            <a:normAutofit/>
          </a:bodyPr>
          <a:lstStyle/>
          <a:p>
            <a:pPr algn="ctr"/>
            <a:br>
              <a:rPr lang="en-US" sz="2900" kern="1200">
                <a:solidFill>
                  <a:srgbClr val="FFFFFF"/>
                </a:solidFill>
                <a:latin typeface="+mj-lt"/>
                <a:ea typeface="+mj-ea"/>
                <a:cs typeface="+mj-cs"/>
              </a:rPr>
            </a:br>
            <a:r>
              <a:rPr lang="en-US" sz="2900" kern="1200">
                <a:solidFill>
                  <a:srgbClr val="FFFFFF"/>
                </a:solidFill>
                <a:latin typeface="+mj-lt"/>
                <a:ea typeface="+mj-ea"/>
                <a:cs typeface="+mj-cs"/>
              </a:rPr>
              <a:t>Accreditation  Standards</a:t>
            </a:r>
          </a:p>
        </p:txBody>
      </p:sp>
      <p:cxnSp>
        <p:nvCxnSpPr>
          <p:cNvPr id="27" name="Straight Connector 26">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2CAC0A2-F814-4153-B326-0F7F4AE7565A}"/>
              </a:ext>
            </a:extLst>
          </p:cNvPr>
          <p:cNvPicPr>
            <a:picLocks noChangeAspect="1"/>
          </p:cNvPicPr>
          <p:nvPr/>
        </p:nvPicPr>
        <p:blipFill>
          <a:blip r:embed="rId3"/>
          <a:stretch>
            <a:fillRect/>
          </a:stretch>
        </p:blipFill>
        <p:spPr>
          <a:xfrm>
            <a:off x="3865366" y="747092"/>
            <a:ext cx="4915159" cy="5371758"/>
          </a:xfrm>
          <a:prstGeom prst="rect">
            <a:avLst/>
          </a:prstGeom>
        </p:spPr>
      </p:pic>
    </p:spTree>
    <p:extLst>
      <p:ext uri="{BB962C8B-B14F-4D97-AF65-F5344CB8AC3E}">
        <p14:creationId xmlns:p14="http://schemas.microsoft.com/office/powerpoint/2010/main" val="8817633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5677" y="914402"/>
            <a:ext cx="2743200" cy="2887579"/>
          </a:xfrm>
        </p:spPr>
        <p:txBody>
          <a:bodyPr vert="horz" lIns="91440" tIns="45720" rIns="91440" bIns="45720" rtlCol="0" anchor="b">
            <a:normAutofit/>
          </a:bodyPr>
          <a:lstStyle/>
          <a:p>
            <a:pPr algn="ctr"/>
            <a:br>
              <a:rPr lang="en-US" sz="2900" kern="1200">
                <a:solidFill>
                  <a:srgbClr val="FFFFFF"/>
                </a:solidFill>
                <a:latin typeface="+mj-lt"/>
                <a:ea typeface="+mj-ea"/>
                <a:cs typeface="+mj-cs"/>
              </a:rPr>
            </a:br>
            <a:r>
              <a:rPr lang="en-US" sz="2900" kern="1200">
                <a:solidFill>
                  <a:srgbClr val="FFFFFF"/>
                </a:solidFill>
                <a:latin typeface="+mj-lt"/>
                <a:ea typeface="+mj-ea"/>
                <a:cs typeface="+mj-cs"/>
              </a:rPr>
              <a:t>Accreditation  Standards</a:t>
            </a:r>
          </a:p>
        </p:txBody>
      </p:sp>
      <p:cxnSp>
        <p:nvCxnSpPr>
          <p:cNvPr id="10" name="Straight Connector 9">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9F25E92-E6F2-4E93-994A-40CEF3C9C4C3}"/>
              </a:ext>
            </a:extLst>
          </p:cNvPr>
          <p:cNvPicPr>
            <a:picLocks noChangeAspect="1"/>
          </p:cNvPicPr>
          <p:nvPr/>
        </p:nvPicPr>
        <p:blipFill>
          <a:blip r:embed="rId3"/>
          <a:stretch>
            <a:fillRect/>
          </a:stretch>
        </p:blipFill>
        <p:spPr>
          <a:xfrm>
            <a:off x="3679502" y="799416"/>
            <a:ext cx="5250955" cy="3455008"/>
          </a:xfrm>
          <a:prstGeom prst="rect">
            <a:avLst/>
          </a:prstGeom>
        </p:spPr>
      </p:pic>
    </p:spTree>
    <p:extLst>
      <p:ext uri="{BB962C8B-B14F-4D97-AF65-F5344CB8AC3E}">
        <p14:creationId xmlns:p14="http://schemas.microsoft.com/office/powerpoint/2010/main" val="35231487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75953-04F6-4392-84F6-2F73CAE4D43A}"/>
              </a:ext>
            </a:extLst>
          </p:cNvPr>
          <p:cNvSpPr>
            <a:spLocks noGrp="1"/>
          </p:cNvSpPr>
          <p:nvPr>
            <p:ph type="title"/>
          </p:nvPr>
        </p:nvSpPr>
        <p:spPr/>
        <p:txBody>
          <a:bodyPr>
            <a:normAutofit/>
          </a:bodyPr>
          <a:lstStyle/>
          <a:p>
            <a:r>
              <a:rPr lang="en-US" sz="3400" dirty="0"/>
              <a:t>Strategic Management and Innovation (1-3)</a:t>
            </a:r>
          </a:p>
        </p:txBody>
      </p:sp>
      <p:sp>
        <p:nvSpPr>
          <p:cNvPr id="4" name="Slide Number Placeholder 3">
            <a:extLst>
              <a:ext uri="{FF2B5EF4-FFF2-40B4-BE49-F238E27FC236}">
                <a16:creationId xmlns:a16="http://schemas.microsoft.com/office/drawing/2014/main" id="{F39EF135-FA26-4DB0-B5A5-2065947D7E42}"/>
              </a:ext>
            </a:extLst>
          </p:cNvPr>
          <p:cNvSpPr>
            <a:spLocks noGrp="1"/>
          </p:cNvSpPr>
          <p:nvPr>
            <p:ph type="sldNum" sz="quarter" idx="12"/>
          </p:nvPr>
        </p:nvSpPr>
        <p:spPr/>
        <p:txBody>
          <a:bodyPr/>
          <a:lstStyle/>
          <a:p>
            <a:fld id="{43851D05-810F-F24D-9D4E-8FDFEBA592E2}" type="slidenum">
              <a:rPr lang="en-US" smtClean="0"/>
              <a:pPr/>
              <a:t>63</a:t>
            </a:fld>
            <a:endParaRPr lang="en-US" dirty="0"/>
          </a:p>
        </p:txBody>
      </p:sp>
    </p:spTree>
    <p:extLst>
      <p:ext uri="{BB962C8B-B14F-4D97-AF65-F5344CB8AC3E}">
        <p14:creationId xmlns:p14="http://schemas.microsoft.com/office/powerpoint/2010/main" val="11386211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8535" y="1028187"/>
            <a:ext cx="5372100" cy="685800"/>
          </a:xfrm>
        </p:spPr>
        <p:txBody>
          <a:bodyPr>
            <a:noAutofit/>
          </a:bodyPr>
          <a:lstStyle/>
          <a:p>
            <a:r>
              <a:rPr lang="en-US" sz="3200" dirty="0">
                <a:latin typeface="Arial" pitchFamily="34" charset="0"/>
                <a:ea typeface="Verdana" pitchFamily="34" charset="0"/>
                <a:cs typeface="Arial" pitchFamily="34" charset="0"/>
              </a:rPr>
              <a:t>Strategic Planning</a:t>
            </a:r>
            <a:endParaRPr lang="en-US" sz="3200" dirty="0">
              <a:latin typeface="Verdana" pitchFamily="34" charset="0"/>
              <a:ea typeface="Verdana" pitchFamily="34" charset="0"/>
              <a:cs typeface="Verdana" pitchFamily="34" charset="0"/>
            </a:endParaRPr>
          </a:p>
        </p:txBody>
      </p:sp>
      <p:sp>
        <p:nvSpPr>
          <p:cNvPr id="42" name="Rectangle 41"/>
          <p:cNvSpPr/>
          <p:nvPr/>
        </p:nvSpPr>
        <p:spPr>
          <a:xfrm>
            <a:off x="1497743" y="782467"/>
            <a:ext cx="659670" cy="1177245"/>
          </a:xfrm>
          <a:prstGeom prst="rect">
            <a:avLst/>
          </a:prstGeom>
          <a:noFill/>
          <a:ln>
            <a:noFill/>
          </a:ln>
        </p:spPr>
        <p:txBody>
          <a:bodyPr wrap="square" lIns="68580" tIns="34290" rIns="68580" bIns="34290">
            <a:spAutoFit/>
          </a:bodyPr>
          <a:lstStyle/>
          <a:p>
            <a:pPr algn="ctr"/>
            <a:r>
              <a:rPr lang="en-US" sz="7200" b="1" dirty="0">
                <a:ln w="17780" cmpd="sng">
                  <a:solidFill>
                    <a:prstClr val="white">
                      <a:lumMod val="75000"/>
                    </a:prstClr>
                  </a:solidFill>
                  <a:prstDash val="solid"/>
                  <a:miter lim="800000"/>
                </a:ln>
                <a:solidFill>
                  <a:schemeClr val="tx1">
                    <a:lumMod val="75000"/>
                  </a:schemeClr>
                </a:solidFill>
                <a:effectLst>
                  <a:outerShdw blurRad="55000" dist="50800" dir="5400000" algn="tl">
                    <a:srgbClr val="000000">
                      <a:alpha val="33000"/>
                    </a:srgbClr>
                  </a:outerShdw>
                </a:effectLst>
                <a:latin typeface="Verdana" pitchFamily="34" charset="0"/>
                <a:ea typeface="Verdana" pitchFamily="34" charset="0"/>
                <a:cs typeface="Verdana" pitchFamily="34" charset="0"/>
              </a:rPr>
              <a:t>1</a:t>
            </a:r>
          </a:p>
        </p:txBody>
      </p:sp>
      <p:sp>
        <p:nvSpPr>
          <p:cNvPr id="43" name="Rectangle 42"/>
          <p:cNvSpPr/>
          <p:nvPr/>
        </p:nvSpPr>
        <p:spPr>
          <a:xfrm>
            <a:off x="1238096" y="681940"/>
            <a:ext cx="1550441" cy="346249"/>
          </a:xfrm>
          <a:prstGeom prst="rect">
            <a:avLst/>
          </a:prstGeom>
          <a:noFill/>
          <a:ln>
            <a:noFill/>
          </a:ln>
        </p:spPr>
        <p:txBody>
          <a:bodyPr wrap="square" lIns="68580" tIns="34290" rIns="68580" bIns="34290">
            <a:spAutoFit/>
          </a:bodyPr>
          <a:lstStyle/>
          <a:p>
            <a:pPr algn="ctr"/>
            <a:r>
              <a:rPr lang="en-US" b="1" dirty="0">
                <a:ln w="17780" cmpd="sng">
                  <a:solidFill>
                    <a:prstClr val="white">
                      <a:lumMod val="75000"/>
                    </a:prstClr>
                  </a:solidFill>
                  <a:prstDash val="solid"/>
                  <a:miter lim="800000"/>
                </a:ln>
                <a:solidFill>
                  <a:schemeClr val="tx2"/>
                </a:solidFill>
                <a:effectLst>
                  <a:outerShdw blurRad="55000" dist="50800" dir="5400000" algn="tl">
                    <a:srgbClr val="000000">
                      <a:alpha val="33000"/>
                    </a:srgbClr>
                  </a:outerShdw>
                </a:effectLst>
                <a:latin typeface="Verdana" pitchFamily="34" charset="0"/>
                <a:ea typeface="Verdana" pitchFamily="34" charset="0"/>
                <a:cs typeface="Verdana" pitchFamily="34" charset="0"/>
              </a:rPr>
              <a:t>Standard</a:t>
            </a:r>
            <a:r>
              <a:rPr lang="en-US" sz="1350" b="1" dirty="0">
                <a:ln w="17780" cmpd="sng">
                  <a:solidFill>
                    <a:prstClr val="white">
                      <a:lumMod val="75000"/>
                    </a:prstClr>
                  </a:solidFill>
                  <a:prstDash val="solid"/>
                  <a:miter lim="800000"/>
                </a:ln>
                <a:solidFill>
                  <a:schemeClr val="tx2"/>
                </a:solidFill>
                <a:effectLst>
                  <a:outerShdw blurRad="55000" dist="50800" dir="5400000" algn="tl">
                    <a:srgbClr val="000000">
                      <a:alpha val="33000"/>
                    </a:srgbClr>
                  </a:outerShdw>
                </a:effectLst>
                <a:latin typeface="Verdana" pitchFamily="34" charset="0"/>
                <a:ea typeface="Verdana" pitchFamily="34" charset="0"/>
                <a:cs typeface="Verdana" pitchFamily="34" charset="0"/>
              </a:rPr>
              <a:t> </a:t>
            </a:r>
          </a:p>
        </p:txBody>
      </p:sp>
      <p:pic>
        <p:nvPicPr>
          <p:cNvPr id="11" name="Content Placeholder 10">
            <a:extLst>
              <a:ext uri="{FF2B5EF4-FFF2-40B4-BE49-F238E27FC236}">
                <a16:creationId xmlns:a16="http://schemas.microsoft.com/office/drawing/2014/main" id="{1A7AEAB9-2C34-4E66-8BBE-ED887865B5E6}"/>
              </a:ext>
            </a:extLst>
          </p:cNvPr>
          <p:cNvPicPr>
            <a:picLocks noGrp="1" noChangeAspect="1"/>
          </p:cNvPicPr>
          <p:nvPr>
            <p:ph idx="1"/>
          </p:nvPr>
        </p:nvPicPr>
        <p:blipFill>
          <a:blip r:embed="rId3"/>
          <a:stretch>
            <a:fillRect/>
          </a:stretch>
        </p:blipFill>
        <p:spPr>
          <a:xfrm>
            <a:off x="1497743" y="1858875"/>
            <a:ext cx="6939924" cy="4103889"/>
          </a:xfrm>
          <a:prstGeom prst="rect">
            <a:avLst/>
          </a:prstGeom>
        </p:spPr>
      </p:pic>
    </p:spTree>
    <p:extLst>
      <p:ext uri="{BB962C8B-B14F-4D97-AF65-F5344CB8AC3E}">
        <p14:creationId xmlns:p14="http://schemas.microsoft.com/office/powerpoint/2010/main" val="7367565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8535" y="1028187"/>
            <a:ext cx="5372100" cy="685800"/>
          </a:xfrm>
        </p:spPr>
        <p:txBody>
          <a:bodyPr>
            <a:noAutofit/>
          </a:bodyPr>
          <a:lstStyle/>
          <a:p>
            <a:r>
              <a:rPr lang="en-US" sz="3200">
                <a:latin typeface="Arial" pitchFamily="34" charset="0"/>
                <a:ea typeface="Verdana" pitchFamily="34" charset="0"/>
                <a:cs typeface="Arial" pitchFamily="34" charset="0"/>
              </a:rPr>
              <a:t>Physical, Virtual, and Financial Resources</a:t>
            </a:r>
            <a:endParaRPr lang="en-US" sz="3200" dirty="0">
              <a:latin typeface="Verdana" pitchFamily="34" charset="0"/>
              <a:ea typeface="Verdana" pitchFamily="34" charset="0"/>
              <a:cs typeface="Verdana" pitchFamily="34" charset="0"/>
            </a:endParaRPr>
          </a:p>
        </p:txBody>
      </p:sp>
      <p:sp>
        <p:nvSpPr>
          <p:cNvPr id="42" name="Rectangle 41"/>
          <p:cNvSpPr/>
          <p:nvPr/>
        </p:nvSpPr>
        <p:spPr>
          <a:xfrm>
            <a:off x="1497743" y="782467"/>
            <a:ext cx="659670" cy="1177245"/>
          </a:xfrm>
          <a:prstGeom prst="rect">
            <a:avLst/>
          </a:prstGeom>
          <a:noFill/>
          <a:ln>
            <a:noFill/>
          </a:ln>
        </p:spPr>
        <p:txBody>
          <a:bodyPr wrap="square" lIns="68580" tIns="34290" rIns="68580" bIns="34290">
            <a:spAutoFit/>
          </a:bodyPr>
          <a:lstStyle/>
          <a:p>
            <a:pPr algn="ctr"/>
            <a:r>
              <a:rPr lang="en-US" sz="7200" b="1">
                <a:ln w="17780" cmpd="sng">
                  <a:solidFill>
                    <a:prstClr val="white">
                      <a:lumMod val="75000"/>
                    </a:prstClr>
                  </a:solidFill>
                  <a:prstDash val="solid"/>
                  <a:miter lim="800000"/>
                </a:ln>
                <a:solidFill>
                  <a:schemeClr val="tx1">
                    <a:lumMod val="75000"/>
                  </a:schemeClr>
                </a:solidFill>
                <a:effectLst>
                  <a:outerShdw blurRad="55000" dist="50800" dir="5400000" algn="tl">
                    <a:srgbClr val="000000">
                      <a:alpha val="33000"/>
                    </a:srgbClr>
                  </a:outerShdw>
                </a:effectLst>
                <a:latin typeface="Verdana" pitchFamily="34" charset="0"/>
                <a:ea typeface="Verdana" pitchFamily="34" charset="0"/>
                <a:cs typeface="Verdana" pitchFamily="34" charset="0"/>
              </a:rPr>
              <a:t>2</a:t>
            </a:r>
            <a:endParaRPr lang="en-US" sz="7200" b="1" dirty="0">
              <a:ln w="17780" cmpd="sng">
                <a:solidFill>
                  <a:prstClr val="white">
                    <a:lumMod val="75000"/>
                  </a:prstClr>
                </a:solidFill>
                <a:prstDash val="solid"/>
                <a:miter lim="800000"/>
              </a:ln>
              <a:solidFill>
                <a:schemeClr val="tx1">
                  <a:lumMod val="75000"/>
                </a:schemeClr>
              </a:solidFill>
              <a:effectLst>
                <a:outerShdw blurRad="55000" dist="50800" dir="5400000" algn="tl">
                  <a:srgbClr val="000000">
                    <a:alpha val="33000"/>
                  </a:srgbClr>
                </a:outerShdw>
              </a:effectLst>
              <a:latin typeface="Verdana" pitchFamily="34" charset="0"/>
              <a:ea typeface="Verdana" pitchFamily="34" charset="0"/>
              <a:cs typeface="Verdana" pitchFamily="34" charset="0"/>
            </a:endParaRPr>
          </a:p>
        </p:txBody>
      </p:sp>
      <p:sp>
        <p:nvSpPr>
          <p:cNvPr id="43" name="Rectangle 42"/>
          <p:cNvSpPr/>
          <p:nvPr/>
        </p:nvSpPr>
        <p:spPr>
          <a:xfrm>
            <a:off x="1238096" y="609343"/>
            <a:ext cx="1550441" cy="346249"/>
          </a:xfrm>
          <a:prstGeom prst="rect">
            <a:avLst/>
          </a:prstGeom>
          <a:noFill/>
          <a:ln>
            <a:noFill/>
          </a:ln>
        </p:spPr>
        <p:txBody>
          <a:bodyPr wrap="square" lIns="68580" tIns="34290" rIns="68580" bIns="34290">
            <a:spAutoFit/>
          </a:bodyPr>
          <a:lstStyle/>
          <a:p>
            <a:pPr algn="ctr"/>
            <a:r>
              <a:rPr lang="en-US" b="1">
                <a:ln w="17780" cmpd="sng">
                  <a:solidFill>
                    <a:prstClr val="white">
                      <a:lumMod val="75000"/>
                    </a:prstClr>
                  </a:solidFill>
                  <a:prstDash val="solid"/>
                  <a:miter lim="800000"/>
                </a:ln>
                <a:solidFill>
                  <a:schemeClr val="tx2"/>
                </a:solidFill>
                <a:effectLst>
                  <a:outerShdw blurRad="55000" dist="50800" dir="5400000" algn="tl">
                    <a:srgbClr val="000000">
                      <a:alpha val="33000"/>
                    </a:srgbClr>
                  </a:outerShdw>
                </a:effectLst>
                <a:latin typeface="Verdana" pitchFamily="34" charset="0"/>
                <a:ea typeface="Verdana" pitchFamily="34" charset="0"/>
                <a:cs typeface="Verdana" pitchFamily="34" charset="0"/>
              </a:rPr>
              <a:t>Standard</a:t>
            </a:r>
            <a:r>
              <a:rPr lang="en-US" sz="1350" b="1">
                <a:ln w="17780" cmpd="sng">
                  <a:solidFill>
                    <a:prstClr val="white">
                      <a:lumMod val="75000"/>
                    </a:prstClr>
                  </a:solidFill>
                  <a:prstDash val="solid"/>
                  <a:miter lim="800000"/>
                </a:ln>
                <a:solidFill>
                  <a:schemeClr val="tx2"/>
                </a:solidFill>
                <a:effectLst>
                  <a:outerShdw blurRad="55000" dist="50800" dir="5400000" algn="tl">
                    <a:srgbClr val="000000">
                      <a:alpha val="33000"/>
                    </a:srgbClr>
                  </a:outerShdw>
                </a:effectLst>
                <a:latin typeface="Verdana" pitchFamily="34" charset="0"/>
                <a:ea typeface="Verdana" pitchFamily="34" charset="0"/>
                <a:cs typeface="Verdana" pitchFamily="34" charset="0"/>
              </a:rPr>
              <a:t> </a:t>
            </a:r>
            <a:endParaRPr lang="en-US" sz="1350" b="1" dirty="0">
              <a:ln w="17780" cmpd="sng">
                <a:solidFill>
                  <a:prstClr val="white">
                    <a:lumMod val="75000"/>
                  </a:prstClr>
                </a:solidFill>
                <a:prstDash val="solid"/>
                <a:miter lim="800000"/>
              </a:ln>
              <a:solidFill>
                <a:schemeClr val="tx2"/>
              </a:solidFill>
              <a:effectLst>
                <a:outerShdw blurRad="55000" dist="50800" dir="5400000" algn="tl">
                  <a:srgbClr val="000000">
                    <a:alpha val="33000"/>
                  </a:srgbClr>
                </a:outerShdw>
              </a:effectLst>
              <a:latin typeface="Verdana" pitchFamily="34" charset="0"/>
              <a:ea typeface="Verdana" pitchFamily="34" charset="0"/>
              <a:cs typeface="Verdana" pitchFamily="34" charset="0"/>
            </a:endParaRPr>
          </a:p>
        </p:txBody>
      </p:sp>
      <p:pic>
        <p:nvPicPr>
          <p:cNvPr id="8" name="Content Placeholder 7">
            <a:extLst>
              <a:ext uri="{FF2B5EF4-FFF2-40B4-BE49-F238E27FC236}">
                <a16:creationId xmlns:a16="http://schemas.microsoft.com/office/drawing/2014/main" id="{CCDDFE27-5655-47EF-9DD0-2AD335EE969F}"/>
              </a:ext>
            </a:extLst>
          </p:cNvPr>
          <p:cNvPicPr>
            <a:picLocks noGrp="1" noChangeAspect="1"/>
          </p:cNvPicPr>
          <p:nvPr>
            <p:ph idx="1"/>
          </p:nvPr>
        </p:nvPicPr>
        <p:blipFill>
          <a:blip r:embed="rId3"/>
          <a:stretch>
            <a:fillRect/>
          </a:stretch>
        </p:blipFill>
        <p:spPr>
          <a:xfrm>
            <a:off x="1497743" y="2323257"/>
            <a:ext cx="6858000" cy="2414295"/>
          </a:xfrm>
          <a:prstGeom prst="rect">
            <a:avLst/>
          </a:prstGeom>
        </p:spPr>
      </p:pic>
    </p:spTree>
    <p:extLst>
      <p:ext uri="{BB962C8B-B14F-4D97-AF65-F5344CB8AC3E}">
        <p14:creationId xmlns:p14="http://schemas.microsoft.com/office/powerpoint/2010/main" val="29426126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8535" y="1028187"/>
            <a:ext cx="5372100" cy="685800"/>
          </a:xfrm>
        </p:spPr>
        <p:txBody>
          <a:bodyPr>
            <a:noAutofit/>
          </a:bodyPr>
          <a:lstStyle/>
          <a:p>
            <a:r>
              <a:rPr lang="en-US" sz="3200" dirty="0">
                <a:latin typeface="Arial" pitchFamily="34" charset="0"/>
                <a:ea typeface="Verdana" pitchFamily="34" charset="0"/>
                <a:cs typeface="Arial" pitchFamily="34" charset="0"/>
              </a:rPr>
              <a:t>Faculty and Professional Staff Resources </a:t>
            </a:r>
            <a:endParaRPr lang="en-US" sz="3200" dirty="0">
              <a:latin typeface="Verdana" pitchFamily="34" charset="0"/>
              <a:ea typeface="Verdana" pitchFamily="34" charset="0"/>
              <a:cs typeface="Verdana" pitchFamily="34" charset="0"/>
            </a:endParaRPr>
          </a:p>
        </p:txBody>
      </p:sp>
      <p:sp>
        <p:nvSpPr>
          <p:cNvPr id="42" name="Rectangle 41"/>
          <p:cNvSpPr/>
          <p:nvPr/>
        </p:nvSpPr>
        <p:spPr>
          <a:xfrm>
            <a:off x="1497743" y="782467"/>
            <a:ext cx="659670" cy="1177245"/>
          </a:xfrm>
          <a:prstGeom prst="rect">
            <a:avLst/>
          </a:prstGeom>
          <a:noFill/>
          <a:ln>
            <a:noFill/>
          </a:ln>
        </p:spPr>
        <p:txBody>
          <a:bodyPr wrap="square" lIns="68580" tIns="34290" rIns="68580" bIns="34290">
            <a:spAutoFit/>
          </a:bodyPr>
          <a:lstStyle/>
          <a:p>
            <a:pPr algn="ctr"/>
            <a:r>
              <a:rPr lang="en-US" sz="7200" b="1" dirty="0">
                <a:ln w="17780" cmpd="sng">
                  <a:solidFill>
                    <a:prstClr val="white">
                      <a:lumMod val="75000"/>
                    </a:prstClr>
                  </a:solidFill>
                  <a:prstDash val="solid"/>
                  <a:miter lim="800000"/>
                </a:ln>
                <a:solidFill>
                  <a:schemeClr val="tx1">
                    <a:lumMod val="75000"/>
                  </a:schemeClr>
                </a:solidFill>
                <a:effectLst>
                  <a:outerShdw blurRad="55000" dist="50800" dir="5400000" algn="tl">
                    <a:srgbClr val="000000">
                      <a:alpha val="33000"/>
                    </a:srgbClr>
                  </a:outerShdw>
                </a:effectLst>
                <a:latin typeface="Verdana" pitchFamily="34" charset="0"/>
                <a:ea typeface="Verdana" pitchFamily="34" charset="0"/>
                <a:cs typeface="Verdana" pitchFamily="34" charset="0"/>
              </a:rPr>
              <a:t>3</a:t>
            </a:r>
          </a:p>
        </p:txBody>
      </p:sp>
      <p:sp>
        <p:nvSpPr>
          <p:cNvPr id="43" name="Rectangle 42"/>
          <p:cNvSpPr/>
          <p:nvPr/>
        </p:nvSpPr>
        <p:spPr>
          <a:xfrm>
            <a:off x="1238096" y="609343"/>
            <a:ext cx="1550441" cy="346249"/>
          </a:xfrm>
          <a:prstGeom prst="rect">
            <a:avLst/>
          </a:prstGeom>
          <a:noFill/>
          <a:ln>
            <a:noFill/>
          </a:ln>
        </p:spPr>
        <p:txBody>
          <a:bodyPr wrap="square" lIns="68580" tIns="34290" rIns="68580" bIns="34290">
            <a:spAutoFit/>
          </a:bodyPr>
          <a:lstStyle/>
          <a:p>
            <a:pPr algn="ctr"/>
            <a:r>
              <a:rPr lang="en-US" b="1" dirty="0">
                <a:ln w="17780" cmpd="sng">
                  <a:solidFill>
                    <a:prstClr val="white">
                      <a:lumMod val="75000"/>
                    </a:prstClr>
                  </a:solidFill>
                  <a:prstDash val="solid"/>
                  <a:miter lim="800000"/>
                </a:ln>
                <a:solidFill>
                  <a:schemeClr val="tx2"/>
                </a:solidFill>
                <a:effectLst>
                  <a:outerShdw blurRad="55000" dist="50800" dir="5400000" algn="tl">
                    <a:srgbClr val="000000">
                      <a:alpha val="33000"/>
                    </a:srgbClr>
                  </a:outerShdw>
                </a:effectLst>
                <a:latin typeface="Verdana" pitchFamily="34" charset="0"/>
                <a:ea typeface="Verdana" pitchFamily="34" charset="0"/>
                <a:cs typeface="Verdana" pitchFamily="34" charset="0"/>
              </a:rPr>
              <a:t>Standard</a:t>
            </a:r>
            <a:r>
              <a:rPr lang="en-US" sz="1350" b="1" dirty="0">
                <a:ln w="17780" cmpd="sng">
                  <a:solidFill>
                    <a:prstClr val="white">
                      <a:lumMod val="75000"/>
                    </a:prstClr>
                  </a:solidFill>
                  <a:prstDash val="solid"/>
                  <a:miter lim="800000"/>
                </a:ln>
                <a:solidFill>
                  <a:schemeClr val="tx2"/>
                </a:solidFill>
                <a:effectLst>
                  <a:outerShdw blurRad="55000" dist="50800" dir="5400000" algn="tl">
                    <a:srgbClr val="000000">
                      <a:alpha val="33000"/>
                    </a:srgbClr>
                  </a:outerShdw>
                </a:effectLst>
                <a:latin typeface="Verdana" pitchFamily="34" charset="0"/>
                <a:ea typeface="Verdana" pitchFamily="34" charset="0"/>
                <a:cs typeface="Verdana" pitchFamily="34" charset="0"/>
              </a:rPr>
              <a:t> </a:t>
            </a:r>
          </a:p>
        </p:txBody>
      </p:sp>
      <p:pic>
        <p:nvPicPr>
          <p:cNvPr id="5" name="Content Placeholder 4">
            <a:extLst>
              <a:ext uri="{FF2B5EF4-FFF2-40B4-BE49-F238E27FC236}">
                <a16:creationId xmlns:a16="http://schemas.microsoft.com/office/drawing/2014/main" id="{7F004C6E-ED8C-4C32-91D5-0639A80F31FA}"/>
              </a:ext>
            </a:extLst>
          </p:cNvPr>
          <p:cNvPicPr>
            <a:picLocks noGrp="1" noChangeAspect="1"/>
          </p:cNvPicPr>
          <p:nvPr>
            <p:ph idx="1"/>
          </p:nvPr>
        </p:nvPicPr>
        <p:blipFill>
          <a:blip r:embed="rId3"/>
          <a:stretch>
            <a:fillRect/>
          </a:stretch>
        </p:blipFill>
        <p:spPr>
          <a:xfrm>
            <a:off x="1437305" y="2132836"/>
            <a:ext cx="6858000" cy="3637791"/>
          </a:xfrm>
          <a:prstGeom prst="rect">
            <a:avLst/>
          </a:prstGeom>
        </p:spPr>
      </p:pic>
    </p:spTree>
    <p:extLst>
      <p:ext uri="{BB962C8B-B14F-4D97-AF65-F5344CB8AC3E}">
        <p14:creationId xmlns:p14="http://schemas.microsoft.com/office/powerpoint/2010/main" val="12137189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FF5D4-DAA6-4387-AD59-197AD241927A}"/>
              </a:ext>
            </a:extLst>
          </p:cNvPr>
          <p:cNvSpPr>
            <a:spLocks noGrp="1"/>
          </p:cNvSpPr>
          <p:nvPr>
            <p:ph type="title"/>
          </p:nvPr>
        </p:nvSpPr>
        <p:spPr>
          <a:xfrm>
            <a:off x="628650" y="963877"/>
            <a:ext cx="2620771" cy="4930246"/>
          </a:xfrm>
        </p:spPr>
        <p:txBody>
          <a:bodyPr>
            <a:normAutofit/>
          </a:bodyPr>
          <a:lstStyle/>
          <a:p>
            <a:pPr algn="r"/>
            <a:r>
              <a:rPr lang="en-US">
                <a:solidFill>
                  <a:schemeClr val="accent1"/>
                </a:solidFill>
              </a:rPr>
              <a:t>Implications of Standard 3</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10AA9D5-3FCD-4556-B0FF-CE1B69471EDF}"/>
              </a:ext>
            </a:extLst>
          </p:cNvPr>
          <p:cNvSpPr>
            <a:spLocks noGrp="1"/>
          </p:cNvSpPr>
          <p:nvPr>
            <p:ph idx="1"/>
          </p:nvPr>
        </p:nvSpPr>
        <p:spPr>
          <a:xfrm>
            <a:off x="3732023" y="963877"/>
            <a:ext cx="4783327" cy="4930246"/>
          </a:xfrm>
        </p:spPr>
        <p:txBody>
          <a:bodyPr anchor="ctr">
            <a:normAutofit/>
          </a:bodyPr>
          <a:lstStyle/>
          <a:p>
            <a:pPr marL="171450" indent="-171450">
              <a:lnSpc>
                <a:spcPct val="90000"/>
              </a:lnSpc>
              <a:buFont typeface="Arial" panose="020B0604020202020204" pitchFamily="34" charset="0"/>
              <a:buChar char="•"/>
            </a:pPr>
            <a:r>
              <a:rPr lang="en-US" sz="1600" dirty="0"/>
              <a:t>Addresses an emerging theme gathered during the issues-storming phase that schools wanted more flexibility with how faculty were deployed across programs.  </a:t>
            </a:r>
          </a:p>
          <a:p>
            <a:pPr marL="171450" indent="-171450">
              <a:lnSpc>
                <a:spcPct val="90000"/>
              </a:lnSpc>
              <a:buFont typeface="Arial" panose="020B0604020202020204" pitchFamily="34" charset="0"/>
              <a:buChar char="•"/>
            </a:pPr>
            <a:r>
              <a:rPr lang="en-US" sz="1600" dirty="0"/>
              <a:t>Language around SA and PA now refers to terminally qualified rather than the expectation of a research doctorate.  </a:t>
            </a:r>
          </a:p>
          <a:p>
            <a:pPr marL="628650" lvl="1" indent="-171450">
              <a:lnSpc>
                <a:spcPct val="90000"/>
              </a:lnSpc>
              <a:buFont typeface="Arial" panose="020B0604020202020204" pitchFamily="34" charset="0"/>
              <a:buChar char="•"/>
            </a:pPr>
            <a:r>
              <a:rPr lang="en-US" sz="1600" dirty="0"/>
              <a:t>JD, MST, DBA, etc.</a:t>
            </a:r>
          </a:p>
          <a:p>
            <a:pPr marL="171450" indent="-171450">
              <a:lnSpc>
                <a:spcPct val="90000"/>
              </a:lnSpc>
              <a:buFont typeface="Arial" panose="020B0604020202020204" pitchFamily="34" charset="0"/>
              <a:buChar char="•"/>
            </a:pPr>
            <a:r>
              <a:rPr lang="en-US" sz="1600" dirty="0"/>
              <a:t>Removed current requirement of 60% SA+PA+SP faculty, leaving expectation that 40% in a discipline and overall will be SA and 90% SA+PA+SP+IP in a discipline and overall.</a:t>
            </a:r>
          </a:p>
          <a:p>
            <a:pPr marL="171450" indent="-171450">
              <a:lnSpc>
                <a:spcPct val="90000"/>
              </a:lnSpc>
              <a:buFont typeface="Arial" panose="020B0604020202020204" pitchFamily="34" charset="0"/>
              <a:buChar char="•"/>
            </a:pPr>
            <a:r>
              <a:rPr lang="en-US" sz="1600" dirty="0"/>
              <a:t>Discipline is the default reporting unit; deviations must be justified</a:t>
            </a:r>
          </a:p>
          <a:p>
            <a:pPr marL="171450" indent="-171450">
              <a:lnSpc>
                <a:spcPct val="90000"/>
              </a:lnSpc>
              <a:buFont typeface="Arial" panose="020B0604020202020204" pitchFamily="34" charset="0"/>
              <a:buChar char="•"/>
            </a:pPr>
            <a:r>
              <a:rPr lang="en-US" sz="1600" dirty="0"/>
              <a:t>Discipline here is defined as at the macro level so SA percentages are not by degree program.  The 40% is at the top level discipline. (More principles based, more flexible, NOT LESS RIGOROUS)</a:t>
            </a:r>
          </a:p>
          <a:p>
            <a:pPr marL="0" indent="0">
              <a:lnSpc>
                <a:spcPct val="90000"/>
              </a:lnSpc>
              <a:buNone/>
            </a:pPr>
            <a:endParaRPr lang="en-US" sz="1600" dirty="0"/>
          </a:p>
        </p:txBody>
      </p:sp>
      <p:sp>
        <p:nvSpPr>
          <p:cNvPr id="4" name="Slide Number Placeholder 3">
            <a:extLst>
              <a:ext uri="{FF2B5EF4-FFF2-40B4-BE49-F238E27FC236}">
                <a16:creationId xmlns:a16="http://schemas.microsoft.com/office/drawing/2014/main" id="{4157D617-E524-4974-926C-D6FF0ADAE537}"/>
              </a:ext>
            </a:extLst>
          </p:cNvPr>
          <p:cNvSpPr>
            <a:spLocks noGrp="1"/>
          </p:cNvSpPr>
          <p:nvPr>
            <p:ph type="sldNum" sz="quarter" idx="12"/>
          </p:nvPr>
        </p:nvSpPr>
        <p:spPr>
          <a:xfrm>
            <a:off x="7928637" y="6033479"/>
            <a:ext cx="586712" cy="365125"/>
          </a:xfrm>
        </p:spPr>
        <p:txBody>
          <a:bodyPr>
            <a:normAutofit/>
          </a:bodyPr>
          <a:lstStyle/>
          <a:p>
            <a:pPr>
              <a:spcAft>
                <a:spcPts val="600"/>
              </a:spcAft>
            </a:pPr>
            <a:fld id="{43851D05-810F-F24D-9D4E-8FDFEBA592E2}" type="slidenum">
              <a:rPr lang="en-US" sz="900">
                <a:solidFill>
                  <a:schemeClr val="tx1">
                    <a:alpha val="80000"/>
                  </a:schemeClr>
                </a:solidFill>
              </a:rPr>
              <a:pPr>
                <a:spcAft>
                  <a:spcPts val="600"/>
                </a:spcAft>
              </a:pPr>
              <a:t>67</a:t>
            </a:fld>
            <a:endParaRPr lang="en-US" sz="900">
              <a:solidFill>
                <a:schemeClr val="tx1">
                  <a:alpha val="80000"/>
                </a:schemeClr>
              </a:solidFill>
            </a:endParaRPr>
          </a:p>
        </p:txBody>
      </p:sp>
    </p:spTree>
    <p:extLst>
      <p:ext uri="{BB962C8B-B14F-4D97-AF65-F5344CB8AC3E}">
        <p14:creationId xmlns:p14="http://schemas.microsoft.com/office/powerpoint/2010/main" val="7225065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1C663A-C6AF-45C8-9CAC-C89C993AE7AB}"/>
              </a:ext>
            </a:extLst>
          </p:cNvPr>
          <p:cNvSpPr>
            <a:spLocks noGrp="1"/>
          </p:cNvSpPr>
          <p:nvPr>
            <p:ph type="title"/>
          </p:nvPr>
        </p:nvSpPr>
        <p:spPr>
          <a:xfrm>
            <a:off x="628650" y="963877"/>
            <a:ext cx="2620771" cy="4930246"/>
          </a:xfrm>
        </p:spPr>
        <p:txBody>
          <a:bodyPr>
            <a:normAutofit/>
          </a:bodyPr>
          <a:lstStyle/>
          <a:p>
            <a:pPr algn="r"/>
            <a:r>
              <a:rPr lang="en-US">
                <a:solidFill>
                  <a:schemeClr val="accent1"/>
                </a:solidFill>
              </a:rPr>
              <a:t>Standard 3 (Cont’d)</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797A8CC-51B6-434F-AD93-FA984AC79D39}"/>
              </a:ext>
            </a:extLst>
          </p:cNvPr>
          <p:cNvSpPr>
            <a:spLocks noGrp="1"/>
          </p:cNvSpPr>
          <p:nvPr>
            <p:ph idx="1"/>
          </p:nvPr>
        </p:nvSpPr>
        <p:spPr>
          <a:xfrm>
            <a:off x="3732023" y="963877"/>
            <a:ext cx="4783327" cy="4930246"/>
          </a:xfrm>
        </p:spPr>
        <p:txBody>
          <a:bodyPr anchor="ctr">
            <a:normAutofit lnSpcReduction="10000"/>
          </a:bodyPr>
          <a:lstStyle/>
          <a:p>
            <a:pPr marL="171450" indent="-171450">
              <a:lnSpc>
                <a:spcPct val="90000"/>
              </a:lnSpc>
              <a:buFont typeface="Arial" panose="020B0604020202020204" pitchFamily="34" charset="0"/>
              <a:buChar char="•"/>
            </a:pPr>
            <a:r>
              <a:rPr lang="en-US" sz="2100" dirty="0"/>
              <a:t>Emphasizes that deployment of faculty is a strategic choice of the school and thus AACSB does not mandate percentages by programs. </a:t>
            </a:r>
          </a:p>
          <a:p>
            <a:pPr marL="171450" indent="-171450">
              <a:lnSpc>
                <a:spcPct val="90000"/>
              </a:lnSpc>
              <a:buFont typeface="Arial" panose="020B0604020202020204" pitchFamily="34" charset="0"/>
              <a:buChar char="•"/>
            </a:pPr>
            <a:r>
              <a:rPr lang="en-US" sz="2100" dirty="0"/>
              <a:t>Schools will be required to provide narrative describing their strategy for deployment of appropriately qualified faculty across degree programs, locations, and modalities and how that strategy assures high-quality outcomes. </a:t>
            </a:r>
          </a:p>
          <a:p>
            <a:pPr marL="171450" indent="-171450">
              <a:lnSpc>
                <a:spcPct val="90000"/>
              </a:lnSpc>
              <a:buFont typeface="Arial" panose="020B0604020202020204" pitchFamily="34" charset="0"/>
              <a:buChar char="•"/>
            </a:pPr>
            <a:r>
              <a:rPr lang="en-US" sz="2100" dirty="0"/>
              <a:t>Table 3-2 (formerly 15-2) will still be required to facilitate consultative discussion between the school and peer review team on deployment strategies; however, the intent is not to apply the same ratios to degree programs. </a:t>
            </a:r>
          </a:p>
        </p:txBody>
      </p:sp>
      <p:sp>
        <p:nvSpPr>
          <p:cNvPr id="4" name="Slide Number Placeholder 3">
            <a:extLst>
              <a:ext uri="{FF2B5EF4-FFF2-40B4-BE49-F238E27FC236}">
                <a16:creationId xmlns:a16="http://schemas.microsoft.com/office/drawing/2014/main" id="{048DCB02-338F-41E8-9A74-AEEE4629254C}"/>
              </a:ext>
            </a:extLst>
          </p:cNvPr>
          <p:cNvSpPr>
            <a:spLocks noGrp="1"/>
          </p:cNvSpPr>
          <p:nvPr>
            <p:ph type="sldNum" sz="quarter" idx="12"/>
          </p:nvPr>
        </p:nvSpPr>
        <p:spPr>
          <a:xfrm>
            <a:off x="7928637" y="6033479"/>
            <a:ext cx="586712" cy="365125"/>
          </a:xfrm>
        </p:spPr>
        <p:txBody>
          <a:bodyPr>
            <a:normAutofit/>
          </a:bodyPr>
          <a:lstStyle/>
          <a:p>
            <a:pPr>
              <a:spcAft>
                <a:spcPts val="600"/>
              </a:spcAft>
            </a:pPr>
            <a:fld id="{43851D05-810F-F24D-9D4E-8FDFEBA592E2}" type="slidenum">
              <a:rPr lang="en-US" sz="900">
                <a:solidFill>
                  <a:schemeClr val="tx1">
                    <a:alpha val="80000"/>
                  </a:schemeClr>
                </a:solidFill>
              </a:rPr>
              <a:pPr>
                <a:spcAft>
                  <a:spcPts val="600"/>
                </a:spcAft>
              </a:pPr>
              <a:t>68</a:t>
            </a:fld>
            <a:endParaRPr lang="en-US" sz="900">
              <a:solidFill>
                <a:schemeClr val="tx1">
                  <a:alpha val="80000"/>
                </a:schemeClr>
              </a:solidFill>
            </a:endParaRPr>
          </a:p>
        </p:txBody>
      </p:sp>
    </p:spTree>
    <p:extLst>
      <p:ext uri="{BB962C8B-B14F-4D97-AF65-F5344CB8AC3E}">
        <p14:creationId xmlns:p14="http://schemas.microsoft.com/office/powerpoint/2010/main" val="27855603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27CC556-786D-4569-91C8-D0CCA74EE1D1}"/>
              </a:ext>
            </a:extLst>
          </p:cNvPr>
          <p:cNvSpPr>
            <a:spLocks noGrp="1"/>
          </p:cNvSpPr>
          <p:nvPr>
            <p:ph type="title"/>
          </p:nvPr>
        </p:nvSpPr>
        <p:spPr>
          <a:xfrm>
            <a:off x="3288029" y="365125"/>
            <a:ext cx="5373370" cy="1325563"/>
          </a:xfrm>
        </p:spPr>
        <p:txBody>
          <a:bodyPr>
            <a:normAutofit/>
          </a:bodyPr>
          <a:lstStyle/>
          <a:p>
            <a:r>
              <a:rPr lang="en-US" dirty="0"/>
              <a:t>Some “guardrails” still</a:t>
            </a:r>
          </a:p>
        </p:txBody>
      </p:sp>
      <p:pic>
        <p:nvPicPr>
          <p:cNvPr id="8" name="Graphic 7" descr="Fingerprint">
            <a:extLst>
              <a:ext uri="{FF2B5EF4-FFF2-40B4-BE49-F238E27FC236}">
                <a16:creationId xmlns:a16="http://schemas.microsoft.com/office/drawing/2014/main" id="{37B87295-8664-4E91-9BF4-C118077ED6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045" y="2144026"/>
            <a:ext cx="2569467" cy="2569467"/>
          </a:xfrm>
          <a:prstGeom prst="rect">
            <a:avLst/>
          </a:prstGeom>
        </p:spPr>
      </p:pic>
      <p:sp>
        <p:nvSpPr>
          <p:cNvPr id="3" name="Content Placeholder 2">
            <a:extLst>
              <a:ext uri="{FF2B5EF4-FFF2-40B4-BE49-F238E27FC236}">
                <a16:creationId xmlns:a16="http://schemas.microsoft.com/office/drawing/2014/main" id="{3E23FFA3-C17A-4B81-8130-BBC193F16CB5}"/>
              </a:ext>
            </a:extLst>
          </p:cNvPr>
          <p:cNvSpPr>
            <a:spLocks noGrp="1"/>
          </p:cNvSpPr>
          <p:nvPr>
            <p:ph idx="1"/>
          </p:nvPr>
        </p:nvSpPr>
        <p:spPr>
          <a:xfrm>
            <a:off x="3290636" y="2022601"/>
            <a:ext cx="5370763" cy="4154361"/>
          </a:xfrm>
        </p:spPr>
        <p:txBody>
          <a:bodyPr>
            <a:normAutofit/>
          </a:bodyPr>
          <a:lstStyle/>
          <a:p>
            <a:r>
              <a:rPr lang="en-US" sz="1700"/>
              <a:t>However, while AACSB does not prescribe deployment percentages, a peer review team would normally expect to see an appropriate blend of faculty across degree programs, locations, and modalities. That is, it would not be acceptable to staff any degree program with all IP faculty, or all Supporting faculty.  Additionally, master’s degrees and doctoral degrees should reflect a faculty with qualifications consistent with what is needed to provide high quality experiences and outcomes with respect to master’s and doctoral degree learners. </a:t>
            </a:r>
          </a:p>
        </p:txBody>
      </p:sp>
      <p:sp>
        <p:nvSpPr>
          <p:cNvPr id="4" name="Slide Number Placeholder 3">
            <a:extLst>
              <a:ext uri="{FF2B5EF4-FFF2-40B4-BE49-F238E27FC236}">
                <a16:creationId xmlns:a16="http://schemas.microsoft.com/office/drawing/2014/main" id="{A1A691CD-C120-46EA-9DA8-14DEACB2F49D}"/>
              </a:ext>
            </a:extLst>
          </p:cNvPr>
          <p:cNvSpPr>
            <a:spLocks noGrp="1"/>
          </p:cNvSpPr>
          <p:nvPr>
            <p:ph type="sldNum" sz="quarter" idx="12"/>
          </p:nvPr>
        </p:nvSpPr>
        <p:spPr>
          <a:xfrm>
            <a:off x="6457950" y="6356350"/>
            <a:ext cx="20574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43851D05-810F-F24D-9D4E-8FDFEBA592E2}" type="slidenum">
              <a:rPr kumimoji="0" lang="en-US" b="1" i="0" u="none" strike="noStrike" kern="1200" cap="none" spc="0" normalizeH="0" baseline="0" noProof="0">
                <a:ln>
                  <a:noFill/>
                </a:ln>
                <a:solidFill>
                  <a:schemeClr val="tx1">
                    <a:alpha val="80000"/>
                  </a:schemeClr>
                </a:solidFill>
                <a:effectLst/>
                <a:uLnTx/>
                <a:uFillTx/>
                <a:latin typeface="Arial" panose="020B0604020202020204"/>
                <a:ea typeface="+mn-ea"/>
                <a:cs typeface="+mn-cs"/>
              </a:rPr>
              <a:pPr marL="0" marR="0" lvl="0" indent="0" defTabSz="914400" rtl="0" eaLnBrk="1" fontAlgn="auto" latinLnBrk="0" hangingPunct="1">
                <a:spcBef>
                  <a:spcPts val="0"/>
                </a:spcBef>
                <a:spcAft>
                  <a:spcPts val="600"/>
                </a:spcAft>
                <a:buClrTx/>
                <a:buSzTx/>
                <a:buFontTx/>
                <a:buNone/>
                <a:tabLst/>
                <a:defRPr/>
              </a:pPr>
              <a:t>69</a:t>
            </a:fld>
            <a:endParaRPr kumimoji="0" lang="en-US" b="1" i="0" u="none" strike="noStrike" kern="1200" cap="none" spc="0" normalizeH="0" baseline="0" noProof="0">
              <a:ln>
                <a:noFill/>
              </a:ln>
              <a:solidFill>
                <a:schemeClr val="tx1">
                  <a:alpha val="80000"/>
                </a:scheme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278462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Quality Assurance and Quality Improvement:  Accreditation</a:t>
            </a:r>
          </a:p>
        </p:txBody>
      </p:sp>
      <p:sp>
        <p:nvSpPr>
          <p:cNvPr id="4" name="Text Placeholder 3">
            <a:extLst>
              <a:ext uri="{FF2B5EF4-FFF2-40B4-BE49-F238E27FC236}">
                <a16:creationId xmlns:a16="http://schemas.microsoft.com/office/drawing/2014/main" id="{D0A0C5AF-4AA6-47BE-935D-97830656248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92027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CC556-786D-4569-91C8-D0CCA74EE1D1}"/>
              </a:ext>
            </a:extLst>
          </p:cNvPr>
          <p:cNvSpPr>
            <a:spLocks noGrp="1"/>
          </p:cNvSpPr>
          <p:nvPr>
            <p:ph type="title"/>
          </p:nvPr>
        </p:nvSpPr>
        <p:spPr>
          <a:xfrm>
            <a:off x="3288029" y="365125"/>
            <a:ext cx="5373370" cy="1325563"/>
          </a:xfrm>
        </p:spPr>
        <p:txBody>
          <a:bodyPr>
            <a:normAutofit/>
          </a:bodyPr>
          <a:lstStyle/>
          <a:p>
            <a:r>
              <a:rPr lang="en-US" dirty="0"/>
              <a:t>Some “guardrails” still</a:t>
            </a:r>
          </a:p>
        </p:txBody>
      </p:sp>
      <p:pic>
        <p:nvPicPr>
          <p:cNvPr id="8" name="Graphic 7" descr="Fingerprint">
            <a:extLst>
              <a:ext uri="{FF2B5EF4-FFF2-40B4-BE49-F238E27FC236}">
                <a16:creationId xmlns:a16="http://schemas.microsoft.com/office/drawing/2014/main" id="{37B87295-8664-4E91-9BF4-C118077ED6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045" y="2144026"/>
            <a:ext cx="2569467" cy="2569467"/>
          </a:xfrm>
          <a:prstGeom prst="rect">
            <a:avLst/>
          </a:prstGeom>
        </p:spPr>
      </p:pic>
      <p:sp>
        <p:nvSpPr>
          <p:cNvPr id="3" name="Content Placeholder 2">
            <a:extLst>
              <a:ext uri="{FF2B5EF4-FFF2-40B4-BE49-F238E27FC236}">
                <a16:creationId xmlns:a16="http://schemas.microsoft.com/office/drawing/2014/main" id="{3E23FFA3-C17A-4B81-8130-BBC193F16CB5}"/>
              </a:ext>
            </a:extLst>
          </p:cNvPr>
          <p:cNvSpPr>
            <a:spLocks noGrp="1"/>
          </p:cNvSpPr>
          <p:nvPr>
            <p:ph idx="1"/>
          </p:nvPr>
        </p:nvSpPr>
        <p:spPr>
          <a:xfrm>
            <a:off x="3290636" y="2022601"/>
            <a:ext cx="5370763" cy="4154361"/>
          </a:xfrm>
        </p:spPr>
        <p:txBody>
          <a:bodyPr>
            <a:normAutofit/>
          </a:bodyPr>
          <a:lstStyle/>
          <a:p>
            <a:r>
              <a:rPr lang="en-US" sz="1700" dirty="0"/>
              <a:t>Consistent with 2013 standards, peer review teams can request faculty qualifications and AoL by location and modality if they have concerns about inadequate quality.  Not required on its face.</a:t>
            </a:r>
          </a:p>
          <a:p>
            <a:endParaRPr lang="en-US" sz="1700" dirty="0"/>
          </a:p>
          <a:p>
            <a:r>
              <a:rPr lang="en-US" sz="1700" i="1" dirty="0"/>
              <a:t>Question:  What do you think about location and modality being “on demand” reports?  Keep in mind our goal to reduce administrative burden on schools, especially AoL.</a:t>
            </a:r>
          </a:p>
          <a:p>
            <a:endParaRPr lang="en-US" sz="1700" dirty="0"/>
          </a:p>
        </p:txBody>
      </p:sp>
      <p:sp>
        <p:nvSpPr>
          <p:cNvPr id="4" name="Slide Number Placeholder 3">
            <a:extLst>
              <a:ext uri="{FF2B5EF4-FFF2-40B4-BE49-F238E27FC236}">
                <a16:creationId xmlns:a16="http://schemas.microsoft.com/office/drawing/2014/main" id="{A1A691CD-C120-46EA-9DA8-14DEACB2F49D}"/>
              </a:ext>
            </a:extLst>
          </p:cNvPr>
          <p:cNvSpPr>
            <a:spLocks noGrp="1"/>
          </p:cNvSpPr>
          <p:nvPr>
            <p:ph type="sldNum" sz="quarter" idx="12"/>
          </p:nvPr>
        </p:nvSpPr>
        <p:spPr>
          <a:xfrm>
            <a:off x="6457950" y="6356350"/>
            <a:ext cx="20574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43851D05-810F-F24D-9D4E-8FDFEBA592E2}" type="slidenum">
              <a:rPr kumimoji="0" lang="en-US" b="1" i="0" u="none" strike="noStrike" kern="1200" cap="none" spc="0" normalizeH="0" baseline="0" noProof="0">
                <a:ln>
                  <a:noFill/>
                </a:ln>
                <a:solidFill>
                  <a:schemeClr val="tx1">
                    <a:alpha val="80000"/>
                  </a:schemeClr>
                </a:solidFill>
                <a:effectLst/>
                <a:uLnTx/>
                <a:uFillTx/>
                <a:latin typeface="Arial" panose="020B0604020202020204"/>
                <a:ea typeface="+mn-ea"/>
                <a:cs typeface="+mn-cs"/>
              </a:rPr>
              <a:pPr marL="0" marR="0" lvl="0" indent="0" defTabSz="914400" rtl="0" eaLnBrk="1" fontAlgn="auto" latinLnBrk="0" hangingPunct="1">
                <a:spcBef>
                  <a:spcPts val="0"/>
                </a:spcBef>
                <a:spcAft>
                  <a:spcPts val="600"/>
                </a:spcAft>
                <a:buClrTx/>
                <a:buSzTx/>
                <a:buFontTx/>
                <a:buNone/>
                <a:tabLst/>
                <a:defRPr/>
              </a:pPr>
              <a:t>70</a:t>
            </a:fld>
            <a:endParaRPr kumimoji="0" lang="en-US" b="1" i="0" u="none" strike="noStrike" kern="1200" cap="none" spc="0" normalizeH="0" baseline="0" noProof="0">
              <a:ln>
                <a:noFill/>
              </a:ln>
              <a:solidFill>
                <a:schemeClr val="tx1">
                  <a:alpha val="80000"/>
                </a:scheme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736086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3A80C-78EC-4BD0-9C35-504D730ACE46}"/>
              </a:ext>
            </a:extLst>
          </p:cNvPr>
          <p:cNvSpPr>
            <a:spLocks noGrp="1"/>
          </p:cNvSpPr>
          <p:nvPr>
            <p:ph type="title"/>
          </p:nvPr>
        </p:nvSpPr>
        <p:spPr>
          <a:xfrm>
            <a:off x="840699" y="687480"/>
            <a:ext cx="5605629" cy="994172"/>
          </a:xfrm>
        </p:spPr>
        <p:txBody>
          <a:bodyPr>
            <a:normAutofit/>
          </a:bodyPr>
          <a:lstStyle/>
          <a:p>
            <a:r>
              <a:rPr lang="en-US" sz="3600"/>
              <a:t>Implications of Standard 3 (Cont’d)</a:t>
            </a:r>
          </a:p>
        </p:txBody>
      </p:sp>
      <p:sp>
        <p:nvSpPr>
          <p:cNvPr id="3" name="Content Placeholder 2">
            <a:extLst>
              <a:ext uri="{FF2B5EF4-FFF2-40B4-BE49-F238E27FC236}">
                <a16:creationId xmlns:a16="http://schemas.microsoft.com/office/drawing/2014/main" id="{27E2F0D6-680C-45C8-B72B-367D83E56263}"/>
              </a:ext>
            </a:extLst>
          </p:cNvPr>
          <p:cNvSpPr>
            <a:spLocks noGrp="1"/>
          </p:cNvSpPr>
          <p:nvPr>
            <p:ph idx="1"/>
          </p:nvPr>
        </p:nvSpPr>
        <p:spPr>
          <a:xfrm>
            <a:off x="852321" y="2227943"/>
            <a:ext cx="5033221" cy="3788227"/>
          </a:xfrm>
        </p:spPr>
        <p:txBody>
          <a:bodyPr anchor="ctr">
            <a:normAutofit/>
          </a:bodyPr>
          <a:lstStyle/>
          <a:p>
            <a:r>
              <a:rPr lang="en-US" sz="2100"/>
              <a:t>Recognizes that schools should have the latitude to deploy faculty strategically, in a manner consistent with their mission instead of being held to the same ratio guidelines as expected for disciplines. </a:t>
            </a:r>
          </a:p>
          <a:p>
            <a:endParaRPr lang="en-US" sz="2100"/>
          </a:p>
          <a:p>
            <a:r>
              <a:rPr lang="en-US" sz="2100"/>
              <a:t>More flexible with deployment, while still maintaining overall high quality faculty qualifications guidelines.</a:t>
            </a:r>
          </a:p>
          <a:p>
            <a:endParaRPr lang="en-US" sz="2100"/>
          </a:p>
        </p:txBody>
      </p:sp>
      <p:sp>
        <p:nvSpPr>
          <p:cNvPr id="15"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Graphic 7" descr="Classroom">
            <a:extLst>
              <a:ext uri="{FF2B5EF4-FFF2-40B4-BE49-F238E27FC236}">
                <a16:creationId xmlns:a16="http://schemas.microsoft.com/office/drawing/2014/main" id="{C1EE9450-BB05-4392-B80D-6EF7DD39FC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
        <p:nvSpPr>
          <p:cNvPr id="4" name="Slide Number Placeholder 3">
            <a:extLst>
              <a:ext uri="{FF2B5EF4-FFF2-40B4-BE49-F238E27FC236}">
                <a16:creationId xmlns:a16="http://schemas.microsoft.com/office/drawing/2014/main" id="{1DE94B80-F46D-42A2-83F4-F73F361522ED}"/>
              </a:ext>
            </a:extLst>
          </p:cNvPr>
          <p:cNvSpPr>
            <a:spLocks noGrp="1"/>
          </p:cNvSpPr>
          <p:nvPr>
            <p:ph type="sldNum" sz="quarter" idx="12"/>
          </p:nvPr>
        </p:nvSpPr>
        <p:spPr>
          <a:xfrm>
            <a:off x="7576075" y="6415760"/>
            <a:ext cx="759278" cy="273844"/>
          </a:xfrm>
        </p:spPr>
        <p:txBody>
          <a:bodyPr>
            <a:normAutofit/>
          </a:bodyPr>
          <a:lstStyle/>
          <a:p>
            <a:pPr>
              <a:spcAft>
                <a:spcPts val="600"/>
              </a:spcAft>
            </a:pPr>
            <a:fld id="{43851D05-810F-F24D-9D4E-8FDFEBA592E2}" type="slidenum">
              <a:rPr lang="en-US" sz="920">
                <a:solidFill>
                  <a:srgbClr val="FFFFFF"/>
                </a:solidFill>
              </a:rPr>
              <a:pPr>
                <a:spcAft>
                  <a:spcPts val="600"/>
                </a:spcAft>
              </a:pPr>
              <a:t>71</a:t>
            </a:fld>
            <a:endParaRPr lang="en-US" sz="920">
              <a:solidFill>
                <a:srgbClr val="FFFFFF"/>
              </a:solidFill>
            </a:endParaRPr>
          </a:p>
        </p:txBody>
      </p:sp>
    </p:spTree>
    <p:extLst>
      <p:ext uri="{BB962C8B-B14F-4D97-AF65-F5344CB8AC3E}">
        <p14:creationId xmlns:p14="http://schemas.microsoft.com/office/powerpoint/2010/main" val="21180239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1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0BB125-F331-4B47-93F9-F48FE30826CE}"/>
              </a:ext>
            </a:extLst>
          </p:cNvPr>
          <p:cNvSpPr>
            <a:spLocks noGrp="1"/>
          </p:cNvSpPr>
          <p:nvPr>
            <p:ph type="title"/>
          </p:nvPr>
        </p:nvSpPr>
        <p:spPr>
          <a:xfrm>
            <a:off x="628650" y="811161"/>
            <a:ext cx="2501695" cy="5403370"/>
          </a:xfrm>
        </p:spPr>
        <p:txBody>
          <a:bodyPr vert="horz" lIns="91440" tIns="45720" rIns="91440" bIns="45720" rtlCol="0">
            <a:normAutofit/>
          </a:bodyPr>
          <a:lstStyle/>
          <a:p>
            <a:r>
              <a:rPr lang="en-US" kern="1200">
                <a:solidFill>
                  <a:srgbClr val="FFFFFF"/>
                </a:solidFill>
                <a:latin typeface="+mj-lt"/>
                <a:ea typeface="+mj-ea"/>
                <a:cs typeface="+mj-cs"/>
              </a:rPr>
              <a:t>Discipline Taxonomy</a:t>
            </a:r>
          </a:p>
        </p:txBody>
      </p:sp>
      <p:sp>
        <p:nvSpPr>
          <p:cNvPr id="18" name="Rectangle 14">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19"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288F8A7C-9A2E-48B5-B212-4F67196C0D7D}"/>
              </a:ext>
            </a:extLst>
          </p:cNvPr>
          <p:cNvSpPr>
            <a:spLocks noGrp="1"/>
          </p:cNvSpPr>
          <p:nvPr>
            <p:ph type="sldNum" sz="quarter" idx="12"/>
          </p:nvPr>
        </p:nvSpPr>
        <p:spPr>
          <a:xfrm>
            <a:off x="8250174" y="6108192"/>
            <a:ext cx="411480" cy="548640"/>
          </a:xfrm>
          <a:prstGeom prst="ellipse">
            <a:avLst/>
          </a:prstGeom>
          <a:solidFill>
            <a:srgbClr val="898989"/>
          </a:solidFill>
        </p:spPr>
        <p:txBody>
          <a:bodyPr vert="horz" lIns="91440" tIns="45720" rIns="91440" bIns="45720" rtlCol="0">
            <a:normAutofit fontScale="92500" lnSpcReduction="20000"/>
          </a:bodyPr>
          <a:lstStyle/>
          <a:p>
            <a:pPr marR="0" lvl="0" indent="0" algn="ctr" fontAlgn="auto">
              <a:spcBef>
                <a:spcPts val="0"/>
              </a:spcBef>
              <a:spcAft>
                <a:spcPts val="600"/>
              </a:spcAft>
              <a:buClrTx/>
              <a:buSzTx/>
              <a:buFontTx/>
              <a:buNone/>
              <a:tabLst/>
              <a:defRPr/>
            </a:pPr>
            <a:fld id="{43851D05-810F-F24D-9D4E-8FDFEBA592E2}" type="slidenum">
              <a:rPr kumimoji="0" lang="en-US" sz="1300" b="1" i="0" u="none" strike="noStrike" cap="none" spc="0" normalizeH="0" baseline="0" noProof="0">
                <a:ln>
                  <a:noFill/>
                </a:ln>
                <a:solidFill>
                  <a:srgbClr val="FFFFFF">
                    <a:alpha val="80000"/>
                  </a:srgbClr>
                </a:solidFill>
                <a:effectLst/>
                <a:uLnTx/>
                <a:uFillTx/>
              </a:rPr>
              <a:pPr marR="0" lvl="0" indent="0" algn="ctr" fontAlgn="auto">
                <a:spcBef>
                  <a:spcPts val="0"/>
                </a:spcBef>
                <a:spcAft>
                  <a:spcPts val="600"/>
                </a:spcAft>
                <a:buClrTx/>
                <a:buSzTx/>
                <a:buFontTx/>
                <a:buNone/>
                <a:tabLst/>
                <a:defRPr/>
              </a:pPr>
              <a:t>72</a:t>
            </a:fld>
            <a:endParaRPr kumimoji="0" lang="en-US" sz="1300" b="1" i="0" u="none" strike="noStrike" cap="none" spc="0" normalizeH="0" baseline="0" noProof="0">
              <a:ln>
                <a:noFill/>
              </a:ln>
              <a:solidFill>
                <a:srgbClr val="FFFFFF">
                  <a:alpha val="80000"/>
                </a:srgbClr>
              </a:solidFill>
              <a:effectLst/>
              <a:uLnTx/>
              <a:uFillTx/>
            </a:endParaRPr>
          </a:p>
        </p:txBody>
      </p:sp>
      <p:graphicFrame>
        <p:nvGraphicFramePr>
          <p:cNvPr id="19" name="Content Placeholder 5">
            <a:extLst>
              <a:ext uri="{FF2B5EF4-FFF2-40B4-BE49-F238E27FC236}">
                <a16:creationId xmlns:a16="http://schemas.microsoft.com/office/drawing/2014/main" id="{47CEB97A-35C0-48DC-B151-1923A1E97EE7}"/>
              </a:ext>
            </a:extLst>
          </p:cNvPr>
          <p:cNvGraphicFramePr>
            <a:graphicFrameLocks noGrp="1"/>
          </p:cNvGraphicFramePr>
          <p:nvPr>
            <p:ph idx="1"/>
            <p:extLst>
              <p:ext uri="{D42A27DB-BD31-4B8C-83A1-F6EECF244321}">
                <p14:modId xmlns:p14="http://schemas.microsoft.com/office/powerpoint/2010/main" val="465975019"/>
              </p:ext>
            </p:extLst>
          </p:nvPr>
        </p:nvGraphicFramePr>
        <p:xfrm>
          <a:off x="4094559" y="642938"/>
          <a:ext cx="45672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28603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0BB125-F331-4B47-93F9-F48FE30826CE}"/>
              </a:ext>
            </a:extLst>
          </p:cNvPr>
          <p:cNvSpPr>
            <a:spLocks noGrp="1"/>
          </p:cNvSpPr>
          <p:nvPr>
            <p:ph type="title"/>
          </p:nvPr>
        </p:nvSpPr>
        <p:spPr>
          <a:xfrm>
            <a:off x="505677" y="914400"/>
            <a:ext cx="2743200" cy="2887579"/>
          </a:xfrm>
        </p:spPr>
        <p:txBody>
          <a:bodyPr vert="horz" lIns="91440" tIns="45720" rIns="91440" bIns="45720" rtlCol="0" anchor="b">
            <a:normAutofit/>
          </a:bodyPr>
          <a:lstStyle/>
          <a:p>
            <a:pPr algn="ctr"/>
            <a:r>
              <a:rPr lang="en-US" sz="3900" kern="1200">
                <a:solidFill>
                  <a:srgbClr val="FFFFFF"/>
                </a:solidFill>
                <a:latin typeface="+mj-lt"/>
                <a:ea typeface="+mj-ea"/>
                <a:cs typeface="+mj-cs"/>
              </a:rPr>
              <a:t>Discipline Taxonomy</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screenshot of a cell phone&#10;&#10;Description automatically generated">
            <a:extLst>
              <a:ext uri="{FF2B5EF4-FFF2-40B4-BE49-F238E27FC236}">
                <a16:creationId xmlns:a16="http://schemas.microsoft.com/office/drawing/2014/main" id="{78E6EE64-792F-46D1-B94C-A38406CA8F25}"/>
              </a:ext>
            </a:extLst>
          </p:cNvPr>
          <p:cNvPicPr>
            <a:picLocks noGrp="1" noChangeAspect="1"/>
          </p:cNvPicPr>
          <p:nvPr>
            <p:ph idx="1"/>
          </p:nvPr>
        </p:nvPicPr>
        <p:blipFill>
          <a:blip r:embed="rId3"/>
          <a:stretch>
            <a:fillRect/>
          </a:stretch>
        </p:blipFill>
        <p:spPr>
          <a:xfrm>
            <a:off x="3865366" y="776128"/>
            <a:ext cx="4915159" cy="5313685"/>
          </a:xfrm>
          <a:prstGeom prst="rect">
            <a:avLst/>
          </a:prstGeom>
        </p:spPr>
      </p:pic>
      <p:sp>
        <p:nvSpPr>
          <p:cNvPr id="4" name="Slide Number Placeholder 3">
            <a:extLst>
              <a:ext uri="{FF2B5EF4-FFF2-40B4-BE49-F238E27FC236}">
                <a16:creationId xmlns:a16="http://schemas.microsoft.com/office/drawing/2014/main" id="{288F8A7C-9A2E-48B5-B212-4F67196C0D7D}"/>
              </a:ext>
            </a:extLst>
          </p:cNvPr>
          <p:cNvSpPr>
            <a:spLocks noGrp="1"/>
          </p:cNvSpPr>
          <p:nvPr>
            <p:ph type="sldNum" sz="quarter" idx="12"/>
          </p:nvPr>
        </p:nvSpPr>
        <p:spPr>
          <a:xfrm>
            <a:off x="7493266" y="6356350"/>
            <a:ext cx="1022083"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43851D05-810F-F24D-9D4E-8FDFEBA592E2}" type="slidenum">
              <a:rPr kumimoji="0" lang="en-US" sz="1200" b="1" i="0" u="none" strike="noStrike" cap="none" spc="0" normalizeH="0" baseline="0" noProof="0">
                <a:ln>
                  <a:noFill/>
                </a:ln>
                <a:solidFill>
                  <a:srgbClr val="595959"/>
                </a:solidFill>
                <a:effectLst/>
                <a:uLnTx/>
                <a:uFillTx/>
              </a:rPr>
              <a:pPr marR="0" lvl="0" indent="0" fontAlgn="auto">
                <a:spcBef>
                  <a:spcPts val="0"/>
                </a:spcBef>
                <a:spcAft>
                  <a:spcPts val="600"/>
                </a:spcAft>
                <a:buClrTx/>
                <a:buSzTx/>
                <a:buFontTx/>
                <a:buNone/>
                <a:tabLst/>
                <a:defRPr/>
              </a:pPr>
              <a:t>73</a:t>
            </a:fld>
            <a:endParaRPr kumimoji="0" lang="en-US" sz="1200" b="1" i="0" u="none" strike="noStrike" cap="none" spc="0" normalizeH="0" baseline="0" noProof="0">
              <a:ln>
                <a:noFill/>
              </a:ln>
              <a:solidFill>
                <a:srgbClr val="595959"/>
              </a:solidFill>
              <a:effectLst/>
              <a:uLnTx/>
              <a:uFillTx/>
            </a:endParaRPr>
          </a:p>
        </p:txBody>
      </p:sp>
    </p:spTree>
    <p:extLst>
      <p:ext uri="{BB962C8B-B14F-4D97-AF65-F5344CB8AC3E}">
        <p14:creationId xmlns:p14="http://schemas.microsoft.com/office/powerpoint/2010/main" val="11975932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0BB125-F331-4B47-93F9-F48FE30826CE}"/>
              </a:ext>
            </a:extLst>
          </p:cNvPr>
          <p:cNvSpPr>
            <a:spLocks noGrp="1"/>
          </p:cNvSpPr>
          <p:nvPr>
            <p:ph type="title"/>
          </p:nvPr>
        </p:nvSpPr>
        <p:spPr>
          <a:xfrm>
            <a:off x="505677" y="914400"/>
            <a:ext cx="2743200" cy="2887579"/>
          </a:xfrm>
        </p:spPr>
        <p:txBody>
          <a:bodyPr vert="horz" lIns="91440" tIns="45720" rIns="91440" bIns="45720" rtlCol="0" anchor="b">
            <a:normAutofit/>
          </a:bodyPr>
          <a:lstStyle/>
          <a:p>
            <a:pPr algn="ctr"/>
            <a:r>
              <a:rPr lang="en-US" sz="3900" kern="1200">
                <a:solidFill>
                  <a:srgbClr val="FFFFFF"/>
                </a:solidFill>
                <a:latin typeface="+mj-lt"/>
                <a:ea typeface="+mj-ea"/>
                <a:cs typeface="+mj-cs"/>
              </a:rPr>
              <a:t>Discipline Taxonomy</a:t>
            </a:r>
          </a:p>
        </p:txBody>
      </p:sp>
      <p:cxnSp>
        <p:nvCxnSpPr>
          <p:cNvPr id="14" name="Straight Connector 13">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630F84DC-F09D-4945-BEF2-B04F7A5EE2F5}"/>
              </a:ext>
            </a:extLst>
          </p:cNvPr>
          <p:cNvPicPr>
            <a:picLocks noGrp="1" noChangeAspect="1"/>
          </p:cNvPicPr>
          <p:nvPr>
            <p:ph idx="1"/>
          </p:nvPr>
        </p:nvPicPr>
        <p:blipFill>
          <a:blip r:embed="rId3"/>
          <a:stretch>
            <a:fillRect/>
          </a:stretch>
        </p:blipFill>
        <p:spPr>
          <a:xfrm>
            <a:off x="3754907" y="682833"/>
            <a:ext cx="4915159" cy="2039791"/>
          </a:xfrm>
          <a:prstGeom prst="rect">
            <a:avLst/>
          </a:prstGeom>
        </p:spPr>
      </p:pic>
      <p:sp>
        <p:nvSpPr>
          <p:cNvPr id="4" name="Slide Number Placeholder 3">
            <a:extLst>
              <a:ext uri="{FF2B5EF4-FFF2-40B4-BE49-F238E27FC236}">
                <a16:creationId xmlns:a16="http://schemas.microsoft.com/office/drawing/2014/main" id="{288F8A7C-9A2E-48B5-B212-4F67196C0D7D}"/>
              </a:ext>
            </a:extLst>
          </p:cNvPr>
          <p:cNvSpPr>
            <a:spLocks noGrp="1"/>
          </p:cNvSpPr>
          <p:nvPr>
            <p:ph type="sldNum" sz="quarter" idx="12"/>
          </p:nvPr>
        </p:nvSpPr>
        <p:spPr>
          <a:xfrm>
            <a:off x="7493266" y="6356350"/>
            <a:ext cx="1022083"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43851D05-810F-F24D-9D4E-8FDFEBA592E2}" type="slidenum">
              <a:rPr kumimoji="0" lang="en-US" sz="1200" b="1" i="0" u="none" strike="noStrike" cap="none" spc="0" normalizeH="0" baseline="0" noProof="0">
                <a:ln>
                  <a:noFill/>
                </a:ln>
                <a:solidFill>
                  <a:srgbClr val="595959"/>
                </a:solidFill>
                <a:effectLst/>
                <a:uLnTx/>
                <a:uFillTx/>
              </a:rPr>
              <a:pPr marR="0" lvl="0" indent="0" fontAlgn="auto">
                <a:spcBef>
                  <a:spcPts val="0"/>
                </a:spcBef>
                <a:spcAft>
                  <a:spcPts val="600"/>
                </a:spcAft>
                <a:buClrTx/>
                <a:buSzTx/>
                <a:buFontTx/>
                <a:buNone/>
                <a:tabLst/>
                <a:defRPr/>
              </a:pPr>
              <a:t>74</a:t>
            </a:fld>
            <a:endParaRPr kumimoji="0" lang="en-US" sz="1200" b="1" i="0" u="none" strike="noStrike" cap="none" spc="0" normalizeH="0" baseline="0" noProof="0">
              <a:ln>
                <a:noFill/>
              </a:ln>
              <a:solidFill>
                <a:srgbClr val="595959"/>
              </a:solidFill>
              <a:effectLst/>
              <a:uLnTx/>
              <a:uFillTx/>
            </a:endParaRPr>
          </a:p>
        </p:txBody>
      </p:sp>
    </p:spTree>
    <p:extLst>
      <p:ext uri="{BB962C8B-B14F-4D97-AF65-F5344CB8AC3E}">
        <p14:creationId xmlns:p14="http://schemas.microsoft.com/office/powerpoint/2010/main" val="37678430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0BB125-F331-4B47-93F9-F48FE30826CE}"/>
              </a:ext>
            </a:extLst>
          </p:cNvPr>
          <p:cNvSpPr>
            <a:spLocks noGrp="1"/>
          </p:cNvSpPr>
          <p:nvPr>
            <p:ph type="title"/>
          </p:nvPr>
        </p:nvSpPr>
        <p:spPr>
          <a:xfrm>
            <a:off x="647271" y="1012004"/>
            <a:ext cx="2562119" cy="4795408"/>
          </a:xfrm>
        </p:spPr>
        <p:txBody>
          <a:bodyPr vert="horz" lIns="91440" tIns="45720" rIns="91440" bIns="45720" rtlCol="0">
            <a:normAutofit/>
          </a:bodyPr>
          <a:lstStyle/>
          <a:p>
            <a:r>
              <a:rPr lang="en-US" kern="1200">
                <a:solidFill>
                  <a:srgbClr val="FFFFFF"/>
                </a:solidFill>
                <a:latin typeface="+mj-lt"/>
                <a:ea typeface="+mj-ea"/>
                <a:cs typeface="+mj-cs"/>
              </a:rPr>
              <a:t>Discipline Taxonomy</a:t>
            </a:r>
          </a:p>
        </p:txBody>
      </p:sp>
      <p:sp>
        <p:nvSpPr>
          <p:cNvPr id="4" name="Slide Number Placeholder 3">
            <a:extLst>
              <a:ext uri="{FF2B5EF4-FFF2-40B4-BE49-F238E27FC236}">
                <a16:creationId xmlns:a16="http://schemas.microsoft.com/office/drawing/2014/main" id="{288F8A7C-9A2E-48B5-B212-4F67196C0D7D}"/>
              </a:ext>
            </a:extLst>
          </p:cNvPr>
          <p:cNvSpPr>
            <a:spLocks noGrp="1"/>
          </p:cNvSpPr>
          <p:nvPr>
            <p:ph type="sldNum" sz="quarter" idx="12"/>
          </p:nvPr>
        </p:nvSpPr>
        <p:spPr>
          <a:xfrm>
            <a:off x="8044665" y="6356350"/>
            <a:ext cx="470685" cy="365125"/>
          </a:xfrm>
          <a:prstGeom prst="ellipse">
            <a:avLst/>
          </a:prstGeom>
        </p:spPr>
        <p:txBody>
          <a:bodyPr vert="horz" lIns="91440" tIns="45720" rIns="91440" bIns="45720" rtlCol="0">
            <a:normAutofit/>
          </a:bodyPr>
          <a:lstStyle/>
          <a:p>
            <a:pPr marR="0" lvl="0" indent="0" fontAlgn="auto">
              <a:spcBef>
                <a:spcPts val="0"/>
              </a:spcBef>
              <a:spcAft>
                <a:spcPts val="600"/>
              </a:spcAft>
              <a:buClrTx/>
              <a:buSzTx/>
              <a:buFontTx/>
              <a:buNone/>
              <a:tabLst/>
              <a:defRPr/>
            </a:pPr>
            <a:fld id="{43851D05-810F-F24D-9D4E-8FDFEBA592E2}" type="slidenum">
              <a:rPr kumimoji="0" lang="en-US" sz="1000" b="1" i="0" u="none" strike="noStrike" cap="none" spc="0" normalizeH="0" baseline="0" noProof="0">
                <a:ln>
                  <a:noFill/>
                </a:ln>
                <a:solidFill>
                  <a:prstClr val="black">
                    <a:tint val="75000"/>
                  </a:prstClr>
                </a:solidFill>
                <a:effectLst/>
                <a:uLnTx/>
                <a:uFillTx/>
              </a:rPr>
              <a:pPr marR="0" lvl="0" indent="0" fontAlgn="auto">
                <a:spcBef>
                  <a:spcPts val="0"/>
                </a:spcBef>
                <a:spcAft>
                  <a:spcPts val="600"/>
                </a:spcAft>
                <a:buClrTx/>
                <a:buSzTx/>
                <a:buFontTx/>
                <a:buNone/>
                <a:tabLst/>
                <a:defRPr/>
              </a:pPr>
              <a:t>75</a:t>
            </a:fld>
            <a:endParaRPr kumimoji="0" lang="en-US" sz="1000" b="1" i="0" u="none" strike="noStrike" cap="none" spc="0" normalizeH="0" baseline="0" noProof="0">
              <a:ln>
                <a:noFill/>
              </a:ln>
              <a:solidFill>
                <a:prstClr val="black">
                  <a:tint val="75000"/>
                </a:prstClr>
              </a:solidFill>
              <a:effectLst/>
              <a:uLnTx/>
              <a:uFillTx/>
            </a:endParaRPr>
          </a:p>
        </p:txBody>
      </p:sp>
      <p:graphicFrame>
        <p:nvGraphicFramePr>
          <p:cNvPr id="7" name="Content Placeholder 4">
            <a:extLst>
              <a:ext uri="{FF2B5EF4-FFF2-40B4-BE49-F238E27FC236}">
                <a16:creationId xmlns:a16="http://schemas.microsoft.com/office/drawing/2014/main" id="{85097D12-90D0-481C-88BC-D491D4F32AB6}"/>
              </a:ext>
            </a:extLst>
          </p:cNvPr>
          <p:cNvGraphicFramePr>
            <a:graphicFrameLocks noGrp="1"/>
          </p:cNvGraphicFramePr>
          <p:nvPr>
            <p:ph idx="1"/>
            <p:extLst>
              <p:ext uri="{D42A27DB-BD31-4B8C-83A1-F6EECF244321}">
                <p14:modId xmlns:p14="http://schemas.microsoft.com/office/powerpoint/2010/main" val="732695137"/>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15771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75953-04F6-4392-84F6-2F73CAE4D43A}"/>
              </a:ext>
            </a:extLst>
          </p:cNvPr>
          <p:cNvSpPr>
            <a:spLocks noGrp="1"/>
          </p:cNvSpPr>
          <p:nvPr>
            <p:ph type="title"/>
          </p:nvPr>
        </p:nvSpPr>
        <p:spPr/>
        <p:txBody>
          <a:bodyPr>
            <a:normAutofit/>
          </a:bodyPr>
          <a:lstStyle/>
          <a:p>
            <a:r>
              <a:rPr lang="en-US" sz="3400" dirty="0"/>
              <a:t>Learner Success(4-7)</a:t>
            </a:r>
          </a:p>
        </p:txBody>
      </p:sp>
      <p:sp>
        <p:nvSpPr>
          <p:cNvPr id="4" name="Slide Number Placeholder 3">
            <a:extLst>
              <a:ext uri="{FF2B5EF4-FFF2-40B4-BE49-F238E27FC236}">
                <a16:creationId xmlns:a16="http://schemas.microsoft.com/office/drawing/2014/main" id="{F39EF135-FA26-4DB0-B5A5-2065947D7E42}"/>
              </a:ext>
            </a:extLst>
          </p:cNvPr>
          <p:cNvSpPr>
            <a:spLocks noGrp="1"/>
          </p:cNvSpPr>
          <p:nvPr>
            <p:ph type="sldNum" sz="quarter" idx="12"/>
          </p:nvPr>
        </p:nvSpPr>
        <p:spPr/>
        <p:txBody>
          <a:bodyPr/>
          <a:lstStyle/>
          <a:p>
            <a:fld id="{43851D05-810F-F24D-9D4E-8FDFEBA592E2}" type="slidenum">
              <a:rPr lang="en-US" smtClean="0"/>
              <a:pPr/>
              <a:t>76</a:t>
            </a:fld>
            <a:endParaRPr lang="en-US" dirty="0"/>
          </a:p>
        </p:txBody>
      </p:sp>
    </p:spTree>
    <p:extLst>
      <p:ext uri="{BB962C8B-B14F-4D97-AF65-F5344CB8AC3E}">
        <p14:creationId xmlns:p14="http://schemas.microsoft.com/office/powerpoint/2010/main" val="8638599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53"/>
            <a:ext cx="8229600" cy="510773"/>
          </a:xfrm>
        </p:spPr>
        <p:txBody>
          <a:bodyPr>
            <a:normAutofit fontScale="90000"/>
          </a:bodyPr>
          <a:lstStyle/>
          <a:p>
            <a:r>
              <a:rPr lang="en-US">
                <a:latin typeface="Eina 03 Bold" panose="02000000000000000000" pitchFamily="50" charset="0"/>
              </a:rPr>
              <a:t>Lifelong Learning: </a:t>
            </a:r>
            <a:r>
              <a:rPr lang="en-US" b="0">
                <a:latin typeface="Eina 03 Bold" panose="02000000000000000000" pitchFamily="50" charset="0"/>
              </a:rPr>
              <a:t>Business and Leadership Education</a:t>
            </a:r>
          </a:p>
        </p:txBody>
      </p:sp>
      <p:sp>
        <p:nvSpPr>
          <p:cNvPr id="4" name="Slide Number Placeholder 3"/>
          <p:cNvSpPr>
            <a:spLocks noGrp="1"/>
          </p:cNvSpPr>
          <p:nvPr>
            <p:ph type="sldNum" sz="quarter" idx="12"/>
          </p:nvPr>
        </p:nvSpPr>
        <p:spPr/>
        <p:txBody>
          <a:bodyPr/>
          <a:lstStyle/>
          <a:p>
            <a:fld id="{43851D05-810F-F24D-9D4E-8FDFEBA592E2}" type="slidenum">
              <a:rPr lang="en-US" smtClean="0"/>
              <a:t>77</a:t>
            </a:fld>
            <a:endParaRPr lang="en-US"/>
          </a:p>
        </p:txBody>
      </p:sp>
      <p:pic>
        <p:nvPicPr>
          <p:cNvPr id="5" name="Picture 4"/>
          <p:cNvPicPr>
            <a:picLocks noChangeAspect="1"/>
          </p:cNvPicPr>
          <p:nvPr/>
        </p:nvPicPr>
        <p:blipFill>
          <a:blip r:embed="rId3"/>
          <a:stretch>
            <a:fillRect/>
          </a:stretch>
        </p:blipFill>
        <p:spPr>
          <a:xfrm>
            <a:off x="1465873" y="1368026"/>
            <a:ext cx="6754460" cy="4224068"/>
          </a:xfrm>
          <a:prstGeom prst="rect">
            <a:avLst/>
          </a:prstGeom>
        </p:spPr>
      </p:pic>
    </p:spTree>
    <p:extLst>
      <p:ext uri="{BB962C8B-B14F-4D97-AF65-F5344CB8AC3E}">
        <p14:creationId xmlns:p14="http://schemas.microsoft.com/office/powerpoint/2010/main" val="23926204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8535" y="1028187"/>
            <a:ext cx="5372100" cy="685800"/>
          </a:xfrm>
        </p:spPr>
        <p:txBody>
          <a:bodyPr>
            <a:noAutofit/>
          </a:bodyPr>
          <a:lstStyle/>
          <a:p>
            <a:r>
              <a:rPr lang="en-US" sz="3200" dirty="0">
                <a:latin typeface="Arial" pitchFamily="34" charset="0"/>
                <a:ea typeface="Verdana" pitchFamily="34" charset="0"/>
                <a:cs typeface="Arial" pitchFamily="34" charset="0"/>
              </a:rPr>
              <a:t>Curriculum</a:t>
            </a:r>
            <a:endParaRPr lang="en-US" sz="3200" dirty="0">
              <a:latin typeface="Verdana" pitchFamily="34" charset="0"/>
              <a:ea typeface="Verdana" pitchFamily="34" charset="0"/>
              <a:cs typeface="Verdana" pitchFamily="34" charset="0"/>
            </a:endParaRPr>
          </a:p>
        </p:txBody>
      </p:sp>
      <p:sp>
        <p:nvSpPr>
          <p:cNvPr id="42" name="Rectangle 41"/>
          <p:cNvSpPr/>
          <p:nvPr/>
        </p:nvSpPr>
        <p:spPr>
          <a:xfrm>
            <a:off x="1497743" y="782467"/>
            <a:ext cx="659670" cy="1177245"/>
          </a:xfrm>
          <a:prstGeom prst="rect">
            <a:avLst/>
          </a:prstGeom>
          <a:noFill/>
          <a:ln>
            <a:noFill/>
          </a:ln>
        </p:spPr>
        <p:txBody>
          <a:bodyPr wrap="square" lIns="68580" tIns="34290" rIns="68580" bIns="34290">
            <a:spAutoFit/>
          </a:bodyPr>
          <a:lstStyle/>
          <a:p>
            <a:pPr algn="ctr"/>
            <a:r>
              <a:rPr lang="en-US" sz="7200" b="1" dirty="0">
                <a:ln w="17780" cmpd="sng">
                  <a:solidFill>
                    <a:prstClr val="white">
                      <a:lumMod val="75000"/>
                    </a:prstClr>
                  </a:solidFill>
                  <a:prstDash val="solid"/>
                  <a:miter lim="800000"/>
                </a:ln>
                <a:solidFill>
                  <a:schemeClr val="tx1">
                    <a:lumMod val="75000"/>
                  </a:schemeClr>
                </a:solidFill>
                <a:effectLst>
                  <a:outerShdw blurRad="55000" dist="50800" dir="5400000" algn="tl">
                    <a:srgbClr val="000000">
                      <a:alpha val="33000"/>
                    </a:srgbClr>
                  </a:outerShdw>
                </a:effectLst>
                <a:latin typeface="Verdana" pitchFamily="34" charset="0"/>
                <a:ea typeface="Verdana" pitchFamily="34" charset="0"/>
                <a:cs typeface="Verdana" pitchFamily="34" charset="0"/>
              </a:rPr>
              <a:t>4</a:t>
            </a:r>
          </a:p>
        </p:txBody>
      </p:sp>
      <p:sp>
        <p:nvSpPr>
          <p:cNvPr id="43" name="Rectangle 42"/>
          <p:cNvSpPr/>
          <p:nvPr/>
        </p:nvSpPr>
        <p:spPr>
          <a:xfrm>
            <a:off x="1238096" y="609343"/>
            <a:ext cx="1550441" cy="346249"/>
          </a:xfrm>
          <a:prstGeom prst="rect">
            <a:avLst/>
          </a:prstGeom>
          <a:noFill/>
          <a:ln>
            <a:noFill/>
          </a:ln>
        </p:spPr>
        <p:txBody>
          <a:bodyPr wrap="square" lIns="68580" tIns="34290" rIns="68580" bIns="34290">
            <a:spAutoFit/>
          </a:bodyPr>
          <a:lstStyle/>
          <a:p>
            <a:pPr algn="ctr"/>
            <a:r>
              <a:rPr lang="en-US" b="1" dirty="0">
                <a:ln w="17780" cmpd="sng">
                  <a:solidFill>
                    <a:prstClr val="white">
                      <a:lumMod val="75000"/>
                    </a:prstClr>
                  </a:solidFill>
                  <a:prstDash val="solid"/>
                  <a:miter lim="800000"/>
                </a:ln>
                <a:solidFill>
                  <a:schemeClr val="tx2"/>
                </a:solidFill>
                <a:effectLst>
                  <a:outerShdw blurRad="55000" dist="50800" dir="5400000" algn="tl">
                    <a:srgbClr val="000000">
                      <a:alpha val="33000"/>
                    </a:srgbClr>
                  </a:outerShdw>
                </a:effectLst>
                <a:latin typeface="Verdana" pitchFamily="34" charset="0"/>
                <a:ea typeface="Verdana" pitchFamily="34" charset="0"/>
                <a:cs typeface="Verdana" pitchFamily="34" charset="0"/>
              </a:rPr>
              <a:t>Standard</a:t>
            </a:r>
            <a:r>
              <a:rPr lang="en-US" sz="1350" b="1" dirty="0">
                <a:ln w="17780" cmpd="sng">
                  <a:solidFill>
                    <a:prstClr val="white">
                      <a:lumMod val="75000"/>
                    </a:prstClr>
                  </a:solidFill>
                  <a:prstDash val="solid"/>
                  <a:miter lim="800000"/>
                </a:ln>
                <a:solidFill>
                  <a:schemeClr val="tx2"/>
                </a:solidFill>
                <a:effectLst>
                  <a:outerShdw blurRad="55000" dist="50800" dir="5400000" algn="tl">
                    <a:srgbClr val="000000">
                      <a:alpha val="33000"/>
                    </a:srgbClr>
                  </a:outerShdw>
                </a:effectLst>
                <a:latin typeface="Verdana" pitchFamily="34" charset="0"/>
                <a:ea typeface="Verdana" pitchFamily="34" charset="0"/>
                <a:cs typeface="Verdana" pitchFamily="34" charset="0"/>
              </a:rPr>
              <a:t> </a:t>
            </a:r>
          </a:p>
        </p:txBody>
      </p:sp>
      <p:pic>
        <p:nvPicPr>
          <p:cNvPr id="6" name="Content Placeholder 5">
            <a:extLst>
              <a:ext uri="{FF2B5EF4-FFF2-40B4-BE49-F238E27FC236}">
                <a16:creationId xmlns:a16="http://schemas.microsoft.com/office/drawing/2014/main" id="{88FABBB9-BD9E-496C-A1A2-657B8B8562BF}"/>
              </a:ext>
            </a:extLst>
          </p:cNvPr>
          <p:cNvPicPr>
            <a:picLocks noGrp="1" noChangeAspect="1"/>
          </p:cNvPicPr>
          <p:nvPr>
            <p:ph idx="1"/>
          </p:nvPr>
        </p:nvPicPr>
        <p:blipFill>
          <a:blip r:embed="rId3"/>
          <a:stretch>
            <a:fillRect/>
          </a:stretch>
        </p:blipFill>
        <p:spPr>
          <a:xfrm>
            <a:off x="457200" y="1986356"/>
            <a:ext cx="6858000" cy="4029876"/>
          </a:xfrm>
          <a:prstGeom prst="rect">
            <a:avLst/>
          </a:prstGeom>
        </p:spPr>
      </p:pic>
    </p:spTree>
    <p:extLst>
      <p:ext uri="{BB962C8B-B14F-4D97-AF65-F5344CB8AC3E}">
        <p14:creationId xmlns:p14="http://schemas.microsoft.com/office/powerpoint/2010/main" val="38504899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8535" y="1028187"/>
            <a:ext cx="5372100" cy="685800"/>
          </a:xfrm>
        </p:spPr>
        <p:txBody>
          <a:bodyPr>
            <a:noAutofit/>
          </a:bodyPr>
          <a:lstStyle/>
          <a:p>
            <a:r>
              <a:rPr lang="en-US" sz="3200" dirty="0">
                <a:latin typeface="Arial" pitchFamily="34" charset="0"/>
                <a:ea typeface="Verdana" pitchFamily="34" charset="0"/>
                <a:cs typeface="Arial" pitchFamily="34" charset="0"/>
              </a:rPr>
              <a:t>Assurance of Learning</a:t>
            </a:r>
            <a:endParaRPr lang="en-US" sz="3200" dirty="0">
              <a:latin typeface="Verdana" pitchFamily="34" charset="0"/>
              <a:ea typeface="Verdana" pitchFamily="34" charset="0"/>
              <a:cs typeface="Verdana" pitchFamily="34" charset="0"/>
            </a:endParaRPr>
          </a:p>
        </p:txBody>
      </p:sp>
      <p:sp>
        <p:nvSpPr>
          <p:cNvPr id="42" name="Rectangle 41"/>
          <p:cNvSpPr/>
          <p:nvPr/>
        </p:nvSpPr>
        <p:spPr>
          <a:xfrm>
            <a:off x="1497743" y="782467"/>
            <a:ext cx="659670" cy="1177245"/>
          </a:xfrm>
          <a:prstGeom prst="rect">
            <a:avLst/>
          </a:prstGeom>
          <a:noFill/>
          <a:ln>
            <a:noFill/>
          </a:ln>
        </p:spPr>
        <p:txBody>
          <a:bodyPr wrap="square" lIns="68580" tIns="34290" rIns="68580" bIns="34290">
            <a:spAutoFit/>
          </a:bodyPr>
          <a:lstStyle/>
          <a:p>
            <a:pPr algn="ctr"/>
            <a:r>
              <a:rPr lang="en-US" sz="7200" b="1" dirty="0">
                <a:ln w="17780" cmpd="sng">
                  <a:solidFill>
                    <a:prstClr val="white">
                      <a:lumMod val="75000"/>
                    </a:prstClr>
                  </a:solidFill>
                  <a:prstDash val="solid"/>
                  <a:miter lim="800000"/>
                </a:ln>
                <a:solidFill>
                  <a:schemeClr val="tx1">
                    <a:lumMod val="75000"/>
                  </a:schemeClr>
                </a:solidFill>
                <a:effectLst>
                  <a:outerShdw blurRad="55000" dist="50800" dir="5400000" algn="tl">
                    <a:srgbClr val="000000">
                      <a:alpha val="33000"/>
                    </a:srgbClr>
                  </a:outerShdw>
                </a:effectLst>
                <a:latin typeface="Verdana" pitchFamily="34" charset="0"/>
                <a:ea typeface="Verdana" pitchFamily="34" charset="0"/>
                <a:cs typeface="Verdana" pitchFamily="34" charset="0"/>
              </a:rPr>
              <a:t>5</a:t>
            </a:r>
          </a:p>
        </p:txBody>
      </p:sp>
      <p:sp>
        <p:nvSpPr>
          <p:cNvPr id="43" name="Rectangle 42"/>
          <p:cNvSpPr/>
          <p:nvPr/>
        </p:nvSpPr>
        <p:spPr>
          <a:xfrm>
            <a:off x="1238096" y="609343"/>
            <a:ext cx="1550441" cy="346249"/>
          </a:xfrm>
          <a:prstGeom prst="rect">
            <a:avLst/>
          </a:prstGeom>
          <a:noFill/>
          <a:ln>
            <a:noFill/>
          </a:ln>
        </p:spPr>
        <p:txBody>
          <a:bodyPr wrap="square" lIns="68580" tIns="34290" rIns="68580" bIns="34290">
            <a:spAutoFit/>
          </a:bodyPr>
          <a:lstStyle/>
          <a:p>
            <a:pPr algn="ctr"/>
            <a:r>
              <a:rPr lang="en-US" b="1" dirty="0">
                <a:ln w="17780" cmpd="sng">
                  <a:solidFill>
                    <a:prstClr val="white">
                      <a:lumMod val="75000"/>
                    </a:prstClr>
                  </a:solidFill>
                  <a:prstDash val="solid"/>
                  <a:miter lim="800000"/>
                </a:ln>
                <a:solidFill>
                  <a:schemeClr val="tx2"/>
                </a:solidFill>
                <a:effectLst>
                  <a:outerShdw blurRad="55000" dist="50800" dir="5400000" algn="tl">
                    <a:srgbClr val="000000">
                      <a:alpha val="33000"/>
                    </a:srgbClr>
                  </a:outerShdw>
                </a:effectLst>
                <a:latin typeface="Verdana" pitchFamily="34" charset="0"/>
                <a:ea typeface="Verdana" pitchFamily="34" charset="0"/>
                <a:cs typeface="Verdana" pitchFamily="34" charset="0"/>
              </a:rPr>
              <a:t>Standard</a:t>
            </a:r>
            <a:r>
              <a:rPr lang="en-US" sz="1350" b="1" dirty="0">
                <a:ln w="17780" cmpd="sng">
                  <a:solidFill>
                    <a:prstClr val="white">
                      <a:lumMod val="75000"/>
                    </a:prstClr>
                  </a:solidFill>
                  <a:prstDash val="solid"/>
                  <a:miter lim="800000"/>
                </a:ln>
                <a:solidFill>
                  <a:schemeClr val="tx2"/>
                </a:solidFill>
                <a:effectLst>
                  <a:outerShdw blurRad="55000" dist="50800" dir="5400000" algn="tl">
                    <a:srgbClr val="000000">
                      <a:alpha val="33000"/>
                    </a:srgbClr>
                  </a:outerShdw>
                </a:effectLst>
                <a:latin typeface="Verdana" pitchFamily="34" charset="0"/>
                <a:ea typeface="Verdana" pitchFamily="34" charset="0"/>
                <a:cs typeface="Verdana" pitchFamily="34" charset="0"/>
              </a:rPr>
              <a:t> </a:t>
            </a:r>
          </a:p>
        </p:txBody>
      </p:sp>
      <p:pic>
        <p:nvPicPr>
          <p:cNvPr id="5" name="Content Placeholder 4">
            <a:extLst>
              <a:ext uri="{FF2B5EF4-FFF2-40B4-BE49-F238E27FC236}">
                <a16:creationId xmlns:a16="http://schemas.microsoft.com/office/drawing/2014/main" id="{F83B2910-5CCD-46FF-9022-9240555A41DF}"/>
              </a:ext>
            </a:extLst>
          </p:cNvPr>
          <p:cNvPicPr>
            <a:picLocks noGrp="1" noChangeAspect="1"/>
          </p:cNvPicPr>
          <p:nvPr>
            <p:ph idx="1"/>
          </p:nvPr>
        </p:nvPicPr>
        <p:blipFill>
          <a:blip r:embed="rId3"/>
          <a:stretch>
            <a:fillRect/>
          </a:stretch>
        </p:blipFill>
        <p:spPr>
          <a:xfrm>
            <a:off x="457200" y="1899257"/>
            <a:ext cx="6858000" cy="4001030"/>
          </a:xfrm>
          <a:prstGeom prst="rect">
            <a:avLst/>
          </a:prstGeom>
        </p:spPr>
      </p:pic>
    </p:spTree>
    <p:extLst>
      <p:ext uri="{BB962C8B-B14F-4D97-AF65-F5344CB8AC3E}">
        <p14:creationId xmlns:p14="http://schemas.microsoft.com/office/powerpoint/2010/main" val="3219249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665229"/>
            <a:ext cx="8229600" cy="919424"/>
          </a:xfrm>
        </p:spPr>
        <p:txBody>
          <a:bodyPr/>
          <a:lstStyle/>
          <a:p>
            <a:pPr algn="ctr"/>
            <a:r>
              <a:rPr lang="en-US" dirty="0">
                <a:latin typeface="Eina 03 Regular" panose="02000000000000000000" pitchFamily="50" charset="0"/>
              </a:rPr>
              <a:t>Accredited Institutions by Region </a:t>
            </a:r>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0458" t="10770" r="9780" b="20414"/>
          <a:stretch/>
        </p:blipFill>
        <p:spPr>
          <a:xfrm>
            <a:off x="1417320" y="1861534"/>
            <a:ext cx="6510528" cy="3745514"/>
          </a:xfrm>
        </p:spPr>
      </p:pic>
      <p:sp>
        <p:nvSpPr>
          <p:cNvPr id="4" name="Slide Number Placeholder 3"/>
          <p:cNvSpPr>
            <a:spLocks noGrp="1"/>
          </p:cNvSpPr>
          <p:nvPr>
            <p:ph type="sldNum" sz="quarter" idx="12"/>
          </p:nvPr>
        </p:nvSpPr>
        <p:spPr/>
        <p:txBody>
          <a:bodyPr/>
          <a:lstStyle/>
          <a:p>
            <a:pPr defTabSz="685800">
              <a:defRPr/>
            </a:pPr>
            <a:fld id="{43851D05-810F-F24D-9D4E-8FDFEBA592E2}" type="slidenum">
              <a:rPr lang="en-US" sz="600">
                <a:solidFill>
                  <a:srgbClr val="006E61"/>
                </a:solidFill>
                <a:latin typeface="Arial" panose="020B0604020202020204"/>
              </a:rPr>
              <a:pPr defTabSz="685800">
                <a:defRPr/>
              </a:pPr>
              <a:t>8</a:t>
            </a:fld>
            <a:endParaRPr lang="en-US" sz="600">
              <a:solidFill>
                <a:srgbClr val="006E61"/>
              </a:solidFill>
              <a:latin typeface="Arial" panose="020B0604020202020204"/>
            </a:endParaRPr>
          </a:p>
        </p:txBody>
      </p:sp>
      <p:sp>
        <p:nvSpPr>
          <p:cNvPr id="3" name="Rectangle 2">
            <a:extLst>
              <a:ext uri="{FF2B5EF4-FFF2-40B4-BE49-F238E27FC236}">
                <a16:creationId xmlns:a16="http://schemas.microsoft.com/office/drawing/2014/main" id="{9ABB54A9-A933-4CF6-A286-C9C92875EA6D}"/>
              </a:ext>
            </a:extLst>
          </p:cNvPr>
          <p:cNvSpPr/>
          <p:nvPr/>
        </p:nvSpPr>
        <p:spPr>
          <a:xfrm>
            <a:off x="5325035" y="3092824"/>
            <a:ext cx="898264" cy="78530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725C0CE-90B9-4A12-8311-5EE2CBDE43A8}"/>
              </a:ext>
            </a:extLst>
          </p:cNvPr>
          <p:cNvSpPr/>
          <p:nvPr/>
        </p:nvSpPr>
        <p:spPr>
          <a:xfrm>
            <a:off x="5244352" y="3140100"/>
            <a:ext cx="935916" cy="384721"/>
          </a:xfrm>
          <a:prstGeom prst="rect">
            <a:avLst/>
          </a:prstGeom>
          <a:noFill/>
        </p:spPr>
        <p:txBody>
          <a:bodyPr wrap="square" lIns="91440" tIns="45720" rIns="91440" bIns="45720">
            <a:spAutoFit/>
          </a:bodyPr>
          <a:lstStyle/>
          <a:p>
            <a:pPr algn="ctr"/>
            <a:r>
              <a:rPr lang="en-US" sz="1900" cap="none" spc="-150" dirty="0">
                <a:ln w="0"/>
                <a:solidFill>
                  <a:schemeClr val="bg1"/>
                </a:solidFill>
                <a:effectLst>
                  <a:outerShdw blurRad="38100" dist="19050" dir="2700000" algn="tl" rotWithShape="0">
                    <a:schemeClr val="dk1">
                      <a:alpha val="40000"/>
                    </a:schemeClr>
                  </a:outerShdw>
                </a:effectLst>
                <a:latin typeface="Verdana Pro SemiBold" panose="020B0704030504040204" pitchFamily="34" charset="0"/>
              </a:rPr>
              <a:t>130</a:t>
            </a:r>
            <a:r>
              <a:rPr lang="en-US" sz="1600" cap="none" spc="-150" dirty="0">
                <a:ln w="0"/>
                <a:solidFill>
                  <a:schemeClr val="bg1"/>
                </a:solidFill>
                <a:effectLst>
                  <a:outerShdw blurRad="38100" dist="19050" dir="2700000" algn="tl" rotWithShape="0">
                    <a:schemeClr val="dk1">
                      <a:alpha val="40000"/>
                    </a:schemeClr>
                  </a:outerShdw>
                </a:effectLst>
                <a:latin typeface="Verdana Pro SemiBold" panose="020B0704030504040204" pitchFamily="34" charset="0"/>
              </a:rPr>
              <a:t>+</a:t>
            </a:r>
          </a:p>
        </p:txBody>
      </p:sp>
      <p:sp>
        <p:nvSpPr>
          <p:cNvPr id="8" name="TextBox 7">
            <a:extLst>
              <a:ext uri="{FF2B5EF4-FFF2-40B4-BE49-F238E27FC236}">
                <a16:creationId xmlns:a16="http://schemas.microsoft.com/office/drawing/2014/main" id="{1322312A-F2ED-4EEB-B77E-D62EDD9F39E6}"/>
              </a:ext>
            </a:extLst>
          </p:cNvPr>
          <p:cNvSpPr txBox="1"/>
          <p:nvPr/>
        </p:nvSpPr>
        <p:spPr>
          <a:xfrm>
            <a:off x="5368065" y="3455331"/>
            <a:ext cx="812203" cy="338554"/>
          </a:xfrm>
          <a:prstGeom prst="rect">
            <a:avLst/>
          </a:prstGeom>
          <a:noFill/>
        </p:spPr>
        <p:txBody>
          <a:bodyPr wrap="square" rtlCol="0">
            <a:spAutoFit/>
          </a:bodyPr>
          <a:lstStyle/>
          <a:p>
            <a:r>
              <a:rPr lang="en-US" sz="800" dirty="0">
                <a:solidFill>
                  <a:schemeClr val="bg1"/>
                </a:solidFill>
                <a:latin typeface="Verdana Pro SemiBold" panose="020B0704030504040204" pitchFamily="34" charset="0"/>
              </a:rPr>
              <a:t>Accredited institutions</a:t>
            </a:r>
          </a:p>
        </p:txBody>
      </p:sp>
    </p:spTree>
    <p:extLst>
      <p:ext uri="{BB962C8B-B14F-4D97-AF65-F5344CB8AC3E}">
        <p14:creationId xmlns:p14="http://schemas.microsoft.com/office/powerpoint/2010/main" val="21520733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CB339-1A09-4EAA-8A78-B907C6B0B89D}"/>
              </a:ext>
            </a:extLst>
          </p:cNvPr>
          <p:cNvSpPr>
            <a:spLocks noGrp="1"/>
          </p:cNvSpPr>
          <p:nvPr>
            <p:ph type="title"/>
          </p:nvPr>
        </p:nvSpPr>
        <p:spPr/>
        <p:txBody>
          <a:bodyPr/>
          <a:lstStyle/>
          <a:p>
            <a:r>
              <a:rPr lang="en-US" dirty="0"/>
              <a:t>Table 5-1</a:t>
            </a:r>
          </a:p>
        </p:txBody>
      </p:sp>
      <p:pic>
        <p:nvPicPr>
          <p:cNvPr id="5" name="Content Placeholder 4">
            <a:extLst>
              <a:ext uri="{FF2B5EF4-FFF2-40B4-BE49-F238E27FC236}">
                <a16:creationId xmlns:a16="http://schemas.microsoft.com/office/drawing/2014/main" id="{454D00E7-3AF6-4899-AF65-20985297B5DB}"/>
              </a:ext>
            </a:extLst>
          </p:cNvPr>
          <p:cNvPicPr>
            <a:picLocks noGrp="1" noChangeAspect="1"/>
          </p:cNvPicPr>
          <p:nvPr>
            <p:ph idx="1"/>
          </p:nvPr>
        </p:nvPicPr>
        <p:blipFill rotWithShape="1">
          <a:blip r:embed="rId3"/>
          <a:srcRect l="23500" t="19317" r="24833" b="30398"/>
          <a:stretch/>
        </p:blipFill>
        <p:spPr>
          <a:xfrm>
            <a:off x="164479" y="1148778"/>
            <a:ext cx="8815042" cy="4663440"/>
          </a:xfrm>
          <a:prstGeom prst="rect">
            <a:avLst/>
          </a:prstGeom>
        </p:spPr>
      </p:pic>
      <p:sp>
        <p:nvSpPr>
          <p:cNvPr id="4" name="Slide Number Placeholder 3">
            <a:extLst>
              <a:ext uri="{FF2B5EF4-FFF2-40B4-BE49-F238E27FC236}">
                <a16:creationId xmlns:a16="http://schemas.microsoft.com/office/drawing/2014/main" id="{1846EDFB-6118-42E7-855C-E754D7E7542D}"/>
              </a:ext>
            </a:extLst>
          </p:cNvPr>
          <p:cNvSpPr>
            <a:spLocks noGrp="1"/>
          </p:cNvSpPr>
          <p:nvPr>
            <p:ph type="sldNum" sz="quarter" idx="12"/>
          </p:nvPr>
        </p:nvSpPr>
        <p:spPr/>
        <p:txBody>
          <a:bodyPr/>
          <a:lstStyle/>
          <a:p>
            <a:fld id="{43851D05-810F-F24D-9D4E-8FDFEBA592E2}" type="slidenum">
              <a:rPr lang="en-US" smtClean="0"/>
              <a:t>80</a:t>
            </a:fld>
            <a:endParaRPr lang="en-US" dirty="0"/>
          </a:p>
        </p:txBody>
      </p:sp>
    </p:spTree>
    <p:extLst>
      <p:ext uri="{BB962C8B-B14F-4D97-AF65-F5344CB8AC3E}">
        <p14:creationId xmlns:p14="http://schemas.microsoft.com/office/powerpoint/2010/main" val="41449710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8535" y="1028187"/>
            <a:ext cx="5372100" cy="685800"/>
          </a:xfrm>
        </p:spPr>
        <p:txBody>
          <a:bodyPr>
            <a:noAutofit/>
          </a:bodyPr>
          <a:lstStyle/>
          <a:p>
            <a:r>
              <a:rPr lang="en-US" sz="3200" dirty="0">
                <a:latin typeface="Arial" pitchFamily="34" charset="0"/>
                <a:ea typeface="Verdana" pitchFamily="34" charset="0"/>
                <a:cs typeface="Arial" pitchFamily="34" charset="0"/>
              </a:rPr>
              <a:t>Learner Development</a:t>
            </a:r>
            <a:endParaRPr lang="en-US" sz="3200" dirty="0">
              <a:latin typeface="Verdana" pitchFamily="34" charset="0"/>
              <a:ea typeface="Verdana" pitchFamily="34" charset="0"/>
              <a:cs typeface="Verdana" pitchFamily="34" charset="0"/>
            </a:endParaRPr>
          </a:p>
        </p:txBody>
      </p:sp>
      <p:sp>
        <p:nvSpPr>
          <p:cNvPr id="42" name="Rectangle 41"/>
          <p:cNvSpPr/>
          <p:nvPr/>
        </p:nvSpPr>
        <p:spPr>
          <a:xfrm>
            <a:off x="1497743" y="782467"/>
            <a:ext cx="659670" cy="1177245"/>
          </a:xfrm>
          <a:prstGeom prst="rect">
            <a:avLst/>
          </a:prstGeom>
          <a:noFill/>
          <a:ln>
            <a:noFill/>
          </a:ln>
        </p:spPr>
        <p:txBody>
          <a:bodyPr wrap="square" lIns="68580" tIns="34290" rIns="68580" bIns="34290">
            <a:spAutoFit/>
          </a:bodyPr>
          <a:lstStyle/>
          <a:p>
            <a:pPr algn="ctr"/>
            <a:r>
              <a:rPr lang="en-US" sz="7200" b="1" dirty="0">
                <a:ln w="17780" cmpd="sng">
                  <a:solidFill>
                    <a:prstClr val="white">
                      <a:lumMod val="75000"/>
                    </a:prstClr>
                  </a:solidFill>
                  <a:prstDash val="solid"/>
                  <a:miter lim="800000"/>
                </a:ln>
                <a:solidFill>
                  <a:schemeClr val="tx1">
                    <a:lumMod val="75000"/>
                  </a:schemeClr>
                </a:solidFill>
                <a:effectLst>
                  <a:outerShdw blurRad="55000" dist="50800" dir="5400000" algn="tl">
                    <a:srgbClr val="000000">
                      <a:alpha val="33000"/>
                    </a:srgbClr>
                  </a:outerShdw>
                </a:effectLst>
                <a:latin typeface="Verdana" pitchFamily="34" charset="0"/>
                <a:ea typeface="Verdana" pitchFamily="34" charset="0"/>
                <a:cs typeface="Verdana" pitchFamily="34" charset="0"/>
              </a:rPr>
              <a:t>6</a:t>
            </a:r>
          </a:p>
        </p:txBody>
      </p:sp>
      <p:sp>
        <p:nvSpPr>
          <p:cNvPr id="43" name="Rectangle 42"/>
          <p:cNvSpPr/>
          <p:nvPr/>
        </p:nvSpPr>
        <p:spPr>
          <a:xfrm>
            <a:off x="1238096" y="609343"/>
            <a:ext cx="1550441" cy="346249"/>
          </a:xfrm>
          <a:prstGeom prst="rect">
            <a:avLst/>
          </a:prstGeom>
          <a:noFill/>
          <a:ln>
            <a:noFill/>
          </a:ln>
        </p:spPr>
        <p:txBody>
          <a:bodyPr wrap="square" lIns="68580" tIns="34290" rIns="68580" bIns="34290">
            <a:spAutoFit/>
          </a:bodyPr>
          <a:lstStyle/>
          <a:p>
            <a:pPr algn="ctr"/>
            <a:r>
              <a:rPr lang="en-US" b="1" dirty="0">
                <a:ln w="17780" cmpd="sng">
                  <a:solidFill>
                    <a:prstClr val="white">
                      <a:lumMod val="75000"/>
                    </a:prstClr>
                  </a:solidFill>
                  <a:prstDash val="solid"/>
                  <a:miter lim="800000"/>
                </a:ln>
                <a:solidFill>
                  <a:schemeClr val="tx2"/>
                </a:solidFill>
                <a:effectLst>
                  <a:outerShdw blurRad="55000" dist="50800" dir="5400000" algn="tl">
                    <a:srgbClr val="000000">
                      <a:alpha val="33000"/>
                    </a:srgbClr>
                  </a:outerShdw>
                </a:effectLst>
                <a:latin typeface="Verdana" pitchFamily="34" charset="0"/>
                <a:ea typeface="Verdana" pitchFamily="34" charset="0"/>
                <a:cs typeface="Verdana" pitchFamily="34" charset="0"/>
              </a:rPr>
              <a:t>Standard</a:t>
            </a:r>
            <a:r>
              <a:rPr lang="en-US" sz="1350" b="1" dirty="0">
                <a:ln w="17780" cmpd="sng">
                  <a:solidFill>
                    <a:prstClr val="white">
                      <a:lumMod val="75000"/>
                    </a:prstClr>
                  </a:solidFill>
                  <a:prstDash val="solid"/>
                  <a:miter lim="800000"/>
                </a:ln>
                <a:solidFill>
                  <a:schemeClr val="tx2"/>
                </a:solidFill>
                <a:effectLst>
                  <a:outerShdw blurRad="55000" dist="50800" dir="5400000" algn="tl">
                    <a:srgbClr val="000000">
                      <a:alpha val="33000"/>
                    </a:srgbClr>
                  </a:outerShdw>
                </a:effectLst>
                <a:latin typeface="Verdana" pitchFamily="34" charset="0"/>
                <a:ea typeface="Verdana" pitchFamily="34" charset="0"/>
                <a:cs typeface="Verdana" pitchFamily="34" charset="0"/>
              </a:rPr>
              <a:t> </a:t>
            </a:r>
          </a:p>
        </p:txBody>
      </p:sp>
      <p:pic>
        <p:nvPicPr>
          <p:cNvPr id="6" name="Content Placeholder 5">
            <a:extLst>
              <a:ext uri="{FF2B5EF4-FFF2-40B4-BE49-F238E27FC236}">
                <a16:creationId xmlns:a16="http://schemas.microsoft.com/office/drawing/2014/main" id="{2E3C2120-806B-4D89-AD50-1B259CBBAF90}"/>
              </a:ext>
            </a:extLst>
          </p:cNvPr>
          <p:cNvPicPr>
            <a:picLocks noGrp="1" noChangeAspect="1"/>
          </p:cNvPicPr>
          <p:nvPr>
            <p:ph idx="1"/>
          </p:nvPr>
        </p:nvPicPr>
        <p:blipFill>
          <a:blip r:embed="rId3"/>
          <a:stretch>
            <a:fillRect/>
          </a:stretch>
        </p:blipFill>
        <p:spPr>
          <a:xfrm>
            <a:off x="457200" y="2027676"/>
            <a:ext cx="6858000" cy="3947236"/>
          </a:xfrm>
          <a:prstGeom prst="rect">
            <a:avLst/>
          </a:prstGeom>
        </p:spPr>
      </p:pic>
    </p:spTree>
    <p:extLst>
      <p:ext uri="{BB962C8B-B14F-4D97-AF65-F5344CB8AC3E}">
        <p14:creationId xmlns:p14="http://schemas.microsoft.com/office/powerpoint/2010/main" val="7535253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8535" y="1028187"/>
            <a:ext cx="5372100" cy="685800"/>
          </a:xfrm>
        </p:spPr>
        <p:txBody>
          <a:bodyPr>
            <a:noAutofit/>
          </a:bodyPr>
          <a:lstStyle/>
          <a:p>
            <a:r>
              <a:rPr lang="en-US" sz="3200" dirty="0">
                <a:latin typeface="Arial" pitchFamily="34" charset="0"/>
                <a:ea typeface="Verdana" pitchFamily="34" charset="0"/>
                <a:cs typeface="Arial" pitchFamily="34" charset="0"/>
              </a:rPr>
              <a:t>Teaching Effectiveness and Impact</a:t>
            </a:r>
            <a:endParaRPr lang="en-US" sz="3200" dirty="0">
              <a:latin typeface="Verdana" pitchFamily="34" charset="0"/>
              <a:ea typeface="Verdana" pitchFamily="34" charset="0"/>
              <a:cs typeface="Verdana" pitchFamily="34" charset="0"/>
            </a:endParaRPr>
          </a:p>
        </p:txBody>
      </p:sp>
      <p:sp>
        <p:nvSpPr>
          <p:cNvPr id="42" name="Rectangle 41"/>
          <p:cNvSpPr/>
          <p:nvPr/>
        </p:nvSpPr>
        <p:spPr>
          <a:xfrm>
            <a:off x="1497743" y="782467"/>
            <a:ext cx="659670" cy="1177245"/>
          </a:xfrm>
          <a:prstGeom prst="rect">
            <a:avLst/>
          </a:prstGeom>
          <a:noFill/>
          <a:ln>
            <a:noFill/>
          </a:ln>
        </p:spPr>
        <p:txBody>
          <a:bodyPr wrap="square" lIns="68580" tIns="34290" rIns="68580" bIns="34290">
            <a:spAutoFit/>
          </a:bodyPr>
          <a:lstStyle/>
          <a:p>
            <a:pPr algn="ctr"/>
            <a:r>
              <a:rPr lang="en-US" sz="7200" b="1" dirty="0">
                <a:ln w="17780" cmpd="sng">
                  <a:solidFill>
                    <a:prstClr val="white">
                      <a:lumMod val="75000"/>
                    </a:prstClr>
                  </a:solidFill>
                  <a:prstDash val="solid"/>
                  <a:miter lim="800000"/>
                </a:ln>
                <a:solidFill>
                  <a:schemeClr val="tx1">
                    <a:lumMod val="75000"/>
                  </a:schemeClr>
                </a:solidFill>
                <a:effectLst>
                  <a:outerShdw blurRad="55000" dist="50800" dir="5400000" algn="tl">
                    <a:srgbClr val="000000">
                      <a:alpha val="33000"/>
                    </a:srgbClr>
                  </a:outerShdw>
                </a:effectLst>
                <a:latin typeface="Verdana" pitchFamily="34" charset="0"/>
                <a:ea typeface="Verdana" pitchFamily="34" charset="0"/>
                <a:cs typeface="Verdana" pitchFamily="34" charset="0"/>
              </a:rPr>
              <a:t>7</a:t>
            </a:r>
          </a:p>
        </p:txBody>
      </p:sp>
      <p:sp>
        <p:nvSpPr>
          <p:cNvPr id="43" name="Rectangle 42"/>
          <p:cNvSpPr/>
          <p:nvPr/>
        </p:nvSpPr>
        <p:spPr>
          <a:xfrm>
            <a:off x="1238096" y="609343"/>
            <a:ext cx="1550441" cy="346249"/>
          </a:xfrm>
          <a:prstGeom prst="rect">
            <a:avLst/>
          </a:prstGeom>
          <a:noFill/>
          <a:ln>
            <a:noFill/>
          </a:ln>
        </p:spPr>
        <p:txBody>
          <a:bodyPr wrap="square" lIns="68580" tIns="34290" rIns="68580" bIns="34290">
            <a:spAutoFit/>
          </a:bodyPr>
          <a:lstStyle/>
          <a:p>
            <a:pPr algn="ctr"/>
            <a:r>
              <a:rPr lang="en-US" b="1" dirty="0">
                <a:ln w="17780" cmpd="sng">
                  <a:solidFill>
                    <a:prstClr val="white">
                      <a:lumMod val="75000"/>
                    </a:prstClr>
                  </a:solidFill>
                  <a:prstDash val="solid"/>
                  <a:miter lim="800000"/>
                </a:ln>
                <a:solidFill>
                  <a:schemeClr val="tx2"/>
                </a:solidFill>
                <a:effectLst>
                  <a:outerShdw blurRad="55000" dist="50800" dir="5400000" algn="tl">
                    <a:srgbClr val="000000">
                      <a:alpha val="33000"/>
                    </a:srgbClr>
                  </a:outerShdw>
                </a:effectLst>
                <a:latin typeface="Verdana" pitchFamily="34" charset="0"/>
                <a:ea typeface="Verdana" pitchFamily="34" charset="0"/>
                <a:cs typeface="Verdana" pitchFamily="34" charset="0"/>
              </a:rPr>
              <a:t>Standard</a:t>
            </a:r>
            <a:r>
              <a:rPr lang="en-US" sz="1350" b="1" dirty="0">
                <a:ln w="17780" cmpd="sng">
                  <a:solidFill>
                    <a:prstClr val="white">
                      <a:lumMod val="75000"/>
                    </a:prstClr>
                  </a:solidFill>
                  <a:prstDash val="solid"/>
                  <a:miter lim="800000"/>
                </a:ln>
                <a:solidFill>
                  <a:schemeClr val="tx2"/>
                </a:solidFill>
                <a:effectLst>
                  <a:outerShdw blurRad="55000" dist="50800" dir="5400000" algn="tl">
                    <a:srgbClr val="000000">
                      <a:alpha val="33000"/>
                    </a:srgbClr>
                  </a:outerShdw>
                </a:effectLst>
                <a:latin typeface="Verdana" pitchFamily="34" charset="0"/>
                <a:ea typeface="Verdana" pitchFamily="34" charset="0"/>
                <a:cs typeface="Verdana" pitchFamily="34" charset="0"/>
              </a:rPr>
              <a:t> </a:t>
            </a:r>
          </a:p>
        </p:txBody>
      </p:sp>
      <p:pic>
        <p:nvPicPr>
          <p:cNvPr id="5" name="Content Placeholder 4">
            <a:extLst>
              <a:ext uri="{FF2B5EF4-FFF2-40B4-BE49-F238E27FC236}">
                <a16:creationId xmlns:a16="http://schemas.microsoft.com/office/drawing/2014/main" id="{14BC6559-585F-4FEC-B16E-E8B2184380D5}"/>
              </a:ext>
            </a:extLst>
          </p:cNvPr>
          <p:cNvPicPr>
            <a:picLocks noGrp="1" noChangeAspect="1"/>
          </p:cNvPicPr>
          <p:nvPr>
            <p:ph idx="1"/>
          </p:nvPr>
        </p:nvPicPr>
        <p:blipFill>
          <a:blip r:embed="rId3"/>
          <a:stretch>
            <a:fillRect/>
          </a:stretch>
        </p:blipFill>
        <p:spPr>
          <a:xfrm>
            <a:off x="457200" y="2010782"/>
            <a:ext cx="6858000" cy="3981024"/>
          </a:xfrm>
          <a:prstGeom prst="rect">
            <a:avLst/>
          </a:prstGeom>
        </p:spPr>
      </p:pic>
    </p:spTree>
    <p:extLst>
      <p:ext uri="{BB962C8B-B14F-4D97-AF65-F5344CB8AC3E}">
        <p14:creationId xmlns:p14="http://schemas.microsoft.com/office/powerpoint/2010/main" val="26246613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75953-04F6-4392-84F6-2F73CAE4D43A}"/>
              </a:ext>
            </a:extLst>
          </p:cNvPr>
          <p:cNvSpPr>
            <a:spLocks noGrp="1"/>
          </p:cNvSpPr>
          <p:nvPr>
            <p:ph type="title"/>
          </p:nvPr>
        </p:nvSpPr>
        <p:spPr/>
        <p:txBody>
          <a:bodyPr>
            <a:normAutofit/>
          </a:bodyPr>
          <a:lstStyle/>
          <a:p>
            <a:r>
              <a:rPr lang="en-US" sz="3400" dirty="0"/>
              <a:t>Thought Leadership (8-9)</a:t>
            </a:r>
          </a:p>
        </p:txBody>
      </p:sp>
      <p:sp>
        <p:nvSpPr>
          <p:cNvPr id="4" name="Slide Number Placeholder 3">
            <a:extLst>
              <a:ext uri="{FF2B5EF4-FFF2-40B4-BE49-F238E27FC236}">
                <a16:creationId xmlns:a16="http://schemas.microsoft.com/office/drawing/2014/main" id="{F39EF135-FA26-4DB0-B5A5-2065947D7E42}"/>
              </a:ext>
            </a:extLst>
          </p:cNvPr>
          <p:cNvSpPr>
            <a:spLocks noGrp="1"/>
          </p:cNvSpPr>
          <p:nvPr>
            <p:ph type="sldNum" sz="quarter" idx="12"/>
          </p:nvPr>
        </p:nvSpPr>
        <p:spPr/>
        <p:txBody>
          <a:bodyPr/>
          <a:lstStyle/>
          <a:p>
            <a:fld id="{43851D05-810F-F24D-9D4E-8FDFEBA592E2}" type="slidenum">
              <a:rPr lang="en-US" smtClean="0"/>
              <a:pPr/>
              <a:t>83</a:t>
            </a:fld>
            <a:endParaRPr lang="en-US" dirty="0"/>
          </a:p>
        </p:txBody>
      </p:sp>
    </p:spTree>
    <p:extLst>
      <p:ext uri="{BB962C8B-B14F-4D97-AF65-F5344CB8AC3E}">
        <p14:creationId xmlns:p14="http://schemas.microsoft.com/office/powerpoint/2010/main" val="8906745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8535" y="1028187"/>
            <a:ext cx="5372100" cy="685800"/>
          </a:xfrm>
        </p:spPr>
        <p:txBody>
          <a:bodyPr>
            <a:noAutofit/>
          </a:bodyPr>
          <a:lstStyle/>
          <a:p>
            <a:r>
              <a:rPr lang="en-US" sz="3200" dirty="0">
                <a:latin typeface="Arial" pitchFamily="34" charset="0"/>
                <a:ea typeface="Verdana" pitchFamily="34" charset="0"/>
                <a:cs typeface="Arial" pitchFamily="34" charset="0"/>
              </a:rPr>
              <a:t>Impact of Scholarship</a:t>
            </a:r>
            <a:endParaRPr lang="en-US" sz="3200" dirty="0">
              <a:latin typeface="Verdana" pitchFamily="34" charset="0"/>
              <a:ea typeface="Verdana" pitchFamily="34" charset="0"/>
              <a:cs typeface="Verdana" pitchFamily="34" charset="0"/>
            </a:endParaRPr>
          </a:p>
        </p:txBody>
      </p:sp>
      <p:sp>
        <p:nvSpPr>
          <p:cNvPr id="42" name="Rectangle 41"/>
          <p:cNvSpPr/>
          <p:nvPr/>
        </p:nvSpPr>
        <p:spPr>
          <a:xfrm>
            <a:off x="1497743" y="782467"/>
            <a:ext cx="659670" cy="1177245"/>
          </a:xfrm>
          <a:prstGeom prst="rect">
            <a:avLst/>
          </a:prstGeom>
          <a:noFill/>
          <a:ln>
            <a:noFill/>
          </a:ln>
        </p:spPr>
        <p:txBody>
          <a:bodyPr wrap="square" lIns="68580" tIns="34290" rIns="68580" bIns="34290">
            <a:spAutoFit/>
          </a:bodyPr>
          <a:lstStyle/>
          <a:p>
            <a:pPr algn="ctr"/>
            <a:r>
              <a:rPr lang="en-US" sz="7200" b="1" dirty="0">
                <a:ln w="17780" cmpd="sng">
                  <a:solidFill>
                    <a:prstClr val="white">
                      <a:lumMod val="75000"/>
                    </a:prstClr>
                  </a:solidFill>
                  <a:prstDash val="solid"/>
                  <a:miter lim="800000"/>
                </a:ln>
                <a:solidFill>
                  <a:schemeClr val="tx1">
                    <a:lumMod val="75000"/>
                  </a:schemeClr>
                </a:solidFill>
                <a:effectLst>
                  <a:outerShdw blurRad="55000" dist="50800" dir="5400000" algn="tl">
                    <a:srgbClr val="000000">
                      <a:alpha val="33000"/>
                    </a:srgbClr>
                  </a:outerShdw>
                </a:effectLst>
                <a:latin typeface="Verdana" pitchFamily="34" charset="0"/>
                <a:ea typeface="Verdana" pitchFamily="34" charset="0"/>
                <a:cs typeface="Verdana" pitchFamily="34" charset="0"/>
              </a:rPr>
              <a:t>8</a:t>
            </a:r>
          </a:p>
        </p:txBody>
      </p:sp>
      <p:sp>
        <p:nvSpPr>
          <p:cNvPr id="43" name="Rectangle 42"/>
          <p:cNvSpPr/>
          <p:nvPr/>
        </p:nvSpPr>
        <p:spPr>
          <a:xfrm>
            <a:off x="1238096" y="609343"/>
            <a:ext cx="1550441" cy="346249"/>
          </a:xfrm>
          <a:prstGeom prst="rect">
            <a:avLst/>
          </a:prstGeom>
          <a:noFill/>
          <a:ln>
            <a:noFill/>
          </a:ln>
        </p:spPr>
        <p:txBody>
          <a:bodyPr wrap="square" lIns="68580" tIns="34290" rIns="68580" bIns="34290">
            <a:spAutoFit/>
          </a:bodyPr>
          <a:lstStyle/>
          <a:p>
            <a:pPr algn="ctr"/>
            <a:r>
              <a:rPr lang="en-US" b="1" dirty="0">
                <a:ln w="17780" cmpd="sng">
                  <a:solidFill>
                    <a:prstClr val="white">
                      <a:lumMod val="75000"/>
                    </a:prstClr>
                  </a:solidFill>
                  <a:prstDash val="solid"/>
                  <a:miter lim="800000"/>
                </a:ln>
                <a:solidFill>
                  <a:schemeClr val="tx2"/>
                </a:solidFill>
                <a:effectLst>
                  <a:outerShdw blurRad="55000" dist="50800" dir="5400000" algn="tl">
                    <a:srgbClr val="000000">
                      <a:alpha val="33000"/>
                    </a:srgbClr>
                  </a:outerShdw>
                </a:effectLst>
                <a:latin typeface="Verdana" pitchFamily="34" charset="0"/>
                <a:ea typeface="Verdana" pitchFamily="34" charset="0"/>
                <a:cs typeface="Verdana" pitchFamily="34" charset="0"/>
              </a:rPr>
              <a:t>Standard</a:t>
            </a:r>
            <a:r>
              <a:rPr lang="en-US" sz="1350" b="1" dirty="0">
                <a:ln w="17780" cmpd="sng">
                  <a:solidFill>
                    <a:prstClr val="white">
                      <a:lumMod val="75000"/>
                    </a:prstClr>
                  </a:solidFill>
                  <a:prstDash val="solid"/>
                  <a:miter lim="800000"/>
                </a:ln>
                <a:solidFill>
                  <a:schemeClr val="tx2"/>
                </a:solidFill>
                <a:effectLst>
                  <a:outerShdw blurRad="55000" dist="50800" dir="5400000" algn="tl">
                    <a:srgbClr val="000000">
                      <a:alpha val="33000"/>
                    </a:srgbClr>
                  </a:outerShdw>
                </a:effectLst>
                <a:latin typeface="Verdana" pitchFamily="34" charset="0"/>
                <a:ea typeface="Verdana" pitchFamily="34" charset="0"/>
                <a:cs typeface="Verdana" pitchFamily="34" charset="0"/>
              </a:rPr>
              <a:t> </a:t>
            </a:r>
          </a:p>
        </p:txBody>
      </p:sp>
      <p:pic>
        <p:nvPicPr>
          <p:cNvPr id="5" name="Content Placeholder 4">
            <a:extLst>
              <a:ext uri="{FF2B5EF4-FFF2-40B4-BE49-F238E27FC236}">
                <a16:creationId xmlns:a16="http://schemas.microsoft.com/office/drawing/2014/main" id="{7CDB1DDD-AE4C-44F6-AF36-3E7217642736}"/>
              </a:ext>
            </a:extLst>
          </p:cNvPr>
          <p:cNvPicPr>
            <a:picLocks noGrp="1" noChangeAspect="1"/>
          </p:cNvPicPr>
          <p:nvPr>
            <p:ph idx="1"/>
          </p:nvPr>
        </p:nvPicPr>
        <p:blipFill>
          <a:blip r:embed="rId3"/>
          <a:stretch>
            <a:fillRect/>
          </a:stretch>
        </p:blipFill>
        <p:spPr>
          <a:xfrm>
            <a:off x="457200" y="2052815"/>
            <a:ext cx="6858000" cy="3896957"/>
          </a:xfrm>
          <a:prstGeom prst="rect">
            <a:avLst/>
          </a:prstGeom>
        </p:spPr>
      </p:pic>
    </p:spTree>
    <p:extLst>
      <p:ext uri="{BB962C8B-B14F-4D97-AF65-F5344CB8AC3E}">
        <p14:creationId xmlns:p14="http://schemas.microsoft.com/office/powerpoint/2010/main" val="844128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8535" y="1028187"/>
            <a:ext cx="5372100" cy="927742"/>
          </a:xfrm>
        </p:spPr>
        <p:txBody>
          <a:bodyPr>
            <a:noAutofit/>
          </a:bodyPr>
          <a:lstStyle/>
          <a:p>
            <a:r>
              <a:rPr lang="en-US" sz="3200" dirty="0">
                <a:latin typeface="Verdana" pitchFamily="34" charset="0"/>
                <a:ea typeface="Verdana" pitchFamily="34" charset="0"/>
                <a:cs typeface="Verdana" pitchFamily="34" charset="0"/>
              </a:rPr>
              <a:t>Engagement and Societal Impact</a:t>
            </a:r>
          </a:p>
        </p:txBody>
      </p:sp>
      <p:sp>
        <p:nvSpPr>
          <p:cNvPr id="42" name="Rectangle 41"/>
          <p:cNvSpPr/>
          <p:nvPr/>
        </p:nvSpPr>
        <p:spPr>
          <a:xfrm>
            <a:off x="1497743" y="782467"/>
            <a:ext cx="659670" cy="1177245"/>
          </a:xfrm>
          <a:prstGeom prst="rect">
            <a:avLst/>
          </a:prstGeom>
          <a:noFill/>
          <a:ln>
            <a:noFill/>
          </a:ln>
        </p:spPr>
        <p:txBody>
          <a:bodyPr wrap="square" lIns="68580" tIns="34290" rIns="68580" bIns="34290">
            <a:spAutoFit/>
          </a:bodyPr>
          <a:lstStyle/>
          <a:p>
            <a:pPr algn="ctr"/>
            <a:r>
              <a:rPr lang="en-US" sz="7200" b="1" dirty="0">
                <a:ln w="17780" cmpd="sng">
                  <a:solidFill>
                    <a:prstClr val="white">
                      <a:lumMod val="75000"/>
                    </a:prstClr>
                  </a:solidFill>
                  <a:prstDash val="solid"/>
                  <a:miter lim="800000"/>
                </a:ln>
                <a:solidFill>
                  <a:schemeClr val="tx1">
                    <a:lumMod val="75000"/>
                  </a:schemeClr>
                </a:solidFill>
                <a:effectLst>
                  <a:outerShdw blurRad="55000" dist="50800" dir="5400000" algn="tl">
                    <a:srgbClr val="000000">
                      <a:alpha val="33000"/>
                    </a:srgbClr>
                  </a:outerShdw>
                </a:effectLst>
                <a:latin typeface="Verdana" pitchFamily="34" charset="0"/>
                <a:ea typeface="Verdana" pitchFamily="34" charset="0"/>
                <a:cs typeface="Verdana" pitchFamily="34" charset="0"/>
              </a:rPr>
              <a:t>9</a:t>
            </a:r>
          </a:p>
        </p:txBody>
      </p:sp>
      <p:sp>
        <p:nvSpPr>
          <p:cNvPr id="43" name="Rectangle 42"/>
          <p:cNvSpPr/>
          <p:nvPr/>
        </p:nvSpPr>
        <p:spPr>
          <a:xfrm>
            <a:off x="1238096" y="609343"/>
            <a:ext cx="1550441" cy="346249"/>
          </a:xfrm>
          <a:prstGeom prst="rect">
            <a:avLst/>
          </a:prstGeom>
          <a:noFill/>
          <a:ln>
            <a:noFill/>
          </a:ln>
        </p:spPr>
        <p:txBody>
          <a:bodyPr wrap="square" lIns="68580" tIns="34290" rIns="68580" bIns="34290">
            <a:spAutoFit/>
          </a:bodyPr>
          <a:lstStyle/>
          <a:p>
            <a:pPr algn="ctr"/>
            <a:r>
              <a:rPr lang="en-US" b="1" dirty="0">
                <a:ln w="17780" cmpd="sng">
                  <a:solidFill>
                    <a:prstClr val="white">
                      <a:lumMod val="75000"/>
                    </a:prstClr>
                  </a:solidFill>
                  <a:prstDash val="solid"/>
                  <a:miter lim="800000"/>
                </a:ln>
                <a:solidFill>
                  <a:schemeClr val="tx2"/>
                </a:solidFill>
                <a:effectLst>
                  <a:outerShdw blurRad="55000" dist="50800" dir="5400000" algn="tl">
                    <a:srgbClr val="000000">
                      <a:alpha val="33000"/>
                    </a:srgbClr>
                  </a:outerShdw>
                </a:effectLst>
                <a:latin typeface="Verdana" pitchFamily="34" charset="0"/>
                <a:ea typeface="Verdana" pitchFamily="34" charset="0"/>
                <a:cs typeface="Verdana" pitchFamily="34" charset="0"/>
              </a:rPr>
              <a:t>Standard</a:t>
            </a:r>
            <a:r>
              <a:rPr lang="en-US" sz="1350" b="1" dirty="0">
                <a:ln w="17780" cmpd="sng">
                  <a:solidFill>
                    <a:prstClr val="white">
                      <a:lumMod val="75000"/>
                    </a:prstClr>
                  </a:solidFill>
                  <a:prstDash val="solid"/>
                  <a:miter lim="800000"/>
                </a:ln>
                <a:solidFill>
                  <a:schemeClr val="tx2"/>
                </a:solidFill>
                <a:effectLst>
                  <a:outerShdw blurRad="55000" dist="50800" dir="5400000" algn="tl">
                    <a:srgbClr val="000000">
                      <a:alpha val="33000"/>
                    </a:srgbClr>
                  </a:outerShdw>
                </a:effectLst>
                <a:latin typeface="Verdana" pitchFamily="34" charset="0"/>
                <a:ea typeface="Verdana" pitchFamily="34" charset="0"/>
                <a:cs typeface="Verdana" pitchFamily="34" charset="0"/>
              </a:rPr>
              <a:t> </a:t>
            </a:r>
          </a:p>
        </p:txBody>
      </p:sp>
      <p:pic>
        <p:nvPicPr>
          <p:cNvPr id="5" name="Content Placeholder 4">
            <a:extLst>
              <a:ext uri="{FF2B5EF4-FFF2-40B4-BE49-F238E27FC236}">
                <a16:creationId xmlns:a16="http://schemas.microsoft.com/office/drawing/2014/main" id="{C62D2A8D-4240-488A-9600-CEDDCD8E5657}"/>
              </a:ext>
            </a:extLst>
          </p:cNvPr>
          <p:cNvPicPr>
            <a:picLocks noGrp="1" noChangeAspect="1"/>
          </p:cNvPicPr>
          <p:nvPr>
            <p:ph idx="1"/>
          </p:nvPr>
        </p:nvPicPr>
        <p:blipFill>
          <a:blip r:embed="rId3"/>
          <a:stretch>
            <a:fillRect/>
          </a:stretch>
        </p:blipFill>
        <p:spPr>
          <a:xfrm>
            <a:off x="457200" y="2960049"/>
            <a:ext cx="6858000" cy="2082490"/>
          </a:xfrm>
          <a:prstGeom prst="rect">
            <a:avLst/>
          </a:prstGeom>
        </p:spPr>
      </p:pic>
    </p:spTree>
    <p:extLst>
      <p:ext uri="{BB962C8B-B14F-4D97-AF65-F5344CB8AC3E}">
        <p14:creationId xmlns:p14="http://schemas.microsoft.com/office/powerpoint/2010/main" val="29707867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xfrm>
            <a:off x="652653" y="606564"/>
            <a:ext cx="7838694" cy="1325563"/>
          </a:xfrm>
        </p:spPr>
        <p:txBody>
          <a:bodyPr anchor="ctr">
            <a:normAutofit/>
          </a:bodyPr>
          <a:lstStyle/>
          <a:p>
            <a:r>
              <a:rPr lang="en-US"/>
              <a:t>BATF Key Dates/Project Milestones</a:t>
            </a:r>
          </a:p>
        </p:txBody>
      </p:sp>
      <p:graphicFrame>
        <p:nvGraphicFramePr>
          <p:cNvPr id="7" name="Content Placeholder 2">
            <a:extLst>
              <a:ext uri="{FF2B5EF4-FFF2-40B4-BE49-F238E27FC236}">
                <a16:creationId xmlns:a16="http://schemas.microsoft.com/office/drawing/2014/main" id="{5531B386-8545-4F55-902A-9AE7FC31C1D7}"/>
              </a:ext>
            </a:extLst>
          </p:cNvPr>
          <p:cNvGraphicFramePr>
            <a:graphicFrameLocks noGrp="1"/>
          </p:cNvGraphicFramePr>
          <p:nvPr>
            <p:ph idx="1"/>
          </p:nvPr>
        </p:nvGraphicFramePr>
        <p:xfrm>
          <a:off x="750655" y="2385390"/>
          <a:ext cx="7642689"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1944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0ABD11A3-EA16-40C7-9EFB-8476D62F7FE5}"/>
              </a:ext>
            </a:extLst>
          </p:cNvPr>
          <p:cNvSpPr>
            <a:spLocks noGrp="1"/>
          </p:cNvSpPr>
          <p:nvPr>
            <p:ph type="title"/>
          </p:nvPr>
        </p:nvSpPr>
        <p:spPr>
          <a:xfrm>
            <a:off x="394556" y="466580"/>
            <a:ext cx="8354891" cy="930447"/>
          </a:xfrm>
        </p:spPr>
        <p:txBody>
          <a:bodyPr vert="horz" lIns="91440" tIns="45720" rIns="91440" bIns="45720" rtlCol="0" anchor="b" anchorCtr="0">
            <a:normAutofit/>
          </a:bodyPr>
          <a:lstStyle/>
          <a:p>
            <a:pPr algn="ctr"/>
            <a:r>
              <a:rPr lang="en-US" sz="4700">
                <a:solidFill>
                  <a:srgbClr val="FFFFFF"/>
                </a:solidFill>
              </a:rPr>
              <a:t>Transition Plan</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AE044CBA-F364-4825-A776-0AB8C30AF889}"/>
              </a:ext>
            </a:extLst>
          </p:cNvPr>
          <p:cNvSpPr>
            <a:spLocks noGrp="1"/>
          </p:cNvSpPr>
          <p:nvPr>
            <p:ph type="sldNum" sz="quarter" idx="12"/>
          </p:nvPr>
        </p:nvSpPr>
        <p:spPr>
          <a:xfrm>
            <a:off x="6457950" y="6522430"/>
            <a:ext cx="2057400" cy="347472"/>
          </a:xfrm>
        </p:spPr>
        <p:txBody>
          <a:bodyPr vert="horz" lIns="91440" tIns="45720" rIns="91440" bIns="45720" rtlCol="0" anchor="ctr">
            <a:normAutofit/>
          </a:bodyPr>
          <a:lstStyle/>
          <a:p>
            <a:pPr>
              <a:spcAft>
                <a:spcPts val="600"/>
              </a:spcAft>
            </a:pPr>
            <a:fld id="{43851D05-810F-F24D-9D4E-8FDFEBA592E2}" type="slidenum">
              <a:rPr lang="en-US" sz="1000">
                <a:solidFill>
                  <a:srgbClr val="898989"/>
                </a:solidFill>
              </a:rPr>
              <a:pPr>
                <a:spcAft>
                  <a:spcPts val="600"/>
                </a:spcAft>
              </a:pPr>
              <a:t>87</a:t>
            </a:fld>
            <a:endParaRPr lang="en-US" sz="1000">
              <a:solidFill>
                <a:srgbClr val="898989"/>
              </a:solidFill>
            </a:endParaRPr>
          </a:p>
        </p:txBody>
      </p:sp>
      <p:graphicFrame>
        <p:nvGraphicFramePr>
          <p:cNvPr id="5" name="Content Placeholder 4">
            <a:extLst>
              <a:ext uri="{FF2B5EF4-FFF2-40B4-BE49-F238E27FC236}">
                <a16:creationId xmlns:a16="http://schemas.microsoft.com/office/drawing/2014/main" id="{61BA4E1A-A3F6-4DA3-910B-85BFC8458EC1}"/>
              </a:ext>
            </a:extLst>
          </p:cNvPr>
          <p:cNvGraphicFramePr>
            <a:graphicFrameLocks noGrp="1"/>
          </p:cNvGraphicFramePr>
          <p:nvPr>
            <p:ph idx="1"/>
            <p:extLst>
              <p:ext uri="{D42A27DB-BD31-4B8C-83A1-F6EECF244321}">
                <p14:modId xmlns:p14="http://schemas.microsoft.com/office/powerpoint/2010/main" val="3246928264"/>
              </p:ext>
            </p:extLst>
          </p:nvPr>
        </p:nvGraphicFramePr>
        <p:xfrm>
          <a:off x="817435" y="2509913"/>
          <a:ext cx="7467809" cy="3997641"/>
        </p:xfrm>
        <a:graphic>
          <a:graphicData uri="http://schemas.openxmlformats.org/drawingml/2006/table">
            <a:tbl>
              <a:tblPr firstRow="1" bandRow="1">
                <a:tableStyleId>{5C22544A-7EE6-4342-B048-85BDC9FD1C3A}</a:tableStyleId>
              </a:tblPr>
              <a:tblGrid>
                <a:gridCol w="2197114">
                  <a:extLst>
                    <a:ext uri="{9D8B030D-6E8A-4147-A177-3AD203B41FA5}">
                      <a16:colId xmlns:a16="http://schemas.microsoft.com/office/drawing/2014/main" val="10208697"/>
                    </a:ext>
                  </a:extLst>
                </a:gridCol>
                <a:gridCol w="5270695">
                  <a:extLst>
                    <a:ext uri="{9D8B030D-6E8A-4147-A177-3AD203B41FA5}">
                      <a16:colId xmlns:a16="http://schemas.microsoft.com/office/drawing/2014/main" val="1230548866"/>
                    </a:ext>
                  </a:extLst>
                </a:gridCol>
              </a:tblGrid>
              <a:tr h="628201">
                <a:tc>
                  <a:txBody>
                    <a:bodyPr/>
                    <a:lstStyle/>
                    <a:p>
                      <a:r>
                        <a:rPr lang="en-US" sz="2800"/>
                        <a:t>Visit Year</a:t>
                      </a:r>
                    </a:p>
                  </a:txBody>
                  <a:tcPr marL="142773" marR="142773" marT="71386" marB="71386"/>
                </a:tc>
                <a:tc>
                  <a:txBody>
                    <a:bodyPr/>
                    <a:lstStyle/>
                    <a:p>
                      <a:r>
                        <a:rPr lang="en-US" sz="2800"/>
                        <a:t>2020 Standards</a:t>
                      </a:r>
                    </a:p>
                  </a:txBody>
                  <a:tcPr marL="142773" marR="142773" marT="71386" marB="71386"/>
                </a:tc>
                <a:extLst>
                  <a:ext uri="{0D108BD9-81ED-4DB2-BD59-A6C34878D82A}">
                    <a16:rowId xmlns:a16="http://schemas.microsoft.com/office/drawing/2014/main" val="3440948297"/>
                  </a:ext>
                </a:extLst>
              </a:tr>
              <a:tr h="1056519">
                <a:tc>
                  <a:txBody>
                    <a:bodyPr/>
                    <a:lstStyle/>
                    <a:p>
                      <a:r>
                        <a:rPr lang="en-US" sz="2800" b="1"/>
                        <a:t>2020-2021</a:t>
                      </a:r>
                    </a:p>
                  </a:txBody>
                  <a:tcPr marL="142773" marR="142773" marT="71386" marB="71386"/>
                </a:tc>
                <a:tc>
                  <a:txBody>
                    <a:bodyPr/>
                    <a:lstStyle/>
                    <a:p>
                      <a:r>
                        <a:rPr lang="en-US" sz="2800" b="1" dirty="0"/>
                        <a:t>Optional (January 2021 visits and later)</a:t>
                      </a:r>
                    </a:p>
                  </a:txBody>
                  <a:tcPr marL="142773" marR="142773" marT="71386" marB="71386"/>
                </a:tc>
                <a:extLst>
                  <a:ext uri="{0D108BD9-81ED-4DB2-BD59-A6C34878D82A}">
                    <a16:rowId xmlns:a16="http://schemas.microsoft.com/office/drawing/2014/main" val="2804864343"/>
                  </a:ext>
                </a:extLst>
              </a:tr>
              <a:tr h="628201">
                <a:tc>
                  <a:txBody>
                    <a:bodyPr/>
                    <a:lstStyle/>
                    <a:p>
                      <a:r>
                        <a:rPr lang="en-US" sz="2800" b="1"/>
                        <a:t>2021-2022</a:t>
                      </a:r>
                    </a:p>
                  </a:txBody>
                  <a:tcPr marL="142773" marR="142773" marT="71386" marB="71386"/>
                </a:tc>
                <a:tc>
                  <a:txBody>
                    <a:bodyPr/>
                    <a:lstStyle/>
                    <a:p>
                      <a:r>
                        <a:rPr lang="en-US" sz="2800" b="1"/>
                        <a:t>Optional</a:t>
                      </a:r>
                    </a:p>
                  </a:txBody>
                  <a:tcPr marL="142773" marR="142773" marT="71386" marB="71386"/>
                </a:tc>
                <a:extLst>
                  <a:ext uri="{0D108BD9-81ED-4DB2-BD59-A6C34878D82A}">
                    <a16:rowId xmlns:a16="http://schemas.microsoft.com/office/drawing/2014/main" val="508445960"/>
                  </a:ext>
                </a:extLst>
              </a:tr>
              <a:tr h="628201">
                <a:tc>
                  <a:txBody>
                    <a:bodyPr/>
                    <a:lstStyle/>
                    <a:p>
                      <a:r>
                        <a:rPr lang="en-US" sz="2800" b="1"/>
                        <a:t>2022-2023</a:t>
                      </a:r>
                    </a:p>
                  </a:txBody>
                  <a:tcPr marL="142773" marR="142773" marT="71386" marB="71386"/>
                </a:tc>
                <a:tc>
                  <a:txBody>
                    <a:bodyPr/>
                    <a:lstStyle/>
                    <a:p>
                      <a:r>
                        <a:rPr lang="en-US" sz="2800" b="1"/>
                        <a:t>Optional</a:t>
                      </a:r>
                    </a:p>
                  </a:txBody>
                  <a:tcPr marL="142773" marR="142773" marT="71386" marB="71386"/>
                </a:tc>
                <a:extLst>
                  <a:ext uri="{0D108BD9-81ED-4DB2-BD59-A6C34878D82A}">
                    <a16:rowId xmlns:a16="http://schemas.microsoft.com/office/drawing/2014/main" val="3844847503"/>
                  </a:ext>
                </a:extLst>
              </a:tr>
              <a:tr h="1056519">
                <a:tc>
                  <a:txBody>
                    <a:bodyPr/>
                    <a:lstStyle/>
                    <a:p>
                      <a:r>
                        <a:rPr lang="en-US" sz="2800" b="1"/>
                        <a:t>2023-2024</a:t>
                      </a:r>
                    </a:p>
                  </a:txBody>
                  <a:tcPr marL="142773" marR="142773" marT="71386" marB="71386"/>
                </a:tc>
                <a:tc>
                  <a:txBody>
                    <a:bodyPr/>
                    <a:lstStyle/>
                    <a:p>
                      <a:r>
                        <a:rPr lang="en-US" sz="2800" b="1" dirty="0"/>
                        <a:t>Required (July 1, 2023 and later)</a:t>
                      </a:r>
                    </a:p>
                  </a:txBody>
                  <a:tcPr marL="142773" marR="142773" marT="71386" marB="71386"/>
                </a:tc>
                <a:extLst>
                  <a:ext uri="{0D108BD9-81ED-4DB2-BD59-A6C34878D82A}">
                    <a16:rowId xmlns:a16="http://schemas.microsoft.com/office/drawing/2014/main" val="836198330"/>
                  </a:ext>
                </a:extLst>
              </a:tr>
            </a:tbl>
          </a:graphicData>
        </a:graphic>
      </p:graphicFrame>
    </p:spTree>
    <p:extLst>
      <p:ext uri="{BB962C8B-B14F-4D97-AF65-F5344CB8AC3E}">
        <p14:creationId xmlns:p14="http://schemas.microsoft.com/office/powerpoint/2010/main" val="29417199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A8503-D4C2-47AF-A51E-225227FBEEC2}"/>
              </a:ext>
            </a:extLst>
          </p:cNvPr>
          <p:cNvSpPr>
            <a:spLocks noGrp="1"/>
          </p:cNvSpPr>
          <p:nvPr>
            <p:ph type="title"/>
          </p:nvPr>
        </p:nvSpPr>
        <p:spPr>
          <a:xfrm>
            <a:off x="457200" y="160987"/>
            <a:ext cx="8229600" cy="1225899"/>
          </a:xfrm>
        </p:spPr>
        <p:txBody>
          <a:bodyPr/>
          <a:lstStyle/>
          <a:p>
            <a:r>
              <a:rPr lang="en-US" dirty="0"/>
              <a:t>What’s Next</a:t>
            </a:r>
          </a:p>
        </p:txBody>
      </p:sp>
      <p:sp>
        <p:nvSpPr>
          <p:cNvPr id="3" name="Content Placeholder 2">
            <a:extLst>
              <a:ext uri="{FF2B5EF4-FFF2-40B4-BE49-F238E27FC236}">
                <a16:creationId xmlns:a16="http://schemas.microsoft.com/office/drawing/2014/main" id="{E7E359C4-E87A-41DA-AB0C-903DD448D4B2}"/>
              </a:ext>
            </a:extLst>
          </p:cNvPr>
          <p:cNvSpPr>
            <a:spLocks noGrp="1"/>
          </p:cNvSpPr>
          <p:nvPr>
            <p:ph idx="1"/>
          </p:nvPr>
        </p:nvSpPr>
        <p:spPr>
          <a:xfrm>
            <a:off x="457201" y="1225899"/>
            <a:ext cx="6858000" cy="4951064"/>
          </a:xfrm>
        </p:spPr>
        <p:txBody>
          <a:bodyPr>
            <a:normAutofit/>
          </a:bodyPr>
          <a:lstStyle/>
          <a:p>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p:txBody>
      </p:sp>
      <p:sp>
        <p:nvSpPr>
          <p:cNvPr id="4" name="Slide Number Placeholder 3">
            <a:extLst>
              <a:ext uri="{FF2B5EF4-FFF2-40B4-BE49-F238E27FC236}">
                <a16:creationId xmlns:a16="http://schemas.microsoft.com/office/drawing/2014/main" id="{4CC6F2B5-54EF-4D7A-BA78-E43B7506610B}"/>
              </a:ext>
            </a:extLst>
          </p:cNvPr>
          <p:cNvSpPr>
            <a:spLocks noGrp="1"/>
          </p:cNvSpPr>
          <p:nvPr>
            <p:ph type="sldNum" sz="quarter" idx="12"/>
          </p:nvPr>
        </p:nvSpPr>
        <p:spPr/>
        <p:txBody>
          <a:bodyPr/>
          <a:lstStyle/>
          <a:p>
            <a:fld id="{43851D05-810F-F24D-9D4E-8FDFEBA592E2}" type="slidenum">
              <a:rPr lang="en-US" smtClean="0"/>
              <a:t>88</a:t>
            </a:fld>
            <a:endParaRPr lang="en-US" dirty="0"/>
          </a:p>
        </p:txBody>
      </p:sp>
      <p:sp>
        <p:nvSpPr>
          <p:cNvPr id="6" name="Content Placeholder 2">
            <a:extLst>
              <a:ext uri="{FF2B5EF4-FFF2-40B4-BE49-F238E27FC236}">
                <a16:creationId xmlns:a16="http://schemas.microsoft.com/office/drawing/2014/main" id="{56B8DD32-548D-4BC3-B6C3-4324C253BDF3}"/>
              </a:ext>
            </a:extLst>
          </p:cNvPr>
          <p:cNvSpPr txBox="1">
            <a:spLocks/>
          </p:cNvSpPr>
          <p:nvPr/>
        </p:nvSpPr>
        <p:spPr>
          <a:xfrm>
            <a:off x="457202" y="1386884"/>
            <a:ext cx="8368746" cy="4351338"/>
          </a:xfrm>
          <a:prstGeom prst="rect">
            <a:avLst/>
          </a:prstGeom>
        </p:spPr>
        <p:txBody>
          <a:bodyPr vert="horz" lIns="0" tIns="0" rIns="0" bIns="0" rtlCol="0">
            <a:normAutofit lnSpcReduction="10000"/>
          </a:bodyPr>
          <a:lstStyle>
            <a:lvl1pPr marL="228600" indent="-228600" algn="l" defTabSz="914400" rtl="0" eaLnBrk="1" latinLnBrk="0" hangingPunct="1">
              <a:lnSpc>
                <a:spcPct val="100000"/>
              </a:lnSpc>
              <a:spcBef>
                <a:spcPts val="600"/>
              </a:spcBef>
              <a:buFont typeface="Wingdings" charset="2"/>
              <a:buChar char="§"/>
              <a:defRPr sz="2400" kern="1200">
                <a:solidFill>
                  <a:schemeClr val="tx1"/>
                </a:solidFill>
                <a:latin typeface="+mn-lt"/>
                <a:ea typeface="+mn-ea"/>
                <a:cs typeface="+mn-cs"/>
              </a:defRPr>
            </a:lvl1pPr>
            <a:lvl2pPr marL="230188" indent="-223838" algn="l" defTabSz="914400" rtl="0" eaLnBrk="1" latinLnBrk="0" hangingPunct="1">
              <a:lnSpc>
                <a:spcPct val="100000"/>
              </a:lnSpc>
              <a:spcBef>
                <a:spcPts val="600"/>
              </a:spcBef>
              <a:buFont typeface="Wingdings" charset="2"/>
              <a:buChar char="§"/>
              <a:tabLst/>
              <a:defRPr sz="2000" kern="1200">
                <a:solidFill>
                  <a:schemeClr val="tx1"/>
                </a:solidFill>
                <a:latin typeface="+mn-lt"/>
                <a:ea typeface="+mn-ea"/>
                <a:cs typeface="+mn-cs"/>
              </a:defRPr>
            </a:lvl2pPr>
            <a:lvl3pPr marL="460375" indent="-223838" algn="l" defTabSz="914400" rtl="0" eaLnBrk="1" latinLnBrk="0" hangingPunct="1">
              <a:lnSpc>
                <a:spcPct val="100000"/>
              </a:lnSpc>
              <a:spcBef>
                <a:spcPts val="900"/>
              </a:spcBef>
              <a:buFont typeface="Wingdings" charset="2"/>
              <a:buChar char="§"/>
              <a:tabLst/>
              <a:defRPr sz="1600" kern="1200">
                <a:solidFill>
                  <a:schemeClr val="tx1"/>
                </a:solidFill>
                <a:latin typeface="+mn-lt"/>
                <a:ea typeface="+mn-ea"/>
                <a:cs typeface="+mn-cs"/>
              </a:defRPr>
            </a:lvl3pPr>
            <a:lvl4pPr marL="746125" indent="-230188" algn="l" defTabSz="914400" rtl="0" eaLnBrk="1" latinLnBrk="0" hangingPunct="1">
              <a:lnSpc>
                <a:spcPct val="100000"/>
              </a:lnSpc>
              <a:spcBef>
                <a:spcPts val="500"/>
              </a:spcBef>
              <a:buFont typeface="Wingdings" charset="2"/>
              <a:buChar char="§"/>
              <a:tabLst/>
              <a:defRPr sz="1400" kern="1200">
                <a:solidFill>
                  <a:schemeClr val="tx1"/>
                </a:solidFill>
                <a:latin typeface="+mn-lt"/>
                <a:ea typeface="+mn-ea"/>
                <a:cs typeface="+mn-cs"/>
              </a:defRPr>
            </a:lvl4pPr>
            <a:lvl5pPr marL="977900" indent="-225425" algn="l" defTabSz="914400" rtl="0" eaLnBrk="1" latinLnBrk="0" hangingPunct="1">
              <a:lnSpc>
                <a:spcPct val="100000"/>
              </a:lnSpc>
              <a:spcBef>
                <a:spcPts val="500"/>
              </a:spcBef>
              <a:buFont typeface="Wingdings" charset="2"/>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Arial" pitchFamily="34" charset="0"/>
                <a:cs typeface="Arial" pitchFamily="34" charset="0"/>
              </a:rPr>
              <a:t>Continuing engagement of members through:</a:t>
            </a:r>
          </a:p>
          <a:p>
            <a:r>
              <a:rPr lang="en-US" sz="2200" dirty="0">
                <a:latin typeface="Arial" pitchFamily="34" charset="0"/>
                <a:cs typeface="Arial" pitchFamily="34" charset="0"/>
              </a:rPr>
              <a:t>Peer-to-peer discussion</a:t>
            </a:r>
          </a:p>
          <a:p>
            <a:r>
              <a:rPr lang="en-US" sz="2200" dirty="0">
                <a:latin typeface="Arial" pitchFamily="34" charset="0"/>
                <a:cs typeface="Arial" pitchFamily="34" charset="0"/>
              </a:rPr>
              <a:t>Public comment period closed 11/16 for ED 1</a:t>
            </a:r>
          </a:p>
          <a:p>
            <a:r>
              <a:rPr lang="en-US" sz="2200" dirty="0">
                <a:latin typeface="Arial" pitchFamily="34" charset="0"/>
                <a:cs typeface="Arial" pitchFamily="34" charset="0"/>
              </a:rPr>
              <a:t>Ongoing BATF communications program</a:t>
            </a:r>
          </a:p>
          <a:p>
            <a:r>
              <a:rPr lang="en-US" sz="2200" dirty="0">
                <a:latin typeface="Arial" pitchFamily="34" charset="0"/>
                <a:cs typeface="Arial" pitchFamily="34" charset="0"/>
              </a:rPr>
              <a:t>Volunteer Training and Process Changes will follow Standards adoption (post-ICAM)</a:t>
            </a:r>
          </a:p>
          <a:p>
            <a:pPr marL="0" indent="0">
              <a:buNone/>
            </a:pPr>
            <a:endParaRPr lang="en-US" sz="2600" dirty="0">
              <a:latin typeface="Arial" pitchFamily="34" charset="0"/>
              <a:cs typeface="Arial" pitchFamily="34" charset="0"/>
            </a:endParaRPr>
          </a:p>
          <a:p>
            <a:pPr marL="0" indent="0">
              <a:buNone/>
            </a:pPr>
            <a:r>
              <a:rPr lang="en-US" b="1" dirty="0">
                <a:latin typeface="Arial" pitchFamily="34" charset="0"/>
                <a:cs typeface="Arial" pitchFamily="34" charset="0"/>
              </a:rPr>
              <a:t>Upcoming opportunities for member engagement:</a:t>
            </a:r>
          </a:p>
          <a:p>
            <a:r>
              <a:rPr lang="en-US" sz="2200" dirty="0">
                <a:latin typeface="Arial" pitchFamily="34" charset="0"/>
                <a:cs typeface="Arial" pitchFamily="34" charset="0"/>
              </a:rPr>
              <a:t>Associate Deans Conference (</a:t>
            </a:r>
            <a:r>
              <a:rPr lang="en-US" sz="2200" b="1" i="1" dirty="0">
                <a:latin typeface="Arial" pitchFamily="34" charset="0"/>
                <a:cs typeface="Arial" pitchFamily="34" charset="0"/>
              </a:rPr>
              <a:t>November 13-15, New Orleans</a:t>
            </a:r>
            <a:r>
              <a:rPr lang="en-US" sz="2200" dirty="0">
                <a:latin typeface="Arial" pitchFamily="34" charset="0"/>
                <a:cs typeface="Arial" pitchFamily="34" charset="0"/>
              </a:rPr>
              <a:t>)</a:t>
            </a:r>
          </a:p>
          <a:p>
            <a:r>
              <a:rPr lang="en-US" sz="2200" dirty="0">
                <a:latin typeface="Arial" pitchFamily="34" charset="0"/>
                <a:cs typeface="Arial" pitchFamily="34" charset="0"/>
              </a:rPr>
              <a:t>Deans Conference (</a:t>
            </a:r>
            <a:r>
              <a:rPr lang="en-US" sz="2200" b="1" i="1" dirty="0">
                <a:latin typeface="Arial" pitchFamily="34" charset="0"/>
                <a:cs typeface="Arial" pitchFamily="34" charset="0"/>
              </a:rPr>
              <a:t>February 2-4, 2020, Nashville)</a:t>
            </a:r>
          </a:p>
          <a:p>
            <a:r>
              <a:rPr lang="en-US" sz="2200" dirty="0">
                <a:latin typeface="Arial" pitchFamily="34" charset="0"/>
                <a:cs typeface="Arial" pitchFamily="34" charset="0"/>
              </a:rPr>
              <a:t>Online (</a:t>
            </a:r>
            <a:r>
              <a:rPr lang="en-US" sz="2200" b="1" i="1" dirty="0">
                <a:latin typeface="Arial" pitchFamily="34" charset="0"/>
                <a:cs typeface="Arial" pitchFamily="34" charset="0"/>
              </a:rPr>
              <a:t>email feedback to </a:t>
            </a:r>
            <a:r>
              <a:rPr lang="en-US" sz="2200" b="1" i="1" dirty="0">
                <a:latin typeface="Arial" pitchFamily="34" charset="0"/>
                <a:cs typeface="Arial" pitchFamily="34" charset="0"/>
                <a:hlinkClick r:id="rId3"/>
              </a:rPr>
              <a:t>BATF@aacsb.edu</a:t>
            </a:r>
            <a:r>
              <a:rPr lang="en-US" sz="2200" b="1" i="1" dirty="0">
                <a:latin typeface="Arial" pitchFamily="34" charset="0"/>
                <a:cs typeface="Arial" pitchFamily="34" charset="0"/>
              </a:rPr>
              <a:t>) </a:t>
            </a:r>
            <a:endParaRPr lang="en-US" sz="2200" dirty="0">
              <a:latin typeface="Arial" pitchFamily="34" charset="0"/>
              <a:cs typeface="Arial" pitchFamily="34" charset="0"/>
            </a:endParaRPr>
          </a:p>
          <a:p>
            <a:endParaRPr lang="en-US" sz="2200" i="1" dirty="0">
              <a:latin typeface="Arial" pitchFamily="34" charset="0"/>
              <a:cs typeface="Arial" pitchFamily="34" charset="0"/>
            </a:endParaRPr>
          </a:p>
          <a:p>
            <a:pPr marL="0" indent="0">
              <a:buNone/>
            </a:pPr>
            <a:endParaRPr lang="en-US" sz="2800" dirty="0">
              <a:solidFill>
                <a:schemeClr val="bg1"/>
              </a:solidFill>
              <a:latin typeface="Arial" pitchFamily="34" charset="0"/>
              <a:cs typeface="Arial" pitchFamily="34" charset="0"/>
            </a:endParaRPr>
          </a:p>
          <a:p>
            <a:pPr marL="0" indent="0">
              <a:buNone/>
            </a:pPr>
            <a:endParaRPr lang="en-US" sz="2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207272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A8503-D4C2-47AF-A51E-225227FBEEC2}"/>
              </a:ext>
            </a:extLst>
          </p:cNvPr>
          <p:cNvSpPr>
            <a:spLocks noGrp="1"/>
          </p:cNvSpPr>
          <p:nvPr>
            <p:ph type="title"/>
          </p:nvPr>
        </p:nvSpPr>
        <p:spPr>
          <a:xfrm>
            <a:off x="457200" y="160987"/>
            <a:ext cx="8229600" cy="1225899"/>
          </a:xfrm>
        </p:spPr>
        <p:txBody>
          <a:bodyPr/>
          <a:lstStyle/>
          <a:p>
            <a:r>
              <a:rPr lang="en-US" dirty="0"/>
              <a:t>Key Dates</a:t>
            </a:r>
          </a:p>
        </p:txBody>
      </p:sp>
      <p:sp>
        <p:nvSpPr>
          <p:cNvPr id="3" name="Content Placeholder 2">
            <a:extLst>
              <a:ext uri="{FF2B5EF4-FFF2-40B4-BE49-F238E27FC236}">
                <a16:creationId xmlns:a16="http://schemas.microsoft.com/office/drawing/2014/main" id="{E7E359C4-E87A-41DA-AB0C-903DD448D4B2}"/>
              </a:ext>
            </a:extLst>
          </p:cNvPr>
          <p:cNvSpPr>
            <a:spLocks noGrp="1"/>
          </p:cNvSpPr>
          <p:nvPr>
            <p:ph idx="1"/>
          </p:nvPr>
        </p:nvSpPr>
        <p:spPr>
          <a:xfrm>
            <a:off x="457201" y="1225899"/>
            <a:ext cx="6858000" cy="4951064"/>
          </a:xfrm>
        </p:spPr>
        <p:txBody>
          <a:bodyPr>
            <a:normAutofit/>
          </a:bodyPr>
          <a:lstStyle/>
          <a:p>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p:txBody>
      </p:sp>
      <p:sp>
        <p:nvSpPr>
          <p:cNvPr id="4" name="Slide Number Placeholder 3">
            <a:extLst>
              <a:ext uri="{FF2B5EF4-FFF2-40B4-BE49-F238E27FC236}">
                <a16:creationId xmlns:a16="http://schemas.microsoft.com/office/drawing/2014/main" id="{4CC6F2B5-54EF-4D7A-BA78-E43B7506610B}"/>
              </a:ext>
            </a:extLst>
          </p:cNvPr>
          <p:cNvSpPr>
            <a:spLocks noGrp="1"/>
          </p:cNvSpPr>
          <p:nvPr>
            <p:ph type="sldNum" sz="quarter" idx="12"/>
          </p:nvPr>
        </p:nvSpPr>
        <p:spPr/>
        <p:txBody>
          <a:bodyPr/>
          <a:lstStyle/>
          <a:p>
            <a:fld id="{43851D05-810F-F24D-9D4E-8FDFEBA592E2}" type="slidenum">
              <a:rPr lang="en-US" smtClean="0"/>
              <a:t>89</a:t>
            </a:fld>
            <a:endParaRPr lang="en-US" dirty="0"/>
          </a:p>
        </p:txBody>
      </p:sp>
      <p:graphicFrame>
        <p:nvGraphicFramePr>
          <p:cNvPr id="10" name="Table 9">
            <a:extLst>
              <a:ext uri="{FF2B5EF4-FFF2-40B4-BE49-F238E27FC236}">
                <a16:creationId xmlns:a16="http://schemas.microsoft.com/office/drawing/2014/main" id="{656C74FE-D324-424E-A306-E7B326FF7B9E}"/>
              </a:ext>
            </a:extLst>
          </p:cNvPr>
          <p:cNvGraphicFramePr>
            <a:graphicFrameLocks noGrp="1"/>
          </p:cNvGraphicFramePr>
          <p:nvPr>
            <p:extLst>
              <p:ext uri="{D42A27DB-BD31-4B8C-83A1-F6EECF244321}">
                <p14:modId xmlns:p14="http://schemas.microsoft.com/office/powerpoint/2010/main" val="3580220838"/>
              </p:ext>
            </p:extLst>
          </p:nvPr>
        </p:nvGraphicFramePr>
        <p:xfrm>
          <a:off x="420090" y="1247716"/>
          <a:ext cx="7965280" cy="3911753"/>
        </p:xfrm>
        <a:graphic>
          <a:graphicData uri="http://schemas.openxmlformats.org/drawingml/2006/table">
            <a:tbl>
              <a:tblPr firstRow="1" bandRow="1">
                <a:tableStyleId>{5C22544A-7EE6-4342-B048-85BDC9FD1C3A}</a:tableStyleId>
              </a:tblPr>
              <a:tblGrid>
                <a:gridCol w="3982640">
                  <a:extLst>
                    <a:ext uri="{9D8B030D-6E8A-4147-A177-3AD203B41FA5}">
                      <a16:colId xmlns:a16="http://schemas.microsoft.com/office/drawing/2014/main" val="223186506"/>
                    </a:ext>
                  </a:extLst>
                </a:gridCol>
                <a:gridCol w="3982640">
                  <a:extLst>
                    <a:ext uri="{9D8B030D-6E8A-4147-A177-3AD203B41FA5}">
                      <a16:colId xmlns:a16="http://schemas.microsoft.com/office/drawing/2014/main" val="1155998768"/>
                    </a:ext>
                  </a:extLst>
                </a:gridCol>
              </a:tblGrid>
              <a:tr h="504055">
                <a:tc>
                  <a:txBody>
                    <a:bodyPr/>
                    <a:lstStyle/>
                    <a:p>
                      <a:r>
                        <a:rPr lang="en-US" b="1" dirty="0"/>
                        <a:t>BATF Milestone</a:t>
                      </a:r>
                    </a:p>
                  </a:txBody>
                  <a:tcPr/>
                </a:tc>
                <a:tc>
                  <a:txBody>
                    <a:bodyPr/>
                    <a:lstStyle/>
                    <a:p>
                      <a:r>
                        <a:rPr lang="en-US" b="1" dirty="0"/>
                        <a:t>Date(s)</a:t>
                      </a:r>
                    </a:p>
                  </a:txBody>
                  <a:tcPr/>
                </a:tc>
                <a:extLst>
                  <a:ext uri="{0D108BD9-81ED-4DB2-BD59-A6C34878D82A}">
                    <a16:rowId xmlns:a16="http://schemas.microsoft.com/office/drawing/2014/main" val="2007329185"/>
                  </a:ext>
                </a:extLst>
              </a:tr>
              <a:tr h="742133">
                <a:tc>
                  <a:txBody>
                    <a:bodyPr/>
                    <a:lstStyle/>
                    <a:p>
                      <a:r>
                        <a:rPr lang="en-US" b="1" dirty="0"/>
                        <a:t>Exposure Draft #1 Feedback Period</a:t>
                      </a:r>
                    </a:p>
                  </a:txBody>
                  <a:tcPr/>
                </a:tc>
                <a:tc>
                  <a:txBody>
                    <a:bodyPr/>
                    <a:lstStyle/>
                    <a:p>
                      <a:r>
                        <a:rPr lang="en-US" b="1" dirty="0"/>
                        <a:t>September 16-November 16, 2019</a:t>
                      </a:r>
                    </a:p>
                  </a:txBody>
                  <a:tcPr/>
                </a:tc>
                <a:extLst>
                  <a:ext uri="{0D108BD9-81ED-4DB2-BD59-A6C34878D82A}">
                    <a16:rowId xmlns:a16="http://schemas.microsoft.com/office/drawing/2014/main" val="3891147523"/>
                  </a:ext>
                </a:extLst>
              </a:tr>
              <a:tr h="895303">
                <a:tc>
                  <a:txBody>
                    <a:bodyPr/>
                    <a:lstStyle/>
                    <a:p>
                      <a:r>
                        <a:rPr lang="en-US" b="1" dirty="0"/>
                        <a:t>Exposure Draft #2 Release</a:t>
                      </a:r>
                    </a:p>
                  </a:txBody>
                  <a:tcPr/>
                </a:tc>
                <a:tc>
                  <a:txBody>
                    <a:bodyPr/>
                    <a:lstStyle/>
                    <a:p>
                      <a:r>
                        <a:rPr lang="en-US" b="1" dirty="0"/>
                        <a:t>February 3, 2020 (in conjunction with Deans </a:t>
                      </a:r>
                    </a:p>
                    <a:p>
                      <a:r>
                        <a:rPr lang="en-US" b="1" dirty="0"/>
                        <a:t>Conference)</a:t>
                      </a:r>
                    </a:p>
                  </a:txBody>
                  <a:tcPr/>
                </a:tc>
                <a:extLst>
                  <a:ext uri="{0D108BD9-81ED-4DB2-BD59-A6C34878D82A}">
                    <a16:rowId xmlns:a16="http://schemas.microsoft.com/office/drawing/2014/main" val="3451073701"/>
                  </a:ext>
                </a:extLst>
              </a:tr>
              <a:tr h="881152">
                <a:tc>
                  <a:txBody>
                    <a:bodyPr/>
                    <a:lstStyle/>
                    <a:p>
                      <a:r>
                        <a:rPr lang="en-US" b="1" dirty="0"/>
                        <a:t>Exposure Draft #2 Feedback Period</a:t>
                      </a:r>
                    </a:p>
                  </a:txBody>
                  <a:tcPr/>
                </a:tc>
                <a:tc>
                  <a:txBody>
                    <a:bodyPr/>
                    <a:lstStyle/>
                    <a:p>
                      <a:r>
                        <a:rPr lang="en-US" b="1" dirty="0"/>
                        <a:t>February 3-March 4, 2020</a:t>
                      </a:r>
                    </a:p>
                  </a:txBody>
                  <a:tcPr/>
                </a:tc>
                <a:extLst>
                  <a:ext uri="{0D108BD9-81ED-4DB2-BD59-A6C34878D82A}">
                    <a16:rowId xmlns:a16="http://schemas.microsoft.com/office/drawing/2014/main" val="3529987937"/>
                  </a:ext>
                </a:extLst>
              </a:tr>
              <a:tr h="870013">
                <a:tc>
                  <a:txBody>
                    <a:bodyPr/>
                    <a:lstStyle/>
                    <a:p>
                      <a:r>
                        <a:rPr lang="en-US" b="1" dirty="0"/>
                        <a:t>Vote on 2020 Standards</a:t>
                      </a:r>
                    </a:p>
                  </a:txBody>
                  <a:tcPr/>
                </a:tc>
                <a:tc>
                  <a:txBody>
                    <a:bodyPr/>
                    <a:lstStyle/>
                    <a:p>
                      <a:r>
                        <a:rPr lang="en-US" b="1" dirty="0"/>
                        <a:t>April 27, 2020 (in conjunction with ICAM)</a:t>
                      </a:r>
                    </a:p>
                  </a:txBody>
                  <a:tcPr/>
                </a:tc>
                <a:extLst>
                  <a:ext uri="{0D108BD9-81ED-4DB2-BD59-A6C34878D82A}">
                    <a16:rowId xmlns:a16="http://schemas.microsoft.com/office/drawing/2014/main" val="647401650"/>
                  </a:ext>
                </a:extLst>
              </a:tr>
            </a:tbl>
          </a:graphicData>
        </a:graphic>
      </p:graphicFrame>
    </p:spTree>
    <p:extLst>
      <p:ext uri="{BB962C8B-B14F-4D97-AF65-F5344CB8AC3E}">
        <p14:creationId xmlns:p14="http://schemas.microsoft.com/office/powerpoint/2010/main" val="4074500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3A32945-8FD8-417F-8C14-96E2FE82146D}"/>
              </a:ext>
            </a:extLst>
          </p:cNvPr>
          <p:cNvGraphicFramePr>
            <a:graphicFrameLocks noGrp="1"/>
          </p:cNvGraphicFramePr>
          <p:nvPr>
            <p:ph idx="1"/>
            <p:extLst>
              <p:ext uri="{D42A27DB-BD31-4B8C-83A1-F6EECF244321}">
                <p14:modId xmlns:p14="http://schemas.microsoft.com/office/powerpoint/2010/main" val="2818811761"/>
              </p:ext>
            </p:extLst>
          </p:nvPr>
        </p:nvGraphicFramePr>
        <p:xfrm>
          <a:off x="556708" y="1813378"/>
          <a:ext cx="8030584" cy="2057527"/>
        </p:xfrm>
        <a:graphic>
          <a:graphicData uri="http://schemas.openxmlformats.org/drawingml/2006/table">
            <a:tbl>
              <a:tblPr firstRow="1" bandRow="1">
                <a:tableStyleId>{5C22544A-7EE6-4342-B048-85BDC9FD1C3A}</a:tableStyleId>
              </a:tblPr>
              <a:tblGrid>
                <a:gridCol w="2007646">
                  <a:extLst>
                    <a:ext uri="{9D8B030D-6E8A-4147-A177-3AD203B41FA5}">
                      <a16:colId xmlns:a16="http://schemas.microsoft.com/office/drawing/2014/main" val="1613325553"/>
                    </a:ext>
                  </a:extLst>
                </a:gridCol>
                <a:gridCol w="2007646">
                  <a:extLst>
                    <a:ext uri="{9D8B030D-6E8A-4147-A177-3AD203B41FA5}">
                      <a16:colId xmlns:a16="http://schemas.microsoft.com/office/drawing/2014/main" val="1767122057"/>
                    </a:ext>
                  </a:extLst>
                </a:gridCol>
                <a:gridCol w="2007646">
                  <a:extLst>
                    <a:ext uri="{9D8B030D-6E8A-4147-A177-3AD203B41FA5}">
                      <a16:colId xmlns:a16="http://schemas.microsoft.com/office/drawing/2014/main" val="3611356320"/>
                    </a:ext>
                  </a:extLst>
                </a:gridCol>
                <a:gridCol w="2007646">
                  <a:extLst>
                    <a:ext uri="{9D8B030D-6E8A-4147-A177-3AD203B41FA5}">
                      <a16:colId xmlns:a16="http://schemas.microsoft.com/office/drawing/2014/main" val="3851578139"/>
                    </a:ext>
                  </a:extLst>
                </a:gridCol>
              </a:tblGrid>
              <a:tr h="1675989">
                <a:tc>
                  <a:txBody>
                    <a:bodyPr/>
                    <a:lstStyle/>
                    <a:p>
                      <a:r>
                        <a:rPr lang="en-US" dirty="0"/>
                        <a:t>AACSB Member Schools</a:t>
                      </a:r>
                    </a:p>
                  </a:txBody>
                  <a:tcPr anchor="ctr"/>
                </a:tc>
                <a:tc>
                  <a:txBody>
                    <a:bodyPr/>
                    <a:lstStyle/>
                    <a:p>
                      <a:r>
                        <a:rPr lang="en-US" dirty="0"/>
                        <a:t>AACSB-Accredited Schools</a:t>
                      </a:r>
                    </a:p>
                  </a:txBody>
                  <a:tcPr anchor="ctr"/>
                </a:tc>
                <a:tc>
                  <a:txBody>
                    <a:bodyPr/>
                    <a:lstStyle/>
                    <a:p>
                      <a:r>
                        <a:rPr lang="en-US" dirty="0"/>
                        <a:t>In Initial </a:t>
                      </a:r>
                      <a:r>
                        <a:rPr lang="en-US" dirty="0" err="1"/>
                        <a:t>Accred</a:t>
                      </a:r>
                      <a:r>
                        <a:rPr lang="en-US" dirty="0"/>
                        <a:t>. Process</a:t>
                      </a:r>
                    </a:p>
                  </a:txBody>
                  <a:tcPr anchor="ctr"/>
                </a:tc>
                <a:tc>
                  <a:txBody>
                    <a:bodyPr/>
                    <a:lstStyle/>
                    <a:p>
                      <a:r>
                        <a:rPr lang="en-US" dirty="0"/>
                        <a:t>Estimate of Total Number of Schools w/ Business Programs</a:t>
                      </a:r>
                    </a:p>
                  </a:txBody>
                  <a:tcPr anchor="ctr"/>
                </a:tc>
                <a:extLst>
                  <a:ext uri="{0D108BD9-81ED-4DB2-BD59-A6C34878D82A}">
                    <a16:rowId xmlns:a16="http://schemas.microsoft.com/office/drawing/2014/main" val="3606226211"/>
                  </a:ext>
                </a:extLst>
              </a:tr>
              <a:tr h="381538">
                <a:tc>
                  <a:txBody>
                    <a:bodyPr/>
                    <a:lstStyle/>
                    <a:p>
                      <a:r>
                        <a:rPr lang="en-US" dirty="0"/>
                        <a:t>65</a:t>
                      </a:r>
                    </a:p>
                  </a:txBody>
                  <a:tcPr anchor="ctr"/>
                </a:tc>
                <a:tc>
                  <a:txBody>
                    <a:bodyPr/>
                    <a:lstStyle/>
                    <a:p>
                      <a:r>
                        <a:rPr lang="en-US" dirty="0"/>
                        <a:t>11</a:t>
                      </a:r>
                    </a:p>
                  </a:txBody>
                  <a:tcPr anchor="ctr"/>
                </a:tc>
                <a:tc>
                  <a:txBody>
                    <a:bodyPr/>
                    <a:lstStyle/>
                    <a:p>
                      <a:r>
                        <a:rPr lang="en-US" dirty="0"/>
                        <a:t>17</a:t>
                      </a:r>
                    </a:p>
                  </a:txBody>
                  <a:tcPr anchor="ctr"/>
                </a:tc>
                <a:tc>
                  <a:txBody>
                    <a:bodyPr/>
                    <a:lstStyle/>
                    <a:p>
                      <a:r>
                        <a:rPr lang="en-US" dirty="0"/>
                        <a:t>3,902</a:t>
                      </a:r>
                    </a:p>
                  </a:txBody>
                  <a:tcPr anchor="ctr"/>
                </a:tc>
                <a:extLst>
                  <a:ext uri="{0D108BD9-81ED-4DB2-BD59-A6C34878D82A}">
                    <a16:rowId xmlns:a16="http://schemas.microsoft.com/office/drawing/2014/main" val="1897799926"/>
                  </a:ext>
                </a:extLst>
              </a:tr>
            </a:tbl>
          </a:graphicData>
        </a:graphic>
      </p:graphicFrame>
      <p:sp>
        <p:nvSpPr>
          <p:cNvPr id="4" name="Slide Number Placeholder 3">
            <a:extLst>
              <a:ext uri="{FF2B5EF4-FFF2-40B4-BE49-F238E27FC236}">
                <a16:creationId xmlns:a16="http://schemas.microsoft.com/office/drawing/2014/main" id="{67B0C31C-B348-432F-A3DF-CD487AD0D00A}"/>
              </a:ext>
            </a:extLst>
          </p:cNvPr>
          <p:cNvSpPr>
            <a:spLocks noGrp="1"/>
          </p:cNvSpPr>
          <p:nvPr>
            <p:ph type="sldNum" sz="quarter" idx="12"/>
          </p:nvPr>
        </p:nvSpPr>
        <p:spPr/>
        <p:txBody>
          <a:bodyPr/>
          <a:lstStyle/>
          <a:p>
            <a:fld id="{43851D05-810F-F24D-9D4E-8FDFEBA592E2}" type="slidenum">
              <a:rPr lang="en-US" smtClean="0"/>
              <a:t>9</a:t>
            </a:fld>
            <a:endParaRPr lang="en-US"/>
          </a:p>
        </p:txBody>
      </p:sp>
      <p:sp>
        <p:nvSpPr>
          <p:cNvPr id="6" name="Title 1">
            <a:extLst>
              <a:ext uri="{FF2B5EF4-FFF2-40B4-BE49-F238E27FC236}">
                <a16:creationId xmlns:a16="http://schemas.microsoft.com/office/drawing/2014/main" id="{382382CC-99FA-4CAC-BBAC-C872F855BB14}"/>
              </a:ext>
            </a:extLst>
          </p:cNvPr>
          <p:cNvSpPr txBox="1">
            <a:spLocks/>
          </p:cNvSpPr>
          <p:nvPr/>
        </p:nvSpPr>
        <p:spPr>
          <a:xfrm>
            <a:off x="457200" y="338950"/>
            <a:ext cx="8229600" cy="1225899"/>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pPr algn="ctr"/>
            <a:r>
              <a:rPr lang="en-US" dirty="0">
                <a:latin typeface="Eina 03 Regular" panose="02000000000000000000" pitchFamily="50" charset="0"/>
              </a:rPr>
              <a:t>India</a:t>
            </a:r>
          </a:p>
        </p:txBody>
      </p:sp>
    </p:spTree>
    <p:extLst>
      <p:ext uri="{BB962C8B-B14F-4D97-AF65-F5344CB8AC3E}">
        <p14:creationId xmlns:p14="http://schemas.microsoft.com/office/powerpoint/2010/main" val="28466455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306" y="1737360"/>
            <a:ext cx="8053388" cy="2637979"/>
          </a:xfrm>
        </p:spPr>
        <p:txBody>
          <a:bodyPr>
            <a:normAutofit fontScale="90000"/>
          </a:bodyPr>
          <a:lstStyle/>
          <a:p>
            <a:pPr algn="ctr"/>
            <a:br>
              <a:rPr lang="en-US" dirty="0"/>
            </a:br>
            <a:br>
              <a:rPr lang="en-US" dirty="0"/>
            </a:br>
            <a:br>
              <a:rPr lang="en-US" dirty="0"/>
            </a:br>
            <a:br>
              <a:rPr lang="en-US" dirty="0"/>
            </a:br>
            <a:br>
              <a:rPr lang="en-US" dirty="0"/>
            </a:br>
            <a:br>
              <a:rPr lang="en-US" dirty="0"/>
            </a:br>
            <a:r>
              <a:rPr lang="en-US" sz="4400" dirty="0"/>
              <a:t>THANK YOU!</a:t>
            </a:r>
            <a:br>
              <a:rPr lang="en-US" dirty="0"/>
            </a:br>
            <a:br>
              <a:rPr lang="en-US" dirty="0"/>
            </a:br>
            <a:br>
              <a:rPr lang="en-US" dirty="0"/>
            </a:br>
            <a:r>
              <a:rPr lang="en-US" u="sng" dirty="0"/>
              <a:t>Amy.Memon@aacsb.edu </a:t>
            </a:r>
            <a:br>
              <a:rPr lang="en-US" dirty="0"/>
            </a:br>
            <a:br>
              <a:rPr lang="en-US" dirty="0"/>
            </a:br>
            <a:br>
              <a:rPr lang="en-US" dirty="0"/>
            </a:br>
            <a:r>
              <a:rPr lang="en-US" dirty="0"/>
              <a:t>Public comments go to</a:t>
            </a:r>
            <a:br>
              <a:rPr lang="en-US" dirty="0"/>
            </a:br>
            <a:r>
              <a:rPr lang="en-US" dirty="0">
                <a:hlinkClick r:id="rId3">
                  <a:extLst>
                    <a:ext uri="{A12FA001-AC4F-418D-AE19-62706E023703}">
                      <ahyp:hlinkClr xmlns:ahyp="http://schemas.microsoft.com/office/drawing/2018/hyperlinkcolor" val="tx"/>
                    </a:ext>
                  </a:extLst>
                </a:hlinkClick>
              </a:rPr>
              <a:t>BATF@aacsb.edu</a:t>
            </a:r>
            <a:r>
              <a:rPr lang="en-US" dirty="0"/>
              <a:t> </a:t>
            </a:r>
            <a:br>
              <a:rPr lang="en-US" dirty="0"/>
            </a:br>
            <a:endParaRPr lang="en-US" dirty="0"/>
          </a:p>
        </p:txBody>
      </p:sp>
    </p:spTree>
    <p:extLst>
      <p:ext uri="{BB962C8B-B14F-4D97-AF65-F5344CB8AC3E}">
        <p14:creationId xmlns:p14="http://schemas.microsoft.com/office/powerpoint/2010/main" val="2720190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AACSB-2017-03-14">
      <a:dk1>
        <a:srgbClr val="555659"/>
      </a:dk1>
      <a:lt1>
        <a:srgbClr val="FFFFFF"/>
      </a:lt1>
      <a:dk2>
        <a:srgbClr val="006E61"/>
      </a:dk2>
      <a:lt2>
        <a:srgbClr val="DBD9D6"/>
      </a:lt2>
      <a:accent1>
        <a:srgbClr val="006E61"/>
      </a:accent1>
      <a:accent2>
        <a:srgbClr val="A5D330"/>
      </a:accent2>
      <a:accent3>
        <a:srgbClr val="E75000"/>
      </a:accent3>
      <a:accent4>
        <a:srgbClr val="B3B2B1"/>
      </a:accent4>
      <a:accent5>
        <a:srgbClr val="008FBE"/>
      </a:accent5>
      <a:accent6>
        <a:srgbClr val="3FBFA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AF0F7F6A765845831F195B621BE1F0" ma:contentTypeVersion="12" ma:contentTypeDescription="Create a new document." ma:contentTypeScope="" ma:versionID="ec8b335c4b820340478281208536983a">
  <xsd:schema xmlns:xsd="http://www.w3.org/2001/XMLSchema" xmlns:xs="http://www.w3.org/2001/XMLSchema" xmlns:p="http://schemas.microsoft.com/office/2006/metadata/properties" xmlns:ns3="042b4588-2f85-46fd-9b0e-46a96bedaa0e" xmlns:ns4="98e06f3b-f3de-430d-9e22-91df25d817f2" targetNamespace="http://schemas.microsoft.com/office/2006/metadata/properties" ma:root="true" ma:fieldsID="a43ebb7ffc3fa0672c537d82e5f88125" ns3:_="" ns4:_="">
    <xsd:import namespace="042b4588-2f85-46fd-9b0e-46a96bedaa0e"/>
    <xsd:import namespace="98e06f3b-f3de-430d-9e22-91df25d817f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b4588-2f85-46fd-9b0e-46a96bedaa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e06f3b-f3de-430d-9e22-91df25d817f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89A13D-9F0D-45F4-8D1B-6D3467A8411E}">
  <ds:schemaRefs>
    <ds:schemaRef ds:uri="http://schemas.microsoft.com/sharepoint/v3/contenttype/forms"/>
  </ds:schemaRefs>
</ds:datastoreItem>
</file>

<file path=customXml/itemProps2.xml><?xml version="1.0" encoding="utf-8"?>
<ds:datastoreItem xmlns:ds="http://schemas.openxmlformats.org/officeDocument/2006/customXml" ds:itemID="{BF0E2319-336A-4A8F-A92E-FDE2702702E8}">
  <ds:schemaRefs>
    <ds:schemaRef ds:uri="http://schemas.openxmlformats.org/package/2006/metadata/core-properties"/>
    <ds:schemaRef ds:uri="98e06f3b-f3de-430d-9e22-91df25d817f2"/>
    <ds:schemaRef ds:uri="http://www.w3.org/XML/1998/namespace"/>
    <ds:schemaRef ds:uri="042b4588-2f85-46fd-9b0e-46a96bedaa0e"/>
    <ds:schemaRef ds:uri="http://schemas.microsoft.com/office/infopath/2007/PartnerControls"/>
    <ds:schemaRef ds:uri="http://purl.org/dc/terms/"/>
    <ds:schemaRef ds:uri="http://schemas.microsoft.com/office/2006/metadata/properties"/>
    <ds:schemaRef ds:uri="http://purl.org/dc/elements/1.1/"/>
    <ds:schemaRef ds:uri="http://schemas.microsoft.com/office/2006/documentManagement/types"/>
    <ds:schemaRef ds:uri="http://purl.org/dc/dcmitype/"/>
  </ds:schemaRefs>
</ds:datastoreItem>
</file>

<file path=customXml/itemProps3.xml><?xml version="1.0" encoding="utf-8"?>
<ds:datastoreItem xmlns:ds="http://schemas.openxmlformats.org/officeDocument/2006/customXml" ds:itemID="{F78B77FB-475D-44F3-8228-D5C0E0D5CF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b4588-2f85-46fd-9b0e-46a96bedaa0e"/>
    <ds:schemaRef ds:uri="98e06f3b-f3de-430d-9e22-91df25d817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2456</TotalTime>
  <Words>9146</Words>
  <Application>Microsoft Office PowerPoint</Application>
  <PresentationFormat>On-screen Show (4:3)</PresentationFormat>
  <Paragraphs>1081</Paragraphs>
  <Slides>90</Slides>
  <Notes>80</Notes>
  <HiddenSlides>29</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90</vt:i4>
      </vt:variant>
    </vt:vector>
  </HeadingPairs>
  <TitlesOfParts>
    <vt:vector size="99" baseType="lpstr">
      <vt:lpstr>Arial</vt:lpstr>
      <vt:lpstr>Calibri</vt:lpstr>
      <vt:lpstr>Eina 03 Bold</vt:lpstr>
      <vt:lpstr>Eina 03 Regular</vt:lpstr>
      <vt:lpstr>Times New Roman</vt:lpstr>
      <vt:lpstr>Verdana</vt:lpstr>
      <vt:lpstr>Verdana Pro SemiBold</vt:lpstr>
      <vt:lpstr>Wingdings</vt:lpstr>
      <vt:lpstr>1_Office Theme</vt:lpstr>
      <vt:lpstr>AACSB International:  Reimaging Business Accreditation</vt:lpstr>
      <vt:lpstr>Today’s Goals</vt:lpstr>
      <vt:lpstr>AACSB: Strategy Map</vt:lpstr>
      <vt:lpstr>AACSB: Our mission, together</vt:lpstr>
      <vt:lpstr>AACSB at a Glance </vt:lpstr>
      <vt:lpstr>Business Education Alliance</vt:lpstr>
      <vt:lpstr>Quality Assurance and Quality Improvement:  Accreditation</vt:lpstr>
      <vt:lpstr>Accredited Institutions by Region </vt:lpstr>
      <vt:lpstr>PowerPoint Presentation</vt:lpstr>
      <vt:lpstr>AACSB Accreditation</vt:lpstr>
      <vt:lpstr>Framework of a Quality Business School</vt:lpstr>
      <vt:lpstr>AACSB Accreditation Foundations</vt:lpstr>
      <vt:lpstr>Multiple Levels of Peer Review  (All AACSB Volunteers)</vt:lpstr>
      <vt:lpstr>Impact of Accreditation</vt:lpstr>
      <vt:lpstr>The Accreditation Journey</vt:lpstr>
      <vt:lpstr>Initial Accreditation Timeline</vt:lpstr>
      <vt:lpstr>Establishing Eligibility</vt:lpstr>
      <vt:lpstr>2013 Business Accreditation Standards </vt:lpstr>
      <vt:lpstr>Challenges and opportunities</vt:lpstr>
      <vt:lpstr>Types of Issues in building a quality assurance system to meet the standards</vt:lpstr>
      <vt:lpstr>Dos &amp; Don’ts for accreditation</vt:lpstr>
      <vt:lpstr>AACSB Data Collected:</vt:lpstr>
      <vt:lpstr>Mission &amp; Research Priorities: Global Participants</vt:lpstr>
      <vt:lpstr>Mission &amp; Research Priorities: Indian Participants</vt:lpstr>
      <vt:lpstr>Average Percentage of Domestic Graduate Students Enrolled </vt:lpstr>
      <vt:lpstr>Average Percentage of Domestic Full Time Faculty</vt:lpstr>
      <vt:lpstr>Global Trends in Business Education</vt:lpstr>
      <vt:lpstr>The Future of Business Schools and Faculty</vt:lpstr>
      <vt:lpstr>Faculty Qualifications at AACSB-accredited Schools </vt:lpstr>
      <vt:lpstr>Faculty Qualifications at AACSB-accredited Schools </vt:lpstr>
      <vt:lpstr>Enrollment Distribution (2017-18)</vt:lpstr>
      <vt:lpstr>Global 5-Year Enrollment Change</vt:lpstr>
      <vt:lpstr>PowerPoint Presentation</vt:lpstr>
      <vt:lpstr>Lifelong Learning: Business and Leadership Education</vt:lpstr>
      <vt:lpstr>The Business School of the Future</vt:lpstr>
      <vt:lpstr>AACSB Business Education Alliance</vt:lpstr>
      <vt:lpstr>Business Education Alliance</vt:lpstr>
      <vt:lpstr>AACSB Exchange: Get Connected</vt:lpstr>
      <vt:lpstr>PowerPoint Presentation</vt:lpstr>
      <vt:lpstr>Quality Improvement - Innovations That Inspire </vt:lpstr>
      <vt:lpstr>PowerPoint Presentation</vt:lpstr>
      <vt:lpstr>Business Education Intelligence Briefings</vt:lpstr>
      <vt:lpstr>Upcoming Events  - Dubai </vt:lpstr>
      <vt:lpstr>AACSB accreditation processes earned ISO 9001:2015 certification</vt:lpstr>
      <vt:lpstr>The Value of AACSB Accreditation</vt:lpstr>
      <vt:lpstr>Foundations for Accreditation</vt:lpstr>
      <vt:lpstr>The Future of AACSB Accreditation</vt:lpstr>
      <vt:lpstr>Business Accreditation Task Force (BATF):  Reimagining Business Accreditation  </vt:lpstr>
      <vt:lpstr>PowerPoint Presentation</vt:lpstr>
      <vt:lpstr>Because we must</vt:lpstr>
      <vt:lpstr>PowerPoint Presentation</vt:lpstr>
      <vt:lpstr>BATF Composition</vt:lpstr>
      <vt:lpstr>PowerPoint Presentation</vt:lpstr>
      <vt:lpstr>Establishing Eligibility</vt:lpstr>
      <vt:lpstr>Transition for Schools Entering the Process</vt:lpstr>
      <vt:lpstr>3 Goals of the BATF (based on listening to you – remember these are YOUR standards)</vt:lpstr>
      <vt:lpstr>3 Goals of the BATF (Cont’d)</vt:lpstr>
      <vt:lpstr>3  Goals of the BATF (Cont’d)</vt:lpstr>
      <vt:lpstr>Let’s take a look</vt:lpstr>
      <vt:lpstr>Business Accreditation Standards Comparison 2020 &amp; 2013</vt:lpstr>
      <vt:lpstr> Accreditation  Standards</vt:lpstr>
      <vt:lpstr> Accreditation  Standards</vt:lpstr>
      <vt:lpstr>Strategic Management and Innovation (1-3)</vt:lpstr>
      <vt:lpstr>Strategic Planning</vt:lpstr>
      <vt:lpstr>Physical, Virtual, and Financial Resources</vt:lpstr>
      <vt:lpstr>Faculty and Professional Staff Resources </vt:lpstr>
      <vt:lpstr>Implications of Standard 3</vt:lpstr>
      <vt:lpstr>Standard 3 (Cont’d)</vt:lpstr>
      <vt:lpstr>Some “guardrails” still</vt:lpstr>
      <vt:lpstr>Some “guardrails” still</vt:lpstr>
      <vt:lpstr>Implications of Standard 3 (Cont’d)</vt:lpstr>
      <vt:lpstr>Discipline Taxonomy</vt:lpstr>
      <vt:lpstr>Discipline Taxonomy</vt:lpstr>
      <vt:lpstr>Discipline Taxonomy</vt:lpstr>
      <vt:lpstr>Discipline Taxonomy</vt:lpstr>
      <vt:lpstr>Learner Success(4-7)</vt:lpstr>
      <vt:lpstr>Lifelong Learning: Business and Leadership Education</vt:lpstr>
      <vt:lpstr>Curriculum</vt:lpstr>
      <vt:lpstr>Assurance of Learning</vt:lpstr>
      <vt:lpstr>Table 5-1</vt:lpstr>
      <vt:lpstr>Learner Development</vt:lpstr>
      <vt:lpstr>Teaching Effectiveness and Impact</vt:lpstr>
      <vt:lpstr>Thought Leadership (8-9)</vt:lpstr>
      <vt:lpstr>Impact of Scholarship</vt:lpstr>
      <vt:lpstr>Engagement and Societal Impact</vt:lpstr>
      <vt:lpstr>BATF Key Dates/Project Milestones</vt:lpstr>
      <vt:lpstr>Transition Plan</vt:lpstr>
      <vt:lpstr>What’s Next</vt:lpstr>
      <vt:lpstr>Key Dates</vt:lpstr>
      <vt:lpstr>      THANK YOU!   Amy.Memon@aacsb.edu    Public comments go to BATF@aacsb.edu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Reimaging AACSB Business Accreditation:   Exposure Draft #1 (updated for member input received to date)</dc:title>
  <dc:creator>Stephanie Bryant</dc:creator>
  <cp:lastModifiedBy>Amy Memon</cp:lastModifiedBy>
  <cp:revision>13</cp:revision>
  <dcterms:created xsi:type="dcterms:W3CDTF">2019-11-11T13:13:34Z</dcterms:created>
  <dcterms:modified xsi:type="dcterms:W3CDTF">2019-11-25T03:13:53Z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0x010100CAAF0F7F6A765845831F195B621BE1F0</vt:lpwstr>
  </property>
</Properties>
</file>