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sldIdLst>
    <p:sldId id="257" r:id="rId3"/>
    <p:sldId id="256" r:id="rId4"/>
    <p:sldId id="268" r:id="rId5"/>
    <p:sldId id="260" r:id="rId6"/>
    <p:sldId id="281" r:id="rId7"/>
    <p:sldId id="265" r:id="rId8"/>
    <p:sldId id="261" r:id="rId9"/>
    <p:sldId id="266" r:id="rId10"/>
    <p:sldId id="270" r:id="rId11"/>
    <p:sldId id="271" r:id="rId12"/>
    <p:sldId id="259" r:id="rId13"/>
    <p:sldId id="274" r:id="rId14"/>
    <p:sldId id="264" r:id="rId15"/>
    <p:sldId id="275" r:id="rId16"/>
    <p:sldId id="283" r:id="rId17"/>
    <p:sldId id="284" r:id="rId18"/>
    <p:sldId id="285" r:id="rId19"/>
    <p:sldId id="272" r:id="rId20"/>
    <p:sldId id="273" r:id="rId21"/>
    <p:sldId id="276" r:id="rId22"/>
    <p:sldId id="262" r:id="rId23"/>
    <p:sldId id="286" r:id="rId24"/>
    <p:sldId id="287" r:id="rId25"/>
    <p:sldId id="279" r:id="rId26"/>
    <p:sldId id="28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48"/>
    <a:srgbClr val="0088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napToObjects="1">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39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44E30-F817-471A-96B6-B3C854FBB392}" type="datetimeFigureOut">
              <a:rPr lang="en-GB" smtClean="0">
                <a:solidFill>
                  <a:prstClr val="black">
                    <a:tint val="75000"/>
                  </a:prstClr>
                </a:solidFill>
              </a:rPr>
              <a:pPr/>
              <a:t>27/11/2018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34957A-06EF-4087-BB72-6F6147F686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330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44E30-F817-471A-96B6-B3C854FBB392}" type="datetimeFigureOut">
              <a:rPr lang="en-GB" smtClean="0">
                <a:solidFill>
                  <a:prstClr val="black">
                    <a:tint val="75000"/>
                  </a:prstClr>
                </a:solidFill>
              </a:rPr>
              <a:pPr/>
              <a:t>27/11/2018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34957A-06EF-4087-BB72-6F6147F686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281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544E30-F817-471A-96B6-B3C854FBB392}" type="datetimeFigureOut">
              <a:rPr lang="en-GB" smtClean="0">
                <a:solidFill>
                  <a:prstClr val="black">
                    <a:tint val="75000"/>
                  </a:prstClr>
                </a:solidFill>
              </a:rPr>
              <a:pPr/>
              <a:t>27/11/2018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34957A-06EF-4087-BB72-6F6147F686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9303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544E30-F817-471A-96B6-B3C854FBB392}" type="datetimeFigureOut">
              <a:rPr lang="en-GB" smtClean="0">
                <a:solidFill>
                  <a:prstClr val="black">
                    <a:tint val="75000"/>
                  </a:prstClr>
                </a:solidFill>
              </a:rPr>
              <a:pPr/>
              <a:t>27/11/2018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34957A-06EF-4087-BB72-6F6147F686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86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8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544E30-F817-471A-96B6-B3C854FBB392}" type="datetimeFigureOut">
              <a:rPr lang="en-GB" smtClean="0">
                <a:solidFill>
                  <a:prstClr val="black">
                    <a:tint val="75000"/>
                  </a:prstClr>
                </a:solidFill>
              </a:rPr>
              <a:pPr/>
              <a:t>27/11/2018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34957A-06EF-4087-BB72-6F6147F686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168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544E30-F817-471A-96B6-B3C854FBB392}" type="datetimeFigureOut">
              <a:rPr lang="en-GB" smtClean="0">
                <a:solidFill>
                  <a:prstClr val="black">
                    <a:tint val="75000"/>
                  </a:prstClr>
                </a:solidFill>
              </a:rPr>
              <a:pPr/>
              <a:t>27/11/2018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34957A-06EF-4087-BB72-6F6147F686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438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544E30-F817-471A-96B6-B3C854FBB392}" type="datetimeFigureOut">
              <a:rPr lang="en-GB" smtClean="0">
                <a:solidFill>
                  <a:prstClr val="black">
                    <a:tint val="75000"/>
                  </a:prstClr>
                </a:solidFill>
              </a:rPr>
              <a:pPr/>
              <a:t>27/11/2018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34957A-06EF-4087-BB72-6F6147F686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731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544E30-F817-471A-96B6-B3C854FBB392}" type="datetimeFigureOut">
              <a:rPr lang="en-GB" smtClean="0">
                <a:solidFill>
                  <a:prstClr val="black">
                    <a:tint val="75000"/>
                  </a:prstClr>
                </a:solidFill>
              </a:rPr>
              <a:pPr/>
              <a:t>27/11/2018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34957A-06EF-4087-BB72-6F6147F686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320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544E30-F817-471A-96B6-B3C854FBB392}" type="datetimeFigureOut">
              <a:rPr lang="en-GB" smtClean="0">
                <a:solidFill>
                  <a:prstClr val="black">
                    <a:tint val="75000"/>
                  </a:prstClr>
                </a:solidFill>
              </a:rPr>
              <a:pPr/>
              <a:t>27/11/2018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034957A-06EF-4087-BB72-6F6147F686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5436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544E30-F817-471A-96B6-B3C854FBB392}" type="datetimeFigureOut">
              <a:rPr lang="en-GB" smtClean="0">
                <a:solidFill>
                  <a:prstClr val="black">
                    <a:tint val="75000"/>
                  </a:prstClr>
                </a:solidFill>
              </a:rPr>
              <a:pPr/>
              <a:t>27/11/2018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034957A-06EF-4087-BB72-6F6147F686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062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44E30-F817-471A-96B6-B3C854FBB392}" type="datetimeFigureOut">
              <a:rPr lang="en-GB" smtClean="0">
                <a:solidFill>
                  <a:prstClr val="black">
                    <a:tint val="75000"/>
                  </a:prstClr>
                </a:solidFill>
              </a:rPr>
              <a:pPr/>
              <a:t>27/11/2018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034957A-06EF-4087-BB72-6F6147F686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66440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75444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84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7544E30-F817-471A-96B6-B3C854FBB392}" type="datetimeFigureOut">
              <a:rPr lang="en-GB" smtClean="0">
                <a:solidFill>
                  <a:prstClr val="black">
                    <a:tint val="75000"/>
                  </a:prstClr>
                </a:solidFill>
              </a:rPr>
              <a:pPr defTabSz="914400"/>
              <a:t>27/11/2018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034957A-06EF-4087-BB72-6F6147F686BE}"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4366894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m.stoddard@mbaworld.com" TargetMode="External"/><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mbaworld.com/adn" TargetMode="External"/><Relationship Id="rId4" Type="http://schemas.openxmlformats.org/officeDocument/2006/relationships/hyperlink" Target="http://www.mbaworld.com/accredit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848"/>
        </a:solidFill>
        <a:effectLst/>
      </p:bgPr>
    </p:bg>
    <p:spTree>
      <p:nvGrpSpPr>
        <p:cNvPr id="1" name=""/>
        <p:cNvGrpSpPr/>
        <p:nvPr/>
      </p:nvGrpSpPr>
      <p:grpSpPr>
        <a:xfrm>
          <a:off x="0" y="0"/>
          <a:ext cx="0" cy="0"/>
          <a:chOff x="0" y="0"/>
          <a:chExt cx="0" cy="0"/>
        </a:xfrm>
      </p:grpSpPr>
      <p:sp>
        <p:nvSpPr>
          <p:cNvPr id="7" name="TextBox 6"/>
          <p:cNvSpPr txBox="1"/>
          <p:nvPr/>
        </p:nvSpPr>
        <p:spPr>
          <a:xfrm>
            <a:off x="1261641" y="4312630"/>
            <a:ext cx="6817487" cy="1846659"/>
          </a:xfrm>
          <a:prstGeom prst="rect">
            <a:avLst/>
          </a:prstGeom>
          <a:noFill/>
        </p:spPr>
        <p:txBody>
          <a:bodyPr wrap="square" lIns="0" tIns="0" rIns="0" bIns="0" rtlCol="0">
            <a:spAutoFit/>
          </a:bodyPr>
          <a:lstStyle/>
          <a:p>
            <a:pPr algn="ctr"/>
            <a:r>
              <a:rPr lang="en-US" sz="2400" dirty="0" smtClean="0">
                <a:solidFill>
                  <a:schemeClr val="bg1"/>
                </a:solidFill>
                <a:latin typeface="Avenir 55 Roman"/>
                <a:cs typeface="Avenir 55 Roman"/>
              </a:rPr>
              <a:t>SEAA International Accreditation Conference</a:t>
            </a:r>
            <a:br>
              <a:rPr lang="en-US" sz="2400" dirty="0" smtClean="0">
                <a:solidFill>
                  <a:schemeClr val="bg1"/>
                </a:solidFill>
                <a:latin typeface="Avenir 55 Roman"/>
                <a:cs typeface="Avenir 55 Roman"/>
              </a:rPr>
            </a:br>
            <a:r>
              <a:rPr lang="en-US" sz="2400" dirty="0" smtClean="0">
                <a:solidFill>
                  <a:schemeClr val="bg1"/>
                </a:solidFill>
                <a:latin typeface="Avenir 55 Roman"/>
                <a:cs typeface="Avenir 55 Roman"/>
              </a:rPr>
              <a:t>Mark Stoddard</a:t>
            </a:r>
          </a:p>
          <a:p>
            <a:pPr algn="ctr"/>
            <a:r>
              <a:rPr lang="en-US" sz="2400" dirty="0" smtClean="0">
                <a:solidFill>
                  <a:schemeClr val="bg1"/>
                </a:solidFill>
                <a:latin typeface="Avenir 55 Roman"/>
                <a:cs typeface="Avenir 55 Roman"/>
              </a:rPr>
              <a:t>Director of Accreditation &amp; Business School Services</a:t>
            </a:r>
            <a:br>
              <a:rPr lang="en-US" sz="2400" dirty="0" smtClean="0">
                <a:solidFill>
                  <a:schemeClr val="bg1"/>
                </a:solidFill>
                <a:latin typeface="Avenir 55 Roman"/>
                <a:cs typeface="Avenir 55 Roman"/>
              </a:rPr>
            </a:br>
            <a:r>
              <a:rPr lang="en-US" sz="2400" dirty="0" smtClean="0">
                <a:solidFill>
                  <a:schemeClr val="bg1"/>
                </a:solidFill>
                <a:latin typeface="Avenir 55 Roman"/>
                <a:cs typeface="Avenir 55 Roman"/>
              </a:rPr>
              <a:t>November 2018</a:t>
            </a:r>
            <a:endParaRPr lang="en-US" sz="2400" dirty="0">
              <a:solidFill>
                <a:schemeClr val="bg1"/>
              </a:solidFill>
              <a:latin typeface="Avenir 55 Roman"/>
              <a:cs typeface="Avenir 55 Roman"/>
            </a:endParaRPr>
          </a:p>
        </p:txBody>
      </p:sp>
      <p:pic>
        <p:nvPicPr>
          <p:cNvPr id="10" name="Picture 9"/>
          <p:cNvPicPr>
            <a:picLocks noChangeAspect="1"/>
          </p:cNvPicPr>
          <p:nvPr/>
        </p:nvPicPr>
        <p:blipFill>
          <a:blip r:embed="rId2"/>
          <a:stretch>
            <a:fillRect/>
          </a:stretch>
        </p:blipFill>
        <p:spPr>
          <a:xfrm>
            <a:off x="1943100" y="3276600"/>
            <a:ext cx="5245100" cy="292100"/>
          </a:xfrm>
          <a:prstGeom prst="rect">
            <a:avLst/>
          </a:prstGeom>
        </p:spPr>
      </p:pic>
      <p:pic>
        <p:nvPicPr>
          <p:cNvPr id="11" name="Picture 10"/>
          <p:cNvPicPr>
            <a:picLocks noChangeAspect="1"/>
          </p:cNvPicPr>
          <p:nvPr/>
        </p:nvPicPr>
        <p:blipFill>
          <a:blip r:embed="rId3"/>
          <a:stretch>
            <a:fillRect/>
          </a:stretch>
        </p:blipFill>
        <p:spPr>
          <a:xfrm>
            <a:off x="1943100" y="1787868"/>
            <a:ext cx="5245100" cy="1282700"/>
          </a:xfrm>
          <a:prstGeom prst="rect">
            <a:avLst/>
          </a:prstGeom>
        </p:spPr>
      </p:pic>
    </p:spTree>
    <p:extLst>
      <p:ext uri="{BB962C8B-B14F-4D97-AF65-F5344CB8AC3E}">
        <p14:creationId xmlns:p14="http://schemas.microsoft.com/office/powerpoint/2010/main" val="756678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426869" y="360000"/>
            <a:ext cx="1348831"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AMBA Accreditation</a:t>
            </a:r>
            <a:endParaRPr lang="en-US" sz="1200" dirty="0">
              <a:solidFill>
                <a:srgbClr val="00888A"/>
              </a:solidFill>
              <a:latin typeface="Avenir 55 Roman"/>
              <a:cs typeface="Avenir 55 Roman"/>
            </a:endParaRPr>
          </a:p>
        </p:txBody>
      </p:sp>
      <p:sp>
        <p:nvSpPr>
          <p:cNvPr id="3" name="TextBox 2"/>
          <p:cNvSpPr txBox="1"/>
          <p:nvPr/>
        </p:nvSpPr>
        <p:spPr>
          <a:xfrm>
            <a:off x="340976"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Key Quantitative Criteria</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
        <p:nvSpPr>
          <p:cNvPr id="9" name="TextBox 8"/>
          <p:cNvSpPr txBox="1"/>
          <p:nvPr/>
        </p:nvSpPr>
        <p:spPr>
          <a:xfrm>
            <a:off x="360000" y="1641889"/>
            <a:ext cx="8415700" cy="3877985"/>
          </a:xfrm>
          <a:prstGeom prst="rect">
            <a:avLst/>
          </a:prstGeom>
          <a:noFill/>
        </p:spPr>
        <p:txBody>
          <a:bodyPr wrap="square" lIns="0" tIns="0" bIns="0" rtlCol="0">
            <a:spAutoFit/>
          </a:bodyPr>
          <a:lstStyle/>
          <a:p>
            <a:r>
              <a:rPr lang="en-GB" b="1" dirty="0">
                <a:latin typeface="Arial"/>
                <a:cs typeface="Arial"/>
              </a:rPr>
              <a:t>History</a:t>
            </a:r>
          </a:p>
          <a:p>
            <a:pPr marL="285750" indent="-285750">
              <a:buFont typeface="Arial" panose="020B0604020202020204" pitchFamily="34" charset="0"/>
              <a:buChar char="•"/>
            </a:pPr>
            <a:r>
              <a:rPr lang="en-GB" dirty="0">
                <a:latin typeface="Arial"/>
                <a:cs typeface="Arial"/>
              </a:rPr>
              <a:t>At least one MBA programme should have a minimum track record of three years of graduating students before the school’s portfolio can be assessed</a:t>
            </a:r>
          </a:p>
          <a:p>
            <a:r>
              <a:rPr lang="en-GB" b="1" dirty="0">
                <a:latin typeface="Arial"/>
                <a:cs typeface="Arial"/>
              </a:rPr>
              <a:t>Cohort Size</a:t>
            </a:r>
          </a:p>
          <a:p>
            <a:pPr marL="285750" indent="-285750">
              <a:buFont typeface="Arial" panose="020B0604020202020204" pitchFamily="34" charset="0"/>
              <a:buChar char="•"/>
            </a:pPr>
            <a:r>
              <a:rPr lang="en-GB" dirty="0">
                <a:latin typeface="Arial"/>
                <a:cs typeface="Arial"/>
              </a:rPr>
              <a:t>Each programme should enrol at least 20 students</a:t>
            </a:r>
          </a:p>
          <a:p>
            <a:r>
              <a:rPr lang="en-GB" b="1" dirty="0">
                <a:latin typeface="Arial"/>
                <a:cs typeface="Arial"/>
              </a:rPr>
              <a:t>Faculty with PhDs</a:t>
            </a:r>
          </a:p>
          <a:p>
            <a:pPr marL="285750" indent="-285750">
              <a:buFont typeface="Arial" panose="020B0604020202020204" pitchFamily="34" charset="0"/>
              <a:buChar char="•"/>
            </a:pPr>
            <a:r>
              <a:rPr lang="en-GB" dirty="0">
                <a:latin typeface="Arial"/>
                <a:cs typeface="Arial"/>
              </a:rPr>
              <a:t>At least 50% of the faculty (including regularly visiting faculty counted as part of the total) are </a:t>
            </a:r>
            <a:r>
              <a:rPr lang="en-GB" dirty="0" smtClean="0">
                <a:latin typeface="Arial"/>
                <a:cs typeface="Arial"/>
              </a:rPr>
              <a:t>expected to </a:t>
            </a:r>
            <a:r>
              <a:rPr lang="en-GB" dirty="0">
                <a:latin typeface="Arial"/>
                <a:cs typeface="Arial"/>
              </a:rPr>
              <a:t>have a PhD degree</a:t>
            </a:r>
          </a:p>
          <a:p>
            <a:r>
              <a:rPr lang="en-GB" b="1" dirty="0">
                <a:latin typeface="Arial"/>
                <a:cs typeface="Arial"/>
              </a:rPr>
              <a:t>Student Work Experience</a:t>
            </a:r>
          </a:p>
          <a:p>
            <a:pPr marL="285750" indent="-285750">
              <a:buFont typeface="Arial" panose="020B0604020202020204" pitchFamily="34" charset="0"/>
              <a:buChar char="•"/>
            </a:pPr>
            <a:r>
              <a:rPr lang="en-GB" dirty="0">
                <a:latin typeface="Arial"/>
                <a:cs typeface="Arial"/>
              </a:rPr>
              <a:t>All admitted MBA students should have at least three years of full-time post-graduation work experience; five year average</a:t>
            </a:r>
          </a:p>
          <a:p>
            <a:r>
              <a:rPr lang="en-GB" b="1" dirty="0">
                <a:latin typeface="Arial"/>
                <a:cs typeface="Arial"/>
              </a:rPr>
              <a:t>Curriculum</a:t>
            </a:r>
          </a:p>
          <a:p>
            <a:pPr marL="285750" indent="-285750">
              <a:buFont typeface="Arial" panose="020B0604020202020204" pitchFamily="34" charset="0"/>
              <a:buChar char="•"/>
            </a:pPr>
            <a:r>
              <a:rPr lang="en-GB" dirty="0">
                <a:latin typeface="Arial"/>
                <a:cs typeface="Arial"/>
              </a:rPr>
              <a:t>An MBA should comprise 500 contact hours and 1,800 student learning hours</a:t>
            </a:r>
          </a:p>
          <a:p>
            <a:pPr marL="285750" indent="-285750">
              <a:buFont typeface="Arial" panose="020B0604020202020204" pitchFamily="34" charset="0"/>
              <a:buChar char="•"/>
            </a:pPr>
            <a:r>
              <a:rPr lang="en-GB" dirty="0">
                <a:latin typeface="Arial"/>
                <a:cs typeface="Arial"/>
              </a:rPr>
              <a:t>An MBM should comprise 300 contact hours and 1,800 student learning </a:t>
            </a:r>
            <a:r>
              <a:rPr lang="en-GB" dirty="0" smtClean="0">
                <a:latin typeface="Arial"/>
                <a:cs typeface="Arial"/>
              </a:rPr>
              <a:t>hours</a:t>
            </a:r>
            <a:endParaRPr lang="en-GB" dirty="0">
              <a:latin typeface="Arial"/>
              <a:cs typeface="Arial"/>
            </a:endParaRPr>
          </a:p>
        </p:txBody>
      </p:sp>
    </p:spTree>
    <p:extLst>
      <p:ext uri="{BB962C8B-B14F-4D97-AF65-F5344CB8AC3E}">
        <p14:creationId xmlns:p14="http://schemas.microsoft.com/office/powerpoint/2010/main" val="577416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84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dirty="0" smtClean="0">
                <a:solidFill>
                  <a:schemeClr val="bg1"/>
                </a:solidFill>
              </a:rPr>
              <a:t>AMBA Accreditation Process / Cost</a:t>
            </a:r>
            <a:endParaRPr lang="en-GB"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993387"/>
            <a:ext cx="8635042" cy="3739867"/>
          </a:xfrm>
          <a:prstGeom prst="rect">
            <a:avLst/>
          </a:prstGeom>
        </p:spPr>
      </p:pic>
    </p:spTree>
    <p:extLst>
      <p:ext uri="{BB962C8B-B14F-4D97-AF65-F5344CB8AC3E}">
        <p14:creationId xmlns:p14="http://schemas.microsoft.com/office/powerpoint/2010/main" val="2789432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291319" y="360000"/>
            <a:ext cx="1484381"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Accreditation Process</a:t>
            </a:r>
            <a:endParaRPr lang="en-US" sz="1200" dirty="0">
              <a:solidFill>
                <a:srgbClr val="00888A"/>
              </a:solidFill>
              <a:latin typeface="Avenir 55 Roman"/>
              <a:cs typeface="Avenir 55 Roman"/>
            </a:endParaRPr>
          </a:p>
        </p:txBody>
      </p:sp>
      <p:sp>
        <p:nvSpPr>
          <p:cNvPr id="3" name="TextBox 2"/>
          <p:cNvSpPr txBox="1"/>
          <p:nvPr/>
        </p:nvSpPr>
        <p:spPr>
          <a:xfrm>
            <a:off x="340976"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Accreditation Outcomes</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
        <p:nvSpPr>
          <p:cNvPr id="9" name="TextBox 8"/>
          <p:cNvSpPr txBox="1"/>
          <p:nvPr/>
        </p:nvSpPr>
        <p:spPr>
          <a:xfrm>
            <a:off x="360000" y="1641889"/>
            <a:ext cx="8415700" cy="3908762"/>
          </a:xfrm>
          <a:prstGeom prst="rect">
            <a:avLst/>
          </a:prstGeom>
          <a:noFill/>
        </p:spPr>
        <p:txBody>
          <a:bodyPr wrap="square" lIns="0" tIns="0" bIns="0" rtlCol="0">
            <a:spAutoFit/>
          </a:bodyPr>
          <a:lstStyle/>
          <a:p>
            <a:r>
              <a:rPr lang="en-GB" sz="2400" b="1" dirty="0">
                <a:latin typeface="Arial"/>
                <a:cs typeface="Arial"/>
              </a:rPr>
              <a:t>New </a:t>
            </a:r>
            <a:r>
              <a:rPr lang="en-GB" sz="2400" b="1" dirty="0" smtClean="0">
                <a:latin typeface="Arial"/>
                <a:cs typeface="Arial"/>
              </a:rPr>
              <a:t>schools</a:t>
            </a:r>
            <a:endParaRPr lang="en-GB" sz="2400" b="1" dirty="0">
              <a:latin typeface="Arial"/>
              <a:cs typeface="Arial"/>
            </a:endParaRPr>
          </a:p>
          <a:p>
            <a:pPr marL="285750" indent="-285750">
              <a:buFont typeface="Arial" panose="020B0604020202020204" pitchFamily="34" charset="0"/>
              <a:buChar char="•"/>
            </a:pPr>
            <a:r>
              <a:rPr lang="en-GB" sz="2400" dirty="0" smtClean="0">
                <a:latin typeface="Arial"/>
                <a:cs typeface="Arial"/>
              </a:rPr>
              <a:t>5 years</a:t>
            </a:r>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3 years</a:t>
            </a:r>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Deferral</a:t>
            </a:r>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Failure</a:t>
            </a:r>
          </a:p>
          <a:p>
            <a:endParaRPr lang="en-GB" sz="2400" dirty="0">
              <a:latin typeface="Arial"/>
              <a:cs typeface="Arial"/>
            </a:endParaRPr>
          </a:p>
          <a:p>
            <a:r>
              <a:rPr lang="en-GB" sz="2400" b="1" dirty="0" smtClean="0">
                <a:latin typeface="Arial"/>
                <a:cs typeface="Arial"/>
              </a:rPr>
              <a:t>Re-accreditations</a:t>
            </a:r>
            <a:endParaRPr lang="en-GB" sz="2400" b="1" dirty="0">
              <a:latin typeface="Arial"/>
              <a:cs typeface="Arial"/>
            </a:endParaRPr>
          </a:p>
          <a:p>
            <a:pPr marL="285750" indent="-285750">
              <a:buFont typeface="Arial" panose="020B0604020202020204" pitchFamily="34" charset="0"/>
              <a:buChar char="•"/>
            </a:pPr>
            <a:r>
              <a:rPr lang="en-GB" sz="2400" dirty="0" smtClean="0">
                <a:latin typeface="Arial"/>
                <a:cs typeface="Arial"/>
              </a:rPr>
              <a:t>2 </a:t>
            </a:r>
            <a:r>
              <a:rPr lang="en-GB" sz="2400" dirty="0">
                <a:latin typeface="Arial"/>
                <a:cs typeface="Arial"/>
              </a:rPr>
              <a:t>– 5 </a:t>
            </a:r>
            <a:r>
              <a:rPr lang="en-GB" sz="2400" dirty="0" smtClean="0">
                <a:latin typeface="Arial"/>
                <a:cs typeface="Arial"/>
              </a:rPr>
              <a:t>years</a:t>
            </a:r>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1 year</a:t>
            </a:r>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Failure </a:t>
            </a:r>
          </a:p>
          <a:p>
            <a:pPr marL="285750" indent="-285750">
              <a:buFont typeface="Arial" panose="020B0604020202020204" pitchFamily="34" charset="0"/>
              <a:buChar char="•"/>
            </a:pPr>
            <a:endParaRPr lang="en-US" sz="1400" dirty="0">
              <a:latin typeface="Arial"/>
              <a:cs typeface="Arial"/>
            </a:endParaRPr>
          </a:p>
        </p:txBody>
      </p:sp>
    </p:spTree>
    <p:extLst>
      <p:ext uri="{BB962C8B-B14F-4D97-AF65-F5344CB8AC3E}">
        <p14:creationId xmlns:p14="http://schemas.microsoft.com/office/powerpoint/2010/main" val="3759010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291319" y="360000"/>
            <a:ext cx="1484381"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Accreditation Process</a:t>
            </a:r>
            <a:endParaRPr lang="en-US" sz="1200" dirty="0">
              <a:solidFill>
                <a:srgbClr val="00888A"/>
              </a:solidFill>
              <a:latin typeface="Avenir 55 Roman"/>
              <a:cs typeface="Avenir 55 Roman"/>
            </a:endParaRPr>
          </a:p>
        </p:txBody>
      </p:sp>
      <p:sp>
        <p:nvSpPr>
          <p:cNvPr id="3" name="TextBox 2"/>
          <p:cNvSpPr txBox="1"/>
          <p:nvPr/>
        </p:nvSpPr>
        <p:spPr>
          <a:xfrm>
            <a:off x="340976"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Faculty of Assessors</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
        <p:nvSpPr>
          <p:cNvPr id="9" name="TextBox 8"/>
          <p:cNvSpPr txBox="1"/>
          <p:nvPr/>
        </p:nvSpPr>
        <p:spPr>
          <a:xfrm>
            <a:off x="360000" y="1641889"/>
            <a:ext cx="8415700" cy="3539430"/>
          </a:xfrm>
          <a:prstGeom prst="rect">
            <a:avLst/>
          </a:prstGeom>
          <a:noFill/>
        </p:spPr>
        <p:txBody>
          <a:bodyPr wrap="square" lIns="0" tIns="0" bIns="0" rtlCol="0">
            <a:spAutoFit/>
          </a:bodyPr>
          <a:lstStyle/>
          <a:p>
            <a:pPr marL="285750" indent="-285750">
              <a:buFont typeface="Arial" panose="020B0604020202020204" pitchFamily="34" charset="0"/>
              <a:buChar char="•"/>
            </a:pPr>
            <a:r>
              <a:rPr lang="en-GB" sz="2400" dirty="0" smtClean="0">
                <a:latin typeface="Arial"/>
                <a:cs typeface="Arial"/>
              </a:rPr>
              <a:t>Peer </a:t>
            </a:r>
            <a:r>
              <a:rPr lang="en-GB" sz="2400" dirty="0">
                <a:latin typeface="Arial"/>
                <a:cs typeface="Arial"/>
              </a:rPr>
              <a:t>review </a:t>
            </a:r>
            <a:r>
              <a:rPr lang="en-GB" sz="2400" dirty="0" smtClean="0">
                <a:latin typeface="Arial"/>
                <a:cs typeface="Arial"/>
              </a:rPr>
              <a:t>process</a:t>
            </a:r>
          </a:p>
          <a:p>
            <a:pPr marL="285750" indent="-285750">
              <a:buFont typeface="Arial" panose="020B0604020202020204" pitchFamily="34" charset="0"/>
              <a:buChar char="•"/>
            </a:pPr>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3 </a:t>
            </a:r>
            <a:r>
              <a:rPr lang="en-GB" sz="2400" dirty="0">
                <a:latin typeface="Arial"/>
                <a:cs typeface="Arial"/>
              </a:rPr>
              <a:t>peers + 1 AMBA </a:t>
            </a:r>
            <a:r>
              <a:rPr lang="en-GB" sz="2400" dirty="0" smtClean="0">
                <a:latin typeface="Arial"/>
                <a:cs typeface="Arial"/>
              </a:rPr>
              <a:t>representative</a:t>
            </a:r>
          </a:p>
          <a:p>
            <a:pPr marL="285750" indent="-285750">
              <a:buFont typeface="Arial" panose="020B0604020202020204" pitchFamily="34" charset="0"/>
              <a:buChar char="•"/>
            </a:pPr>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Balanced teams</a:t>
            </a:r>
          </a:p>
          <a:p>
            <a:pPr marL="285750" indent="-285750">
              <a:buFont typeface="Arial" panose="020B0604020202020204" pitchFamily="34" charset="0"/>
              <a:buChar char="•"/>
            </a:pPr>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Senior </a:t>
            </a:r>
            <a:r>
              <a:rPr lang="en-GB" sz="2400" dirty="0">
                <a:latin typeface="Arial"/>
                <a:cs typeface="Arial"/>
              </a:rPr>
              <a:t>staff at accredited </a:t>
            </a:r>
            <a:r>
              <a:rPr lang="en-GB" sz="2400" dirty="0" smtClean="0">
                <a:latin typeface="Arial"/>
                <a:cs typeface="Arial"/>
              </a:rPr>
              <a:t>schools</a:t>
            </a:r>
          </a:p>
          <a:p>
            <a:pPr marL="285750" indent="-285750">
              <a:buFont typeface="Arial" panose="020B0604020202020204" pitchFamily="34" charset="0"/>
              <a:buChar char="•"/>
            </a:pPr>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Training </a:t>
            </a:r>
            <a:r>
              <a:rPr lang="en-GB" sz="2400" dirty="0">
                <a:latin typeface="Arial"/>
                <a:cs typeface="Arial"/>
              </a:rPr>
              <a:t>&amp;</a:t>
            </a:r>
            <a:r>
              <a:rPr lang="en-GB" sz="2400" dirty="0" smtClean="0">
                <a:latin typeface="Arial"/>
                <a:cs typeface="Arial"/>
              </a:rPr>
              <a:t> </a:t>
            </a:r>
            <a:r>
              <a:rPr lang="en-GB" sz="2400" dirty="0">
                <a:latin typeface="Arial"/>
                <a:cs typeface="Arial"/>
              </a:rPr>
              <a:t>development </a:t>
            </a:r>
            <a:endParaRPr lang="en-GB" sz="2400" dirty="0" smtClean="0">
              <a:latin typeface="Arial"/>
              <a:cs typeface="Arial"/>
            </a:endParaRPr>
          </a:p>
          <a:p>
            <a:pPr marL="285750" indent="-285750">
              <a:buFont typeface="Arial" panose="020B0604020202020204" pitchFamily="34" charset="0"/>
              <a:buChar char="•"/>
            </a:pPr>
            <a:endParaRPr lang="en-GB" sz="1400" dirty="0">
              <a:latin typeface="Arial"/>
              <a:cs typeface="Arial"/>
            </a:endParaRPr>
          </a:p>
        </p:txBody>
      </p:sp>
    </p:spTree>
    <p:extLst>
      <p:ext uri="{BB962C8B-B14F-4D97-AF65-F5344CB8AC3E}">
        <p14:creationId xmlns:p14="http://schemas.microsoft.com/office/powerpoint/2010/main" val="2615617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291319" y="360000"/>
            <a:ext cx="1484381"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Accreditation Process</a:t>
            </a:r>
            <a:endParaRPr lang="en-US" sz="1200" dirty="0">
              <a:solidFill>
                <a:srgbClr val="00888A"/>
              </a:solidFill>
              <a:latin typeface="Avenir 55 Roman"/>
              <a:cs typeface="Avenir 55 Roman"/>
            </a:endParaRPr>
          </a:p>
        </p:txBody>
      </p:sp>
      <p:sp>
        <p:nvSpPr>
          <p:cNvPr id="3" name="TextBox 2"/>
          <p:cNvSpPr txBox="1"/>
          <p:nvPr/>
        </p:nvSpPr>
        <p:spPr>
          <a:xfrm>
            <a:off x="340976"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2015 Criteria Review</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
        <p:nvSpPr>
          <p:cNvPr id="11" name="TextBox 10"/>
          <p:cNvSpPr txBox="1"/>
          <p:nvPr/>
        </p:nvSpPr>
        <p:spPr>
          <a:xfrm>
            <a:off x="360000" y="1641889"/>
            <a:ext cx="8415700" cy="4278094"/>
          </a:xfrm>
          <a:prstGeom prst="rect">
            <a:avLst/>
          </a:prstGeom>
          <a:noFill/>
        </p:spPr>
        <p:txBody>
          <a:bodyPr wrap="square" lIns="0" tIns="0" bIns="0" rtlCol="0">
            <a:spAutoFit/>
          </a:bodyPr>
          <a:lstStyle/>
          <a:p>
            <a:pPr marL="285750" indent="-285750">
              <a:buFont typeface="Arial" panose="020B0604020202020204" pitchFamily="34" charset="0"/>
              <a:buChar char="•"/>
            </a:pPr>
            <a:r>
              <a:rPr lang="en-US" sz="2400" dirty="0" smtClean="0">
                <a:latin typeface="Arial"/>
                <a:cs typeface="Arial"/>
              </a:rPr>
              <a:t>Published March 2016</a:t>
            </a:r>
          </a:p>
          <a:p>
            <a:pPr marL="285750" indent="-285750">
              <a:buFont typeface="Arial" panose="020B0604020202020204" pitchFamily="34" charset="0"/>
              <a:buChar char="•"/>
            </a:pPr>
            <a:endParaRPr lang="en-US" sz="2400" dirty="0" smtClean="0">
              <a:latin typeface="Arial"/>
              <a:cs typeface="Arial"/>
            </a:endParaRPr>
          </a:p>
          <a:p>
            <a:pPr marL="285750" indent="-285750">
              <a:buFont typeface="Arial" panose="020B0604020202020204" pitchFamily="34" charset="0"/>
              <a:buChar char="•"/>
            </a:pPr>
            <a:r>
              <a:rPr lang="en-US" sz="2400" dirty="0" smtClean="0">
                <a:latin typeface="Arial"/>
                <a:cs typeface="Arial"/>
              </a:rPr>
              <a:t>Definition &amp; Competencies</a:t>
            </a:r>
          </a:p>
          <a:p>
            <a:pPr marL="285750" indent="-285750">
              <a:buFont typeface="Arial" panose="020B0604020202020204" pitchFamily="34" charset="0"/>
              <a:buChar char="•"/>
            </a:pPr>
            <a:endParaRPr lang="en-US" sz="2400" dirty="0" smtClean="0">
              <a:latin typeface="Arial"/>
              <a:cs typeface="Arial"/>
            </a:endParaRPr>
          </a:p>
          <a:p>
            <a:pPr marL="285750" indent="-285750">
              <a:buFont typeface="Arial" panose="020B0604020202020204" pitchFamily="34" charset="0"/>
              <a:buChar char="•"/>
            </a:pPr>
            <a:r>
              <a:rPr lang="en-US" sz="2400" dirty="0" smtClean="0">
                <a:latin typeface="Arial"/>
                <a:cs typeface="Arial"/>
              </a:rPr>
              <a:t>Impact &amp; Output</a:t>
            </a:r>
          </a:p>
          <a:p>
            <a:pPr marL="285750" indent="-285750">
              <a:buFont typeface="Arial" panose="020B0604020202020204" pitchFamily="34" charset="0"/>
              <a:buChar char="•"/>
            </a:pPr>
            <a:endParaRPr lang="en-US" sz="2400" dirty="0">
              <a:latin typeface="Arial"/>
              <a:cs typeface="Arial"/>
            </a:endParaRPr>
          </a:p>
          <a:p>
            <a:pPr marL="285750" indent="-285750">
              <a:buFont typeface="Arial" panose="020B0604020202020204" pitchFamily="34" charset="0"/>
              <a:buChar char="•"/>
            </a:pPr>
            <a:r>
              <a:rPr lang="en-US" sz="2400" dirty="0" smtClean="0">
                <a:latin typeface="Arial"/>
                <a:cs typeface="Arial"/>
              </a:rPr>
              <a:t>Innovation</a:t>
            </a:r>
          </a:p>
          <a:p>
            <a:pPr marL="285750" indent="-285750">
              <a:buFont typeface="Arial" panose="020B0604020202020204" pitchFamily="34" charset="0"/>
              <a:buChar char="•"/>
            </a:pPr>
            <a:endParaRPr lang="en-US" sz="2400" dirty="0">
              <a:latin typeface="Arial"/>
              <a:cs typeface="Arial"/>
            </a:endParaRPr>
          </a:p>
          <a:p>
            <a:pPr marL="285750" indent="-285750">
              <a:buFont typeface="Arial" panose="020B0604020202020204" pitchFamily="34" charset="0"/>
              <a:buChar char="•"/>
            </a:pPr>
            <a:r>
              <a:rPr lang="en-US" sz="2400" dirty="0" smtClean="0">
                <a:latin typeface="Arial"/>
                <a:cs typeface="Arial"/>
              </a:rPr>
              <a:t>Flexibility</a:t>
            </a:r>
          </a:p>
          <a:p>
            <a:pPr marL="285750" indent="-285750">
              <a:buFont typeface="Arial" panose="020B0604020202020204" pitchFamily="34" charset="0"/>
              <a:buChar char="•"/>
            </a:pPr>
            <a:endParaRPr lang="en-US" sz="2400" dirty="0">
              <a:latin typeface="Arial"/>
              <a:cs typeface="Arial"/>
            </a:endParaRPr>
          </a:p>
          <a:p>
            <a:pPr marL="285750" indent="-285750">
              <a:buFont typeface="Arial" panose="020B0604020202020204" pitchFamily="34" charset="0"/>
              <a:buChar char="•"/>
            </a:pPr>
            <a:r>
              <a:rPr lang="en-US" sz="2400" dirty="0" smtClean="0">
                <a:latin typeface="Arial"/>
                <a:cs typeface="Arial"/>
              </a:rPr>
              <a:t>Values &amp; Society</a:t>
            </a:r>
          </a:p>
          <a:p>
            <a:pPr marL="285750" indent="-285750">
              <a:buFont typeface="Arial" panose="020B0604020202020204" pitchFamily="34" charset="0"/>
              <a:buChar char="•"/>
            </a:pPr>
            <a:endParaRPr lang="en-US" sz="1400" dirty="0">
              <a:latin typeface="Arial"/>
              <a:cs typeface="Arial"/>
            </a:endParaRPr>
          </a:p>
        </p:txBody>
      </p:sp>
    </p:spTree>
    <p:extLst>
      <p:ext uri="{BB962C8B-B14F-4D97-AF65-F5344CB8AC3E}">
        <p14:creationId xmlns:p14="http://schemas.microsoft.com/office/powerpoint/2010/main" val="1336843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386423"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New Accreditation Criteria Launch</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752984" y="360000"/>
            <a:ext cx="1022716"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22 March 2016</a:t>
            </a:r>
            <a:endParaRPr lang="en-US" sz="1200" dirty="0">
              <a:solidFill>
                <a:srgbClr val="00888A"/>
              </a:solidFill>
              <a:latin typeface="Avenir 55 Roman"/>
              <a:cs typeface="Avenir 55 Roman"/>
            </a:endParaRPr>
          </a:p>
        </p:txBody>
      </p:sp>
      <p:sp>
        <p:nvSpPr>
          <p:cNvPr id="12" name="TextBox 11"/>
          <p:cNvSpPr txBox="1"/>
          <p:nvPr/>
        </p:nvSpPr>
        <p:spPr>
          <a:xfrm>
            <a:off x="360000" y="1641889"/>
            <a:ext cx="8415700" cy="4370427"/>
          </a:xfrm>
          <a:prstGeom prst="rect">
            <a:avLst/>
          </a:prstGeom>
          <a:noFill/>
        </p:spPr>
        <p:txBody>
          <a:bodyPr wrap="square" lIns="0" tIns="0" bIns="0" rtlCol="0">
            <a:spAutoFit/>
          </a:bodyPr>
          <a:lstStyle/>
          <a:p>
            <a:r>
              <a:rPr lang="en-GB" dirty="0">
                <a:latin typeface="Arial"/>
                <a:cs typeface="Arial"/>
              </a:rPr>
              <a:t>MBA graduates will have built on their prior professional experience and academic background to acquire a broad base of management knowledge and skills that enables them to:</a:t>
            </a:r>
          </a:p>
          <a:p>
            <a:r>
              <a:rPr lang="en-GB" dirty="0">
                <a:latin typeface="Arial"/>
                <a:cs typeface="Arial"/>
              </a:rPr>
              <a:t>•	Lead themselves and others in the achievement of organisational goals, contributing effectively to a team environment</a:t>
            </a:r>
          </a:p>
          <a:p>
            <a:r>
              <a:rPr lang="en-GB" dirty="0">
                <a:latin typeface="Arial"/>
                <a:cs typeface="Arial"/>
              </a:rPr>
              <a:t>•	Think critically and make decisions based on complex information</a:t>
            </a:r>
          </a:p>
          <a:p>
            <a:r>
              <a:rPr lang="en-GB" dirty="0">
                <a:latin typeface="Arial"/>
                <a:cs typeface="Arial"/>
              </a:rPr>
              <a:t>•	Maximise resources for the benefit of organisations and society</a:t>
            </a:r>
          </a:p>
          <a:p>
            <a:r>
              <a:rPr lang="en-GB" dirty="0">
                <a:latin typeface="Arial"/>
                <a:cs typeface="Arial"/>
              </a:rPr>
              <a:t>•	Know and understand organisations and their stakeholders</a:t>
            </a:r>
          </a:p>
          <a:p>
            <a:r>
              <a:rPr lang="en-GB" dirty="0">
                <a:latin typeface="Arial"/>
                <a:cs typeface="Arial"/>
              </a:rPr>
              <a:t>•	Integrate functional knowledge and apply strategic management skills at a senior level in changing business environments</a:t>
            </a:r>
          </a:p>
          <a:p>
            <a:r>
              <a:rPr lang="en-GB" dirty="0">
                <a:latin typeface="Arial"/>
                <a:cs typeface="Arial"/>
              </a:rPr>
              <a:t>•	Operate effectively in cross-cultural settings</a:t>
            </a:r>
          </a:p>
          <a:p>
            <a:r>
              <a:rPr lang="en-GB" dirty="0">
                <a:latin typeface="Arial"/>
                <a:cs typeface="Arial"/>
              </a:rPr>
              <a:t>•	Understand the complexities of business ethics in a global environment and act with integrity</a:t>
            </a:r>
          </a:p>
          <a:p>
            <a:r>
              <a:rPr lang="en-GB" dirty="0">
                <a:latin typeface="Arial"/>
                <a:cs typeface="Arial"/>
              </a:rPr>
              <a:t>•	Analyse complex data, understanding the financial implications of managerial decision-making</a:t>
            </a:r>
          </a:p>
          <a:p>
            <a:pPr marL="285750" indent="-285750">
              <a:buFont typeface="Arial" panose="020B0604020202020204" pitchFamily="34" charset="0"/>
              <a:buChar char="•"/>
            </a:pPr>
            <a:endParaRPr lang="en-US" sz="1400" dirty="0">
              <a:latin typeface="Arial"/>
              <a:cs typeface="Arial"/>
            </a:endParaRPr>
          </a:p>
        </p:txBody>
      </p:sp>
      <p:sp>
        <p:nvSpPr>
          <p:cNvPr id="3" name="TextBox 2"/>
          <p:cNvSpPr txBox="1"/>
          <p:nvPr/>
        </p:nvSpPr>
        <p:spPr>
          <a:xfrm>
            <a:off x="355599" y="1000559"/>
            <a:ext cx="6542911" cy="492443"/>
          </a:xfrm>
          <a:prstGeom prst="rect">
            <a:avLst/>
          </a:prstGeom>
          <a:noFill/>
        </p:spPr>
        <p:txBody>
          <a:bodyPr wrap="square" lIns="0" tIns="0" rIns="0" bIns="0" rtlCol="0">
            <a:spAutoFit/>
          </a:bodyPr>
          <a:lstStyle/>
          <a:p>
            <a:r>
              <a:rPr lang="en-US" sz="3200" dirty="0" smtClean="0">
                <a:solidFill>
                  <a:srgbClr val="00888A"/>
                </a:solidFill>
                <a:latin typeface="Arial"/>
                <a:cs typeface="Arial"/>
              </a:rPr>
              <a:t>Competencies / Attributes</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Tree>
    <p:extLst>
      <p:ext uri="{BB962C8B-B14F-4D97-AF65-F5344CB8AC3E}">
        <p14:creationId xmlns:p14="http://schemas.microsoft.com/office/powerpoint/2010/main" val="1348903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386423"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New Accreditation Criteria Launch</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752984" y="360000"/>
            <a:ext cx="1022716"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22 March 2016</a:t>
            </a:r>
            <a:endParaRPr lang="en-US" sz="1200" dirty="0">
              <a:solidFill>
                <a:srgbClr val="00888A"/>
              </a:solidFill>
              <a:latin typeface="Avenir 55 Roman"/>
              <a:cs typeface="Avenir 55 Roman"/>
            </a:endParaRPr>
          </a:p>
        </p:txBody>
      </p:sp>
      <p:sp>
        <p:nvSpPr>
          <p:cNvPr id="12" name="TextBox 11"/>
          <p:cNvSpPr txBox="1"/>
          <p:nvPr/>
        </p:nvSpPr>
        <p:spPr>
          <a:xfrm>
            <a:off x="360000" y="1641889"/>
            <a:ext cx="8415700" cy="5047536"/>
          </a:xfrm>
          <a:prstGeom prst="rect">
            <a:avLst/>
          </a:prstGeom>
          <a:noFill/>
        </p:spPr>
        <p:txBody>
          <a:bodyPr wrap="square" lIns="0" tIns="0" bIns="0" rtlCol="0">
            <a:spAutoFit/>
          </a:bodyPr>
          <a:lstStyle/>
          <a:p>
            <a:r>
              <a:rPr lang="en-GB" sz="1600" b="1" dirty="0" smtClean="0">
                <a:latin typeface="Arial"/>
                <a:cs typeface="Arial"/>
              </a:rPr>
              <a:t>1</a:t>
            </a:r>
            <a:r>
              <a:rPr lang="en-GB" sz="1600" b="1" dirty="0">
                <a:latin typeface="Arial"/>
                <a:cs typeface="Arial"/>
              </a:rPr>
              <a:t>: The MBA Portfolio </a:t>
            </a:r>
            <a:r>
              <a:rPr lang="en-GB" sz="1600" dirty="0">
                <a:latin typeface="Arial"/>
                <a:cs typeface="Arial"/>
              </a:rPr>
              <a:t>- In order to ensure clarity and transparency in the marketplace, all programmes awarded by the institution bearing the designation MBA must be submitted for accreditation. </a:t>
            </a:r>
          </a:p>
          <a:p>
            <a:r>
              <a:rPr lang="en-GB" sz="1600" dirty="0">
                <a:latin typeface="Arial"/>
                <a:cs typeface="Arial"/>
              </a:rPr>
              <a:t>2</a:t>
            </a:r>
            <a:r>
              <a:rPr lang="en-GB" sz="1600" b="1" dirty="0">
                <a:latin typeface="Arial"/>
                <a:cs typeface="Arial"/>
              </a:rPr>
              <a:t>: Institutional Integrity, Sustainability &amp; Distinctiveness </a:t>
            </a:r>
            <a:r>
              <a:rPr lang="en-GB" sz="1600" dirty="0">
                <a:latin typeface="Arial"/>
                <a:cs typeface="Arial"/>
              </a:rPr>
              <a:t>- The Institution offering an MBA must be sustainable, financially viable, and committed to quality and continuous improvement. It should possess a distinctive market identity which provides the basis for a high quality and successful MBA portfolio.</a:t>
            </a:r>
          </a:p>
          <a:p>
            <a:r>
              <a:rPr lang="en-GB" sz="1600" b="1" dirty="0">
                <a:latin typeface="Arial"/>
                <a:cs typeface="Arial"/>
              </a:rPr>
              <a:t>3: Faculty Quality and Sufficiency </a:t>
            </a:r>
            <a:r>
              <a:rPr lang="en-GB" sz="1600" dirty="0">
                <a:latin typeface="Arial"/>
                <a:cs typeface="Arial"/>
              </a:rPr>
              <a:t>- The Institution must be able to provide the MBA portfolio with sufficient and balanced expertise in teaching, research and consultancy that guides the MBA learning experience in a cohesive and integrated way. </a:t>
            </a:r>
          </a:p>
          <a:p>
            <a:r>
              <a:rPr lang="en-GB" sz="1600" b="1" dirty="0">
                <a:latin typeface="Arial"/>
                <a:cs typeface="Arial"/>
              </a:rPr>
              <a:t>4: Programme Design &amp; Leadership </a:t>
            </a:r>
            <a:r>
              <a:rPr lang="en-GB" sz="1600" dirty="0">
                <a:latin typeface="Arial"/>
                <a:cs typeface="Arial"/>
              </a:rPr>
              <a:t>- Each MBA programme must be supported and periodically reviewed in a systematic way, with sufficient academic oversight and operational support. The MBA should be designed to represent best practice in management education, taking into account market trends and practices. </a:t>
            </a:r>
          </a:p>
          <a:p>
            <a:r>
              <a:rPr lang="en-GB" sz="1600" b="1" dirty="0">
                <a:latin typeface="Arial"/>
                <a:cs typeface="Arial"/>
              </a:rPr>
              <a:t>5: The Student Cohort Experience </a:t>
            </a:r>
            <a:r>
              <a:rPr lang="en-GB" sz="1600" dirty="0">
                <a:latin typeface="Arial"/>
                <a:cs typeface="Arial"/>
              </a:rPr>
              <a:t>- The MBA is designed to be a postgraduate, post-experience qualification for high potential leaders; the admissions process must be rigorous in ensuring that an appropriate, sustainable and diverse cohort is recruited and maintained. </a:t>
            </a:r>
          </a:p>
          <a:p>
            <a:endParaRPr lang="en-US" sz="1400" dirty="0" smtClean="0">
              <a:latin typeface="Arial"/>
              <a:cs typeface="Arial"/>
            </a:endParaRPr>
          </a:p>
          <a:p>
            <a:pPr marL="285750" indent="-285750">
              <a:buFont typeface="Arial" panose="020B0604020202020204" pitchFamily="34" charset="0"/>
              <a:buChar char="•"/>
            </a:pPr>
            <a:endParaRPr lang="en-US" sz="1400" dirty="0" smtClean="0">
              <a:latin typeface="Arial"/>
              <a:cs typeface="Arial"/>
            </a:endParaRPr>
          </a:p>
          <a:p>
            <a:endParaRPr lang="en-US" sz="1400" dirty="0" smtClean="0">
              <a:latin typeface="Arial"/>
              <a:cs typeface="Arial"/>
            </a:endParaRPr>
          </a:p>
          <a:p>
            <a:pPr marL="285750" indent="-285750">
              <a:buFont typeface="Arial" panose="020B0604020202020204" pitchFamily="34" charset="0"/>
              <a:buChar char="•"/>
            </a:pPr>
            <a:endParaRPr lang="en-US" sz="1400" dirty="0">
              <a:latin typeface="Arial"/>
              <a:cs typeface="Arial"/>
            </a:endParaRPr>
          </a:p>
        </p:txBody>
      </p:sp>
      <p:sp>
        <p:nvSpPr>
          <p:cNvPr id="3" name="TextBox 2"/>
          <p:cNvSpPr txBox="1"/>
          <p:nvPr/>
        </p:nvSpPr>
        <p:spPr>
          <a:xfrm>
            <a:off x="355600" y="1000559"/>
            <a:ext cx="6010476" cy="492443"/>
          </a:xfrm>
          <a:prstGeom prst="rect">
            <a:avLst/>
          </a:prstGeom>
          <a:noFill/>
        </p:spPr>
        <p:txBody>
          <a:bodyPr wrap="square" lIns="0" tIns="0" rIns="0" bIns="0" rtlCol="0">
            <a:spAutoFit/>
          </a:bodyPr>
          <a:lstStyle/>
          <a:p>
            <a:r>
              <a:rPr lang="en-US" sz="3200" dirty="0" smtClean="0">
                <a:solidFill>
                  <a:srgbClr val="00888A"/>
                </a:solidFill>
                <a:latin typeface="Arial"/>
                <a:cs typeface="Arial"/>
              </a:rPr>
              <a:t>10 Guiding Principles</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Tree>
    <p:extLst>
      <p:ext uri="{BB962C8B-B14F-4D97-AF65-F5344CB8AC3E}">
        <p14:creationId xmlns:p14="http://schemas.microsoft.com/office/powerpoint/2010/main" val="1565584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386423"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New Accreditation Criteria Launch</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752984" y="360000"/>
            <a:ext cx="1022716"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22 March 2016</a:t>
            </a:r>
            <a:endParaRPr lang="en-US" sz="1200" dirty="0">
              <a:solidFill>
                <a:srgbClr val="00888A"/>
              </a:solidFill>
              <a:latin typeface="Avenir 55 Roman"/>
              <a:cs typeface="Avenir 55 Roman"/>
            </a:endParaRPr>
          </a:p>
        </p:txBody>
      </p:sp>
      <p:sp>
        <p:nvSpPr>
          <p:cNvPr id="12" name="TextBox 11"/>
          <p:cNvSpPr txBox="1"/>
          <p:nvPr/>
        </p:nvSpPr>
        <p:spPr>
          <a:xfrm>
            <a:off x="360000" y="1641889"/>
            <a:ext cx="8415700" cy="4555093"/>
          </a:xfrm>
          <a:prstGeom prst="rect">
            <a:avLst/>
          </a:prstGeom>
          <a:noFill/>
        </p:spPr>
        <p:txBody>
          <a:bodyPr wrap="square" lIns="0" tIns="0" bIns="0" rtlCol="0">
            <a:spAutoFit/>
          </a:bodyPr>
          <a:lstStyle/>
          <a:p>
            <a:r>
              <a:rPr lang="en-GB" sz="1600" b="1" dirty="0">
                <a:latin typeface="Arial"/>
                <a:cs typeface="Arial"/>
              </a:rPr>
              <a:t>6: Competences, Graduate Attributes &amp; Learning Outcomes </a:t>
            </a:r>
            <a:r>
              <a:rPr lang="en-GB" sz="1600" dirty="0">
                <a:latin typeface="Arial"/>
                <a:cs typeface="Arial"/>
              </a:rPr>
              <a:t>- The MBA should have clearly articulated learning outcomes which can be measured and mapped through to course learning outcomes and assessment. Outcomes should broadly reflect AMBA MBA attributes and be aligned to the mission of the Institution. </a:t>
            </a:r>
          </a:p>
          <a:p>
            <a:r>
              <a:rPr lang="en-GB" sz="1600" b="1" dirty="0">
                <a:latin typeface="Arial"/>
                <a:cs typeface="Arial"/>
              </a:rPr>
              <a:t>7: Curriculum Breadth &amp; Depth </a:t>
            </a:r>
            <a:r>
              <a:rPr lang="en-GB" sz="1600" dirty="0">
                <a:latin typeface="Arial"/>
                <a:cs typeface="Arial"/>
              </a:rPr>
              <a:t>- The MBA curriculum should be comprehensive and integrative, and clearly delivered at the Masters level. </a:t>
            </a:r>
          </a:p>
          <a:p>
            <a:r>
              <a:rPr lang="en-GB" sz="1600" b="1" dirty="0">
                <a:latin typeface="Arial"/>
                <a:cs typeface="Arial"/>
              </a:rPr>
              <a:t>8: Assessment Rigour &amp; Relevance </a:t>
            </a:r>
            <a:r>
              <a:rPr lang="en-GB" sz="1600" dirty="0">
                <a:latin typeface="Arial"/>
                <a:cs typeface="Arial"/>
              </a:rPr>
              <a:t>- The MBA assessment strategy must be robust, varied and to standards that are consistently applied at the Masters level. </a:t>
            </a:r>
          </a:p>
          <a:p>
            <a:r>
              <a:rPr lang="en-GB" sz="1600" b="1" dirty="0">
                <a:latin typeface="Arial"/>
                <a:cs typeface="Arial"/>
              </a:rPr>
              <a:t>9: Delivery &amp; Interaction </a:t>
            </a:r>
            <a:r>
              <a:rPr lang="en-GB" sz="1600" dirty="0">
                <a:latin typeface="Arial"/>
                <a:cs typeface="Arial"/>
              </a:rPr>
              <a:t>- In order to develop sufficient generalist management knowledge, skills and values, the MBA programme requires substantial interaction between faculty and the cohort group, in addition to providing appropriate space for private study and reflection.</a:t>
            </a:r>
          </a:p>
          <a:p>
            <a:r>
              <a:rPr lang="en-GB" sz="1600" b="1" dirty="0">
                <a:latin typeface="Arial"/>
                <a:cs typeface="Arial"/>
              </a:rPr>
              <a:t>10: Impact &amp; Lifelong Learning </a:t>
            </a:r>
            <a:r>
              <a:rPr lang="en-GB" sz="1600" dirty="0">
                <a:latin typeface="Arial"/>
                <a:cs typeface="Arial"/>
              </a:rPr>
              <a:t>- Graduates should be able to demonstrate significant career enhancement as a result of their MBA and should be supported in their continual development by the Institution. </a:t>
            </a:r>
          </a:p>
          <a:p>
            <a:endParaRPr lang="en-US" sz="1400" dirty="0" smtClean="0">
              <a:latin typeface="Arial"/>
              <a:cs typeface="Arial"/>
            </a:endParaRPr>
          </a:p>
          <a:p>
            <a:pPr marL="285750" indent="-285750">
              <a:buFont typeface="Arial" panose="020B0604020202020204" pitchFamily="34" charset="0"/>
              <a:buChar char="•"/>
            </a:pPr>
            <a:endParaRPr lang="en-US" sz="1400" dirty="0" smtClean="0">
              <a:latin typeface="Arial"/>
              <a:cs typeface="Arial"/>
            </a:endParaRPr>
          </a:p>
          <a:p>
            <a:endParaRPr lang="en-US" sz="1400" dirty="0" smtClean="0">
              <a:latin typeface="Arial"/>
              <a:cs typeface="Arial"/>
            </a:endParaRPr>
          </a:p>
          <a:p>
            <a:pPr marL="285750" indent="-285750">
              <a:buFont typeface="Arial" panose="020B0604020202020204" pitchFamily="34" charset="0"/>
              <a:buChar char="•"/>
            </a:pPr>
            <a:endParaRPr lang="en-US" sz="1400" dirty="0">
              <a:latin typeface="Arial"/>
              <a:cs typeface="Arial"/>
            </a:endParaRPr>
          </a:p>
        </p:txBody>
      </p:sp>
      <p:sp>
        <p:nvSpPr>
          <p:cNvPr id="3" name="TextBox 2"/>
          <p:cNvSpPr txBox="1"/>
          <p:nvPr/>
        </p:nvSpPr>
        <p:spPr>
          <a:xfrm>
            <a:off x="355600" y="1000559"/>
            <a:ext cx="6010476" cy="492443"/>
          </a:xfrm>
          <a:prstGeom prst="rect">
            <a:avLst/>
          </a:prstGeom>
          <a:noFill/>
        </p:spPr>
        <p:txBody>
          <a:bodyPr wrap="square" lIns="0" tIns="0" rIns="0" bIns="0" rtlCol="0">
            <a:spAutoFit/>
          </a:bodyPr>
          <a:lstStyle/>
          <a:p>
            <a:r>
              <a:rPr lang="en-US" sz="3200" dirty="0" smtClean="0">
                <a:solidFill>
                  <a:srgbClr val="00888A"/>
                </a:solidFill>
                <a:latin typeface="Arial"/>
                <a:cs typeface="Arial"/>
              </a:rPr>
              <a:t>10 Guiding Principles</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Tree>
    <p:extLst>
      <p:ext uri="{BB962C8B-B14F-4D97-AF65-F5344CB8AC3E}">
        <p14:creationId xmlns:p14="http://schemas.microsoft.com/office/powerpoint/2010/main" val="3052006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291319" y="360000"/>
            <a:ext cx="1484381"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Accreditation Process</a:t>
            </a:r>
            <a:endParaRPr lang="en-US" sz="1200" dirty="0">
              <a:solidFill>
                <a:srgbClr val="00888A"/>
              </a:solidFill>
              <a:latin typeface="Avenir 55 Roman"/>
              <a:cs typeface="Avenir 55 Roman"/>
            </a:endParaRPr>
          </a:p>
        </p:txBody>
      </p:sp>
      <p:sp>
        <p:nvSpPr>
          <p:cNvPr id="3" name="TextBox 2"/>
          <p:cNvSpPr txBox="1"/>
          <p:nvPr/>
        </p:nvSpPr>
        <p:spPr>
          <a:xfrm>
            <a:off x="340976"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Current Focus (Institution)</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
        <p:nvSpPr>
          <p:cNvPr id="9" name="TextBox 8"/>
          <p:cNvSpPr txBox="1"/>
          <p:nvPr/>
        </p:nvSpPr>
        <p:spPr>
          <a:xfrm>
            <a:off x="360000" y="1641889"/>
            <a:ext cx="8415700" cy="3539430"/>
          </a:xfrm>
          <a:prstGeom prst="rect">
            <a:avLst/>
          </a:prstGeom>
          <a:noFill/>
        </p:spPr>
        <p:txBody>
          <a:bodyPr wrap="square" lIns="0" tIns="0" bIns="0" rtlCol="0">
            <a:spAutoFit/>
          </a:bodyPr>
          <a:lstStyle/>
          <a:p>
            <a:pPr marL="285750" indent="-285750">
              <a:buFont typeface="Arial" panose="020B0604020202020204" pitchFamily="34" charset="0"/>
              <a:buChar char="•"/>
            </a:pPr>
            <a:endParaRPr lang="en-GB" sz="2400" dirty="0" smtClean="0">
              <a:latin typeface="Arial"/>
              <a:cs typeface="Arial"/>
            </a:endParaRPr>
          </a:p>
          <a:p>
            <a:pPr marL="285750" indent="-285750">
              <a:buFont typeface="Arial" panose="020B0604020202020204" pitchFamily="34" charset="0"/>
              <a:buChar char="•"/>
            </a:pPr>
            <a:r>
              <a:rPr lang="en-GB" sz="2400" dirty="0" smtClean="0">
                <a:latin typeface="Arial"/>
                <a:cs typeface="Arial"/>
              </a:rPr>
              <a:t>Differentiation </a:t>
            </a:r>
            <a:r>
              <a:rPr lang="en-GB" sz="2400" dirty="0">
                <a:latin typeface="Arial"/>
                <a:cs typeface="Arial"/>
              </a:rPr>
              <a:t>&amp; USPs (school and MBA</a:t>
            </a:r>
            <a:r>
              <a:rPr lang="en-GB" sz="2400" dirty="0" smtClean="0">
                <a:latin typeface="Arial"/>
                <a:cs typeface="Arial"/>
              </a:rPr>
              <a:t>)</a:t>
            </a:r>
          </a:p>
          <a:p>
            <a:pPr marL="285750" indent="-285750">
              <a:buFont typeface="Arial" panose="020B0604020202020204" pitchFamily="34" charset="0"/>
              <a:buChar char="•"/>
            </a:pPr>
            <a:endParaRPr lang="en-GB" sz="2400" dirty="0">
              <a:latin typeface="Arial"/>
              <a:cs typeface="Arial"/>
            </a:endParaRPr>
          </a:p>
          <a:p>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Continuous </a:t>
            </a:r>
            <a:r>
              <a:rPr lang="en-GB" sz="2400" dirty="0">
                <a:latin typeface="Arial"/>
                <a:cs typeface="Arial"/>
              </a:rPr>
              <a:t>improvement (developments since last assessment</a:t>
            </a:r>
            <a:r>
              <a:rPr lang="en-GB" sz="2400" dirty="0" smtClean="0">
                <a:latin typeface="Arial"/>
                <a:cs typeface="Arial"/>
              </a:rPr>
              <a:t>)</a:t>
            </a:r>
          </a:p>
          <a:p>
            <a:pPr marL="285750" indent="-285750">
              <a:buFont typeface="Arial" panose="020B0604020202020204" pitchFamily="34" charset="0"/>
              <a:buChar char="•"/>
            </a:pPr>
            <a:endParaRPr lang="en-GB" sz="2400" dirty="0">
              <a:latin typeface="Arial"/>
              <a:cs typeface="Arial"/>
            </a:endParaRPr>
          </a:p>
          <a:p>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Faculty integration</a:t>
            </a:r>
          </a:p>
          <a:p>
            <a:pPr marL="285750" indent="-285750">
              <a:buFont typeface="Arial" panose="020B0604020202020204" pitchFamily="34" charset="0"/>
              <a:buChar char="•"/>
            </a:pPr>
            <a:endParaRPr lang="en-GB" sz="1400" dirty="0">
              <a:latin typeface="Arial"/>
              <a:cs typeface="Arial"/>
            </a:endParaRPr>
          </a:p>
        </p:txBody>
      </p:sp>
    </p:spTree>
    <p:extLst>
      <p:ext uri="{BB962C8B-B14F-4D97-AF65-F5344CB8AC3E}">
        <p14:creationId xmlns:p14="http://schemas.microsoft.com/office/powerpoint/2010/main" val="2152912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291319" y="360000"/>
            <a:ext cx="1484381"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Accreditation Process</a:t>
            </a:r>
            <a:endParaRPr lang="en-US" sz="1200" dirty="0">
              <a:solidFill>
                <a:srgbClr val="00888A"/>
              </a:solidFill>
              <a:latin typeface="Avenir 55 Roman"/>
              <a:cs typeface="Avenir 55 Roman"/>
            </a:endParaRPr>
          </a:p>
        </p:txBody>
      </p:sp>
      <p:sp>
        <p:nvSpPr>
          <p:cNvPr id="3" name="TextBox 2"/>
          <p:cNvSpPr txBox="1"/>
          <p:nvPr/>
        </p:nvSpPr>
        <p:spPr>
          <a:xfrm>
            <a:off x="340976"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Current Focus (</a:t>
            </a:r>
            <a:r>
              <a:rPr lang="en-US" sz="2800" dirty="0" err="1" smtClean="0">
                <a:solidFill>
                  <a:srgbClr val="00888A"/>
                </a:solidFill>
                <a:latin typeface="Arial"/>
                <a:cs typeface="Arial"/>
              </a:rPr>
              <a:t>Programmes</a:t>
            </a:r>
            <a:r>
              <a:rPr lang="en-US" sz="2800" dirty="0" smtClean="0">
                <a:solidFill>
                  <a:srgbClr val="00888A"/>
                </a:solidFill>
                <a:latin typeface="Arial"/>
                <a:cs typeface="Arial"/>
              </a:rPr>
              <a:t>)</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
        <p:nvSpPr>
          <p:cNvPr id="9" name="TextBox 8"/>
          <p:cNvSpPr txBox="1"/>
          <p:nvPr/>
        </p:nvSpPr>
        <p:spPr>
          <a:xfrm>
            <a:off x="360000" y="1641889"/>
            <a:ext cx="8415700" cy="4278094"/>
          </a:xfrm>
          <a:prstGeom prst="rect">
            <a:avLst/>
          </a:prstGeom>
          <a:noFill/>
        </p:spPr>
        <p:txBody>
          <a:bodyPr wrap="square" lIns="0" tIns="0" bIns="0" rtlCol="0">
            <a:spAutoFit/>
          </a:bodyPr>
          <a:lstStyle/>
          <a:p>
            <a:pPr marL="285750" indent="-285750">
              <a:buFont typeface="Arial" panose="020B0604020202020204" pitchFamily="34" charset="0"/>
              <a:buChar char="•"/>
            </a:pPr>
            <a:r>
              <a:rPr lang="en-GB" sz="2400" dirty="0" smtClean="0">
                <a:latin typeface="Arial"/>
                <a:cs typeface="Arial"/>
              </a:rPr>
              <a:t>Purpose </a:t>
            </a:r>
            <a:r>
              <a:rPr lang="en-GB" sz="2400" dirty="0">
                <a:latin typeface="Arial"/>
                <a:cs typeface="Arial"/>
              </a:rPr>
              <a:t>&amp; </a:t>
            </a:r>
            <a:r>
              <a:rPr lang="en-GB" sz="2400" dirty="0" smtClean="0">
                <a:latin typeface="Arial"/>
                <a:cs typeface="Arial"/>
              </a:rPr>
              <a:t>Outcomes</a:t>
            </a:r>
          </a:p>
          <a:p>
            <a:pPr marL="285750" indent="-285750">
              <a:buFont typeface="Arial" panose="020B0604020202020204" pitchFamily="34" charset="0"/>
              <a:buChar char="•"/>
            </a:pPr>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Feedback loop</a:t>
            </a:r>
          </a:p>
          <a:p>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Masters </a:t>
            </a:r>
            <a:r>
              <a:rPr lang="en-GB" sz="2400" dirty="0">
                <a:latin typeface="Arial"/>
                <a:cs typeface="Arial"/>
              </a:rPr>
              <a:t>level – process &amp; </a:t>
            </a:r>
            <a:r>
              <a:rPr lang="en-GB" sz="2400" dirty="0" smtClean="0">
                <a:latin typeface="Arial"/>
                <a:cs typeface="Arial"/>
              </a:rPr>
              <a:t>evidence</a:t>
            </a:r>
          </a:p>
          <a:p>
            <a:pPr marL="285750" indent="-285750">
              <a:buFont typeface="Arial" panose="020B0604020202020204" pitchFamily="34" charset="0"/>
              <a:buChar char="•"/>
            </a:pPr>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 </a:t>
            </a:r>
            <a:r>
              <a:rPr lang="en-GB" sz="2400" dirty="0">
                <a:latin typeface="Arial"/>
                <a:cs typeface="Arial"/>
              </a:rPr>
              <a:t>- sustainability, CSR, ethics &amp; </a:t>
            </a:r>
            <a:r>
              <a:rPr lang="en-GB" sz="2400" dirty="0" smtClean="0">
                <a:latin typeface="Arial"/>
                <a:cs typeface="Arial"/>
              </a:rPr>
              <a:t>risk</a:t>
            </a:r>
          </a:p>
          <a:p>
            <a:pPr marL="285750" indent="-285750">
              <a:buFont typeface="Arial" panose="020B0604020202020204" pitchFamily="34" charset="0"/>
              <a:buChar char="•"/>
            </a:pPr>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Programme integration</a:t>
            </a:r>
          </a:p>
          <a:p>
            <a:pPr marL="285750" indent="-285750">
              <a:buFont typeface="Arial" panose="020B0604020202020204" pitchFamily="34" charset="0"/>
              <a:buChar char="•"/>
            </a:pPr>
            <a:endParaRPr lang="en-GB" sz="2400" dirty="0">
              <a:latin typeface="Arial"/>
              <a:cs typeface="Arial"/>
            </a:endParaRPr>
          </a:p>
          <a:p>
            <a:pPr marL="285750" indent="-285750">
              <a:buFont typeface="Arial" panose="020B0604020202020204" pitchFamily="34" charset="0"/>
              <a:buChar char="•"/>
            </a:pPr>
            <a:r>
              <a:rPr lang="en-GB" sz="2400" dirty="0" smtClean="0">
                <a:latin typeface="Arial"/>
                <a:cs typeface="Arial"/>
              </a:rPr>
              <a:t>Formative feedback</a:t>
            </a:r>
          </a:p>
          <a:p>
            <a:pPr marL="285750" indent="-285750">
              <a:buFont typeface="Arial" panose="020B0604020202020204" pitchFamily="34" charset="0"/>
              <a:buChar char="•"/>
            </a:pPr>
            <a:endParaRPr lang="en-GB" sz="1400" dirty="0">
              <a:latin typeface="Arial"/>
              <a:cs typeface="Arial"/>
            </a:endParaRPr>
          </a:p>
        </p:txBody>
      </p:sp>
    </p:spTree>
    <p:extLst>
      <p:ext uri="{BB962C8B-B14F-4D97-AF65-F5344CB8AC3E}">
        <p14:creationId xmlns:p14="http://schemas.microsoft.com/office/powerpoint/2010/main" val="3763224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8136101" y="360000"/>
            <a:ext cx="639599"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Overview</a:t>
            </a:r>
            <a:endParaRPr lang="en-US" sz="1200" dirty="0">
              <a:solidFill>
                <a:srgbClr val="00888A"/>
              </a:solidFill>
              <a:latin typeface="Avenir 55 Roman"/>
              <a:cs typeface="Avenir 55 Roman"/>
            </a:endParaRPr>
          </a:p>
        </p:txBody>
      </p:sp>
      <p:sp>
        <p:nvSpPr>
          <p:cNvPr id="3" name="TextBox 2"/>
          <p:cNvSpPr txBox="1"/>
          <p:nvPr/>
        </p:nvSpPr>
        <p:spPr>
          <a:xfrm>
            <a:off x="340976"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Overview</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
        <p:nvSpPr>
          <p:cNvPr id="9" name="TextBox 8"/>
          <p:cNvSpPr txBox="1"/>
          <p:nvPr/>
        </p:nvSpPr>
        <p:spPr>
          <a:xfrm>
            <a:off x="360000" y="1641889"/>
            <a:ext cx="8415700" cy="2893100"/>
          </a:xfrm>
          <a:prstGeom prst="rect">
            <a:avLst/>
          </a:prstGeom>
          <a:noFill/>
        </p:spPr>
        <p:txBody>
          <a:bodyPr wrap="square" lIns="0" tIns="0" bIns="0" rtlCol="0">
            <a:spAutoFit/>
          </a:bodyPr>
          <a:lstStyle/>
          <a:p>
            <a:pPr marL="342900" indent="-342900">
              <a:buAutoNum type="arabicPeriod"/>
            </a:pPr>
            <a:endParaRPr lang="en-US" sz="2000" dirty="0" smtClean="0">
              <a:latin typeface="Arial"/>
              <a:cs typeface="Arial"/>
            </a:endParaRPr>
          </a:p>
          <a:p>
            <a:pPr marL="342900" indent="-342900">
              <a:buAutoNum type="arabicPeriod"/>
            </a:pPr>
            <a:r>
              <a:rPr lang="en-US" sz="2400" dirty="0" smtClean="0">
                <a:latin typeface="Arial"/>
                <a:cs typeface="Arial"/>
              </a:rPr>
              <a:t>AMBA</a:t>
            </a:r>
          </a:p>
          <a:p>
            <a:pPr marL="342900" indent="-342900">
              <a:buAutoNum type="arabicPeriod"/>
            </a:pPr>
            <a:endParaRPr lang="en-US" sz="2400" dirty="0" smtClean="0">
              <a:latin typeface="Arial"/>
              <a:cs typeface="Arial"/>
            </a:endParaRPr>
          </a:p>
          <a:p>
            <a:pPr marL="342900" indent="-342900">
              <a:buAutoNum type="arabicPeriod"/>
            </a:pPr>
            <a:r>
              <a:rPr lang="en-US" sz="2400" dirty="0" smtClean="0">
                <a:latin typeface="Arial"/>
                <a:cs typeface="Arial"/>
              </a:rPr>
              <a:t>Accreditation Overview</a:t>
            </a:r>
          </a:p>
          <a:p>
            <a:pPr marL="342900" indent="-342900">
              <a:buAutoNum type="arabicPeriod"/>
            </a:pPr>
            <a:endParaRPr lang="en-US" sz="2400" dirty="0" smtClean="0">
              <a:latin typeface="Arial"/>
              <a:cs typeface="Arial"/>
            </a:endParaRPr>
          </a:p>
          <a:p>
            <a:pPr marL="342900" indent="-342900">
              <a:buAutoNum type="arabicPeriod"/>
            </a:pPr>
            <a:r>
              <a:rPr lang="en-US" sz="2400" dirty="0" smtClean="0">
                <a:latin typeface="Arial"/>
                <a:cs typeface="Arial"/>
              </a:rPr>
              <a:t>Accreditation Criteria &amp; Process</a:t>
            </a:r>
          </a:p>
          <a:p>
            <a:pPr marL="342900" indent="-342900">
              <a:buAutoNum type="arabicPeriod"/>
            </a:pPr>
            <a:endParaRPr lang="en-US" sz="2400" dirty="0" smtClean="0">
              <a:latin typeface="Arial"/>
              <a:cs typeface="Arial"/>
            </a:endParaRPr>
          </a:p>
          <a:p>
            <a:pPr marL="342900" indent="-342900">
              <a:buAutoNum type="arabicPeriod"/>
            </a:pPr>
            <a:r>
              <a:rPr lang="en-US" sz="2400" dirty="0" smtClean="0">
                <a:latin typeface="Arial"/>
                <a:cs typeface="Arial"/>
              </a:rPr>
              <a:t>AMBA Development Network</a:t>
            </a:r>
            <a:endParaRPr lang="en-US" sz="2400" dirty="0">
              <a:latin typeface="Arial"/>
              <a:cs typeface="Arial"/>
            </a:endParaRPr>
          </a:p>
        </p:txBody>
      </p:sp>
    </p:spTree>
    <p:extLst>
      <p:ext uri="{BB962C8B-B14F-4D97-AF65-F5344CB8AC3E}">
        <p14:creationId xmlns:p14="http://schemas.microsoft.com/office/powerpoint/2010/main" val="3817344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291319" y="360000"/>
            <a:ext cx="1484381"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Accreditation Process</a:t>
            </a:r>
            <a:endParaRPr lang="en-US" sz="1200" dirty="0">
              <a:solidFill>
                <a:srgbClr val="00888A"/>
              </a:solidFill>
              <a:latin typeface="Avenir 55 Roman"/>
              <a:cs typeface="Avenir 55 Roman"/>
            </a:endParaRPr>
          </a:p>
        </p:txBody>
      </p:sp>
      <p:sp>
        <p:nvSpPr>
          <p:cNvPr id="3" name="TextBox 2"/>
          <p:cNvSpPr txBox="1"/>
          <p:nvPr/>
        </p:nvSpPr>
        <p:spPr>
          <a:xfrm>
            <a:off x="340976"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Services</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
        <p:nvSpPr>
          <p:cNvPr id="11" name="TextBox 10"/>
          <p:cNvSpPr txBox="1"/>
          <p:nvPr/>
        </p:nvSpPr>
        <p:spPr>
          <a:xfrm>
            <a:off x="360000" y="1641889"/>
            <a:ext cx="8415700" cy="3323987"/>
          </a:xfrm>
          <a:prstGeom prst="rect">
            <a:avLst/>
          </a:prstGeom>
          <a:noFill/>
        </p:spPr>
        <p:txBody>
          <a:bodyPr wrap="square" lIns="0" tIns="0" bIns="0" rtlCol="0">
            <a:spAutoFit/>
          </a:bodyPr>
          <a:lstStyle/>
          <a:p>
            <a:pPr marL="285750" indent="-285750">
              <a:buFont typeface="Arial" panose="020B0604020202020204" pitchFamily="34" charset="0"/>
              <a:buChar char="•"/>
            </a:pPr>
            <a:r>
              <a:rPr lang="en-US" sz="2400" dirty="0" smtClean="0">
                <a:latin typeface="Arial"/>
                <a:cs typeface="Arial"/>
              </a:rPr>
              <a:t>Free AMBA membership for all graduates</a:t>
            </a:r>
          </a:p>
          <a:p>
            <a:pPr marL="285750" indent="-285750">
              <a:buFont typeface="Arial" panose="020B0604020202020204" pitchFamily="34" charset="0"/>
              <a:buChar char="•"/>
            </a:pPr>
            <a:r>
              <a:rPr lang="en-US" sz="2400" dirty="0" smtClean="0">
                <a:latin typeface="Arial"/>
                <a:cs typeface="Arial"/>
              </a:rPr>
              <a:t>Careers &amp; Recruitment fairs</a:t>
            </a:r>
          </a:p>
          <a:p>
            <a:pPr marL="285750" indent="-285750">
              <a:buFont typeface="Arial" panose="020B0604020202020204" pitchFamily="34" charset="0"/>
              <a:buChar char="•"/>
            </a:pPr>
            <a:r>
              <a:rPr lang="en-US" sz="2400" dirty="0" smtClean="0">
                <a:latin typeface="Arial"/>
                <a:cs typeface="Arial"/>
              </a:rPr>
              <a:t>Benchmarking Data</a:t>
            </a:r>
          </a:p>
          <a:p>
            <a:pPr marL="285750" indent="-285750">
              <a:buFont typeface="Arial" panose="020B0604020202020204" pitchFamily="34" charset="0"/>
              <a:buChar char="•"/>
            </a:pPr>
            <a:r>
              <a:rPr lang="en-US" sz="2400" dirty="0" smtClean="0">
                <a:latin typeface="Arial"/>
                <a:cs typeface="Arial"/>
              </a:rPr>
              <a:t>Thought Leadership</a:t>
            </a:r>
          </a:p>
          <a:p>
            <a:pPr marL="285750" indent="-285750">
              <a:buFont typeface="Arial" panose="020B0604020202020204" pitchFamily="34" charset="0"/>
              <a:buChar char="•"/>
            </a:pPr>
            <a:r>
              <a:rPr lang="en-US" sz="2400" dirty="0" smtClean="0">
                <a:latin typeface="Arial"/>
                <a:cs typeface="Arial"/>
              </a:rPr>
              <a:t>Exclusive Access to AMBA Community</a:t>
            </a:r>
          </a:p>
          <a:p>
            <a:pPr marL="742950" lvl="1" indent="-285750">
              <a:buFont typeface="Arial" panose="020B0604020202020204" pitchFamily="34" charset="0"/>
              <a:buChar char="•"/>
            </a:pPr>
            <a:r>
              <a:rPr lang="en-US" sz="2400" dirty="0" smtClean="0">
                <a:latin typeface="Arial"/>
                <a:cs typeface="Arial"/>
              </a:rPr>
              <a:t>Networking</a:t>
            </a:r>
          </a:p>
          <a:p>
            <a:pPr marL="742950" lvl="1" indent="-285750">
              <a:buFont typeface="Arial" panose="020B0604020202020204" pitchFamily="34" charset="0"/>
              <a:buChar char="•"/>
            </a:pPr>
            <a:r>
              <a:rPr lang="en-US" sz="2400" dirty="0" smtClean="0">
                <a:latin typeface="Arial"/>
                <a:cs typeface="Arial"/>
              </a:rPr>
              <a:t>Partnerships</a:t>
            </a:r>
          </a:p>
          <a:p>
            <a:pPr marL="285750" indent="-285750">
              <a:buFont typeface="Arial" panose="020B0604020202020204" pitchFamily="34" charset="0"/>
              <a:buChar char="•"/>
            </a:pPr>
            <a:r>
              <a:rPr lang="en-US" sz="2400" dirty="0" smtClean="0">
                <a:latin typeface="Arial"/>
                <a:cs typeface="Arial"/>
              </a:rPr>
              <a:t>Detailed listing on AMBA website</a:t>
            </a:r>
          </a:p>
          <a:p>
            <a:pPr marL="285750" indent="-285750">
              <a:buFont typeface="Arial" panose="020B0604020202020204" pitchFamily="34" charset="0"/>
              <a:buChar char="•"/>
            </a:pPr>
            <a:r>
              <a:rPr lang="en-US" sz="2400" dirty="0" smtClean="0">
                <a:latin typeface="Arial"/>
                <a:cs typeface="Arial"/>
              </a:rPr>
              <a:t>Full Discount Member rates at events</a:t>
            </a:r>
          </a:p>
        </p:txBody>
      </p:sp>
    </p:spTree>
    <p:extLst>
      <p:ext uri="{BB962C8B-B14F-4D97-AF65-F5344CB8AC3E}">
        <p14:creationId xmlns:p14="http://schemas.microsoft.com/office/powerpoint/2010/main" val="1165828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1218282"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Presentation Title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916490" y="360000"/>
            <a:ext cx="859210"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Section Title</a:t>
            </a:r>
            <a:endParaRPr lang="en-US" sz="1200" dirty="0">
              <a:solidFill>
                <a:srgbClr val="00888A"/>
              </a:solidFill>
              <a:latin typeface="Avenir 55 Roman"/>
              <a:cs typeface="Avenir 55 Roman"/>
            </a:endParaRP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pic>
        <p:nvPicPr>
          <p:cNvPr id="6" name="Picture 5"/>
          <p:cNvPicPr>
            <a:picLocks noChangeAspect="1"/>
          </p:cNvPicPr>
          <p:nvPr/>
        </p:nvPicPr>
        <p:blipFill>
          <a:blip r:embed="rId4"/>
          <a:stretch>
            <a:fillRect/>
          </a:stretch>
        </p:blipFill>
        <p:spPr>
          <a:xfrm>
            <a:off x="744275" y="1914309"/>
            <a:ext cx="7364801" cy="2460921"/>
          </a:xfrm>
          <a:prstGeom prst="rect">
            <a:avLst/>
          </a:prstGeom>
        </p:spPr>
      </p:pic>
    </p:spTree>
    <p:extLst>
      <p:ext uri="{BB962C8B-B14F-4D97-AF65-F5344CB8AC3E}">
        <p14:creationId xmlns:p14="http://schemas.microsoft.com/office/powerpoint/2010/main" val="2692209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6796440" y="360000"/>
            <a:ext cx="1979260" cy="184666"/>
          </a:xfrm>
          <a:prstGeom prst="rect">
            <a:avLst/>
          </a:prstGeom>
          <a:noFill/>
        </p:spPr>
        <p:txBody>
          <a:bodyPr wrap="none" lIns="0" tIns="0" rIns="0" bIns="0" rtlCol="0">
            <a:spAutoFit/>
          </a:bodyPr>
          <a:lstStyle/>
          <a:p>
            <a:pPr algn="r"/>
            <a:r>
              <a:rPr lang="en-US" sz="1200">
                <a:solidFill>
                  <a:srgbClr val="00888A"/>
                </a:solidFill>
                <a:latin typeface="Avenir 55 Roman"/>
                <a:cs typeface="Avenir 55 Roman"/>
              </a:rPr>
              <a:t>AMBA Development Network</a:t>
            </a:r>
            <a:endParaRPr lang="en-US" sz="1200" dirty="0">
              <a:solidFill>
                <a:srgbClr val="00888A"/>
              </a:solidFill>
              <a:latin typeface="Avenir 55 Roman"/>
              <a:cs typeface="Avenir 55 Roman"/>
            </a:endParaRPr>
          </a:p>
        </p:txBody>
      </p:sp>
      <p:sp>
        <p:nvSpPr>
          <p:cNvPr id="12" name="TextBox 11"/>
          <p:cNvSpPr txBox="1"/>
          <p:nvPr/>
        </p:nvSpPr>
        <p:spPr>
          <a:xfrm>
            <a:off x="360000" y="1641889"/>
            <a:ext cx="8415700" cy="3323987"/>
          </a:xfrm>
          <a:prstGeom prst="rect">
            <a:avLst/>
          </a:prstGeom>
          <a:noFill/>
        </p:spPr>
        <p:txBody>
          <a:bodyPr wrap="square" lIns="0" tIns="0" bIns="0" rtlCol="0">
            <a:spAutoFit/>
          </a:bodyPr>
          <a:lstStyle/>
          <a:p>
            <a:r>
              <a:rPr lang="en-GB" sz="2400" dirty="0" smtClean="0">
                <a:latin typeface="Arial"/>
                <a:cs typeface="Arial"/>
              </a:rPr>
              <a:t>AMBA’s membership proposition</a:t>
            </a:r>
          </a:p>
          <a:p>
            <a:endParaRPr lang="en-GB" sz="2400" dirty="0" smtClean="0">
              <a:latin typeface="Arial"/>
              <a:cs typeface="Arial"/>
            </a:endParaRPr>
          </a:p>
          <a:p>
            <a:r>
              <a:rPr lang="en-GB" sz="2400" dirty="0" smtClean="0">
                <a:latin typeface="Arial"/>
                <a:cs typeface="Arial"/>
              </a:rPr>
              <a:t>The </a:t>
            </a:r>
            <a:r>
              <a:rPr lang="en-GB" sz="2400" dirty="0">
                <a:latin typeface="Arial"/>
                <a:cs typeface="Arial"/>
              </a:rPr>
              <a:t>AMBA Development Network allows high potential and </a:t>
            </a:r>
            <a:r>
              <a:rPr lang="en-GB" sz="2400" dirty="0" smtClean="0">
                <a:latin typeface="Arial"/>
                <a:cs typeface="Arial"/>
              </a:rPr>
              <a:t>aspiring business </a:t>
            </a:r>
            <a:r>
              <a:rPr lang="en-GB" sz="2400" dirty="0">
                <a:latin typeface="Arial"/>
                <a:cs typeface="Arial"/>
              </a:rPr>
              <a:t>schools who do not yet meet accreditation standards </a:t>
            </a:r>
            <a:r>
              <a:rPr lang="en-GB" sz="2400" dirty="0" smtClean="0">
                <a:latin typeface="Arial"/>
                <a:cs typeface="Arial"/>
              </a:rPr>
              <a:t>to formally </a:t>
            </a:r>
            <a:r>
              <a:rPr lang="en-GB" sz="2400" dirty="0">
                <a:latin typeface="Arial"/>
                <a:cs typeface="Arial"/>
              </a:rPr>
              <a:t>become part of – and engage with – the global </a:t>
            </a:r>
            <a:r>
              <a:rPr lang="en-GB" sz="2400" dirty="0" smtClean="0">
                <a:latin typeface="Arial"/>
                <a:cs typeface="Arial"/>
              </a:rPr>
              <a:t>AMBA network.</a:t>
            </a:r>
          </a:p>
          <a:p>
            <a:endParaRPr lang="en-GB" sz="2400" dirty="0">
              <a:latin typeface="Arial"/>
              <a:cs typeface="Arial"/>
            </a:endParaRPr>
          </a:p>
          <a:p>
            <a:r>
              <a:rPr lang="en-GB" sz="2400" dirty="0">
                <a:latin typeface="Arial"/>
                <a:cs typeface="Arial"/>
              </a:rPr>
              <a:t>Joining the ADN enables business schools to leverage the </a:t>
            </a:r>
            <a:r>
              <a:rPr lang="en-GB" sz="2400" dirty="0" smtClean="0">
                <a:latin typeface="Arial"/>
                <a:cs typeface="Arial"/>
              </a:rPr>
              <a:t>strength and </a:t>
            </a:r>
            <a:r>
              <a:rPr lang="en-GB" sz="2400" dirty="0">
                <a:latin typeface="Arial"/>
                <a:cs typeface="Arial"/>
              </a:rPr>
              <a:t>support of this exclusive </a:t>
            </a:r>
            <a:r>
              <a:rPr lang="en-GB" sz="2400" dirty="0" smtClean="0">
                <a:latin typeface="Arial"/>
                <a:cs typeface="Arial"/>
              </a:rPr>
              <a:t>network</a:t>
            </a:r>
            <a:r>
              <a:rPr lang="en-GB" sz="1400" dirty="0" smtClean="0">
                <a:latin typeface="Arial"/>
                <a:cs typeface="Arial"/>
              </a:rPr>
              <a:t>.</a:t>
            </a:r>
            <a:endParaRPr lang="en-US" sz="1400" dirty="0">
              <a:latin typeface="Arial"/>
              <a:cs typeface="Arial"/>
            </a:endParaRPr>
          </a:p>
        </p:txBody>
      </p:sp>
      <p:sp>
        <p:nvSpPr>
          <p:cNvPr id="3" name="TextBox 2"/>
          <p:cNvSpPr txBox="1"/>
          <p:nvPr/>
        </p:nvSpPr>
        <p:spPr>
          <a:xfrm>
            <a:off x="355600"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Definition</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Tree>
    <p:extLst>
      <p:ext uri="{BB962C8B-B14F-4D97-AF65-F5344CB8AC3E}">
        <p14:creationId xmlns:p14="http://schemas.microsoft.com/office/powerpoint/2010/main" val="3636119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6796440" y="360000"/>
            <a:ext cx="1979260" cy="184666"/>
          </a:xfrm>
          <a:prstGeom prst="rect">
            <a:avLst/>
          </a:prstGeom>
          <a:noFill/>
        </p:spPr>
        <p:txBody>
          <a:bodyPr wrap="none" lIns="0" tIns="0" rIns="0" bIns="0" rtlCol="0">
            <a:spAutoFit/>
          </a:bodyPr>
          <a:lstStyle/>
          <a:p>
            <a:pPr algn="r"/>
            <a:r>
              <a:rPr lang="en-US" sz="1200">
                <a:solidFill>
                  <a:srgbClr val="00888A"/>
                </a:solidFill>
                <a:latin typeface="Avenir 55 Roman"/>
                <a:cs typeface="Avenir 55 Roman"/>
              </a:rPr>
              <a:t>AMBA Development Network</a:t>
            </a:r>
            <a:endParaRPr lang="en-US" sz="1200" dirty="0">
              <a:solidFill>
                <a:srgbClr val="00888A"/>
              </a:solidFill>
              <a:latin typeface="Avenir 55 Roman"/>
              <a:cs typeface="Avenir 55 Roman"/>
            </a:endParaRPr>
          </a:p>
        </p:txBody>
      </p:sp>
      <p:sp>
        <p:nvSpPr>
          <p:cNvPr id="12" name="TextBox 11"/>
          <p:cNvSpPr txBox="1"/>
          <p:nvPr/>
        </p:nvSpPr>
        <p:spPr>
          <a:xfrm>
            <a:off x="360000" y="1641889"/>
            <a:ext cx="8415700" cy="3693319"/>
          </a:xfrm>
          <a:prstGeom prst="rect">
            <a:avLst/>
          </a:prstGeom>
          <a:noFill/>
        </p:spPr>
        <p:txBody>
          <a:bodyPr wrap="square" lIns="0" tIns="0" bIns="0" rtlCol="0">
            <a:spAutoFit/>
          </a:bodyPr>
          <a:lstStyle/>
          <a:p>
            <a:pPr marL="285750" indent="-285750">
              <a:buFont typeface="Arial" panose="020B0604020202020204" pitchFamily="34" charset="0"/>
              <a:buChar char="•"/>
            </a:pPr>
            <a:r>
              <a:rPr lang="en-GB" sz="2000" dirty="0">
                <a:latin typeface="Arial"/>
                <a:cs typeface="Arial"/>
              </a:rPr>
              <a:t>Eligibility for Mentorship scheme (subject to status)</a:t>
            </a:r>
          </a:p>
          <a:p>
            <a:pPr marL="285750" indent="-285750">
              <a:buFont typeface="Arial" panose="020B0604020202020204" pitchFamily="34" charset="0"/>
              <a:buChar char="•"/>
            </a:pPr>
            <a:r>
              <a:rPr lang="en-GB" sz="2000" dirty="0">
                <a:latin typeface="Arial"/>
                <a:cs typeface="Arial"/>
              </a:rPr>
              <a:t>Waiver of initial Accreditation Application Fee</a:t>
            </a:r>
          </a:p>
          <a:p>
            <a:pPr marL="285750" indent="-285750">
              <a:buFont typeface="Arial" panose="020B0604020202020204" pitchFamily="34" charset="0"/>
              <a:buChar char="•"/>
            </a:pPr>
            <a:r>
              <a:rPr lang="en-GB" sz="2000" dirty="0" smtClean="0">
                <a:latin typeface="Arial"/>
                <a:cs typeface="Arial"/>
              </a:rPr>
              <a:t>Access </a:t>
            </a:r>
            <a:r>
              <a:rPr lang="en-GB" sz="2000" dirty="0">
                <a:latin typeface="Arial"/>
                <a:cs typeface="Arial"/>
              </a:rPr>
              <a:t>to unique MBA benchmarking data</a:t>
            </a:r>
          </a:p>
          <a:p>
            <a:pPr marL="285750" indent="-285750">
              <a:buFont typeface="Arial" panose="020B0604020202020204" pitchFamily="34" charset="0"/>
              <a:buChar char="•"/>
            </a:pPr>
            <a:r>
              <a:rPr lang="en-GB" sz="2000" dirty="0" smtClean="0">
                <a:latin typeface="Arial"/>
                <a:cs typeface="Arial"/>
              </a:rPr>
              <a:t>Listing </a:t>
            </a:r>
            <a:r>
              <a:rPr lang="en-GB" sz="2000" dirty="0">
                <a:latin typeface="Arial"/>
                <a:cs typeface="Arial"/>
              </a:rPr>
              <a:t>/ profile on AMBA’s </a:t>
            </a:r>
            <a:r>
              <a:rPr lang="en-GB" sz="2000" dirty="0" smtClean="0">
                <a:latin typeface="Arial"/>
                <a:cs typeface="Arial"/>
              </a:rPr>
              <a:t>website</a:t>
            </a:r>
            <a:endParaRPr lang="en-GB" sz="2000" dirty="0">
              <a:latin typeface="Arial"/>
              <a:cs typeface="Arial"/>
            </a:endParaRPr>
          </a:p>
          <a:p>
            <a:pPr marL="285750" indent="-285750">
              <a:buFont typeface="Arial" panose="020B0604020202020204" pitchFamily="34" charset="0"/>
              <a:buChar char="•"/>
            </a:pPr>
            <a:r>
              <a:rPr lang="en-GB" sz="2000" dirty="0" smtClean="0">
                <a:latin typeface="Arial"/>
                <a:cs typeface="Arial"/>
              </a:rPr>
              <a:t>Reduced </a:t>
            </a:r>
            <a:r>
              <a:rPr lang="en-GB" sz="2000" dirty="0">
                <a:latin typeface="Arial"/>
                <a:cs typeface="Arial"/>
              </a:rPr>
              <a:t>rates at all AMBA events</a:t>
            </a:r>
          </a:p>
          <a:p>
            <a:pPr marL="285750" indent="-285750">
              <a:buFont typeface="Arial" panose="020B0604020202020204" pitchFamily="34" charset="0"/>
              <a:buChar char="•"/>
            </a:pPr>
            <a:r>
              <a:rPr lang="en-GB" sz="2000" dirty="0" smtClean="0">
                <a:latin typeface="Arial"/>
                <a:cs typeface="Arial"/>
              </a:rPr>
              <a:t>Membership </a:t>
            </a:r>
            <a:r>
              <a:rPr lang="en-GB" sz="2000" dirty="0">
                <a:latin typeface="Arial"/>
                <a:cs typeface="Arial"/>
              </a:rPr>
              <a:t>of the ADN Community – AMBA’s online networking</a:t>
            </a:r>
          </a:p>
          <a:p>
            <a:pPr marL="285750" indent="-285750">
              <a:buFont typeface="Arial" panose="020B0604020202020204" pitchFamily="34" charset="0"/>
              <a:buChar char="•"/>
            </a:pPr>
            <a:r>
              <a:rPr lang="en-GB" sz="2000" dirty="0">
                <a:latin typeface="Arial"/>
                <a:cs typeface="Arial"/>
              </a:rPr>
              <a:t>platform</a:t>
            </a:r>
          </a:p>
          <a:p>
            <a:pPr marL="285750" indent="-285750">
              <a:buFont typeface="Arial" panose="020B0604020202020204" pitchFamily="34" charset="0"/>
              <a:buChar char="•"/>
            </a:pPr>
            <a:r>
              <a:rPr lang="en-GB" sz="2000" dirty="0" smtClean="0">
                <a:latin typeface="Arial"/>
                <a:cs typeface="Arial"/>
              </a:rPr>
              <a:t>Opportunities </a:t>
            </a:r>
            <a:r>
              <a:rPr lang="en-GB" sz="2000" dirty="0">
                <a:latin typeface="Arial"/>
                <a:cs typeface="Arial"/>
              </a:rPr>
              <a:t>for structured interaction with AMBA’s accredited</a:t>
            </a:r>
          </a:p>
          <a:p>
            <a:pPr marL="285750" indent="-285750">
              <a:buFont typeface="Arial" panose="020B0604020202020204" pitchFamily="34" charset="0"/>
              <a:buChar char="•"/>
            </a:pPr>
            <a:r>
              <a:rPr lang="en-GB" sz="2000" dirty="0">
                <a:latin typeface="Arial"/>
                <a:cs typeface="Arial"/>
              </a:rPr>
              <a:t>network</a:t>
            </a:r>
          </a:p>
          <a:p>
            <a:pPr marL="285750" indent="-285750">
              <a:buFont typeface="Arial" panose="020B0604020202020204" pitchFamily="34" charset="0"/>
              <a:buChar char="•"/>
            </a:pPr>
            <a:r>
              <a:rPr lang="en-GB" sz="2000" dirty="0" smtClean="0">
                <a:latin typeface="Arial"/>
                <a:cs typeface="Arial"/>
              </a:rPr>
              <a:t>Access </a:t>
            </a:r>
            <a:r>
              <a:rPr lang="en-GB" sz="2000" dirty="0">
                <a:latin typeface="Arial"/>
                <a:cs typeface="Arial"/>
              </a:rPr>
              <a:t>to the latest AMBA thought leadership</a:t>
            </a:r>
          </a:p>
          <a:p>
            <a:pPr marL="285750" indent="-285750">
              <a:buFont typeface="Arial" panose="020B0604020202020204" pitchFamily="34" charset="0"/>
              <a:buChar char="•"/>
            </a:pPr>
            <a:r>
              <a:rPr lang="en-GB" sz="2000" dirty="0" smtClean="0">
                <a:latin typeface="Arial"/>
                <a:cs typeface="Arial"/>
              </a:rPr>
              <a:t>Opportunity </a:t>
            </a:r>
            <a:r>
              <a:rPr lang="en-GB" sz="2000" dirty="0">
                <a:latin typeface="Arial"/>
                <a:cs typeface="Arial"/>
              </a:rPr>
              <a:t>to post business school job opportunities via AMBA</a:t>
            </a:r>
          </a:p>
          <a:p>
            <a:pPr marL="285750" indent="-285750">
              <a:buFont typeface="Arial" panose="020B0604020202020204" pitchFamily="34" charset="0"/>
              <a:buChar char="•"/>
            </a:pPr>
            <a:r>
              <a:rPr lang="en-GB" sz="2000" dirty="0" smtClean="0">
                <a:latin typeface="Arial"/>
                <a:cs typeface="Arial"/>
              </a:rPr>
              <a:t>platforms</a:t>
            </a:r>
            <a:endParaRPr lang="en-GB" sz="2000" dirty="0">
              <a:latin typeface="Arial"/>
              <a:cs typeface="Arial"/>
            </a:endParaRPr>
          </a:p>
        </p:txBody>
      </p:sp>
      <p:sp>
        <p:nvSpPr>
          <p:cNvPr id="3" name="TextBox 2"/>
          <p:cNvSpPr txBox="1"/>
          <p:nvPr/>
        </p:nvSpPr>
        <p:spPr>
          <a:xfrm>
            <a:off x="355600"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Services</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Tree>
    <p:extLst>
      <p:ext uri="{BB962C8B-B14F-4D97-AF65-F5344CB8AC3E}">
        <p14:creationId xmlns:p14="http://schemas.microsoft.com/office/powerpoint/2010/main" val="456002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6796440" y="360000"/>
            <a:ext cx="1979260" cy="184666"/>
          </a:xfrm>
          <a:prstGeom prst="rect">
            <a:avLst/>
          </a:prstGeom>
          <a:noFill/>
        </p:spPr>
        <p:txBody>
          <a:bodyPr wrap="none" lIns="0" tIns="0" rIns="0" bIns="0" rtlCol="0">
            <a:spAutoFit/>
          </a:bodyPr>
          <a:lstStyle/>
          <a:p>
            <a:pPr algn="r"/>
            <a:r>
              <a:rPr lang="en-US" sz="1200">
                <a:solidFill>
                  <a:srgbClr val="00888A"/>
                </a:solidFill>
                <a:latin typeface="Avenir 55 Roman"/>
                <a:cs typeface="Avenir 55 Roman"/>
              </a:rPr>
              <a:t>AMBA Development Network</a:t>
            </a:r>
            <a:endParaRPr lang="en-US" sz="1200" dirty="0">
              <a:solidFill>
                <a:srgbClr val="00888A"/>
              </a:solidFill>
              <a:latin typeface="Avenir 55 Roman"/>
              <a:cs typeface="Avenir 55 Roman"/>
            </a:endParaRPr>
          </a:p>
        </p:txBody>
      </p:sp>
      <p:sp>
        <p:nvSpPr>
          <p:cNvPr id="12" name="TextBox 11"/>
          <p:cNvSpPr txBox="1"/>
          <p:nvPr/>
        </p:nvSpPr>
        <p:spPr>
          <a:xfrm>
            <a:off x="360000" y="1641889"/>
            <a:ext cx="8415700" cy="4524315"/>
          </a:xfrm>
          <a:prstGeom prst="rect">
            <a:avLst/>
          </a:prstGeom>
          <a:noFill/>
        </p:spPr>
        <p:txBody>
          <a:bodyPr wrap="square" lIns="0" tIns="0" bIns="0" rtlCol="0">
            <a:spAutoFit/>
          </a:bodyPr>
          <a:lstStyle/>
          <a:p>
            <a:r>
              <a:rPr lang="en-US" sz="2000" b="1" dirty="0" smtClean="0">
                <a:latin typeface="Arial"/>
                <a:cs typeface="Arial"/>
              </a:rPr>
              <a:t>Annual Fees</a:t>
            </a:r>
          </a:p>
          <a:p>
            <a:endParaRPr lang="en-US" sz="2000" dirty="0">
              <a:latin typeface="Arial"/>
              <a:cs typeface="Arial"/>
            </a:endParaRPr>
          </a:p>
          <a:p>
            <a:pPr marL="285750" indent="-285750">
              <a:buFont typeface="Arial" panose="020B0604020202020204" pitchFamily="34" charset="0"/>
              <a:buChar char="•"/>
            </a:pPr>
            <a:r>
              <a:rPr lang="en-US" sz="2000" dirty="0" smtClean="0">
                <a:latin typeface="Arial"/>
                <a:cs typeface="Arial"/>
              </a:rPr>
              <a:t>£3,500 South Asia</a:t>
            </a:r>
          </a:p>
          <a:p>
            <a:pPr marL="285750" indent="-285750">
              <a:buFont typeface="Arial" panose="020B0604020202020204" pitchFamily="34" charset="0"/>
              <a:buChar char="•"/>
            </a:pPr>
            <a:r>
              <a:rPr lang="en-US" sz="2000" dirty="0" smtClean="0">
                <a:latin typeface="Arial"/>
                <a:cs typeface="Arial"/>
              </a:rPr>
              <a:t>£4,750 </a:t>
            </a:r>
            <a:r>
              <a:rPr lang="en-US" sz="2000" dirty="0" err="1" smtClean="0">
                <a:latin typeface="Arial"/>
                <a:cs typeface="Arial"/>
              </a:rPr>
              <a:t>RoW</a:t>
            </a:r>
            <a:endParaRPr lang="en-US" sz="2000" dirty="0" smtClean="0">
              <a:latin typeface="Arial"/>
              <a:cs typeface="Arial"/>
            </a:endParaRPr>
          </a:p>
          <a:p>
            <a:pPr marL="285750" indent="-285750">
              <a:buFont typeface="Arial" panose="020B0604020202020204" pitchFamily="34" charset="0"/>
              <a:buChar char="•"/>
            </a:pPr>
            <a:endParaRPr lang="en-US" sz="2000" dirty="0">
              <a:latin typeface="Arial"/>
              <a:cs typeface="Arial"/>
            </a:endParaRPr>
          </a:p>
          <a:p>
            <a:r>
              <a:rPr lang="en-US" sz="2000" b="1" dirty="0" smtClean="0">
                <a:latin typeface="Arial"/>
                <a:cs typeface="Arial"/>
              </a:rPr>
              <a:t>Eligibility</a:t>
            </a:r>
          </a:p>
          <a:p>
            <a:endParaRPr lang="en-US" sz="2000" dirty="0">
              <a:latin typeface="Arial"/>
              <a:cs typeface="Arial"/>
            </a:endParaRPr>
          </a:p>
          <a:p>
            <a:pPr marL="285750" indent="-285750">
              <a:buFont typeface="Arial" panose="020B0604020202020204" pitchFamily="34" charset="0"/>
              <a:buChar char="•"/>
            </a:pPr>
            <a:r>
              <a:rPr lang="en-GB" sz="2000" dirty="0">
                <a:latin typeface="Arial"/>
                <a:cs typeface="Arial"/>
              </a:rPr>
              <a:t>Be recommended by at least one currently accredited school</a:t>
            </a:r>
          </a:p>
          <a:p>
            <a:pPr marL="285750" indent="-285750">
              <a:buFont typeface="Arial" panose="020B0604020202020204" pitchFamily="34" charset="0"/>
              <a:buChar char="•"/>
            </a:pPr>
            <a:endParaRPr lang="en-GB" sz="2000" dirty="0">
              <a:latin typeface="Arial"/>
              <a:cs typeface="Arial"/>
            </a:endParaRPr>
          </a:p>
          <a:p>
            <a:pPr marL="285750" indent="-285750">
              <a:buFont typeface="Arial" panose="020B0604020202020204" pitchFamily="34" charset="0"/>
              <a:buChar char="•"/>
            </a:pPr>
            <a:r>
              <a:rPr lang="en-GB" sz="2000" dirty="0" smtClean="0">
                <a:latin typeface="Arial"/>
                <a:cs typeface="Arial"/>
              </a:rPr>
              <a:t>Provide </a:t>
            </a:r>
            <a:r>
              <a:rPr lang="en-GB" sz="2000" dirty="0">
                <a:latin typeface="Arial"/>
                <a:cs typeface="Arial"/>
              </a:rPr>
              <a:t>evidence of national market credibility, </a:t>
            </a:r>
            <a:r>
              <a:rPr lang="en-GB" sz="2000" dirty="0" smtClean="0">
                <a:latin typeface="Arial"/>
                <a:cs typeface="Arial"/>
              </a:rPr>
              <a:t>financial sustainability </a:t>
            </a:r>
            <a:r>
              <a:rPr lang="en-GB" sz="2000" dirty="0">
                <a:latin typeface="Arial"/>
                <a:cs typeface="Arial"/>
              </a:rPr>
              <a:t>and institutional continuity</a:t>
            </a:r>
          </a:p>
          <a:p>
            <a:pPr marL="285750" indent="-285750">
              <a:buFont typeface="Arial" panose="020B0604020202020204" pitchFamily="34" charset="0"/>
              <a:buChar char="•"/>
            </a:pPr>
            <a:endParaRPr lang="en-GB" sz="2000" dirty="0">
              <a:latin typeface="Arial"/>
              <a:cs typeface="Arial"/>
            </a:endParaRPr>
          </a:p>
          <a:p>
            <a:pPr marL="285750" indent="-285750">
              <a:buFont typeface="Arial" panose="020B0604020202020204" pitchFamily="34" charset="0"/>
              <a:buChar char="•"/>
            </a:pPr>
            <a:r>
              <a:rPr lang="en-GB" sz="2000" dirty="0" smtClean="0">
                <a:latin typeface="Arial"/>
                <a:cs typeface="Arial"/>
              </a:rPr>
              <a:t>Demonstrate </a:t>
            </a:r>
            <a:r>
              <a:rPr lang="en-GB" sz="2000" dirty="0">
                <a:latin typeface="Arial"/>
                <a:cs typeface="Arial"/>
              </a:rPr>
              <a:t>commitment to continuous improvement, and to </a:t>
            </a:r>
            <a:r>
              <a:rPr lang="en-GB" sz="2000" dirty="0" smtClean="0">
                <a:latin typeface="Arial"/>
                <a:cs typeface="Arial"/>
              </a:rPr>
              <a:t>a postgraduate</a:t>
            </a:r>
            <a:r>
              <a:rPr lang="en-GB" sz="2000" dirty="0">
                <a:latin typeface="Arial"/>
                <a:cs typeface="Arial"/>
              </a:rPr>
              <a:t>, post-experience MBA</a:t>
            </a:r>
            <a:endParaRPr lang="en-US" sz="2000" dirty="0" smtClean="0">
              <a:latin typeface="Arial"/>
              <a:cs typeface="Arial"/>
            </a:endParaRPr>
          </a:p>
          <a:p>
            <a:pPr marL="285750" indent="-285750">
              <a:buFont typeface="Arial" panose="020B0604020202020204" pitchFamily="34" charset="0"/>
              <a:buChar char="•"/>
            </a:pPr>
            <a:endParaRPr lang="en-US" sz="1400" dirty="0">
              <a:latin typeface="Arial"/>
              <a:cs typeface="Arial"/>
            </a:endParaRPr>
          </a:p>
        </p:txBody>
      </p:sp>
      <p:sp>
        <p:nvSpPr>
          <p:cNvPr id="3" name="TextBox 2"/>
          <p:cNvSpPr txBox="1"/>
          <p:nvPr/>
        </p:nvSpPr>
        <p:spPr>
          <a:xfrm>
            <a:off x="355600"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Further Details</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Tree>
    <p:extLst>
      <p:ext uri="{BB962C8B-B14F-4D97-AF65-F5344CB8AC3E}">
        <p14:creationId xmlns:p14="http://schemas.microsoft.com/office/powerpoint/2010/main" val="3009489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8019082" y="360000"/>
            <a:ext cx="756618"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Conclusion</a:t>
            </a:r>
            <a:endParaRPr lang="en-US" sz="1200" dirty="0">
              <a:solidFill>
                <a:srgbClr val="00888A"/>
              </a:solidFill>
              <a:latin typeface="Avenir 55 Roman"/>
              <a:cs typeface="Avenir 55 Roman"/>
            </a:endParaRPr>
          </a:p>
        </p:txBody>
      </p:sp>
      <p:sp>
        <p:nvSpPr>
          <p:cNvPr id="12" name="TextBox 11"/>
          <p:cNvSpPr txBox="1"/>
          <p:nvPr/>
        </p:nvSpPr>
        <p:spPr>
          <a:xfrm>
            <a:off x="360000" y="1641889"/>
            <a:ext cx="8415700" cy="4216539"/>
          </a:xfrm>
          <a:prstGeom prst="rect">
            <a:avLst/>
          </a:prstGeom>
          <a:noFill/>
        </p:spPr>
        <p:txBody>
          <a:bodyPr wrap="square" lIns="0" tIns="0" bIns="0" rtlCol="0">
            <a:spAutoFit/>
          </a:bodyPr>
          <a:lstStyle/>
          <a:p>
            <a:r>
              <a:rPr lang="en-GB" sz="2000" i="1" dirty="0" smtClean="0">
                <a:latin typeface="Arial"/>
                <a:cs typeface="Arial"/>
              </a:rPr>
              <a:t>Mark Stoddard</a:t>
            </a:r>
          </a:p>
          <a:p>
            <a:endParaRPr lang="en-GB" sz="2000" dirty="0">
              <a:latin typeface="Arial"/>
              <a:cs typeface="Arial"/>
            </a:endParaRPr>
          </a:p>
          <a:p>
            <a:r>
              <a:rPr lang="en-GB" sz="2000" dirty="0" smtClean="0">
                <a:latin typeface="Arial"/>
                <a:cs typeface="Arial"/>
              </a:rPr>
              <a:t>Director of Accreditation &amp; Business School Services</a:t>
            </a:r>
          </a:p>
          <a:p>
            <a:endParaRPr lang="en-GB" sz="2000" dirty="0">
              <a:latin typeface="Arial"/>
              <a:cs typeface="Arial"/>
            </a:endParaRPr>
          </a:p>
          <a:p>
            <a:r>
              <a:rPr lang="en-GB" sz="2000" b="1" dirty="0" smtClean="0">
                <a:latin typeface="Arial"/>
                <a:cs typeface="Arial"/>
              </a:rPr>
              <a:t>AMBA</a:t>
            </a:r>
          </a:p>
          <a:p>
            <a:endParaRPr lang="en-GB" sz="2000" dirty="0">
              <a:latin typeface="Arial"/>
              <a:cs typeface="Arial"/>
            </a:endParaRPr>
          </a:p>
          <a:p>
            <a:r>
              <a:rPr lang="en-GB" sz="2000" dirty="0" smtClean="0">
                <a:latin typeface="Arial"/>
                <a:cs typeface="Arial"/>
                <a:hlinkClick r:id="rId3"/>
              </a:rPr>
              <a:t>m.stoddard@mbaworld.com</a:t>
            </a:r>
            <a:endParaRPr lang="en-GB" sz="2000" dirty="0" smtClean="0">
              <a:latin typeface="Arial"/>
              <a:cs typeface="Arial"/>
            </a:endParaRPr>
          </a:p>
          <a:p>
            <a:endParaRPr lang="en-GB" sz="2000" dirty="0">
              <a:latin typeface="Arial"/>
              <a:cs typeface="Arial"/>
            </a:endParaRPr>
          </a:p>
          <a:p>
            <a:r>
              <a:rPr lang="en-GB" sz="2000" dirty="0" smtClean="0">
                <a:latin typeface="Arial"/>
                <a:cs typeface="Arial"/>
              </a:rPr>
              <a:t>+44(0)-207-246-2697</a:t>
            </a:r>
          </a:p>
          <a:p>
            <a:endParaRPr lang="en-GB" sz="2000" dirty="0">
              <a:latin typeface="Arial"/>
              <a:cs typeface="Arial"/>
            </a:endParaRPr>
          </a:p>
          <a:p>
            <a:r>
              <a:rPr lang="en-GB" sz="2000" dirty="0" smtClean="0">
                <a:latin typeface="Arial"/>
                <a:cs typeface="Arial"/>
                <a:hlinkClick r:id="rId4"/>
              </a:rPr>
              <a:t>www.mbaworld.com/accreditation</a:t>
            </a:r>
            <a:endParaRPr lang="en-GB" sz="2000" dirty="0" smtClean="0">
              <a:latin typeface="Arial"/>
              <a:cs typeface="Arial"/>
            </a:endParaRPr>
          </a:p>
          <a:p>
            <a:endParaRPr lang="en-GB" sz="2000" dirty="0">
              <a:latin typeface="Arial"/>
              <a:cs typeface="Arial"/>
            </a:endParaRPr>
          </a:p>
          <a:p>
            <a:r>
              <a:rPr lang="en-GB" sz="2000" dirty="0" smtClean="0">
                <a:latin typeface="Arial"/>
                <a:cs typeface="Arial"/>
                <a:hlinkClick r:id="rId5"/>
              </a:rPr>
              <a:t>www.mbaworld.com/adn</a:t>
            </a:r>
            <a:endParaRPr lang="en-GB" sz="2000" dirty="0" smtClean="0">
              <a:latin typeface="Arial"/>
              <a:cs typeface="Arial"/>
            </a:endParaRPr>
          </a:p>
          <a:p>
            <a:endParaRPr lang="en-GB" sz="1400" dirty="0" smtClean="0">
              <a:latin typeface="Arial"/>
              <a:cs typeface="Arial"/>
            </a:endParaRPr>
          </a:p>
        </p:txBody>
      </p:sp>
      <p:sp>
        <p:nvSpPr>
          <p:cNvPr id="3" name="TextBox 2"/>
          <p:cNvSpPr txBox="1"/>
          <p:nvPr/>
        </p:nvSpPr>
        <p:spPr>
          <a:xfrm>
            <a:off x="355600"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Contact</a:t>
            </a:r>
          </a:p>
        </p:txBody>
      </p:sp>
      <p:pic>
        <p:nvPicPr>
          <p:cNvPr id="10" name="Picture 9" descr="Footer-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Tree>
    <p:extLst>
      <p:ext uri="{BB962C8B-B14F-4D97-AF65-F5344CB8AC3E}">
        <p14:creationId xmlns:p14="http://schemas.microsoft.com/office/powerpoint/2010/main" val="977950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8339683" y="360000"/>
            <a:ext cx="436017"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AMBA</a:t>
            </a:r>
            <a:endParaRPr lang="en-US" sz="1200" dirty="0">
              <a:solidFill>
                <a:srgbClr val="00888A"/>
              </a:solidFill>
              <a:latin typeface="Avenir 55 Roman"/>
              <a:cs typeface="Avenir 55 Roman"/>
            </a:endParaRP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14" y="1905000"/>
            <a:ext cx="7333908" cy="2428076"/>
          </a:xfrm>
          <a:prstGeom prst="rect">
            <a:avLst/>
          </a:prstGeom>
        </p:spPr>
      </p:pic>
    </p:spTree>
    <p:extLst>
      <p:ext uri="{BB962C8B-B14F-4D97-AF65-F5344CB8AC3E}">
        <p14:creationId xmlns:p14="http://schemas.microsoft.com/office/powerpoint/2010/main" val="1697755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8339683" y="360000"/>
            <a:ext cx="436017"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AMBA</a:t>
            </a:r>
            <a:endParaRPr lang="en-US" sz="1200" dirty="0">
              <a:solidFill>
                <a:srgbClr val="00888A"/>
              </a:solidFill>
              <a:latin typeface="Avenir 55 Roman"/>
              <a:cs typeface="Avenir 55 Roman"/>
            </a:endParaRPr>
          </a:p>
        </p:txBody>
      </p:sp>
      <p:sp>
        <p:nvSpPr>
          <p:cNvPr id="3" name="TextBox 2"/>
          <p:cNvSpPr txBox="1"/>
          <p:nvPr/>
        </p:nvSpPr>
        <p:spPr>
          <a:xfrm>
            <a:off x="340976"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AMBA History</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
        <p:nvSpPr>
          <p:cNvPr id="9" name="TextBox 8"/>
          <p:cNvSpPr txBox="1"/>
          <p:nvPr/>
        </p:nvSpPr>
        <p:spPr>
          <a:xfrm>
            <a:off x="360000" y="1641889"/>
            <a:ext cx="8415700" cy="3323987"/>
          </a:xfrm>
          <a:prstGeom prst="rect">
            <a:avLst/>
          </a:prstGeom>
          <a:noFill/>
        </p:spPr>
        <p:txBody>
          <a:bodyPr wrap="square" lIns="0" tIns="0" bIns="0" rtlCol="0">
            <a:spAutoFit/>
          </a:bodyPr>
          <a:lstStyle/>
          <a:p>
            <a:pPr marL="285750" indent="-285750">
              <a:buFont typeface="Arial" panose="020B0604020202020204" pitchFamily="34" charset="0"/>
              <a:buChar char="•"/>
            </a:pPr>
            <a:r>
              <a:rPr lang="en-US" sz="2400" dirty="0" smtClean="0">
                <a:latin typeface="Arial"/>
                <a:cs typeface="Arial"/>
              </a:rPr>
              <a:t>Formed in 1967</a:t>
            </a:r>
          </a:p>
          <a:p>
            <a:pPr marL="285750" indent="-285750">
              <a:buFont typeface="Arial" panose="020B0604020202020204" pitchFamily="34" charset="0"/>
              <a:buChar char="•"/>
            </a:pPr>
            <a:r>
              <a:rPr lang="en-US" sz="2400" dirty="0" smtClean="0">
                <a:latin typeface="Arial"/>
                <a:cs typeface="Arial"/>
              </a:rPr>
              <a:t>Head Office in London UK</a:t>
            </a:r>
          </a:p>
          <a:p>
            <a:pPr marL="285750" indent="-285750">
              <a:buFont typeface="Arial" panose="020B0604020202020204" pitchFamily="34" charset="0"/>
              <a:buChar char="•"/>
            </a:pPr>
            <a:r>
              <a:rPr lang="en-US" sz="2400" dirty="0" smtClean="0">
                <a:latin typeface="Arial"/>
                <a:cs typeface="Arial"/>
              </a:rPr>
              <a:t>Official charity</a:t>
            </a:r>
          </a:p>
          <a:p>
            <a:pPr marL="285750" indent="-285750">
              <a:buFont typeface="Arial" panose="020B0604020202020204" pitchFamily="34" charset="0"/>
              <a:buChar char="•"/>
            </a:pPr>
            <a:r>
              <a:rPr lang="en-GB" sz="2400" dirty="0">
                <a:latin typeface="Arial"/>
                <a:cs typeface="Arial"/>
              </a:rPr>
              <a:t>Multiple Stakeholders: Graduates, Students, Employers &amp; Business </a:t>
            </a:r>
            <a:r>
              <a:rPr lang="en-GB" sz="2400" dirty="0" smtClean="0">
                <a:latin typeface="Arial"/>
                <a:cs typeface="Arial"/>
              </a:rPr>
              <a:t>Schools</a:t>
            </a:r>
          </a:p>
          <a:p>
            <a:pPr marL="285750" indent="-285750">
              <a:buFont typeface="Arial" panose="020B0604020202020204" pitchFamily="34" charset="0"/>
              <a:buChar char="•"/>
            </a:pPr>
            <a:r>
              <a:rPr lang="en-GB" sz="2400" dirty="0" smtClean="0">
                <a:latin typeface="Arial"/>
                <a:cs typeface="Arial"/>
              </a:rPr>
              <a:t>Consumer advocate</a:t>
            </a:r>
            <a:endParaRPr lang="en-US" sz="2400" dirty="0" smtClean="0">
              <a:latin typeface="Arial"/>
              <a:cs typeface="Arial"/>
            </a:endParaRPr>
          </a:p>
          <a:p>
            <a:pPr marL="285750" indent="-285750">
              <a:buFont typeface="Arial" panose="020B0604020202020204" pitchFamily="34" charset="0"/>
              <a:buChar char="•"/>
            </a:pPr>
            <a:r>
              <a:rPr lang="en-US" sz="2400" dirty="0" smtClean="0">
                <a:latin typeface="Arial"/>
                <a:cs typeface="Arial"/>
              </a:rPr>
              <a:t>Mission: “To Advance Postgraduate Education Globally” </a:t>
            </a:r>
          </a:p>
          <a:p>
            <a:pPr marL="285750" indent="-285750">
              <a:buFont typeface="Arial" panose="020B0604020202020204" pitchFamily="34" charset="0"/>
              <a:buChar char="•"/>
            </a:pPr>
            <a:r>
              <a:rPr lang="en-US" sz="2400" dirty="0" smtClean="0">
                <a:latin typeface="Arial"/>
                <a:cs typeface="Arial"/>
              </a:rPr>
              <a:t>Accreditation since 1990s</a:t>
            </a:r>
          </a:p>
          <a:p>
            <a:pPr marL="285750" indent="-285750">
              <a:buFont typeface="Arial" panose="020B0604020202020204" pitchFamily="34" charset="0"/>
              <a:buChar char="•"/>
            </a:pPr>
            <a:r>
              <a:rPr lang="en-US" sz="2400" dirty="0" smtClean="0">
                <a:latin typeface="Arial"/>
                <a:cs typeface="Arial"/>
              </a:rPr>
              <a:t>2017: 50</a:t>
            </a:r>
            <a:r>
              <a:rPr lang="en-US" sz="2400" baseline="30000" dirty="0" smtClean="0">
                <a:latin typeface="Arial"/>
                <a:cs typeface="Arial"/>
              </a:rPr>
              <a:t>th</a:t>
            </a:r>
            <a:r>
              <a:rPr lang="en-US" sz="2400" dirty="0" smtClean="0">
                <a:latin typeface="Arial"/>
                <a:cs typeface="Arial"/>
              </a:rPr>
              <a:t> Anniversary: </a:t>
            </a:r>
            <a:r>
              <a:rPr lang="en-US" sz="2400" i="1" dirty="0" smtClean="0">
                <a:latin typeface="Arial"/>
                <a:cs typeface="Arial"/>
              </a:rPr>
              <a:t>The Year of the MBA</a:t>
            </a:r>
            <a:endParaRPr lang="en-US" sz="2400" i="1" dirty="0">
              <a:latin typeface="Arial"/>
              <a:cs typeface="Arial"/>
            </a:endParaRPr>
          </a:p>
        </p:txBody>
      </p:sp>
    </p:spTree>
    <p:extLst>
      <p:ext uri="{BB962C8B-B14F-4D97-AF65-F5344CB8AC3E}">
        <p14:creationId xmlns:p14="http://schemas.microsoft.com/office/powerpoint/2010/main" val="19288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291319" y="360000"/>
            <a:ext cx="1484381"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Accreditation Process</a:t>
            </a:r>
            <a:endParaRPr lang="en-US" sz="1200" dirty="0">
              <a:solidFill>
                <a:srgbClr val="00888A"/>
              </a:solidFill>
              <a:latin typeface="Avenir 55 Roman"/>
              <a:cs typeface="Avenir 55 Roman"/>
            </a:endParaRPr>
          </a:p>
        </p:txBody>
      </p:sp>
      <p:sp>
        <p:nvSpPr>
          <p:cNvPr id="3" name="TextBox 2"/>
          <p:cNvSpPr txBox="1"/>
          <p:nvPr/>
        </p:nvSpPr>
        <p:spPr>
          <a:xfrm>
            <a:off x="340976"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Future Strategy</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
        <p:nvSpPr>
          <p:cNvPr id="11" name="TextBox 10"/>
          <p:cNvSpPr txBox="1"/>
          <p:nvPr/>
        </p:nvSpPr>
        <p:spPr>
          <a:xfrm>
            <a:off x="360000" y="1641889"/>
            <a:ext cx="8415700" cy="3323987"/>
          </a:xfrm>
          <a:prstGeom prst="rect">
            <a:avLst/>
          </a:prstGeom>
          <a:noFill/>
        </p:spPr>
        <p:txBody>
          <a:bodyPr wrap="square" lIns="0" tIns="0" bIns="0" rtlCol="0">
            <a:spAutoFit/>
          </a:bodyPr>
          <a:lstStyle/>
          <a:p>
            <a:pPr marL="342900" indent="-342900">
              <a:buFont typeface="Arial" panose="020B0604020202020204" pitchFamily="34" charset="0"/>
              <a:buChar char="•"/>
            </a:pPr>
            <a:endParaRPr lang="en-US" sz="2400" dirty="0" smtClean="0">
              <a:latin typeface="Arial"/>
              <a:cs typeface="Arial"/>
            </a:endParaRPr>
          </a:p>
          <a:p>
            <a:pPr marL="342900" indent="-342900">
              <a:buFont typeface="Arial" panose="020B0604020202020204" pitchFamily="34" charset="0"/>
              <a:buChar char="•"/>
            </a:pPr>
            <a:r>
              <a:rPr lang="en-US" sz="2400" dirty="0" smtClean="0">
                <a:latin typeface="Arial"/>
                <a:cs typeface="Arial"/>
              </a:rPr>
              <a:t>Limit to 300 Schools</a:t>
            </a:r>
          </a:p>
          <a:p>
            <a:pPr marL="342900" indent="-342900">
              <a:buFont typeface="Arial" panose="020B0604020202020204" pitchFamily="34" charset="0"/>
              <a:buChar char="•"/>
            </a:pPr>
            <a:endParaRPr lang="en-US" sz="2400" dirty="0" smtClean="0">
              <a:latin typeface="Arial"/>
              <a:cs typeface="Arial"/>
            </a:endParaRPr>
          </a:p>
          <a:p>
            <a:pPr marL="342900" indent="-342900">
              <a:buFont typeface="Arial" panose="020B0604020202020204" pitchFamily="34" charset="0"/>
              <a:buChar char="•"/>
            </a:pPr>
            <a:endParaRPr lang="en-US" sz="2400" dirty="0" smtClean="0">
              <a:latin typeface="Arial"/>
              <a:cs typeface="Arial"/>
            </a:endParaRPr>
          </a:p>
          <a:p>
            <a:pPr marL="342900" indent="-342900">
              <a:buFont typeface="Arial" panose="020B0604020202020204" pitchFamily="34" charset="0"/>
              <a:buChar char="•"/>
            </a:pPr>
            <a:r>
              <a:rPr lang="en-US" sz="2400" dirty="0" smtClean="0">
                <a:latin typeface="Arial"/>
                <a:cs typeface="Arial"/>
              </a:rPr>
              <a:t>Ensure Exclusive Network</a:t>
            </a:r>
          </a:p>
          <a:p>
            <a:endParaRPr lang="en-US" sz="2400" dirty="0" smtClean="0">
              <a:latin typeface="Arial"/>
              <a:cs typeface="Arial"/>
            </a:endParaRPr>
          </a:p>
          <a:p>
            <a:pPr marL="342900" indent="-342900">
              <a:buFont typeface="Arial" panose="020B0604020202020204" pitchFamily="34" charset="0"/>
              <a:buChar char="•"/>
            </a:pPr>
            <a:endParaRPr lang="en-US" sz="2400" dirty="0" smtClean="0">
              <a:latin typeface="Arial"/>
              <a:cs typeface="Arial"/>
            </a:endParaRPr>
          </a:p>
          <a:p>
            <a:pPr marL="342900" indent="-342900">
              <a:buFont typeface="Arial" panose="020B0604020202020204" pitchFamily="34" charset="0"/>
              <a:buChar char="•"/>
            </a:pPr>
            <a:r>
              <a:rPr lang="en-US" sz="2400" dirty="0" smtClean="0">
                <a:latin typeface="Arial"/>
                <a:cs typeface="Arial"/>
              </a:rPr>
              <a:t>Launch BGA</a:t>
            </a:r>
          </a:p>
          <a:p>
            <a:pPr marL="342900" indent="-342900">
              <a:buFont typeface="Arial" panose="020B0604020202020204" pitchFamily="34" charset="0"/>
              <a:buChar char="•"/>
            </a:pPr>
            <a:endParaRPr lang="en-US" sz="2400" dirty="0" smtClean="0">
              <a:latin typeface="Arial"/>
              <a:cs typeface="Arial"/>
            </a:endParaRPr>
          </a:p>
        </p:txBody>
      </p:sp>
    </p:spTree>
    <p:extLst>
      <p:ext uri="{BB962C8B-B14F-4D97-AF65-F5344CB8AC3E}">
        <p14:creationId xmlns:p14="http://schemas.microsoft.com/office/powerpoint/2010/main" val="1780113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291319" y="360000"/>
            <a:ext cx="1484381"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Accreditation Process</a:t>
            </a:r>
            <a:endParaRPr lang="en-US" sz="1200" dirty="0">
              <a:solidFill>
                <a:srgbClr val="00888A"/>
              </a:solidFill>
              <a:latin typeface="Avenir 55 Roman"/>
              <a:cs typeface="Avenir 55 Roman"/>
            </a:endParaRP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pic>
        <p:nvPicPr>
          <p:cNvPr id="2" name="Picture 1"/>
          <p:cNvPicPr>
            <a:picLocks noChangeAspect="1"/>
          </p:cNvPicPr>
          <p:nvPr/>
        </p:nvPicPr>
        <p:blipFill>
          <a:blip r:embed="rId4"/>
          <a:stretch>
            <a:fillRect/>
          </a:stretch>
        </p:blipFill>
        <p:spPr>
          <a:xfrm>
            <a:off x="831880" y="1967698"/>
            <a:ext cx="7110102" cy="2145958"/>
          </a:xfrm>
          <a:prstGeom prst="rect">
            <a:avLst/>
          </a:prstGeom>
        </p:spPr>
      </p:pic>
    </p:spTree>
    <p:extLst>
      <p:ext uri="{BB962C8B-B14F-4D97-AF65-F5344CB8AC3E}">
        <p14:creationId xmlns:p14="http://schemas.microsoft.com/office/powerpoint/2010/main" val="896442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426869" y="360000"/>
            <a:ext cx="1348831"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AMBA Accreditation</a:t>
            </a:r>
            <a:endParaRPr lang="en-US" sz="1200" dirty="0">
              <a:solidFill>
                <a:srgbClr val="00888A"/>
              </a:solidFill>
              <a:latin typeface="Avenir 55 Roman"/>
              <a:cs typeface="Avenir 55 Roman"/>
            </a:endParaRPr>
          </a:p>
        </p:txBody>
      </p:sp>
      <p:sp>
        <p:nvSpPr>
          <p:cNvPr id="3" name="TextBox 2"/>
          <p:cNvSpPr txBox="1"/>
          <p:nvPr/>
        </p:nvSpPr>
        <p:spPr>
          <a:xfrm>
            <a:off x="340976"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Guiding Principles</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
        <p:nvSpPr>
          <p:cNvPr id="9" name="TextBox 8"/>
          <p:cNvSpPr txBox="1"/>
          <p:nvPr/>
        </p:nvSpPr>
        <p:spPr>
          <a:xfrm>
            <a:off x="360000" y="1641889"/>
            <a:ext cx="8415700" cy="4062651"/>
          </a:xfrm>
          <a:prstGeom prst="rect">
            <a:avLst/>
          </a:prstGeom>
          <a:noFill/>
        </p:spPr>
        <p:txBody>
          <a:bodyPr wrap="square" lIns="0" tIns="0" bIns="0" rtlCol="0">
            <a:spAutoFit/>
          </a:bodyPr>
          <a:lstStyle/>
          <a:p>
            <a:pPr marL="285750" indent="-285750">
              <a:buFont typeface="Arial" panose="020B0604020202020204" pitchFamily="34" charset="0"/>
              <a:buChar char="•"/>
            </a:pPr>
            <a:r>
              <a:rPr lang="en-US" sz="2400" dirty="0" smtClean="0">
                <a:latin typeface="Arial"/>
                <a:cs typeface="Arial"/>
              </a:rPr>
              <a:t>International</a:t>
            </a:r>
          </a:p>
          <a:p>
            <a:pPr marL="285750" indent="-285750">
              <a:buFont typeface="Arial" panose="020B0604020202020204" pitchFamily="34" charset="0"/>
              <a:buChar char="•"/>
            </a:pPr>
            <a:endParaRPr lang="en-US" sz="2400" dirty="0" smtClean="0">
              <a:latin typeface="Arial"/>
              <a:cs typeface="Arial"/>
            </a:endParaRPr>
          </a:p>
          <a:p>
            <a:pPr marL="285750" indent="-285750">
              <a:buFont typeface="Arial" panose="020B0604020202020204" pitchFamily="34" charset="0"/>
              <a:buChar char="•"/>
            </a:pPr>
            <a:r>
              <a:rPr lang="en-US" sz="2400" dirty="0" smtClean="0">
                <a:latin typeface="Arial"/>
                <a:cs typeface="Arial"/>
              </a:rPr>
              <a:t>Developmental</a:t>
            </a:r>
          </a:p>
          <a:p>
            <a:pPr marL="285750" indent="-285750">
              <a:buFont typeface="Arial" panose="020B0604020202020204" pitchFamily="34" charset="0"/>
              <a:buChar char="•"/>
            </a:pPr>
            <a:endParaRPr lang="en-US" sz="2400" dirty="0" smtClean="0">
              <a:latin typeface="Arial"/>
              <a:cs typeface="Arial"/>
            </a:endParaRPr>
          </a:p>
          <a:p>
            <a:pPr marL="285750" indent="-285750">
              <a:buFont typeface="Arial" panose="020B0604020202020204" pitchFamily="34" charset="0"/>
              <a:buChar char="•"/>
            </a:pPr>
            <a:r>
              <a:rPr lang="en-US" sz="2400" dirty="0" smtClean="0">
                <a:latin typeface="Arial"/>
                <a:cs typeface="Arial"/>
              </a:rPr>
              <a:t>Quality Enhancement</a:t>
            </a:r>
          </a:p>
          <a:p>
            <a:pPr marL="285750" indent="-285750">
              <a:buFont typeface="Arial" panose="020B0604020202020204" pitchFamily="34" charset="0"/>
              <a:buChar char="•"/>
            </a:pPr>
            <a:endParaRPr lang="en-US" sz="2400" dirty="0" smtClean="0">
              <a:latin typeface="Arial"/>
              <a:cs typeface="Arial"/>
            </a:endParaRPr>
          </a:p>
          <a:p>
            <a:pPr marL="285750" indent="-285750">
              <a:buFont typeface="Arial" panose="020B0604020202020204" pitchFamily="34" charset="0"/>
              <a:buChar char="•"/>
            </a:pPr>
            <a:r>
              <a:rPr lang="en-US" sz="2400" dirty="0" err="1" smtClean="0">
                <a:latin typeface="Arial"/>
                <a:cs typeface="Arial"/>
              </a:rPr>
              <a:t>Programme</a:t>
            </a:r>
            <a:r>
              <a:rPr lang="en-US" sz="2400" dirty="0" smtClean="0">
                <a:latin typeface="Arial"/>
                <a:cs typeface="Arial"/>
              </a:rPr>
              <a:t> Specific</a:t>
            </a:r>
          </a:p>
          <a:p>
            <a:pPr marL="285750" indent="-285750">
              <a:buFont typeface="Arial" panose="020B0604020202020204" pitchFamily="34" charset="0"/>
              <a:buChar char="•"/>
            </a:pPr>
            <a:endParaRPr lang="en-US" sz="2400" dirty="0" smtClean="0">
              <a:latin typeface="Arial"/>
              <a:cs typeface="Arial"/>
            </a:endParaRPr>
          </a:p>
          <a:p>
            <a:pPr marL="285750" indent="-285750">
              <a:buFont typeface="Arial" panose="020B0604020202020204" pitchFamily="34" charset="0"/>
              <a:buChar char="•"/>
            </a:pPr>
            <a:r>
              <a:rPr lang="en-US" sz="2400" dirty="0" smtClean="0">
                <a:latin typeface="Arial"/>
                <a:cs typeface="Arial"/>
              </a:rPr>
              <a:t>Stakeholder-focused</a:t>
            </a:r>
          </a:p>
          <a:p>
            <a:pPr marL="285750" indent="-285750">
              <a:buFont typeface="Arial" panose="020B0604020202020204" pitchFamily="34" charset="0"/>
              <a:buChar char="•"/>
            </a:pPr>
            <a:endParaRPr lang="en-US" sz="2400" dirty="0" smtClean="0">
              <a:latin typeface="Arial"/>
              <a:cs typeface="Arial"/>
            </a:endParaRPr>
          </a:p>
          <a:p>
            <a:pPr marL="285750" indent="-285750">
              <a:buFont typeface="Arial" panose="020B0604020202020204" pitchFamily="34" charset="0"/>
              <a:buChar char="•"/>
            </a:pPr>
            <a:r>
              <a:rPr lang="en-US" sz="2400" dirty="0" smtClean="0">
                <a:latin typeface="Arial"/>
                <a:cs typeface="Arial"/>
              </a:rPr>
              <a:t>Consistency</a:t>
            </a:r>
            <a:endParaRPr lang="en-US" sz="2400" dirty="0">
              <a:latin typeface="Arial"/>
              <a:cs typeface="Arial"/>
            </a:endParaRPr>
          </a:p>
        </p:txBody>
      </p:sp>
    </p:spTree>
    <p:extLst>
      <p:ext uri="{BB962C8B-B14F-4D97-AF65-F5344CB8AC3E}">
        <p14:creationId xmlns:p14="http://schemas.microsoft.com/office/powerpoint/2010/main" val="2458468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291319" y="360000"/>
            <a:ext cx="1484381"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Accreditation Process</a:t>
            </a:r>
            <a:endParaRPr lang="en-US" sz="1200" dirty="0">
              <a:solidFill>
                <a:srgbClr val="00888A"/>
              </a:solidFill>
              <a:latin typeface="Avenir 55 Roman"/>
              <a:cs typeface="Avenir 55 Roman"/>
            </a:endParaRP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95660"/>
            <a:ext cx="9144000" cy="4866680"/>
          </a:xfrm>
          <a:prstGeom prst="rect">
            <a:avLst/>
          </a:prstGeom>
        </p:spPr>
      </p:pic>
    </p:spTree>
    <p:extLst>
      <p:ext uri="{BB962C8B-B14F-4D97-AF65-F5344CB8AC3E}">
        <p14:creationId xmlns:p14="http://schemas.microsoft.com/office/powerpoint/2010/main" val="182073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2158348" cy="184666"/>
          </a:xfrm>
          <a:prstGeom prst="rect">
            <a:avLst/>
          </a:prstGeom>
          <a:noFill/>
        </p:spPr>
        <p:txBody>
          <a:bodyPr wrap="none" lIns="0" tIns="0" rIns="0" bIns="0" rtlCol="0">
            <a:spAutoFit/>
          </a:bodyPr>
          <a:lstStyle/>
          <a:p>
            <a:r>
              <a:rPr lang="en-US" sz="1200" dirty="0" smtClean="0">
                <a:solidFill>
                  <a:srgbClr val="00888A"/>
                </a:solidFill>
                <a:latin typeface="Avenir 55 Roman"/>
                <a:cs typeface="Avenir 55 Roman"/>
              </a:rPr>
              <a:t>SEAA Accreditation Conference</a:t>
            </a:r>
            <a:endParaRPr lang="en-US" sz="1200" dirty="0">
              <a:solidFill>
                <a:srgbClr val="00888A"/>
              </a:solidFill>
              <a:latin typeface="Avenir 55 Roman"/>
              <a:cs typeface="Avenir 55 Roman"/>
            </a:endParaRPr>
          </a:p>
        </p:txBody>
      </p:sp>
      <p:pic>
        <p:nvPicPr>
          <p:cNvPr id="7" name="Picture 6"/>
          <p:cNvPicPr>
            <a:picLocks noChangeAspect="1"/>
          </p:cNvPicPr>
          <p:nvPr/>
        </p:nvPicPr>
        <p:blipFill>
          <a:blip r:embed="rId2"/>
          <a:stretch>
            <a:fillRect/>
          </a:stretch>
        </p:blipFill>
        <p:spPr>
          <a:xfrm>
            <a:off x="355600" y="622737"/>
            <a:ext cx="8420100" cy="38100"/>
          </a:xfrm>
          <a:prstGeom prst="rect">
            <a:avLst/>
          </a:prstGeom>
        </p:spPr>
      </p:pic>
      <p:sp>
        <p:nvSpPr>
          <p:cNvPr id="8" name="TextBox 7"/>
          <p:cNvSpPr txBox="1"/>
          <p:nvPr/>
        </p:nvSpPr>
        <p:spPr>
          <a:xfrm>
            <a:off x="7426869" y="360000"/>
            <a:ext cx="1348831" cy="184666"/>
          </a:xfrm>
          <a:prstGeom prst="rect">
            <a:avLst/>
          </a:prstGeom>
          <a:noFill/>
        </p:spPr>
        <p:txBody>
          <a:bodyPr wrap="none" lIns="0" tIns="0" rIns="0" bIns="0" rtlCol="0">
            <a:spAutoFit/>
          </a:bodyPr>
          <a:lstStyle/>
          <a:p>
            <a:pPr algn="r"/>
            <a:r>
              <a:rPr lang="en-US" sz="1200" dirty="0" smtClean="0">
                <a:solidFill>
                  <a:srgbClr val="00888A"/>
                </a:solidFill>
                <a:latin typeface="Avenir 55 Roman"/>
                <a:cs typeface="Avenir 55 Roman"/>
              </a:rPr>
              <a:t>AMBA Accreditation</a:t>
            </a:r>
            <a:endParaRPr lang="en-US" sz="1200" dirty="0">
              <a:solidFill>
                <a:srgbClr val="00888A"/>
              </a:solidFill>
              <a:latin typeface="Avenir 55 Roman"/>
              <a:cs typeface="Avenir 55 Roman"/>
            </a:endParaRPr>
          </a:p>
        </p:txBody>
      </p:sp>
      <p:sp>
        <p:nvSpPr>
          <p:cNvPr id="3" name="TextBox 2"/>
          <p:cNvSpPr txBox="1"/>
          <p:nvPr/>
        </p:nvSpPr>
        <p:spPr>
          <a:xfrm>
            <a:off x="340976" y="1000559"/>
            <a:ext cx="5516548" cy="430887"/>
          </a:xfrm>
          <a:prstGeom prst="rect">
            <a:avLst/>
          </a:prstGeom>
          <a:noFill/>
        </p:spPr>
        <p:txBody>
          <a:bodyPr wrap="square" lIns="0" tIns="0" rIns="0" bIns="0" rtlCol="0">
            <a:spAutoFit/>
          </a:bodyPr>
          <a:lstStyle/>
          <a:p>
            <a:r>
              <a:rPr lang="en-US" sz="2800" dirty="0" smtClean="0">
                <a:solidFill>
                  <a:srgbClr val="00888A"/>
                </a:solidFill>
                <a:latin typeface="Arial"/>
                <a:cs typeface="Arial"/>
              </a:rPr>
              <a:t>General Management Portfolio</a:t>
            </a:r>
          </a:p>
        </p:txBody>
      </p:sp>
      <p:pic>
        <p:nvPicPr>
          <p:cNvPr id="10" name="Picture 9" descr="Foo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
        <p:nvSpPr>
          <p:cNvPr id="9" name="TextBox 8"/>
          <p:cNvSpPr txBox="1"/>
          <p:nvPr/>
        </p:nvSpPr>
        <p:spPr>
          <a:xfrm>
            <a:off x="360000" y="1641889"/>
            <a:ext cx="8415700" cy="3323987"/>
          </a:xfrm>
          <a:prstGeom prst="rect">
            <a:avLst/>
          </a:prstGeom>
          <a:noFill/>
        </p:spPr>
        <p:txBody>
          <a:bodyPr wrap="square" lIns="0" tIns="0" bIns="0" rtlCol="0">
            <a:spAutoFit/>
          </a:bodyPr>
          <a:lstStyle/>
          <a:p>
            <a:pPr marL="285750" indent="-285750">
              <a:buFont typeface="Arial" panose="020B0604020202020204" pitchFamily="34" charset="0"/>
              <a:buChar char="•"/>
            </a:pPr>
            <a:endParaRPr lang="en-US" sz="2400" dirty="0" smtClean="0">
              <a:latin typeface="Arial"/>
              <a:cs typeface="Arial"/>
            </a:endParaRPr>
          </a:p>
          <a:p>
            <a:pPr marL="285750" indent="-285750">
              <a:buFont typeface="Arial" panose="020B0604020202020204" pitchFamily="34" charset="0"/>
              <a:buChar char="•"/>
            </a:pPr>
            <a:r>
              <a:rPr lang="en-US" sz="2400" dirty="0" smtClean="0">
                <a:latin typeface="Arial"/>
                <a:cs typeface="Arial"/>
              </a:rPr>
              <a:t>MBA </a:t>
            </a:r>
            <a:r>
              <a:rPr lang="en-US" sz="2400" dirty="0">
                <a:latin typeface="Arial"/>
                <a:cs typeface="Arial"/>
              </a:rPr>
              <a:t>– post-experience, postgraduate general management </a:t>
            </a:r>
            <a:r>
              <a:rPr lang="en-US" sz="2400" dirty="0" smtClean="0">
                <a:latin typeface="Arial"/>
                <a:cs typeface="Arial"/>
              </a:rPr>
              <a:t>degrees</a:t>
            </a:r>
          </a:p>
          <a:p>
            <a:pPr marL="285750" indent="-285750">
              <a:buFont typeface="Arial" panose="020B0604020202020204" pitchFamily="34" charset="0"/>
              <a:buChar char="•"/>
            </a:pPr>
            <a:endParaRPr lang="en-US" sz="2400" dirty="0">
              <a:latin typeface="Arial"/>
              <a:cs typeface="Arial"/>
            </a:endParaRPr>
          </a:p>
          <a:p>
            <a:pPr marL="285750" indent="-285750">
              <a:buFont typeface="Arial" panose="020B0604020202020204" pitchFamily="34" charset="0"/>
              <a:buChar char="•"/>
            </a:pPr>
            <a:r>
              <a:rPr lang="en-US" sz="2400" dirty="0">
                <a:latin typeface="Arial"/>
                <a:cs typeface="Arial"/>
              </a:rPr>
              <a:t>MBM – pre-experience, postgraduate general management </a:t>
            </a:r>
            <a:r>
              <a:rPr lang="en-US" sz="2400" dirty="0" smtClean="0">
                <a:latin typeface="Arial"/>
                <a:cs typeface="Arial"/>
              </a:rPr>
              <a:t>degrees</a:t>
            </a:r>
          </a:p>
          <a:p>
            <a:pPr marL="285750" indent="-285750">
              <a:buFont typeface="Arial" panose="020B0604020202020204" pitchFamily="34" charset="0"/>
              <a:buChar char="•"/>
            </a:pPr>
            <a:endParaRPr lang="en-US" sz="2400" dirty="0">
              <a:latin typeface="Arial"/>
              <a:cs typeface="Arial"/>
            </a:endParaRPr>
          </a:p>
          <a:p>
            <a:pPr marL="285750" indent="-285750">
              <a:buFont typeface="Arial" panose="020B0604020202020204" pitchFamily="34" charset="0"/>
              <a:buChar char="•"/>
            </a:pPr>
            <a:r>
              <a:rPr lang="en-US" sz="2400" dirty="0">
                <a:latin typeface="Arial"/>
                <a:cs typeface="Arial"/>
              </a:rPr>
              <a:t>DBA – post-experience doctoral applied general management </a:t>
            </a:r>
            <a:r>
              <a:rPr lang="en-US" sz="2400" dirty="0" smtClean="0">
                <a:latin typeface="Arial"/>
                <a:cs typeface="Arial"/>
              </a:rPr>
              <a:t>degrees</a:t>
            </a:r>
            <a:endParaRPr lang="en-US" sz="2400" dirty="0">
              <a:latin typeface="Arial"/>
              <a:cs typeface="Arial"/>
            </a:endParaRPr>
          </a:p>
        </p:txBody>
      </p:sp>
    </p:spTree>
    <p:extLst>
      <p:ext uri="{BB962C8B-B14F-4D97-AF65-F5344CB8AC3E}">
        <p14:creationId xmlns:p14="http://schemas.microsoft.com/office/powerpoint/2010/main" val="3624997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bIns="0" rtlCol="0">
        <a:spAutoFit/>
      </a:bodyPr>
      <a:lstStyle>
        <a:defPPr>
          <a:defRPr sz="1400" dirty="0" err="1" smtClean="0">
            <a:latin typeface="Arial"/>
            <a:cs typeface="Aria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1111</Words>
  <Application>Microsoft Office PowerPoint</Application>
  <PresentationFormat>On-screen Show (4:3)</PresentationFormat>
  <Paragraphs>243</Paragraphs>
  <Slides>25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Avenir 55 Roman</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AMBA Accreditation Process / 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MADE Agency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Bliss</dc:creator>
  <cp:lastModifiedBy>Amba User</cp:lastModifiedBy>
  <cp:revision>34</cp:revision>
  <dcterms:created xsi:type="dcterms:W3CDTF">2014-09-24T12:09:46Z</dcterms:created>
  <dcterms:modified xsi:type="dcterms:W3CDTF">2018-11-27T02:51:37Z</dcterms:modified>
</cp:coreProperties>
</file>